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1/14/2021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1/14/2021</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1/14/2021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1/14/2021</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1/14/2021</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1/14/2021</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1/14/2021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mages.jpg"/>
          <p:cNvPicPr>
            <a:picLocks noChangeAspect="1"/>
          </p:cNvPicPr>
          <p:nvPr/>
        </p:nvPicPr>
        <p:blipFill>
          <a:blip r:embed="rId2"/>
          <a:stretch>
            <a:fillRect/>
          </a:stretch>
        </p:blipFill>
        <p:spPr>
          <a:xfrm>
            <a:off x="3429000" y="1672716"/>
            <a:ext cx="4828309" cy="3356483"/>
          </a:xfrm>
          <a:prstGeom prst="rect">
            <a:avLst/>
          </a:prstGeom>
          <a:noFill/>
          <a:ln>
            <a:noFill/>
          </a:ln>
        </p:spPr>
      </p:pic>
      <p:sp>
        <p:nvSpPr>
          <p:cNvPr id="2" name="Title 1"/>
          <p:cNvSpPr>
            <a:spLocks noGrp="1"/>
          </p:cNvSpPr>
          <p:nvPr>
            <p:ph type="ctrTitle"/>
          </p:nvPr>
        </p:nvSpPr>
        <p:spPr>
          <a:xfrm>
            <a:off x="1981200" y="457200"/>
            <a:ext cx="7162800" cy="914400"/>
          </a:xfrm>
        </p:spPr>
        <p:txBody>
          <a:bodyPr>
            <a:normAutofit/>
          </a:bodyPr>
          <a:lstStyle/>
          <a:p>
            <a:r>
              <a:rPr lang="en-US" sz="2400" dirty="0" smtClean="0">
                <a:solidFill>
                  <a:srgbClr val="FF0000"/>
                </a:solidFill>
              </a:rPr>
              <a:t>What  are Control statements</a:t>
            </a:r>
            <a:r>
              <a:rPr lang="en-US" sz="2400" dirty="0" smtClean="0"/>
              <a:t/>
            </a:r>
            <a:br>
              <a:rPr lang="en-US" sz="2400" dirty="0" smtClean="0"/>
            </a:br>
            <a:r>
              <a:rPr lang="en-US" sz="2400" dirty="0" smtClean="0">
                <a:solidFill>
                  <a:srgbClr val="FF0000"/>
                </a:solidFill>
              </a:rPr>
              <a:t> in Java and how to Implement them?</a:t>
            </a:r>
            <a:endParaRPr lang="en-US" sz="2400" dirty="0">
              <a:solidFill>
                <a:srgbClr val="FF0000"/>
              </a:solidFill>
            </a:endParaRPr>
          </a:p>
        </p:txBody>
      </p:sp>
      <p:sp>
        <p:nvSpPr>
          <p:cNvPr id="3" name="Subtitle 2"/>
          <p:cNvSpPr>
            <a:spLocks noGrp="1"/>
          </p:cNvSpPr>
          <p:nvPr>
            <p:ph type="subTitle" idx="1"/>
          </p:nvPr>
        </p:nvSpPr>
        <p:spPr>
          <a:xfrm>
            <a:off x="5867400" y="5638800"/>
            <a:ext cx="3276600" cy="964722"/>
          </a:xfrm>
        </p:spPr>
        <p:txBody>
          <a:bodyPr>
            <a:normAutofit/>
          </a:bodyPr>
          <a:lstStyle/>
          <a:p>
            <a:r>
              <a:rPr lang="en-US" dirty="0" smtClean="0"/>
              <a:t>Created and Published By : - Girish Rathode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 if..else..if Statement</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Here, if statements are executed from the top towards the bottom. As soon as the test expression is true, codes inside the body of that the if statement is executed. Then, the control of the program jumps outside the if-else-if ladder.</a:t>
            </a:r>
          </a:p>
          <a:p>
            <a:r>
              <a:rPr lang="en-US" dirty="0" smtClean="0"/>
              <a:t>If all test expressions are false, codes inside the body of else is executed.</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Example 3: Java if..else..if Statement</a:t>
            </a:r>
            <a:br>
              <a:rPr lang="en-US" b="1" dirty="0" smtClean="0"/>
            </a:br>
            <a:endParaRPr lang="en-US" dirty="0"/>
          </a:p>
        </p:txBody>
      </p:sp>
      <p:sp>
        <p:nvSpPr>
          <p:cNvPr id="3" name="Content Placeholder 2"/>
          <p:cNvSpPr>
            <a:spLocks noGrp="1"/>
          </p:cNvSpPr>
          <p:nvPr>
            <p:ph sz="quarter" idx="1"/>
          </p:nvPr>
        </p:nvSpPr>
        <p:spPr/>
        <p:txBody>
          <a:bodyPr>
            <a:noAutofit/>
          </a:bodyPr>
          <a:lstStyle/>
          <a:p>
            <a:pPr>
              <a:buNone/>
            </a:pPr>
            <a:r>
              <a:rPr lang="en-US" sz="1000" dirty="0" smtClean="0">
                <a:solidFill>
                  <a:srgbClr val="7030A0"/>
                </a:solidFill>
              </a:rPr>
              <a:t>class Ladder {</a:t>
            </a:r>
          </a:p>
          <a:p>
            <a:pPr>
              <a:buNone/>
            </a:pPr>
            <a:r>
              <a:rPr lang="en-US" sz="1000" dirty="0" smtClean="0">
                <a:solidFill>
                  <a:srgbClr val="7030A0"/>
                </a:solidFill>
              </a:rPr>
              <a:t>    public static void main(String[] </a:t>
            </a:r>
            <a:r>
              <a:rPr lang="en-US" sz="1000" dirty="0" err="1" smtClean="0">
                <a:solidFill>
                  <a:srgbClr val="7030A0"/>
                </a:solidFill>
              </a:rPr>
              <a:t>args</a:t>
            </a:r>
            <a:r>
              <a:rPr lang="en-US" sz="1000" dirty="0" smtClean="0">
                <a:solidFill>
                  <a:srgbClr val="7030A0"/>
                </a:solidFill>
              </a:rPr>
              <a:t>) {   </a:t>
            </a:r>
          </a:p>
          <a:p>
            <a:pPr>
              <a:buNone/>
            </a:pPr>
            <a:endParaRPr lang="en-US" sz="1000" dirty="0" smtClean="0">
              <a:solidFill>
                <a:srgbClr val="7030A0"/>
              </a:solidFill>
            </a:endParaRPr>
          </a:p>
          <a:p>
            <a:pPr>
              <a:buNone/>
            </a:pPr>
            <a:r>
              <a:rPr lang="en-US" sz="1000" dirty="0" smtClean="0">
                <a:solidFill>
                  <a:srgbClr val="7030A0"/>
                </a:solidFill>
              </a:rPr>
              <a:t>        </a:t>
            </a:r>
            <a:r>
              <a:rPr lang="en-US" sz="1000" dirty="0" err="1" smtClean="0">
                <a:solidFill>
                  <a:srgbClr val="7030A0"/>
                </a:solidFill>
              </a:rPr>
              <a:t>int</a:t>
            </a:r>
            <a:r>
              <a:rPr lang="en-US" sz="1000" dirty="0" smtClean="0">
                <a:solidFill>
                  <a:srgbClr val="7030A0"/>
                </a:solidFill>
              </a:rPr>
              <a:t> number = 0;</a:t>
            </a:r>
          </a:p>
          <a:p>
            <a:pPr>
              <a:buNone/>
            </a:pPr>
            <a:endParaRPr lang="en-US" sz="1000" dirty="0" smtClean="0">
              <a:solidFill>
                <a:srgbClr val="7030A0"/>
              </a:solidFill>
            </a:endParaRPr>
          </a:p>
          <a:p>
            <a:pPr>
              <a:buNone/>
            </a:pPr>
            <a:r>
              <a:rPr lang="en-US" sz="1000" dirty="0" smtClean="0">
                <a:solidFill>
                  <a:srgbClr val="7030A0"/>
                </a:solidFill>
              </a:rPr>
              <a:t>        // checks if number is greater than 0	 </a:t>
            </a:r>
          </a:p>
          <a:p>
            <a:pPr>
              <a:buNone/>
            </a:pPr>
            <a:r>
              <a:rPr lang="en-US" sz="1000" dirty="0" smtClean="0">
                <a:solidFill>
                  <a:srgbClr val="7030A0"/>
                </a:solidFill>
              </a:rPr>
              <a:t>        if (number &gt; 0) {</a:t>
            </a:r>
          </a:p>
          <a:p>
            <a:pPr>
              <a:buNone/>
            </a:pPr>
            <a:r>
              <a:rPr lang="en-US" sz="1000" dirty="0" smtClean="0">
                <a:solidFill>
                  <a:srgbClr val="7030A0"/>
                </a:solidFill>
              </a:rPr>
              <a:t>            </a:t>
            </a:r>
            <a:r>
              <a:rPr lang="en-US" sz="1000" dirty="0" err="1" smtClean="0">
                <a:solidFill>
                  <a:srgbClr val="7030A0"/>
                </a:solidFill>
              </a:rPr>
              <a:t>System.out.println</a:t>
            </a:r>
            <a:r>
              <a:rPr lang="en-US" sz="1000" dirty="0" smtClean="0">
                <a:solidFill>
                  <a:srgbClr val="7030A0"/>
                </a:solidFill>
              </a:rPr>
              <a:t>("The number is positive.");</a:t>
            </a:r>
          </a:p>
          <a:p>
            <a:pPr>
              <a:buNone/>
            </a:pPr>
            <a:r>
              <a:rPr lang="en-US" sz="1000" dirty="0" smtClean="0">
                <a:solidFill>
                  <a:srgbClr val="7030A0"/>
                </a:solidFill>
              </a:rPr>
              <a:t>        }</a:t>
            </a:r>
          </a:p>
          <a:p>
            <a:pPr>
              <a:buNone/>
            </a:pPr>
            <a:endParaRPr lang="en-US" sz="1000" dirty="0" smtClean="0">
              <a:solidFill>
                <a:srgbClr val="7030A0"/>
              </a:solidFill>
            </a:endParaRPr>
          </a:p>
          <a:p>
            <a:pPr>
              <a:buNone/>
            </a:pPr>
            <a:r>
              <a:rPr lang="en-US" sz="1000" dirty="0" smtClean="0">
                <a:solidFill>
                  <a:srgbClr val="7030A0"/>
                </a:solidFill>
              </a:rPr>
              <a:t>        // checks if number is less than 0</a:t>
            </a:r>
          </a:p>
          <a:p>
            <a:pPr>
              <a:buNone/>
            </a:pPr>
            <a:r>
              <a:rPr lang="en-US" sz="1000" dirty="0" smtClean="0">
                <a:solidFill>
                  <a:srgbClr val="7030A0"/>
                </a:solidFill>
              </a:rPr>
              <a:t>        else if (number &lt; 0) {</a:t>
            </a:r>
          </a:p>
          <a:p>
            <a:pPr>
              <a:buNone/>
            </a:pPr>
            <a:r>
              <a:rPr lang="en-US" sz="1000" dirty="0" smtClean="0">
                <a:solidFill>
                  <a:srgbClr val="7030A0"/>
                </a:solidFill>
              </a:rPr>
              <a:t>            </a:t>
            </a:r>
            <a:r>
              <a:rPr lang="en-US" sz="1000" dirty="0" err="1" smtClean="0">
                <a:solidFill>
                  <a:srgbClr val="7030A0"/>
                </a:solidFill>
              </a:rPr>
              <a:t>System.out.println</a:t>
            </a:r>
            <a:r>
              <a:rPr lang="en-US" sz="1000" dirty="0" smtClean="0">
                <a:solidFill>
                  <a:srgbClr val="7030A0"/>
                </a:solidFill>
              </a:rPr>
              <a:t>("The number is negative.");</a:t>
            </a:r>
          </a:p>
          <a:p>
            <a:pPr>
              <a:buNone/>
            </a:pPr>
            <a:r>
              <a:rPr lang="en-US" sz="1000" dirty="0" smtClean="0">
                <a:solidFill>
                  <a:srgbClr val="7030A0"/>
                </a:solidFill>
              </a:rPr>
              <a:t>        }</a:t>
            </a:r>
          </a:p>
          <a:p>
            <a:pPr>
              <a:buNone/>
            </a:pPr>
            <a:r>
              <a:rPr lang="en-US" sz="1000" dirty="0" smtClean="0">
                <a:solidFill>
                  <a:srgbClr val="7030A0"/>
                </a:solidFill>
              </a:rPr>
              <a:t>        else {</a:t>
            </a:r>
          </a:p>
          <a:p>
            <a:pPr>
              <a:buNone/>
            </a:pPr>
            <a:r>
              <a:rPr lang="en-US" sz="1000" dirty="0" smtClean="0">
                <a:solidFill>
                  <a:srgbClr val="7030A0"/>
                </a:solidFill>
              </a:rPr>
              <a:t>            </a:t>
            </a:r>
            <a:r>
              <a:rPr lang="en-US" sz="1000" dirty="0" err="1" smtClean="0">
                <a:solidFill>
                  <a:srgbClr val="7030A0"/>
                </a:solidFill>
              </a:rPr>
              <a:t>System.out.println</a:t>
            </a:r>
            <a:r>
              <a:rPr lang="en-US" sz="1000" dirty="0" smtClean="0">
                <a:solidFill>
                  <a:srgbClr val="7030A0"/>
                </a:solidFill>
              </a:rPr>
              <a:t>("The number is 0.");</a:t>
            </a:r>
          </a:p>
          <a:p>
            <a:pPr>
              <a:buNone/>
            </a:pPr>
            <a:r>
              <a:rPr lang="en-US" sz="1000" dirty="0" smtClean="0">
                <a:solidFill>
                  <a:srgbClr val="7030A0"/>
                </a:solidFill>
              </a:rPr>
              <a:t>        } </a:t>
            </a:r>
          </a:p>
          <a:p>
            <a:pPr>
              <a:buNone/>
            </a:pPr>
            <a:r>
              <a:rPr lang="en-US" sz="1000" dirty="0" smtClean="0">
                <a:solidFill>
                  <a:srgbClr val="7030A0"/>
                </a:solidFill>
              </a:rPr>
              <a:t>    }</a:t>
            </a:r>
          </a:p>
          <a:p>
            <a:pPr>
              <a:buNone/>
            </a:pPr>
            <a:r>
              <a:rPr lang="en-US" sz="1000" dirty="0" smtClean="0">
                <a:solidFill>
                  <a:srgbClr val="7030A0"/>
                </a:solidFill>
              </a:rPr>
              <a:t>}</a:t>
            </a:r>
          </a:p>
          <a:p>
            <a:pPr>
              <a:buNone/>
            </a:pPr>
            <a:endParaRPr lang="en-US" sz="1000" dirty="0" smtClean="0">
              <a:solidFill>
                <a:srgbClr val="7030A0"/>
              </a:solidFill>
            </a:endParaRPr>
          </a:p>
          <a:p>
            <a:pPr>
              <a:buNone/>
            </a:pPr>
            <a:r>
              <a:rPr lang="en-US" sz="1000" dirty="0" smtClean="0">
                <a:solidFill>
                  <a:srgbClr val="7030A0"/>
                </a:solidFill>
              </a:rPr>
              <a:t>OUTPUT :  </a:t>
            </a:r>
            <a:r>
              <a:rPr lang="en-US" sz="1000" dirty="0" smtClean="0"/>
              <a:t>The number is 0.</a:t>
            </a:r>
            <a:endParaRPr lang="en-US" sz="1000" dirty="0">
              <a:solidFill>
                <a:srgbClr val="7030A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b="1" dirty="0" smtClean="0"/>
              <a:t>Java Nested if..else Statement</a:t>
            </a:r>
            <a:br>
              <a:rPr lang="nb-NO" b="1" dirty="0" smtClean="0"/>
            </a:br>
            <a:endParaRPr lang="en-US" dirty="0"/>
          </a:p>
        </p:txBody>
      </p:sp>
      <p:sp>
        <p:nvSpPr>
          <p:cNvPr id="3" name="Content Placeholder 2"/>
          <p:cNvSpPr>
            <a:spLocks noGrp="1"/>
          </p:cNvSpPr>
          <p:nvPr>
            <p:ph sz="quarter" idx="1"/>
          </p:nvPr>
        </p:nvSpPr>
        <p:spPr/>
        <p:txBody>
          <a:bodyPr>
            <a:normAutofit/>
          </a:bodyPr>
          <a:lstStyle/>
          <a:p>
            <a:pPr algn="just"/>
            <a:r>
              <a:rPr lang="en-US" sz="1800" dirty="0" smtClean="0"/>
              <a:t>In Java, it is also possible to if..else statements inside a if..else statement. It's called nested if...else statement.</a:t>
            </a:r>
          </a:p>
          <a:p>
            <a:pPr algn="just"/>
            <a:r>
              <a:rPr lang="en-US" sz="1800" dirty="0" smtClean="0"/>
              <a:t>Here's a program to find largest of 3 numbers:</a:t>
            </a:r>
          </a:p>
          <a:p>
            <a:pPr algn="just">
              <a:buNone/>
            </a:pP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7467600" cy="6245352"/>
          </a:xfrm>
        </p:spPr>
        <p:txBody>
          <a:bodyPr>
            <a:normAutofit fontScale="32500" lnSpcReduction="20000"/>
          </a:bodyPr>
          <a:lstStyle/>
          <a:p>
            <a:pPr>
              <a:buNone/>
            </a:pPr>
            <a:r>
              <a:rPr lang="en-US" dirty="0" smtClean="0"/>
              <a:t>class Number {</a:t>
            </a:r>
          </a:p>
          <a:p>
            <a:pPr>
              <a:buNone/>
            </a:pPr>
            <a:r>
              <a:rPr lang="en-US" dirty="0" smtClean="0"/>
              <a:t>    public static void main(String[] </a:t>
            </a:r>
            <a:r>
              <a:rPr lang="en-US" dirty="0" err="1" smtClean="0"/>
              <a:t>args</a:t>
            </a:r>
            <a:r>
              <a:rPr lang="en-US" dirty="0" smtClean="0"/>
              <a:t>) {</a:t>
            </a:r>
          </a:p>
          <a:p>
            <a:pPr>
              <a:buNone/>
            </a:pPr>
            <a:endParaRPr lang="en-US" dirty="0" smtClean="0"/>
          </a:p>
          <a:p>
            <a:pPr>
              <a:buNone/>
            </a:pPr>
            <a:r>
              <a:rPr lang="en-US" dirty="0" smtClean="0"/>
              <a:t>        // declaring double type variables</a:t>
            </a:r>
          </a:p>
          <a:p>
            <a:pPr>
              <a:buNone/>
            </a:pPr>
            <a:r>
              <a:rPr lang="en-US" dirty="0" smtClean="0"/>
              <a:t>        Double n1 = -1.0, n2 = 4.5, n3 = -5.3, </a:t>
            </a:r>
            <a:r>
              <a:rPr lang="en-US" dirty="0" err="1" smtClean="0"/>
              <a:t>largestNumber</a:t>
            </a:r>
            <a:r>
              <a:rPr lang="en-US" dirty="0" smtClean="0"/>
              <a:t>;</a:t>
            </a:r>
          </a:p>
          <a:p>
            <a:pPr>
              <a:buNone/>
            </a:pPr>
            <a:endParaRPr lang="en-US" dirty="0" smtClean="0"/>
          </a:p>
          <a:p>
            <a:pPr>
              <a:buNone/>
            </a:pPr>
            <a:r>
              <a:rPr lang="en-US" dirty="0" smtClean="0"/>
              <a:t>        // checks if n1 is greater than or equal to n2</a:t>
            </a:r>
          </a:p>
          <a:p>
            <a:pPr>
              <a:buNone/>
            </a:pPr>
            <a:r>
              <a:rPr lang="en-US" dirty="0" smtClean="0"/>
              <a:t>        if (n1 &gt;= n2) {</a:t>
            </a:r>
          </a:p>
          <a:p>
            <a:pPr>
              <a:buNone/>
            </a:pPr>
            <a:endParaRPr lang="en-US" dirty="0" smtClean="0"/>
          </a:p>
          <a:p>
            <a:pPr>
              <a:buNone/>
            </a:pPr>
            <a:r>
              <a:rPr lang="en-US" dirty="0" smtClean="0"/>
              <a:t>            // if...else statement inside the if block</a:t>
            </a:r>
          </a:p>
          <a:p>
            <a:pPr>
              <a:buNone/>
            </a:pPr>
            <a:r>
              <a:rPr lang="en-US" dirty="0" smtClean="0"/>
              <a:t>            // checks if n1 is greater than or equal to n3</a:t>
            </a:r>
          </a:p>
          <a:p>
            <a:pPr>
              <a:buNone/>
            </a:pPr>
            <a:r>
              <a:rPr lang="en-US" dirty="0" smtClean="0"/>
              <a:t>            if (n1 &gt;= n3) {</a:t>
            </a:r>
          </a:p>
          <a:p>
            <a:pPr>
              <a:buNone/>
            </a:pPr>
            <a:r>
              <a:rPr lang="en-US" dirty="0" smtClean="0"/>
              <a:t>                </a:t>
            </a:r>
            <a:r>
              <a:rPr lang="en-US" dirty="0" err="1" smtClean="0"/>
              <a:t>largestNumber</a:t>
            </a:r>
            <a:r>
              <a:rPr lang="en-US" dirty="0" smtClean="0"/>
              <a:t> = n1;</a:t>
            </a:r>
          </a:p>
          <a:p>
            <a:pPr>
              <a:buNone/>
            </a:pPr>
            <a:r>
              <a:rPr lang="en-US" dirty="0" smtClean="0"/>
              <a:t>            }</a:t>
            </a:r>
          </a:p>
          <a:p>
            <a:pPr>
              <a:buNone/>
            </a:pPr>
            <a:endParaRPr lang="en-US" dirty="0" smtClean="0"/>
          </a:p>
          <a:p>
            <a:pPr>
              <a:buNone/>
            </a:pPr>
            <a:r>
              <a:rPr lang="en-US" dirty="0" smtClean="0"/>
              <a:t>            else {</a:t>
            </a:r>
          </a:p>
          <a:p>
            <a:pPr>
              <a:buNone/>
            </a:pPr>
            <a:r>
              <a:rPr lang="en-US" dirty="0" smtClean="0"/>
              <a:t>                </a:t>
            </a:r>
            <a:r>
              <a:rPr lang="en-US" dirty="0" err="1" smtClean="0"/>
              <a:t>largestNumber</a:t>
            </a:r>
            <a:r>
              <a:rPr lang="en-US" dirty="0" smtClean="0"/>
              <a:t> = n3;</a:t>
            </a:r>
          </a:p>
          <a:p>
            <a:pPr>
              <a:buNone/>
            </a:pPr>
            <a:r>
              <a:rPr lang="en-US" dirty="0" smtClean="0"/>
              <a:t>            }</a:t>
            </a:r>
          </a:p>
          <a:p>
            <a:pPr>
              <a:buNone/>
            </a:pPr>
            <a:r>
              <a:rPr lang="en-US" dirty="0" smtClean="0"/>
              <a:t>        }</a:t>
            </a:r>
          </a:p>
          <a:p>
            <a:pPr>
              <a:buNone/>
            </a:pPr>
            <a:r>
              <a:rPr lang="en-US" dirty="0" smtClean="0"/>
              <a:t>        else {</a:t>
            </a:r>
          </a:p>
          <a:p>
            <a:pPr>
              <a:buNone/>
            </a:pPr>
            <a:endParaRPr lang="en-US" dirty="0" smtClean="0"/>
          </a:p>
          <a:p>
            <a:pPr>
              <a:buNone/>
            </a:pPr>
            <a:r>
              <a:rPr lang="en-US" dirty="0" smtClean="0"/>
              <a:t>            // if..else statement inside else block</a:t>
            </a:r>
          </a:p>
          <a:p>
            <a:pPr>
              <a:buNone/>
            </a:pPr>
            <a:r>
              <a:rPr lang="en-US" dirty="0" smtClean="0"/>
              <a:t>            // checks if n2 is greater than or equal to n3</a:t>
            </a:r>
          </a:p>
          <a:p>
            <a:pPr>
              <a:buNone/>
            </a:pPr>
            <a:r>
              <a:rPr lang="en-US" dirty="0" smtClean="0"/>
              <a:t>            if (n2 &gt;= n3) {</a:t>
            </a:r>
          </a:p>
          <a:p>
            <a:pPr>
              <a:buNone/>
            </a:pPr>
            <a:r>
              <a:rPr lang="en-US" dirty="0" smtClean="0"/>
              <a:t>                </a:t>
            </a:r>
            <a:r>
              <a:rPr lang="en-US" dirty="0" err="1" smtClean="0"/>
              <a:t>largestNumber</a:t>
            </a:r>
            <a:r>
              <a:rPr lang="en-US" dirty="0" smtClean="0"/>
              <a:t> = n2;</a:t>
            </a:r>
          </a:p>
          <a:p>
            <a:pPr>
              <a:buNone/>
            </a:pPr>
            <a:r>
              <a:rPr lang="en-US" dirty="0" smtClean="0"/>
              <a:t>            }</a:t>
            </a:r>
          </a:p>
          <a:p>
            <a:pPr>
              <a:buNone/>
            </a:pPr>
            <a:endParaRPr lang="en-US" dirty="0" smtClean="0"/>
          </a:p>
          <a:p>
            <a:pPr>
              <a:buNone/>
            </a:pPr>
            <a:r>
              <a:rPr lang="en-US" dirty="0" smtClean="0"/>
              <a:t>            else {</a:t>
            </a:r>
          </a:p>
          <a:p>
            <a:pPr>
              <a:buNone/>
            </a:pPr>
            <a:r>
              <a:rPr lang="en-US" dirty="0" smtClean="0"/>
              <a:t>                </a:t>
            </a:r>
            <a:r>
              <a:rPr lang="en-US" dirty="0" err="1" smtClean="0"/>
              <a:t>largestNumber</a:t>
            </a:r>
            <a:r>
              <a:rPr lang="en-US" dirty="0" smtClean="0"/>
              <a:t> = n3;</a:t>
            </a:r>
          </a:p>
          <a:p>
            <a:pPr>
              <a:buNone/>
            </a:pPr>
            <a:r>
              <a:rPr lang="en-US" dirty="0" smtClean="0"/>
              <a:t>            }</a:t>
            </a:r>
          </a:p>
          <a:p>
            <a:pPr>
              <a:buNone/>
            </a:pPr>
            <a:r>
              <a:rPr lang="en-US" dirty="0" smtClean="0"/>
              <a:t>        }</a:t>
            </a:r>
          </a:p>
          <a:p>
            <a:pPr>
              <a:buNone/>
            </a:pPr>
            <a:endParaRPr lang="en-US" dirty="0" smtClean="0"/>
          </a:p>
          <a:p>
            <a:pPr>
              <a:buNone/>
            </a:pPr>
            <a:r>
              <a:rPr lang="en-US" dirty="0" smtClean="0"/>
              <a:t>        </a:t>
            </a:r>
            <a:r>
              <a:rPr lang="en-US" dirty="0" err="1" smtClean="0"/>
              <a:t>System.out.println</a:t>
            </a:r>
            <a:r>
              <a:rPr lang="en-US" dirty="0" smtClean="0"/>
              <a:t>("The largest number is " + </a:t>
            </a:r>
            <a:r>
              <a:rPr lang="en-US" dirty="0" err="1" smtClean="0"/>
              <a:t>largestNumber</a:t>
            </a:r>
            <a:r>
              <a:rPr lang="en-US" dirty="0" smtClean="0"/>
              <a:t>);</a:t>
            </a:r>
          </a:p>
          <a:p>
            <a:pPr>
              <a:buNone/>
            </a:pPr>
            <a:r>
              <a:rPr lang="en-US" dirty="0" smtClean="0"/>
              <a:t>    }</a:t>
            </a:r>
          </a:p>
          <a:p>
            <a:pPr>
              <a:buNone/>
            </a:pPr>
            <a:r>
              <a:rPr lang="en-US" dirty="0" smtClean="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rmAutofit fontScale="90000"/>
          </a:bodyPr>
          <a:lstStyle/>
          <a:p>
            <a:r>
              <a:rPr lang="en-US" b="1" dirty="0" smtClean="0"/>
              <a:t>Java switch Statement</a:t>
            </a:r>
            <a:br>
              <a:rPr lang="en-US" b="1" dirty="0" smtClean="0"/>
            </a:br>
            <a:endParaRPr lang="en-US" dirty="0"/>
          </a:p>
        </p:txBody>
      </p:sp>
      <p:sp>
        <p:nvSpPr>
          <p:cNvPr id="3" name="Content Placeholder 2"/>
          <p:cNvSpPr>
            <a:spLocks noGrp="1"/>
          </p:cNvSpPr>
          <p:nvPr>
            <p:ph sz="quarter" idx="1"/>
          </p:nvPr>
        </p:nvSpPr>
        <p:spPr>
          <a:xfrm>
            <a:off x="457200" y="1219200"/>
            <a:ext cx="7391400" cy="5254752"/>
          </a:xfrm>
        </p:spPr>
        <p:txBody>
          <a:bodyPr/>
          <a:lstStyle/>
          <a:p>
            <a:r>
              <a:rPr lang="en-US" dirty="0" smtClean="0"/>
              <a:t>n Java, we have used the </a:t>
            </a:r>
            <a:r>
              <a:rPr lang="en-US" b="1" dirty="0" smtClean="0"/>
              <a:t>if..else..if ladder</a:t>
            </a:r>
            <a:r>
              <a:rPr lang="en-US" dirty="0" smtClean="0"/>
              <a:t> to execute a block of code among multiple blocks. </a:t>
            </a:r>
          </a:p>
          <a:p>
            <a:r>
              <a:rPr lang="en-US" dirty="0" smtClean="0"/>
              <a:t>However, the syntax of </a:t>
            </a:r>
            <a:r>
              <a:rPr lang="en-US" b="1" dirty="0" smtClean="0"/>
              <a:t>if...else...if ladders </a:t>
            </a:r>
            <a:r>
              <a:rPr lang="en-US" dirty="0" smtClean="0"/>
              <a:t>are too long.</a:t>
            </a:r>
          </a:p>
          <a:p>
            <a:r>
              <a:rPr lang="en-US" dirty="0" smtClean="0"/>
              <a:t>Hence, we can use the switch statement as a substitute for long </a:t>
            </a:r>
            <a:r>
              <a:rPr lang="en-US" b="1" dirty="0" smtClean="0"/>
              <a:t>if...else...if</a:t>
            </a:r>
            <a:r>
              <a:rPr lang="en-US" dirty="0" smtClean="0"/>
              <a:t> ladders. </a:t>
            </a:r>
          </a:p>
          <a:p>
            <a:r>
              <a:rPr lang="en-US" dirty="0" smtClean="0"/>
              <a:t>The use of switch statements makes our code more readable.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syntax of the switch statement is:</a:t>
            </a:r>
            <a:br>
              <a:rPr lang="en-US" dirty="0" smtClean="0"/>
            </a:b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dirty="0" smtClean="0"/>
              <a:t>switch (variable/expression) {</a:t>
            </a:r>
          </a:p>
          <a:p>
            <a:pPr>
              <a:buNone/>
            </a:pPr>
            <a:r>
              <a:rPr lang="en-US" dirty="0" smtClean="0"/>
              <a:t>case value1:</a:t>
            </a:r>
          </a:p>
          <a:p>
            <a:pPr>
              <a:buNone/>
            </a:pPr>
            <a:r>
              <a:rPr lang="en-US" dirty="0" smtClean="0"/>
              <a:t>   // statements of case1</a:t>
            </a:r>
          </a:p>
          <a:p>
            <a:pPr>
              <a:buNone/>
            </a:pPr>
            <a:r>
              <a:rPr lang="en-US" dirty="0" smtClean="0"/>
              <a:t>   break;</a:t>
            </a:r>
          </a:p>
          <a:p>
            <a:pPr>
              <a:buNone/>
            </a:pPr>
            <a:endParaRPr lang="en-US" dirty="0" smtClean="0"/>
          </a:p>
          <a:p>
            <a:pPr>
              <a:buNone/>
            </a:pPr>
            <a:r>
              <a:rPr lang="en-US" dirty="0" smtClean="0"/>
              <a:t>case value2:</a:t>
            </a:r>
          </a:p>
          <a:p>
            <a:pPr>
              <a:buNone/>
            </a:pPr>
            <a:r>
              <a:rPr lang="en-US" dirty="0" smtClean="0"/>
              <a:t>   // statements of case2</a:t>
            </a:r>
          </a:p>
          <a:p>
            <a:pPr>
              <a:buNone/>
            </a:pPr>
            <a:r>
              <a:rPr lang="en-US" dirty="0" smtClean="0"/>
              <a:t>   break;</a:t>
            </a:r>
          </a:p>
          <a:p>
            <a:pPr>
              <a:buNone/>
            </a:pPr>
            <a:endParaRPr lang="en-US" dirty="0" smtClean="0"/>
          </a:p>
          <a:p>
            <a:pPr>
              <a:buNone/>
            </a:pPr>
            <a:r>
              <a:rPr lang="en-US" dirty="0" smtClean="0"/>
              <a:t>   .. .. ...</a:t>
            </a:r>
          </a:p>
          <a:p>
            <a:pPr>
              <a:buNone/>
            </a:pPr>
            <a:r>
              <a:rPr lang="en-US" dirty="0" smtClean="0"/>
              <a:t>   .. .. ...</a:t>
            </a:r>
          </a:p>
          <a:p>
            <a:pPr>
              <a:buNone/>
            </a:pPr>
            <a:endParaRPr lang="en-US" dirty="0" smtClean="0"/>
          </a:p>
          <a:p>
            <a:pPr>
              <a:buNone/>
            </a:pPr>
            <a:r>
              <a:rPr lang="en-US" dirty="0" smtClean="0"/>
              <a:t>default:</a:t>
            </a:r>
          </a:p>
          <a:p>
            <a:pPr>
              <a:buNone/>
            </a:pPr>
            <a:r>
              <a:rPr lang="en-US" dirty="0" smtClean="0"/>
              <a:t>   // default statements</a:t>
            </a:r>
          </a:p>
          <a:p>
            <a:pPr>
              <a:buNone/>
            </a:pPr>
            <a:r>
              <a:rPr lang="en-US" dirty="0" smtClean="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Java switch Statement</a:t>
            </a:r>
            <a:br>
              <a:rPr lang="en-US" b="1" dirty="0" smtClean="0"/>
            </a:br>
            <a:endParaRPr lang="en-US" dirty="0"/>
          </a:p>
        </p:txBody>
      </p:sp>
      <p:sp>
        <p:nvSpPr>
          <p:cNvPr id="3" name="Content Placeholder 2"/>
          <p:cNvSpPr>
            <a:spLocks noGrp="1"/>
          </p:cNvSpPr>
          <p:nvPr>
            <p:ph sz="quarter" idx="1"/>
          </p:nvPr>
        </p:nvSpPr>
        <p:spPr/>
        <p:txBody>
          <a:bodyPr>
            <a:normAutofit/>
          </a:bodyPr>
          <a:lstStyle/>
          <a:p>
            <a:r>
              <a:rPr lang="en-US" sz="1600" dirty="0" smtClean="0"/>
              <a:t>he switch statement evaluates the expression (mostly variable) and compares it with values (can be expressions) of each case label.</a:t>
            </a:r>
          </a:p>
          <a:p>
            <a:r>
              <a:rPr lang="en-US" sz="1600" dirty="0" smtClean="0"/>
              <a:t>Now, if the value matches a certain case label, then all the statements of the matching case label are executed.</a:t>
            </a:r>
          </a:p>
          <a:p>
            <a:r>
              <a:rPr lang="en-US" sz="1600" dirty="0" smtClean="0"/>
              <a:t>For example, if the variable/expression is equal to value2. In this case, all statements of that matching case (statements of case2) are executed.</a:t>
            </a:r>
          </a:p>
          <a:p>
            <a:r>
              <a:rPr lang="en-US" sz="1600" dirty="0" smtClean="0"/>
              <a:t>Notice, the use of break statements in each case. The break statement is used to terminate the execution of the switch statement.</a:t>
            </a:r>
          </a:p>
          <a:p>
            <a:r>
              <a:rPr lang="en-US" sz="1600" dirty="0" smtClean="0"/>
              <a:t>It is important because if break is not used all the statements after the matching case are executed in sequence until the end of the switch statement.</a:t>
            </a:r>
          </a:p>
          <a:p>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Flowchart of switch Statement</a:t>
            </a:r>
            <a:br>
              <a:rPr lang="en-US" b="1" dirty="0" smtClean="0"/>
            </a:br>
            <a:endParaRPr lang="en-US" dirty="0"/>
          </a:p>
        </p:txBody>
      </p:sp>
      <p:pic>
        <p:nvPicPr>
          <p:cNvPr id="4" name="Content Placeholder 3" descr="Java-switch-statement-flowchart.jpg"/>
          <p:cNvPicPr>
            <a:picLocks noGrp="1" noChangeAspect="1"/>
          </p:cNvPicPr>
          <p:nvPr>
            <p:ph sz="quarter" idx="1"/>
          </p:nvPr>
        </p:nvPicPr>
        <p:blipFill>
          <a:blip r:embed="rId2"/>
          <a:stretch>
            <a:fillRect/>
          </a:stretch>
        </p:blipFill>
        <p:spPr>
          <a:xfrm>
            <a:off x="2643058" y="1085692"/>
            <a:ext cx="3300542" cy="5388134"/>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 switch Statement</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Note: The Java switch statement only works with:</a:t>
            </a:r>
          </a:p>
          <a:p>
            <a:pPr lvl="1"/>
            <a:r>
              <a:rPr lang="en-US" b="1" dirty="0" smtClean="0"/>
              <a:t>Java Primitive data types</a:t>
            </a:r>
            <a:r>
              <a:rPr lang="en-US" dirty="0" smtClean="0"/>
              <a:t>: byte, short, char, and 				          </a:t>
            </a:r>
            <a:r>
              <a:rPr lang="en-US" dirty="0" err="1" smtClean="0"/>
              <a:t>int</a:t>
            </a:r>
            <a:endParaRPr lang="en-US" dirty="0" smtClean="0"/>
          </a:p>
          <a:p>
            <a:pPr lvl="1"/>
            <a:r>
              <a:rPr lang="en-US" b="1" dirty="0" smtClean="0"/>
              <a:t>Java Enumerated types</a:t>
            </a:r>
          </a:p>
          <a:p>
            <a:pPr lvl="1"/>
            <a:r>
              <a:rPr lang="en-US" b="1" dirty="0" smtClean="0"/>
              <a:t>Java String Class</a:t>
            </a:r>
          </a:p>
          <a:p>
            <a:pPr lvl="1"/>
            <a:r>
              <a:rPr lang="en-US" b="1" dirty="0" smtClean="0"/>
              <a:t>Java Wrapper Classes</a:t>
            </a:r>
            <a:r>
              <a:rPr lang="en-US" dirty="0" smtClean="0"/>
              <a:t>: Character, Byte, Short, and               				   Integer.</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52400"/>
            <a:ext cx="7620000" cy="6321552"/>
          </a:xfrm>
        </p:spPr>
        <p:txBody>
          <a:bodyPr>
            <a:noAutofit/>
          </a:bodyPr>
          <a:lstStyle/>
          <a:p>
            <a:pPr>
              <a:buNone/>
            </a:pPr>
            <a:r>
              <a:rPr lang="en-US" sz="500" dirty="0" smtClean="0"/>
              <a:t>class Main {</a:t>
            </a:r>
          </a:p>
          <a:p>
            <a:pPr>
              <a:buNone/>
            </a:pPr>
            <a:r>
              <a:rPr lang="en-US" sz="500" dirty="0" smtClean="0"/>
              <a:t>    public static void main(String[] </a:t>
            </a:r>
            <a:r>
              <a:rPr lang="en-US" sz="500" dirty="0" err="1" smtClean="0"/>
              <a:t>args</a:t>
            </a:r>
            <a:r>
              <a:rPr lang="en-US" sz="500" dirty="0" smtClean="0"/>
              <a:t>) {</a:t>
            </a:r>
          </a:p>
          <a:p>
            <a:pPr>
              <a:buNone/>
            </a:pPr>
            <a:endParaRPr lang="en-US" sz="500" dirty="0" smtClean="0"/>
          </a:p>
          <a:p>
            <a:pPr>
              <a:buNone/>
            </a:pPr>
            <a:r>
              <a:rPr lang="en-US" sz="500" dirty="0" smtClean="0"/>
              <a:t>        </a:t>
            </a:r>
            <a:r>
              <a:rPr lang="en-US" sz="500" dirty="0" err="1" smtClean="0"/>
              <a:t>int</a:t>
            </a:r>
            <a:r>
              <a:rPr lang="en-US" sz="500" dirty="0" smtClean="0"/>
              <a:t> week = 4;</a:t>
            </a:r>
          </a:p>
          <a:p>
            <a:pPr>
              <a:buNone/>
            </a:pPr>
            <a:r>
              <a:rPr lang="en-US" sz="500" dirty="0" smtClean="0"/>
              <a:t>        String day;</a:t>
            </a:r>
          </a:p>
          <a:p>
            <a:pPr>
              <a:buNone/>
            </a:pPr>
            <a:endParaRPr lang="en-US" sz="500" dirty="0" smtClean="0"/>
          </a:p>
          <a:p>
            <a:pPr>
              <a:buNone/>
            </a:pPr>
            <a:r>
              <a:rPr lang="en-US" sz="500" dirty="0" smtClean="0"/>
              <a:t>        // switch statement to check day</a:t>
            </a:r>
          </a:p>
          <a:p>
            <a:pPr>
              <a:buNone/>
            </a:pPr>
            <a:r>
              <a:rPr lang="en-US" sz="500" dirty="0" smtClean="0"/>
              <a:t>        switch (week) {</a:t>
            </a:r>
          </a:p>
          <a:p>
            <a:pPr>
              <a:buNone/>
            </a:pPr>
            <a:r>
              <a:rPr lang="en-US" sz="500" dirty="0" smtClean="0"/>
              <a:t>            case 1:</a:t>
            </a:r>
          </a:p>
          <a:p>
            <a:pPr>
              <a:buNone/>
            </a:pPr>
            <a:r>
              <a:rPr lang="en-US" sz="500" dirty="0" smtClean="0"/>
              <a:t>                day = "Sunday";</a:t>
            </a:r>
          </a:p>
          <a:p>
            <a:pPr>
              <a:buNone/>
            </a:pPr>
            <a:r>
              <a:rPr lang="en-US" sz="500" dirty="0" smtClean="0"/>
              <a:t>                break;</a:t>
            </a:r>
          </a:p>
          <a:p>
            <a:pPr>
              <a:buNone/>
            </a:pPr>
            <a:r>
              <a:rPr lang="en-US" sz="500" dirty="0" smtClean="0"/>
              <a:t>            case 2:</a:t>
            </a:r>
          </a:p>
          <a:p>
            <a:pPr>
              <a:buNone/>
            </a:pPr>
            <a:r>
              <a:rPr lang="en-US" sz="500" dirty="0" smtClean="0"/>
              <a:t>                day = "Monday";</a:t>
            </a:r>
          </a:p>
          <a:p>
            <a:pPr>
              <a:buNone/>
            </a:pPr>
            <a:r>
              <a:rPr lang="en-US" sz="500" dirty="0" smtClean="0"/>
              <a:t>                break;</a:t>
            </a:r>
          </a:p>
          <a:p>
            <a:pPr>
              <a:buNone/>
            </a:pPr>
            <a:r>
              <a:rPr lang="en-US" sz="500" dirty="0" smtClean="0"/>
              <a:t>            case 3:</a:t>
            </a:r>
          </a:p>
          <a:p>
            <a:pPr>
              <a:buNone/>
            </a:pPr>
            <a:r>
              <a:rPr lang="en-US" sz="500" dirty="0" smtClean="0"/>
              <a:t>                day = "Tuesday";</a:t>
            </a:r>
          </a:p>
          <a:p>
            <a:pPr>
              <a:buNone/>
            </a:pPr>
            <a:r>
              <a:rPr lang="en-US" sz="500" dirty="0" smtClean="0"/>
              <a:t>                break;</a:t>
            </a:r>
          </a:p>
          <a:p>
            <a:pPr>
              <a:buNone/>
            </a:pPr>
            <a:endParaRPr lang="en-US" sz="500" dirty="0" smtClean="0"/>
          </a:p>
          <a:p>
            <a:pPr>
              <a:buNone/>
            </a:pPr>
            <a:r>
              <a:rPr lang="en-US" sz="500" dirty="0" smtClean="0"/>
              <a:t>            // match the value of week</a:t>
            </a:r>
          </a:p>
          <a:p>
            <a:pPr>
              <a:buNone/>
            </a:pPr>
            <a:r>
              <a:rPr lang="en-US" sz="500" dirty="0" smtClean="0"/>
              <a:t>            case 4:</a:t>
            </a:r>
          </a:p>
          <a:p>
            <a:pPr>
              <a:buNone/>
            </a:pPr>
            <a:r>
              <a:rPr lang="en-US" sz="500" dirty="0" smtClean="0"/>
              <a:t>                day = "Wednesday";</a:t>
            </a:r>
          </a:p>
          <a:p>
            <a:pPr>
              <a:buNone/>
            </a:pPr>
            <a:r>
              <a:rPr lang="en-US" sz="500" dirty="0" smtClean="0"/>
              <a:t>                break;</a:t>
            </a:r>
          </a:p>
          <a:p>
            <a:pPr>
              <a:buNone/>
            </a:pPr>
            <a:r>
              <a:rPr lang="en-US" sz="500" dirty="0" smtClean="0"/>
              <a:t>            case 5:</a:t>
            </a:r>
          </a:p>
          <a:p>
            <a:pPr>
              <a:buNone/>
            </a:pPr>
            <a:r>
              <a:rPr lang="en-US" sz="500" dirty="0" smtClean="0"/>
              <a:t>                day = "Thursday";</a:t>
            </a:r>
          </a:p>
          <a:p>
            <a:pPr>
              <a:buNone/>
            </a:pPr>
            <a:r>
              <a:rPr lang="en-US" sz="500" dirty="0" smtClean="0"/>
              <a:t>                break;</a:t>
            </a:r>
          </a:p>
          <a:p>
            <a:pPr>
              <a:buNone/>
            </a:pPr>
            <a:r>
              <a:rPr lang="en-US" sz="500" dirty="0" smtClean="0"/>
              <a:t>            case 6:</a:t>
            </a:r>
          </a:p>
          <a:p>
            <a:pPr>
              <a:buNone/>
            </a:pPr>
            <a:r>
              <a:rPr lang="en-US" sz="500" dirty="0" smtClean="0"/>
              <a:t>                day = "Friday";</a:t>
            </a:r>
          </a:p>
          <a:p>
            <a:pPr>
              <a:buNone/>
            </a:pPr>
            <a:r>
              <a:rPr lang="en-US" sz="500" dirty="0" smtClean="0"/>
              <a:t>                break;</a:t>
            </a:r>
          </a:p>
          <a:p>
            <a:pPr>
              <a:buNone/>
            </a:pPr>
            <a:r>
              <a:rPr lang="en-US" sz="500" dirty="0" smtClean="0"/>
              <a:t>            case 7:</a:t>
            </a:r>
          </a:p>
          <a:p>
            <a:pPr>
              <a:buNone/>
            </a:pPr>
            <a:r>
              <a:rPr lang="en-US" sz="500" dirty="0" smtClean="0"/>
              <a:t>                day = "Saturday";</a:t>
            </a:r>
          </a:p>
          <a:p>
            <a:pPr>
              <a:buNone/>
            </a:pPr>
            <a:r>
              <a:rPr lang="en-US" sz="500" dirty="0" smtClean="0"/>
              <a:t>                break;</a:t>
            </a:r>
          </a:p>
          <a:p>
            <a:pPr>
              <a:buNone/>
            </a:pPr>
            <a:r>
              <a:rPr lang="en-US" sz="500" dirty="0" smtClean="0"/>
              <a:t>            default:</a:t>
            </a:r>
          </a:p>
          <a:p>
            <a:pPr>
              <a:buNone/>
            </a:pPr>
            <a:r>
              <a:rPr lang="en-US" sz="500" dirty="0" smtClean="0"/>
              <a:t>                day = "Invalid day";</a:t>
            </a:r>
          </a:p>
          <a:p>
            <a:pPr>
              <a:buNone/>
            </a:pPr>
            <a:r>
              <a:rPr lang="en-US" sz="500" dirty="0" smtClean="0"/>
              <a:t>                break;</a:t>
            </a:r>
          </a:p>
          <a:p>
            <a:pPr>
              <a:buNone/>
            </a:pPr>
            <a:r>
              <a:rPr lang="en-US" sz="500" dirty="0" smtClean="0"/>
              <a:t>        }</a:t>
            </a:r>
          </a:p>
          <a:p>
            <a:pPr>
              <a:buNone/>
            </a:pPr>
            <a:r>
              <a:rPr lang="en-US" sz="500" dirty="0" smtClean="0"/>
              <a:t>        </a:t>
            </a:r>
            <a:r>
              <a:rPr lang="en-US" sz="500" dirty="0" err="1" smtClean="0"/>
              <a:t>System.out.println</a:t>
            </a:r>
            <a:r>
              <a:rPr lang="en-US" sz="500" dirty="0" smtClean="0"/>
              <a:t>("The day is " + day);</a:t>
            </a:r>
          </a:p>
          <a:p>
            <a:pPr>
              <a:buNone/>
            </a:pPr>
            <a:r>
              <a:rPr lang="en-US" sz="500" dirty="0" smtClean="0"/>
              <a:t>    }</a:t>
            </a:r>
          </a:p>
          <a:p>
            <a:pPr>
              <a:buNone/>
            </a:pPr>
            <a:r>
              <a:rPr lang="en-US" sz="500" dirty="0" smtClean="0"/>
              <a:t>}</a:t>
            </a:r>
            <a:endParaRPr lang="en-US" sz="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Control statements</a:t>
            </a:r>
            <a:r>
              <a:rPr lang="en-US" dirty="0" smtClean="0"/>
              <a:t/>
            </a:r>
            <a:br>
              <a:rPr lang="en-US" dirty="0" smtClean="0"/>
            </a:br>
            <a:endParaRPr lang="en-US" dirty="0"/>
          </a:p>
        </p:txBody>
      </p:sp>
      <p:sp>
        <p:nvSpPr>
          <p:cNvPr id="3" name="Content Placeholder 2"/>
          <p:cNvSpPr>
            <a:spLocks noGrp="1"/>
          </p:cNvSpPr>
          <p:nvPr>
            <p:ph sz="quarter" idx="1"/>
          </p:nvPr>
        </p:nvSpPr>
        <p:spPr>
          <a:xfrm>
            <a:off x="304800" y="1447800"/>
            <a:ext cx="7848600" cy="5026152"/>
          </a:xfrm>
        </p:spPr>
        <p:txBody>
          <a:bodyPr>
            <a:normAutofit/>
          </a:bodyPr>
          <a:lstStyle/>
          <a:p>
            <a:r>
              <a:rPr lang="en-US" sz="1800" dirty="0" smtClean="0"/>
              <a:t>Control statements are the statements that define the flow of your program.</a:t>
            </a:r>
          </a:p>
          <a:p>
            <a:r>
              <a:rPr lang="en-US" sz="1800" dirty="0" smtClean="0"/>
              <a:t> There are 3 types of control statements in Java</a:t>
            </a:r>
          </a:p>
          <a:p>
            <a:pPr>
              <a:buNone/>
            </a:pPr>
            <a:endParaRPr lang="en-US" sz="1800" dirty="0" smtClean="0"/>
          </a:p>
          <a:p>
            <a:pPr>
              <a:buNone/>
            </a:pPr>
            <a:endParaRPr lang="en-US" sz="1800" dirty="0"/>
          </a:p>
        </p:txBody>
      </p:sp>
      <p:pic>
        <p:nvPicPr>
          <p:cNvPr id="4" name="Picture 3" descr="Datatypes - Java Tutorial - Edureka"/>
          <p:cNvPicPr/>
          <p:nvPr/>
        </p:nvPicPr>
        <p:blipFill>
          <a:blip r:embed="rId2"/>
          <a:srcRect/>
          <a:stretch>
            <a:fillRect/>
          </a:stretch>
        </p:blipFill>
        <p:spPr bwMode="auto">
          <a:xfrm>
            <a:off x="1143000" y="2514600"/>
            <a:ext cx="6343650" cy="386715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81000"/>
            <a:ext cx="7543800" cy="6092952"/>
          </a:xfrm>
        </p:spPr>
        <p:txBody>
          <a:bodyPr>
            <a:noAutofit/>
          </a:bodyPr>
          <a:lstStyle/>
          <a:p>
            <a:pPr algn="ctr">
              <a:buNone/>
            </a:pPr>
            <a:r>
              <a:rPr lang="en-US" sz="5400" b="1" dirty="0" smtClean="0">
                <a:solidFill>
                  <a:srgbClr val="7030A0"/>
                </a:solidFill>
              </a:rPr>
              <a:t>Example 2: Making Calculator using the switch statement</a:t>
            </a:r>
          </a:p>
          <a:p>
            <a:pPr algn="ctr">
              <a:buNone/>
            </a:pPr>
            <a:endParaRPr lang="en-US" sz="5400" dirty="0">
              <a:solidFill>
                <a:srgbClr val="7030A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7543800" cy="6169152"/>
          </a:xfrm>
        </p:spPr>
        <p:txBody>
          <a:bodyPr>
            <a:noAutofit/>
          </a:bodyPr>
          <a:lstStyle/>
          <a:p>
            <a:pPr>
              <a:buNone/>
            </a:pPr>
            <a:r>
              <a:rPr lang="en-US" sz="200" dirty="0" smtClean="0"/>
              <a:t>import </a:t>
            </a:r>
            <a:r>
              <a:rPr lang="en-US" sz="200" dirty="0" err="1" smtClean="0"/>
              <a:t>java.util.Scanner</a:t>
            </a:r>
            <a:r>
              <a:rPr lang="en-US" sz="200" dirty="0" smtClean="0"/>
              <a:t>;</a:t>
            </a:r>
          </a:p>
          <a:p>
            <a:pPr>
              <a:buNone/>
            </a:pPr>
            <a:endParaRPr lang="en-US" sz="200" dirty="0" smtClean="0"/>
          </a:p>
          <a:p>
            <a:pPr>
              <a:buNone/>
            </a:pPr>
            <a:r>
              <a:rPr lang="en-US" sz="200" dirty="0" smtClean="0"/>
              <a:t>class Main {</a:t>
            </a:r>
          </a:p>
          <a:p>
            <a:pPr>
              <a:buNone/>
            </a:pPr>
            <a:r>
              <a:rPr lang="en-US" sz="200" dirty="0" smtClean="0"/>
              <a:t>    public static void main(String[] </a:t>
            </a:r>
            <a:r>
              <a:rPr lang="en-US" sz="200" dirty="0" err="1" smtClean="0"/>
              <a:t>args</a:t>
            </a:r>
            <a:r>
              <a:rPr lang="en-US" sz="200" dirty="0" smtClean="0"/>
              <a:t>) {</a:t>
            </a:r>
          </a:p>
          <a:p>
            <a:pPr>
              <a:buNone/>
            </a:pPr>
            <a:endParaRPr lang="en-US" sz="200" dirty="0" smtClean="0"/>
          </a:p>
          <a:p>
            <a:pPr>
              <a:buNone/>
            </a:pPr>
            <a:r>
              <a:rPr lang="en-US" sz="200" dirty="0" smtClean="0"/>
              <a:t>        char operator;</a:t>
            </a:r>
          </a:p>
          <a:p>
            <a:pPr>
              <a:buNone/>
            </a:pPr>
            <a:r>
              <a:rPr lang="en-US" sz="200" dirty="0" smtClean="0"/>
              <a:t>        Double number1, number2, result;</a:t>
            </a:r>
          </a:p>
          <a:p>
            <a:pPr>
              <a:buNone/>
            </a:pPr>
            <a:endParaRPr lang="en-US" sz="200" dirty="0" smtClean="0"/>
          </a:p>
          <a:p>
            <a:pPr>
              <a:buNone/>
            </a:pPr>
            <a:r>
              <a:rPr lang="en-US" sz="200" dirty="0" smtClean="0"/>
              <a:t>        // create an object of Scanner class</a:t>
            </a:r>
          </a:p>
          <a:p>
            <a:pPr>
              <a:buNone/>
            </a:pPr>
            <a:r>
              <a:rPr lang="en-US" sz="200" dirty="0" smtClean="0"/>
              <a:t>        Scanner </a:t>
            </a:r>
            <a:r>
              <a:rPr lang="en-US" sz="200" dirty="0" err="1" smtClean="0"/>
              <a:t>scanner</a:t>
            </a:r>
            <a:r>
              <a:rPr lang="en-US" sz="200" dirty="0" smtClean="0"/>
              <a:t> = new Scanner(</a:t>
            </a:r>
            <a:r>
              <a:rPr lang="en-US" sz="200" dirty="0" err="1" smtClean="0"/>
              <a:t>System.in</a:t>
            </a:r>
            <a:r>
              <a:rPr lang="en-US" sz="200" dirty="0" smtClean="0"/>
              <a:t>);</a:t>
            </a:r>
          </a:p>
          <a:p>
            <a:pPr>
              <a:buNone/>
            </a:pPr>
            <a:r>
              <a:rPr lang="en-US" sz="200" dirty="0" smtClean="0"/>
              <a:t>        </a:t>
            </a:r>
            <a:r>
              <a:rPr lang="en-US" sz="200" dirty="0" err="1" smtClean="0"/>
              <a:t>System.out.print</a:t>
            </a:r>
            <a:r>
              <a:rPr lang="en-US" sz="200" dirty="0" smtClean="0"/>
              <a:t>("Enter operator (either +, -, * or /): ");</a:t>
            </a:r>
          </a:p>
          <a:p>
            <a:pPr>
              <a:buNone/>
            </a:pPr>
            <a:endParaRPr lang="en-US" sz="200" dirty="0" smtClean="0"/>
          </a:p>
          <a:p>
            <a:pPr>
              <a:buNone/>
            </a:pPr>
            <a:r>
              <a:rPr lang="en-US" sz="200" dirty="0" smtClean="0"/>
              <a:t>        // ask user to enter operator</a:t>
            </a:r>
          </a:p>
          <a:p>
            <a:pPr>
              <a:buNone/>
            </a:pPr>
            <a:r>
              <a:rPr lang="en-US" sz="200" dirty="0" smtClean="0"/>
              <a:t>        operator = </a:t>
            </a:r>
            <a:r>
              <a:rPr lang="en-US" sz="200" dirty="0" err="1" smtClean="0"/>
              <a:t>scanner.next</a:t>
            </a:r>
            <a:r>
              <a:rPr lang="en-US" sz="200" dirty="0" smtClean="0"/>
              <a:t>().</a:t>
            </a:r>
            <a:r>
              <a:rPr lang="en-US" sz="200" dirty="0" err="1" smtClean="0"/>
              <a:t>charAt</a:t>
            </a:r>
            <a:r>
              <a:rPr lang="en-US" sz="200" dirty="0" smtClean="0"/>
              <a:t>(0);</a:t>
            </a:r>
          </a:p>
          <a:p>
            <a:pPr>
              <a:buNone/>
            </a:pPr>
            <a:r>
              <a:rPr lang="en-US" sz="200" dirty="0" smtClean="0"/>
              <a:t>        </a:t>
            </a:r>
            <a:r>
              <a:rPr lang="en-US" sz="200" dirty="0" err="1" smtClean="0"/>
              <a:t>System.out.print</a:t>
            </a:r>
            <a:r>
              <a:rPr lang="en-US" sz="200" dirty="0" smtClean="0"/>
              <a:t>("Enter number1 and number2 respectively: ");</a:t>
            </a:r>
          </a:p>
          <a:p>
            <a:pPr>
              <a:buNone/>
            </a:pPr>
            <a:endParaRPr lang="en-US" sz="200" dirty="0" smtClean="0"/>
          </a:p>
          <a:p>
            <a:pPr>
              <a:buNone/>
            </a:pPr>
            <a:r>
              <a:rPr lang="en-US" sz="200" dirty="0" smtClean="0"/>
              <a:t>        // ask user to enter numbers</a:t>
            </a:r>
          </a:p>
          <a:p>
            <a:pPr>
              <a:buNone/>
            </a:pPr>
            <a:r>
              <a:rPr lang="en-US" sz="200" dirty="0" smtClean="0"/>
              <a:t>        number1 = </a:t>
            </a:r>
            <a:r>
              <a:rPr lang="en-US" sz="200" dirty="0" err="1" smtClean="0"/>
              <a:t>scanner.nextDouble</a:t>
            </a:r>
            <a:r>
              <a:rPr lang="en-US" sz="200" dirty="0" smtClean="0"/>
              <a:t>();</a:t>
            </a:r>
          </a:p>
          <a:p>
            <a:pPr>
              <a:buNone/>
            </a:pPr>
            <a:r>
              <a:rPr lang="en-US" sz="200" dirty="0" smtClean="0"/>
              <a:t>        number2 = </a:t>
            </a:r>
            <a:r>
              <a:rPr lang="en-US" sz="200" dirty="0" err="1" smtClean="0"/>
              <a:t>scanner.nextDouble</a:t>
            </a:r>
            <a:r>
              <a:rPr lang="en-US" sz="200" dirty="0" smtClean="0"/>
              <a:t>();</a:t>
            </a:r>
          </a:p>
          <a:p>
            <a:pPr>
              <a:buNone/>
            </a:pPr>
            <a:endParaRPr lang="en-US" sz="200" dirty="0" smtClean="0"/>
          </a:p>
          <a:p>
            <a:pPr>
              <a:buNone/>
            </a:pPr>
            <a:r>
              <a:rPr lang="en-US" sz="200" dirty="0" smtClean="0"/>
              <a:t>        switch (operator) {</a:t>
            </a:r>
          </a:p>
          <a:p>
            <a:pPr>
              <a:buNone/>
            </a:pPr>
            <a:endParaRPr lang="en-US" sz="200" dirty="0" smtClean="0"/>
          </a:p>
          <a:p>
            <a:pPr>
              <a:buNone/>
            </a:pPr>
            <a:r>
              <a:rPr lang="en-US" sz="200" dirty="0" smtClean="0"/>
              <a:t>            // performs addition between numbers</a:t>
            </a:r>
          </a:p>
          <a:p>
            <a:pPr>
              <a:buNone/>
            </a:pPr>
            <a:r>
              <a:rPr lang="en-US" sz="200" dirty="0" smtClean="0"/>
              <a:t>            case '+':</a:t>
            </a:r>
          </a:p>
          <a:p>
            <a:pPr>
              <a:buNone/>
            </a:pPr>
            <a:r>
              <a:rPr lang="en-US" sz="200" dirty="0" smtClean="0"/>
              <a:t>                result = number1 + number2;</a:t>
            </a:r>
          </a:p>
          <a:p>
            <a:pPr>
              <a:buNone/>
            </a:pPr>
            <a:r>
              <a:rPr lang="en-US" sz="200" dirty="0" smtClean="0"/>
              <a:t>                </a:t>
            </a:r>
            <a:r>
              <a:rPr lang="en-US" sz="200" dirty="0" err="1" smtClean="0"/>
              <a:t>System.out.print</a:t>
            </a:r>
            <a:r>
              <a:rPr lang="en-US" sz="200" dirty="0" smtClean="0"/>
              <a:t>(number1 + "+" + number2 + " = " + result);</a:t>
            </a:r>
          </a:p>
          <a:p>
            <a:pPr>
              <a:buNone/>
            </a:pPr>
            <a:r>
              <a:rPr lang="en-US" sz="200" dirty="0" smtClean="0"/>
              <a:t>                break;</a:t>
            </a:r>
          </a:p>
          <a:p>
            <a:pPr>
              <a:buNone/>
            </a:pPr>
            <a:endParaRPr lang="en-US" sz="200" dirty="0" smtClean="0"/>
          </a:p>
          <a:p>
            <a:pPr>
              <a:buNone/>
            </a:pPr>
            <a:r>
              <a:rPr lang="en-US" sz="200" dirty="0" smtClean="0"/>
              <a:t>            // performs subtraction between numbers</a:t>
            </a:r>
          </a:p>
          <a:p>
            <a:pPr>
              <a:buNone/>
            </a:pPr>
            <a:r>
              <a:rPr lang="en-US" sz="200" dirty="0" smtClean="0"/>
              <a:t>            case '-':</a:t>
            </a:r>
          </a:p>
          <a:p>
            <a:pPr>
              <a:buNone/>
            </a:pPr>
            <a:r>
              <a:rPr lang="en-US" sz="200" dirty="0" smtClean="0"/>
              <a:t>                result = number1 - number2;</a:t>
            </a:r>
          </a:p>
          <a:p>
            <a:pPr>
              <a:buNone/>
            </a:pPr>
            <a:r>
              <a:rPr lang="en-US" sz="200" dirty="0" smtClean="0"/>
              <a:t>                </a:t>
            </a:r>
            <a:r>
              <a:rPr lang="en-US" sz="200" dirty="0" err="1" smtClean="0"/>
              <a:t>System.out.print</a:t>
            </a:r>
            <a:r>
              <a:rPr lang="en-US" sz="200" dirty="0" smtClean="0"/>
              <a:t>(number1 + "-" + number2 + " = " + result);</a:t>
            </a:r>
          </a:p>
          <a:p>
            <a:pPr>
              <a:buNone/>
            </a:pPr>
            <a:r>
              <a:rPr lang="en-US" sz="200" dirty="0" smtClean="0"/>
              <a:t>                break;</a:t>
            </a:r>
          </a:p>
          <a:p>
            <a:pPr>
              <a:buNone/>
            </a:pPr>
            <a:endParaRPr lang="en-US" sz="200" dirty="0" smtClean="0"/>
          </a:p>
          <a:p>
            <a:pPr>
              <a:buNone/>
            </a:pPr>
            <a:r>
              <a:rPr lang="en-US" sz="200" dirty="0" smtClean="0"/>
              <a:t>            // performs multiplication between numbers</a:t>
            </a:r>
          </a:p>
          <a:p>
            <a:pPr>
              <a:buNone/>
            </a:pPr>
            <a:r>
              <a:rPr lang="en-US" sz="200" dirty="0" smtClean="0"/>
              <a:t>            case '*':</a:t>
            </a:r>
          </a:p>
          <a:p>
            <a:pPr>
              <a:buNone/>
            </a:pPr>
            <a:r>
              <a:rPr lang="en-US" sz="200" dirty="0" smtClean="0"/>
              <a:t>                result = number1 * number2;</a:t>
            </a:r>
          </a:p>
          <a:p>
            <a:pPr>
              <a:buNone/>
            </a:pPr>
            <a:r>
              <a:rPr lang="en-US" sz="200" dirty="0" smtClean="0"/>
              <a:t>                </a:t>
            </a:r>
            <a:r>
              <a:rPr lang="en-US" sz="200" dirty="0" err="1" smtClean="0"/>
              <a:t>System.out.print</a:t>
            </a:r>
            <a:r>
              <a:rPr lang="en-US" sz="200" dirty="0" smtClean="0"/>
              <a:t>(number1 + "*" + number2 + " = " + result);</a:t>
            </a:r>
          </a:p>
          <a:p>
            <a:pPr>
              <a:buNone/>
            </a:pPr>
            <a:r>
              <a:rPr lang="en-US" sz="200" dirty="0" smtClean="0"/>
              <a:t>                break;</a:t>
            </a:r>
          </a:p>
          <a:p>
            <a:pPr>
              <a:buNone/>
            </a:pPr>
            <a:endParaRPr lang="en-US" sz="200" dirty="0" smtClean="0"/>
          </a:p>
          <a:p>
            <a:pPr>
              <a:buNone/>
            </a:pPr>
            <a:r>
              <a:rPr lang="en-US" sz="200" dirty="0" smtClean="0"/>
              <a:t>            // performs division between numbers</a:t>
            </a:r>
          </a:p>
          <a:p>
            <a:pPr>
              <a:buNone/>
            </a:pPr>
            <a:r>
              <a:rPr lang="en-US" sz="200" dirty="0" smtClean="0"/>
              <a:t>            case '/':</a:t>
            </a:r>
          </a:p>
          <a:p>
            <a:pPr>
              <a:buNone/>
            </a:pPr>
            <a:r>
              <a:rPr lang="en-US" sz="200" dirty="0" smtClean="0"/>
              <a:t>                result = number1 / number2;</a:t>
            </a:r>
          </a:p>
          <a:p>
            <a:pPr>
              <a:buNone/>
            </a:pPr>
            <a:r>
              <a:rPr lang="en-US" sz="200" dirty="0" smtClean="0"/>
              <a:t>                </a:t>
            </a:r>
            <a:r>
              <a:rPr lang="en-US" sz="200" dirty="0" err="1" smtClean="0"/>
              <a:t>System.out.print</a:t>
            </a:r>
            <a:r>
              <a:rPr lang="en-US" sz="200" dirty="0" smtClean="0"/>
              <a:t>(number1 + "/" + number2 + " = " + result);</a:t>
            </a:r>
          </a:p>
          <a:p>
            <a:pPr>
              <a:buNone/>
            </a:pPr>
            <a:r>
              <a:rPr lang="en-US" sz="200" dirty="0" smtClean="0"/>
              <a:t>                break;</a:t>
            </a:r>
          </a:p>
          <a:p>
            <a:pPr>
              <a:buNone/>
            </a:pPr>
            <a:endParaRPr lang="en-US" sz="200" dirty="0" smtClean="0"/>
          </a:p>
          <a:p>
            <a:pPr>
              <a:buNone/>
            </a:pPr>
            <a:r>
              <a:rPr lang="en-US" sz="200" dirty="0" smtClean="0"/>
              <a:t>            default:</a:t>
            </a:r>
          </a:p>
          <a:p>
            <a:pPr>
              <a:buNone/>
            </a:pPr>
            <a:r>
              <a:rPr lang="en-US" sz="200" dirty="0" smtClean="0"/>
              <a:t>                </a:t>
            </a:r>
            <a:r>
              <a:rPr lang="en-US" sz="200" dirty="0" err="1" smtClean="0"/>
              <a:t>System.out.println</a:t>
            </a:r>
            <a:r>
              <a:rPr lang="en-US" sz="200" dirty="0" smtClean="0"/>
              <a:t>("Invalid operator!");</a:t>
            </a:r>
          </a:p>
          <a:p>
            <a:pPr>
              <a:buNone/>
            </a:pPr>
            <a:r>
              <a:rPr lang="en-US" sz="200" dirty="0" smtClean="0"/>
              <a:t>                break;</a:t>
            </a:r>
          </a:p>
          <a:p>
            <a:pPr>
              <a:buNone/>
            </a:pPr>
            <a:r>
              <a:rPr lang="en-US" sz="200" dirty="0" smtClean="0"/>
              <a:t>        }</a:t>
            </a:r>
          </a:p>
          <a:p>
            <a:pPr>
              <a:buNone/>
            </a:pPr>
            <a:r>
              <a:rPr lang="en-US" sz="200" dirty="0" smtClean="0"/>
              <a:t>    }</a:t>
            </a:r>
          </a:p>
          <a:p>
            <a:pPr>
              <a:buNone/>
            </a:pPr>
            <a:r>
              <a:rPr lang="en-US" sz="200" dirty="0" smtClean="0"/>
              <a:t>}</a:t>
            </a:r>
            <a:endParaRPr lang="en-US" sz="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dirty="0"/>
          </a:p>
        </p:txBody>
      </p:sp>
      <p:sp>
        <p:nvSpPr>
          <p:cNvPr id="3" name="Content Placeholder 2"/>
          <p:cNvSpPr>
            <a:spLocks noGrp="1"/>
          </p:cNvSpPr>
          <p:nvPr>
            <p:ph sz="quarter" idx="1"/>
          </p:nvPr>
        </p:nvSpPr>
        <p:spPr/>
        <p:txBody>
          <a:bodyPr/>
          <a:lstStyle/>
          <a:p>
            <a:pPr>
              <a:buNone/>
            </a:pPr>
            <a:r>
              <a:rPr lang="en-US" dirty="0" smtClean="0"/>
              <a:t>Enter operator (either +, -, * or /): * </a:t>
            </a:r>
          </a:p>
          <a:p>
            <a:pPr>
              <a:buNone/>
            </a:pPr>
            <a:r>
              <a:rPr lang="en-US" dirty="0" smtClean="0"/>
              <a:t>Enter number1 and number2 respectively: 1.4 </a:t>
            </a:r>
          </a:p>
          <a:p>
            <a:pPr>
              <a:buNone/>
            </a:pPr>
            <a:r>
              <a:rPr lang="en-US" dirty="0" smtClean="0"/>
              <a:t>-5.3 </a:t>
            </a:r>
          </a:p>
          <a:p>
            <a:pPr>
              <a:buNone/>
            </a:pPr>
            <a:r>
              <a:rPr lang="en-US" dirty="0" smtClean="0"/>
              <a:t>1.4*-5.3 = -7.419999999999999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Java for Loop</a:t>
            </a:r>
            <a:br>
              <a:rPr lang="en-US" b="1" dirty="0" smtClean="0"/>
            </a:br>
            <a:endParaRPr lang="en-US" dirty="0"/>
          </a:p>
        </p:txBody>
      </p:sp>
      <p:sp>
        <p:nvSpPr>
          <p:cNvPr id="3" name="Content Placeholder 2"/>
          <p:cNvSpPr>
            <a:spLocks noGrp="1"/>
          </p:cNvSpPr>
          <p:nvPr>
            <p:ph sz="quarter" idx="1"/>
          </p:nvPr>
        </p:nvSpPr>
        <p:spPr/>
        <p:txBody>
          <a:bodyPr/>
          <a:lstStyle/>
          <a:p>
            <a:pPr>
              <a:buNone/>
            </a:pPr>
            <a:r>
              <a:rPr lang="en-US" b="1" dirty="0" smtClean="0"/>
              <a:t>In computer programming, loops are used to repeat a specific block of code until a certain condition is met (test expression is false).</a:t>
            </a:r>
          </a:p>
          <a:p>
            <a:pPr>
              <a:buNone/>
            </a:pPr>
            <a:endParaRPr lang="en-US" b="1" dirty="0" smtClean="0"/>
          </a:p>
          <a:p>
            <a:pPr>
              <a:buNone/>
            </a:pPr>
            <a:r>
              <a:rPr lang="en-US" dirty="0" smtClean="0"/>
              <a:t>for (initialization; </a:t>
            </a:r>
            <a:r>
              <a:rPr lang="en-US" dirty="0" err="1" smtClean="0"/>
              <a:t>testExpression</a:t>
            </a:r>
            <a:r>
              <a:rPr lang="en-US" dirty="0" smtClean="0"/>
              <a:t>; update) </a:t>
            </a:r>
          </a:p>
          <a:p>
            <a:pPr>
              <a:buNone/>
            </a:pPr>
            <a:r>
              <a:rPr lang="en-US" dirty="0" smtClean="0"/>
              <a:t>	{ </a:t>
            </a:r>
          </a:p>
          <a:p>
            <a:pPr>
              <a:buNone/>
            </a:pPr>
            <a:r>
              <a:rPr lang="en-US" dirty="0" smtClean="0"/>
              <a:t>		// codes inside for loop's body</a:t>
            </a:r>
          </a:p>
          <a:p>
            <a:pPr>
              <a:buNone/>
            </a:pPr>
            <a:r>
              <a:rPr lang="en-US" dirty="0" smtClean="0"/>
              <a:t>	 }</a:t>
            </a:r>
            <a:endParaRPr lang="en-US"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Working of for loop</a:t>
            </a:r>
            <a:br>
              <a:rPr lang="en-US" b="1" dirty="0" smtClean="0"/>
            </a:b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The </a:t>
            </a:r>
            <a:r>
              <a:rPr lang="en-US" b="1" dirty="0" smtClean="0"/>
              <a:t>initialization</a:t>
            </a:r>
            <a:r>
              <a:rPr lang="en-US" dirty="0" smtClean="0"/>
              <a:t> expression is executed only once.</a:t>
            </a:r>
          </a:p>
          <a:p>
            <a:r>
              <a:rPr lang="en-US" dirty="0" smtClean="0"/>
              <a:t>Then, the </a:t>
            </a:r>
            <a:r>
              <a:rPr lang="en-US" b="1" dirty="0" smtClean="0"/>
              <a:t>test</a:t>
            </a:r>
            <a:r>
              <a:rPr lang="en-US" dirty="0" smtClean="0"/>
              <a:t> expression is evaluated. Here, test expression is a </a:t>
            </a:r>
            <a:r>
              <a:rPr lang="en-US" dirty="0" err="1" smtClean="0"/>
              <a:t>boolean</a:t>
            </a:r>
            <a:r>
              <a:rPr lang="en-US" dirty="0" smtClean="0"/>
              <a:t> expression.</a:t>
            </a:r>
          </a:p>
          <a:p>
            <a:r>
              <a:rPr lang="en-US" dirty="0" smtClean="0"/>
              <a:t>If the test expression is evaluated to true,</a:t>
            </a:r>
            <a:br>
              <a:rPr lang="en-US" dirty="0" smtClean="0"/>
            </a:br>
            <a:r>
              <a:rPr lang="en-US" dirty="0" smtClean="0"/>
              <a:t>Codes inside the body of for loop is executed.</a:t>
            </a:r>
            <a:br>
              <a:rPr lang="en-US" dirty="0" smtClean="0"/>
            </a:br>
            <a:r>
              <a:rPr lang="en-US" dirty="0" smtClean="0"/>
              <a:t>Then the </a:t>
            </a:r>
            <a:r>
              <a:rPr lang="en-US" b="1" dirty="0" smtClean="0"/>
              <a:t>update</a:t>
            </a:r>
            <a:r>
              <a:rPr lang="en-US" dirty="0" smtClean="0"/>
              <a:t> expression is executed.</a:t>
            </a:r>
            <a:br>
              <a:rPr lang="en-US" dirty="0" smtClean="0"/>
            </a:br>
            <a:r>
              <a:rPr lang="en-US" dirty="0" smtClean="0"/>
              <a:t>Again, the test expression is evaluated.</a:t>
            </a:r>
            <a:br>
              <a:rPr lang="en-US" dirty="0" smtClean="0"/>
            </a:br>
            <a:r>
              <a:rPr lang="en-US" dirty="0" smtClean="0"/>
              <a:t>If the test expression is true, codes inside the body of for loop is executed and update expression is executed.</a:t>
            </a:r>
            <a:br>
              <a:rPr lang="en-US" dirty="0" smtClean="0"/>
            </a:br>
            <a:r>
              <a:rPr lang="en-US" dirty="0" smtClean="0"/>
              <a:t>This process goes on until the test expression is evaluated to false.</a:t>
            </a:r>
          </a:p>
          <a:p>
            <a:r>
              <a:rPr lang="en-US" dirty="0" smtClean="0"/>
              <a:t>If the test expression is evaluated to false, for loop terminates.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for Loop Flowchart</a:t>
            </a:r>
            <a:br>
              <a:rPr lang="en-US" b="1" dirty="0" smtClean="0"/>
            </a:br>
            <a:endParaRPr lang="en-US" dirty="0"/>
          </a:p>
        </p:txBody>
      </p:sp>
      <p:pic>
        <p:nvPicPr>
          <p:cNvPr id="4" name="Content Placeholder 3" descr="java-for-loop-flowchart_0.jpg"/>
          <p:cNvPicPr>
            <a:picLocks noGrp="1" noChangeAspect="1"/>
          </p:cNvPicPr>
          <p:nvPr>
            <p:ph sz="quarter" idx="1"/>
          </p:nvPr>
        </p:nvPicPr>
        <p:blipFill>
          <a:blip r:embed="rId2"/>
          <a:stretch>
            <a:fillRect/>
          </a:stretch>
        </p:blipFill>
        <p:spPr>
          <a:xfrm>
            <a:off x="2571750" y="1765300"/>
            <a:ext cx="3238500" cy="4543425"/>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None/>
            </a:pPr>
            <a:r>
              <a:rPr lang="en-US" dirty="0" smtClean="0"/>
              <a:t>// Program to print a sentence 10 times</a:t>
            </a:r>
          </a:p>
          <a:p>
            <a:pPr>
              <a:buNone/>
            </a:pPr>
            <a:endParaRPr lang="en-US" dirty="0" smtClean="0"/>
          </a:p>
          <a:p>
            <a:pPr>
              <a:buNone/>
            </a:pPr>
            <a:r>
              <a:rPr lang="en-US" dirty="0" smtClean="0"/>
              <a:t>class Loop {</a:t>
            </a:r>
          </a:p>
          <a:p>
            <a:pPr>
              <a:buNone/>
            </a:pPr>
            <a:r>
              <a:rPr lang="en-US" dirty="0" smtClean="0"/>
              <a:t>    public static void main(String[] </a:t>
            </a:r>
            <a:r>
              <a:rPr lang="en-US" dirty="0" err="1" smtClean="0"/>
              <a:t>args</a:t>
            </a:r>
            <a:r>
              <a:rPr lang="en-US" dirty="0" smtClean="0"/>
              <a:t>) {</a:t>
            </a:r>
          </a:p>
          <a:p>
            <a:pPr>
              <a:buNone/>
            </a:pPr>
            <a:r>
              <a:rPr lang="en-US" dirty="0" smtClean="0"/>
              <a:t>      </a:t>
            </a:r>
          </a:p>
          <a:p>
            <a:pPr>
              <a:buNone/>
            </a:pPr>
            <a:r>
              <a:rPr lang="en-US" dirty="0" smtClean="0"/>
              <a:t>        for (</a:t>
            </a:r>
            <a:r>
              <a:rPr lang="en-US" dirty="0" err="1" smtClean="0"/>
              <a:t>int</a:t>
            </a:r>
            <a:r>
              <a:rPr lang="en-US" dirty="0" smtClean="0"/>
              <a:t> </a:t>
            </a:r>
            <a:r>
              <a:rPr lang="en-US" dirty="0" err="1" smtClean="0"/>
              <a:t>i</a:t>
            </a:r>
            <a:r>
              <a:rPr lang="en-US" dirty="0" smtClean="0"/>
              <a:t> = 1; </a:t>
            </a:r>
            <a:r>
              <a:rPr lang="en-US" dirty="0" err="1" smtClean="0"/>
              <a:t>i</a:t>
            </a:r>
            <a:r>
              <a:rPr lang="en-US" dirty="0" smtClean="0"/>
              <a:t> &lt;= 10; ++</a:t>
            </a:r>
            <a:r>
              <a:rPr lang="en-US" dirty="0" err="1" smtClean="0"/>
              <a:t>i</a:t>
            </a:r>
            <a:r>
              <a:rPr lang="en-US" dirty="0" smtClean="0"/>
              <a:t>) {</a:t>
            </a:r>
          </a:p>
          <a:p>
            <a:pPr>
              <a:buNone/>
            </a:pPr>
            <a:r>
              <a:rPr lang="en-US" dirty="0" smtClean="0"/>
              <a:t>            </a:t>
            </a:r>
            <a:r>
              <a:rPr lang="en-US" dirty="0" err="1" smtClean="0"/>
              <a:t>System.out.println</a:t>
            </a:r>
            <a:r>
              <a:rPr lang="en-US" dirty="0" smtClean="0"/>
              <a:t>("Line " + </a:t>
            </a:r>
            <a:r>
              <a:rPr lang="en-US" dirty="0" err="1" smtClean="0"/>
              <a:t>i</a:t>
            </a:r>
            <a:r>
              <a:rPr lang="en-US" dirty="0" smtClean="0"/>
              <a:t>);</a:t>
            </a:r>
          </a:p>
          <a:p>
            <a:pPr>
              <a:buNone/>
            </a:pPr>
            <a:r>
              <a:rPr lang="en-US" dirty="0" smtClean="0"/>
              <a:t>        }</a:t>
            </a:r>
          </a:p>
          <a:p>
            <a:pPr>
              <a:buNone/>
            </a:pPr>
            <a:r>
              <a:rPr lang="en-US" dirty="0" smtClean="0"/>
              <a:t>    }</a:t>
            </a:r>
          </a:p>
          <a:p>
            <a:pPr>
              <a:buNone/>
            </a:pPr>
            <a:r>
              <a:rPr lang="en-US" dirty="0" smtClean="0"/>
              <a: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sz="1800" dirty="0" smtClean="0"/>
              <a:t>In the above example, we have</a:t>
            </a:r>
          </a:p>
          <a:p>
            <a:r>
              <a:rPr lang="en-US" sz="1800" b="1" dirty="0" smtClean="0"/>
              <a:t>initialization expression</a:t>
            </a:r>
            <a:r>
              <a:rPr lang="en-US" sz="1800" dirty="0" smtClean="0"/>
              <a:t>: </a:t>
            </a:r>
            <a:r>
              <a:rPr lang="en-US" sz="1800" dirty="0" err="1" smtClean="0"/>
              <a:t>int</a:t>
            </a:r>
            <a:r>
              <a:rPr lang="en-US" sz="1800" dirty="0" smtClean="0"/>
              <a:t> </a:t>
            </a:r>
            <a:r>
              <a:rPr lang="en-US" sz="1800" dirty="0" err="1" smtClean="0"/>
              <a:t>i</a:t>
            </a:r>
            <a:r>
              <a:rPr lang="en-US" sz="1800" dirty="0" smtClean="0"/>
              <a:t> = 1.e</a:t>
            </a:r>
          </a:p>
          <a:p>
            <a:r>
              <a:rPr lang="en-US" sz="1800" b="1" dirty="0" smtClean="0"/>
              <a:t>test expression</a:t>
            </a:r>
            <a:r>
              <a:rPr lang="en-US" sz="1800" dirty="0" smtClean="0"/>
              <a:t>: </a:t>
            </a:r>
            <a:r>
              <a:rPr lang="en-US" sz="1800" dirty="0" err="1" smtClean="0"/>
              <a:t>i</a:t>
            </a:r>
            <a:r>
              <a:rPr lang="en-US" sz="1800" dirty="0" smtClean="0"/>
              <a:t> &lt;=10</a:t>
            </a:r>
          </a:p>
          <a:p>
            <a:r>
              <a:rPr lang="en-US" sz="1800" b="1" dirty="0" smtClean="0"/>
              <a:t>update expression</a:t>
            </a:r>
            <a:r>
              <a:rPr lang="en-US" sz="1800" dirty="0" smtClean="0"/>
              <a:t>: ++</a:t>
            </a:r>
            <a:r>
              <a:rPr lang="en-US" sz="1800" dirty="0" err="1" smtClean="0"/>
              <a:t>i</a:t>
            </a:r>
            <a:endParaRPr lang="en-US" sz="1800" dirty="0" smtClean="0"/>
          </a:p>
          <a:p>
            <a:r>
              <a:rPr lang="en-US" sz="1800" dirty="0" smtClean="0"/>
              <a:t>Here, initially, the value of </a:t>
            </a:r>
            <a:r>
              <a:rPr lang="en-US" sz="1800" dirty="0" err="1" smtClean="0"/>
              <a:t>i</a:t>
            </a:r>
            <a:r>
              <a:rPr lang="en-US" sz="1800" dirty="0" smtClean="0"/>
              <a:t> is 1. So the test expression evaluates to true for the first time. Hence, the print statement is executed. Now the update expression is evaluated.</a:t>
            </a:r>
          </a:p>
          <a:p>
            <a:r>
              <a:rPr lang="en-US" sz="1800" dirty="0" smtClean="0"/>
              <a:t>Each time the update expression is evaluated, the value of </a:t>
            </a:r>
            <a:r>
              <a:rPr lang="en-US" sz="1800" dirty="0" err="1" smtClean="0"/>
              <a:t>i</a:t>
            </a:r>
            <a:r>
              <a:rPr lang="en-US" sz="1800" dirty="0" smtClean="0"/>
              <a:t> is increased by 1. Again, the test expression is evaluated. And, the same process is repeated.</a:t>
            </a:r>
          </a:p>
          <a:p>
            <a:r>
              <a:rPr lang="en-US" sz="1800" dirty="0" smtClean="0"/>
              <a:t>This process goes on until </a:t>
            </a:r>
            <a:r>
              <a:rPr lang="en-US" sz="1800" dirty="0" err="1" smtClean="0"/>
              <a:t>i</a:t>
            </a:r>
            <a:r>
              <a:rPr lang="en-US" sz="1800" dirty="0" smtClean="0"/>
              <a:t> is 11. When </a:t>
            </a:r>
            <a:r>
              <a:rPr lang="en-US" sz="1800" dirty="0" err="1" smtClean="0"/>
              <a:t>i</a:t>
            </a:r>
            <a:r>
              <a:rPr lang="en-US" sz="1800" dirty="0" smtClean="0"/>
              <a:t> is 11, the test expression (</a:t>
            </a:r>
            <a:r>
              <a:rPr lang="en-US" sz="1800" dirty="0" err="1" smtClean="0"/>
              <a:t>i</a:t>
            </a:r>
            <a:r>
              <a:rPr lang="en-US" sz="1800" dirty="0" smtClean="0"/>
              <a:t> &lt;= 10) is false and the for loop terminates.</a:t>
            </a:r>
          </a:p>
          <a:p>
            <a:endParaRPr lang="en-US"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Example 2: for Loop</a:t>
            </a:r>
            <a:br>
              <a:rPr lang="en-US" b="1" dirty="0" smtClean="0"/>
            </a:b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dirty="0" smtClean="0"/>
              <a:t>// Program to find the sum of natural numbers from 1 to 1000.</a:t>
            </a:r>
          </a:p>
          <a:p>
            <a:pPr>
              <a:buNone/>
            </a:pPr>
            <a:endParaRPr lang="en-US" dirty="0" smtClean="0"/>
          </a:p>
          <a:p>
            <a:pPr>
              <a:buNone/>
            </a:pPr>
            <a:r>
              <a:rPr lang="en-US" dirty="0" smtClean="0"/>
              <a:t>class Number {</a:t>
            </a:r>
          </a:p>
          <a:p>
            <a:pPr>
              <a:buNone/>
            </a:pPr>
            <a:r>
              <a:rPr lang="en-US" dirty="0" smtClean="0"/>
              <a:t>    public static void main(String[] </a:t>
            </a:r>
            <a:r>
              <a:rPr lang="en-US" dirty="0" err="1" smtClean="0"/>
              <a:t>args</a:t>
            </a:r>
            <a:r>
              <a:rPr lang="en-US" dirty="0" smtClean="0"/>
              <a:t>) {</a:t>
            </a:r>
          </a:p>
          <a:p>
            <a:pPr>
              <a:buNone/>
            </a:pPr>
            <a:r>
              <a:rPr lang="en-US" dirty="0" smtClean="0"/>
              <a:t>      </a:t>
            </a:r>
          </a:p>
          <a:p>
            <a:pPr>
              <a:buNone/>
            </a:pPr>
            <a:r>
              <a:rPr lang="en-US" dirty="0" smtClean="0"/>
              <a:t>        </a:t>
            </a:r>
            <a:r>
              <a:rPr lang="en-US" dirty="0" err="1" smtClean="0"/>
              <a:t>int</a:t>
            </a:r>
            <a:r>
              <a:rPr lang="en-US" dirty="0" smtClean="0"/>
              <a:t> sum = 0;</a:t>
            </a:r>
          </a:p>
          <a:p>
            <a:pPr>
              <a:buNone/>
            </a:pPr>
            <a:r>
              <a:rPr lang="en-US" dirty="0" smtClean="0"/>
              <a:t>	   </a:t>
            </a:r>
          </a:p>
          <a:p>
            <a:pPr>
              <a:buNone/>
            </a:pPr>
            <a:r>
              <a:rPr lang="en-US" dirty="0" smtClean="0"/>
              <a:t>        for (</a:t>
            </a:r>
            <a:r>
              <a:rPr lang="en-US" dirty="0" err="1" smtClean="0"/>
              <a:t>int</a:t>
            </a:r>
            <a:r>
              <a:rPr lang="en-US" dirty="0" smtClean="0"/>
              <a:t> </a:t>
            </a:r>
            <a:r>
              <a:rPr lang="en-US" dirty="0" err="1" smtClean="0"/>
              <a:t>i</a:t>
            </a:r>
            <a:r>
              <a:rPr lang="en-US" dirty="0" smtClean="0"/>
              <a:t> = 1; </a:t>
            </a:r>
            <a:r>
              <a:rPr lang="en-US" dirty="0" err="1" smtClean="0"/>
              <a:t>i</a:t>
            </a:r>
            <a:r>
              <a:rPr lang="en-US" dirty="0" smtClean="0"/>
              <a:t> &lt;= 1000; ++</a:t>
            </a:r>
            <a:r>
              <a:rPr lang="en-US" dirty="0" err="1" smtClean="0"/>
              <a:t>i</a:t>
            </a:r>
            <a:r>
              <a:rPr lang="en-US" dirty="0" smtClean="0"/>
              <a:t>) {</a:t>
            </a:r>
          </a:p>
          <a:p>
            <a:pPr>
              <a:buNone/>
            </a:pPr>
            <a:r>
              <a:rPr lang="en-US" dirty="0" smtClean="0"/>
              <a:t>            sum += </a:t>
            </a:r>
            <a:r>
              <a:rPr lang="en-US" dirty="0" err="1" smtClean="0"/>
              <a:t>i</a:t>
            </a:r>
            <a:r>
              <a:rPr lang="en-US" dirty="0" smtClean="0"/>
              <a:t>;     // sum = sum + </a:t>
            </a:r>
            <a:r>
              <a:rPr lang="en-US" dirty="0" err="1" smtClean="0"/>
              <a:t>i</a:t>
            </a:r>
            <a:endParaRPr lang="en-US" dirty="0" smtClean="0"/>
          </a:p>
          <a:p>
            <a:pPr>
              <a:buNone/>
            </a:pPr>
            <a:r>
              <a:rPr lang="en-US" dirty="0" smtClean="0"/>
              <a:t>        }</a:t>
            </a:r>
          </a:p>
          <a:p>
            <a:pPr>
              <a:buNone/>
            </a:pPr>
            <a:r>
              <a:rPr lang="en-US" dirty="0" smtClean="0"/>
              <a:t>	   </a:t>
            </a:r>
          </a:p>
          <a:p>
            <a:pPr>
              <a:buNone/>
            </a:pPr>
            <a:r>
              <a:rPr lang="en-US" dirty="0" smtClean="0"/>
              <a:t>        </a:t>
            </a:r>
            <a:r>
              <a:rPr lang="en-US" dirty="0" err="1" smtClean="0"/>
              <a:t>System.out.println</a:t>
            </a:r>
            <a:r>
              <a:rPr lang="en-US" dirty="0" smtClean="0"/>
              <a:t>("Sum = " + sum);</a:t>
            </a:r>
          </a:p>
          <a:p>
            <a:pPr>
              <a:buNone/>
            </a:pPr>
            <a:r>
              <a:rPr lang="en-US" dirty="0" smtClean="0"/>
              <a:t>    }</a:t>
            </a:r>
          </a:p>
          <a:p>
            <a:pPr>
              <a:buNone/>
            </a:pPr>
            <a:r>
              <a:rPr lang="en-US" dirty="0" smtClean="0"/>
              <a: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infinite for Loop</a:t>
            </a:r>
            <a:br>
              <a:rPr lang="en-US" b="1" dirty="0" smtClean="0"/>
            </a:br>
            <a:endParaRPr lang="en-US" dirty="0"/>
          </a:p>
        </p:txBody>
      </p:sp>
      <p:sp>
        <p:nvSpPr>
          <p:cNvPr id="3" name="Content Placeholder 2"/>
          <p:cNvSpPr>
            <a:spLocks noGrp="1"/>
          </p:cNvSpPr>
          <p:nvPr>
            <p:ph sz="quarter" idx="1"/>
          </p:nvPr>
        </p:nvSpPr>
        <p:spPr>
          <a:xfrm>
            <a:off x="457200" y="1143000"/>
            <a:ext cx="7467600" cy="5330952"/>
          </a:xfrm>
        </p:spPr>
        <p:txBody>
          <a:bodyPr>
            <a:normAutofit/>
          </a:bodyPr>
          <a:lstStyle/>
          <a:p>
            <a:r>
              <a:rPr lang="en-US" sz="1600" dirty="0" smtClean="0"/>
              <a:t>We should be always careful while working with loops. </a:t>
            </a:r>
          </a:p>
          <a:p>
            <a:r>
              <a:rPr lang="en-US" sz="1600" dirty="0" smtClean="0"/>
              <a:t>It is because if we mistakenly set test expression in such a way that it is never false, the for loop will run forever.</a:t>
            </a:r>
          </a:p>
          <a:p>
            <a:pPr>
              <a:buNone/>
            </a:pPr>
            <a:endParaRPr lang="en-US" sz="1600" dirty="0" smtClean="0"/>
          </a:p>
          <a:p>
            <a:pPr>
              <a:buNone/>
            </a:pPr>
            <a:r>
              <a:rPr lang="en-US" sz="1600" dirty="0" smtClean="0"/>
              <a:t> // Infinite for Loop</a:t>
            </a:r>
          </a:p>
          <a:p>
            <a:pPr>
              <a:buNone/>
            </a:pPr>
            <a:r>
              <a:rPr lang="en-US" sz="1600" dirty="0" smtClean="0"/>
              <a:t>class Infinite {</a:t>
            </a:r>
          </a:p>
          <a:p>
            <a:pPr>
              <a:buNone/>
            </a:pPr>
            <a:r>
              <a:rPr lang="en-US" sz="1600" dirty="0" smtClean="0"/>
              <a:t>    public static void main(String[] </a:t>
            </a:r>
            <a:r>
              <a:rPr lang="en-US" sz="1600" dirty="0" err="1" smtClean="0"/>
              <a:t>args</a:t>
            </a:r>
            <a:r>
              <a:rPr lang="en-US" sz="1600" dirty="0" smtClean="0"/>
              <a:t>) {</a:t>
            </a:r>
          </a:p>
          <a:p>
            <a:pPr>
              <a:buNone/>
            </a:pPr>
            <a:r>
              <a:rPr lang="en-US" sz="1600" dirty="0" smtClean="0"/>
              <a:t>      </a:t>
            </a:r>
          </a:p>
          <a:p>
            <a:pPr>
              <a:buNone/>
            </a:pPr>
            <a:r>
              <a:rPr lang="en-US" sz="1600" dirty="0" smtClean="0"/>
              <a:t>        </a:t>
            </a:r>
            <a:r>
              <a:rPr lang="en-US" sz="1600" dirty="0" err="1" smtClean="0"/>
              <a:t>int</a:t>
            </a:r>
            <a:r>
              <a:rPr lang="en-US" sz="1600" dirty="0" smtClean="0"/>
              <a:t> sum = 0;</a:t>
            </a:r>
          </a:p>
          <a:p>
            <a:pPr>
              <a:buNone/>
            </a:pPr>
            <a:endParaRPr lang="en-US" sz="1600" dirty="0" smtClean="0"/>
          </a:p>
          <a:p>
            <a:pPr>
              <a:buNone/>
            </a:pPr>
            <a:r>
              <a:rPr lang="en-US" sz="1600" dirty="0" smtClean="0"/>
              <a:t>        for (</a:t>
            </a:r>
            <a:r>
              <a:rPr lang="en-US" sz="1600" dirty="0" err="1" smtClean="0"/>
              <a:t>int</a:t>
            </a:r>
            <a:r>
              <a:rPr lang="en-US" sz="1600" dirty="0" smtClean="0"/>
              <a:t> </a:t>
            </a:r>
            <a:r>
              <a:rPr lang="en-US" sz="1600" dirty="0" err="1" smtClean="0"/>
              <a:t>i</a:t>
            </a:r>
            <a:r>
              <a:rPr lang="en-US" sz="1600" dirty="0" smtClean="0"/>
              <a:t> = 1; </a:t>
            </a:r>
            <a:r>
              <a:rPr lang="en-US" sz="1600" dirty="0" err="1" smtClean="0"/>
              <a:t>i</a:t>
            </a:r>
            <a:r>
              <a:rPr lang="en-US" sz="1600" dirty="0" smtClean="0"/>
              <a:t> &lt;= 10; --</a:t>
            </a:r>
            <a:r>
              <a:rPr lang="en-US" sz="1600" dirty="0" err="1" smtClean="0"/>
              <a:t>i</a:t>
            </a:r>
            <a:r>
              <a:rPr lang="en-US" sz="1600" dirty="0" smtClean="0"/>
              <a:t>) {</a:t>
            </a:r>
          </a:p>
          <a:p>
            <a:pPr>
              <a:buNone/>
            </a:pPr>
            <a:r>
              <a:rPr lang="en-US" sz="1600" dirty="0" smtClean="0"/>
              <a:t>            </a:t>
            </a:r>
            <a:r>
              <a:rPr lang="en-US" sz="1600" dirty="0" err="1" smtClean="0"/>
              <a:t>System.out.println</a:t>
            </a:r>
            <a:r>
              <a:rPr lang="en-US" sz="1600" dirty="0" smtClean="0"/>
              <a:t>("Hello");</a:t>
            </a:r>
          </a:p>
          <a:p>
            <a:pPr>
              <a:buNone/>
            </a:pPr>
            <a:r>
              <a:rPr lang="en-US" sz="1600" dirty="0" smtClean="0"/>
              <a:t>        }</a:t>
            </a:r>
          </a:p>
          <a:p>
            <a:pPr>
              <a:buNone/>
            </a:pPr>
            <a:r>
              <a:rPr lang="en-US" sz="1600" dirty="0" smtClean="0"/>
              <a:t>    }</a:t>
            </a:r>
          </a:p>
          <a:p>
            <a:pPr>
              <a:buNone/>
            </a:pPr>
            <a:r>
              <a:rPr lang="en-US" sz="1600" dirty="0" smtClean="0"/>
              <a:t>}</a:t>
            </a:r>
          </a:p>
          <a:p>
            <a:pPr>
              <a:buNone/>
            </a:pPr>
            <a:r>
              <a:rPr lang="en-US" sz="1600" dirty="0" smtClean="0"/>
              <a:t>Here, the test expression (</a:t>
            </a:r>
            <a:r>
              <a:rPr lang="en-US" sz="1600" dirty="0" err="1" smtClean="0"/>
              <a:t>i</a:t>
            </a:r>
            <a:r>
              <a:rPr lang="en-US" sz="1600" dirty="0" smtClean="0"/>
              <a:t> &lt;= 10) is never false and hello is printed infinite number to times (at least in theory).</a:t>
            </a:r>
          </a:p>
          <a:p>
            <a:pPr>
              <a:buNone/>
            </a:pP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 if (if-then) Statement</a:t>
            </a:r>
            <a:br>
              <a:rPr lang="en-US" b="1" dirty="0" smtClean="0"/>
            </a:br>
            <a:endParaRPr lang="en-US" dirty="0"/>
          </a:p>
        </p:txBody>
      </p:sp>
      <p:sp>
        <p:nvSpPr>
          <p:cNvPr id="3" name="Content Placeholder 2"/>
          <p:cNvSpPr>
            <a:spLocks noGrp="1"/>
          </p:cNvSpPr>
          <p:nvPr>
            <p:ph sz="quarter" idx="1"/>
          </p:nvPr>
        </p:nvSpPr>
        <p:spPr/>
        <p:txBody>
          <a:bodyPr>
            <a:normAutofit/>
          </a:bodyPr>
          <a:lstStyle/>
          <a:p>
            <a:r>
              <a:rPr lang="en-US" sz="1900" dirty="0" smtClean="0"/>
              <a:t>In Java, the syntax of the </a:t>
            </a:r>
            <a:r>
              <a:rPr lang="en-US" sz="1900" b="1" dirty="0" smtClean="0"/>
              <a:t>if-then</a:t>
            </a:r>
            <a:r>
              <a:rPr lang="en-US" sz="1900" dirty="0" smtClean="0"/>
              <a:t> statement is:</a:t>
            </a:r>
          </a:p>
          <a:p>
            <a:pPr lvl="1">
              <a:buNone/>
            </a:pPr>
            <a:r>
              <a:rPr lang="en-US" sz="1900" dirty="0" smtClean="0"/>
              <a:t/>
            </a:r>
            <a:br>
              <a:rPr lang="en-US" sz="1900" dirty="0" smtClean="0"/>
            </a:br>
            <a:r>
              <a:rPr lang="en-US" sz="1900" dirty="0" smtClean="0">
                <a:solidFill>
                  <a:srgbClr val="FF0000"/>
                </a:solidFill>
              </a:rPr>
              <a:t>if (expression) </a:t>
            </a:r>
          </a:p>
          <a:p>
            <a:pPr lvl="1">
              <a:buNone/>
            </a:pPr>
            <a:r>
              <a:rPr lang="en-US" sz="1900" dirty="0" smtClean="0">
                <a:solidFill>
                  <a:srgbClr val="FF0000"/>
                </a:solidFill>
              </a:rPr>
              <a:t>		{</a:t>
            </a:r>
          </a:p>
          <a:p>
            <a:pPr lvl="2">
              <a:buNone/>
            </a:pPr>
            <a:r>
              <a:rPr lang="en-US" sz="1900" dirty="0" smtClean="0">
                <a:solidFill>
                  <a:srgbClr val="FF0000"/>
                </a:solidFill>
              </a:rPr>
              <a:t> 		// statements </a:t>
            </a:r>
          </a:p>
          <a:p>
            <a:pPr lvl="2">
              <a:buNone/>
            </a:pPr>
            <a:r>
              <a:rPr lang="en-US" sz="1900" dirty="0" smtClean="0">
                <a:solidFill>
                  <a:srgbClr val="FF0000"/>
                </a:solidFill>
              </a:rPr>
              <a:t>	}</a:t>
            </a:r>
          </a:p>
          <a:p>
            <a:r>
              <a:rPr lang="en-US" sz="1900" dirty="0" smtClean="0"/>
              <a:t>Here expression is a Boolean expression. A Boolean expression returns either true or false.</a:t>
            </a:r>
          </a:p>
          <a:p>
            <a:r>
              <a:rPr lang="en-US" sz="1900" dirty="0" smtClean="0"/>
              <a:t>if the expression is evaluated to true, statement(s) inside the body of if (statements inside parenthesis) are executed</a:t>
            </a:r>
          </a:p>
          <a:p>
            <a:r>
              <a:rPr lang="en-US" sz="1900" dirty="0" smtClean="0"/>
              <a:t>if the expression is evaluated to false, statement(s) inside the body of if are skipped from execution</a:t>
            </a:r>
          </a:p>
          <a:p>
            <a:pPr lvl="2">
              <a:buNone/>
            </a:pPr>
            <a:endParaRPr 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Java for-each Loop</a:t>
            </a:r>
            <a:br>
              <a:rPr lang="en-US" b="1" dirty="0" smtClean="0"/>
            </a:br>
            <a:endParaRPr lang="en-US" dirty="0"/>
          </a:p>
        </p:txBody>
      </p:sp>
      <p:sp>
        <p:nvSpPr>
          <p:cNvPr id="3" name="Content Placeholder 2"/>
          <p:cNvSpPr>
            <a:spLocks noGrp="1"/>
          </p:cNvSpPr>
          <p:nvPr>
            <p:ph sz="quarter" idx="1"/>
          </p:nvPr>
        </p:nvSpPr>
        <p:spPr/>
        <p:txBody>
          <a:bodyPr/>
          <a:lstStyle/>
          <a:p>
            <a:pPr algn="just"/>
            <a:r>
              <a:rPr lang="en-US" dirty="0" smtClean="0"/>
              <a:t>In Java, there is an alternative syntax of for loop to work with Java arrays and Java collections (known as for-each loop). </a:t>
            </a:r>
          </a:p>
          <a:p>
            <a:pPr algn="just"/>
            <a:r>
              <a:rPr lang="en-US" dirty="0" smtClean="0"/>
              <a:t>For example,</a:t>
            </a:r>
          </a:p>
          <a:p>
            <a:pPr algn="just">
              <a:buNone/>
            </a:pPr>
            <a:r>
              <a:rPr lang="en-US" dirty="0" smtClean="0"/>
              <a:t>for (int a : array) </a:t>
            </a:r>
            <a:endParaRPr lang="en-US" dirty="0" smtClean="0"/>
          </a:p>
          <a:p>
            <a:pPr algn="just">
              <a:buNone/>
            </a:pPr>
            <a:r>
              <a:rPr lang="en-US" dirty="0" smtClean="0"/>
              <a:t>{</a:t>
            </a:r>
            <a:endParaRPr lang="en-US" dirty="0" smtClean="0"/>
          </a:p>
          <a:p>
            <a:pPr algn="just">
              <a:buNone/>
            </a:pPr>
            <a:r>
              <a:rPr lang="en-US" dirty="0" smtClean="0"/>
              <a:t>    </a:t>
            </a:r>
            <a:r>
              <a:rPr lang="en-US" dirty="0" err="1" smtClean="0"/>
              <a:t>System.out.println</a:t>
            </a:r>
            <a:r>
              <a:rPr lang="en-US" dirty="0" smtClean="0"/>
              <a:t>(a);</a:t>
            </a:r>
          </a:p>
          <a:p>
            <a:pPr algn="just">
              <a:buNone/>
            </a:pPr>
            <a:r>
              <a:rPr lang="en-US" dirty="0" smtClean="0"/>
              <a: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Difference between for loop and for-each loop</a:t>
            </a:r>
            <a:endParaRPr lang="en-US" dirty="0"/>
          </a:p>
        </p:txBody>
      </p:sp>
      <p:sp>
        <p:nvSpPr>
          <p:cNvPr id="3" name="Content Placeholder 2"/>
          <p:cNvSpPr>
            <a:spLocks noGrp="1"/>
          </p:cNvSpPr>
          <p:nvPr>
            <p:ph sz="quarter" idx="1"/>
          </p:nvPr>
        </p:nvSpPr>
        <p:spPr/>
        <p:txBody>
          <a:bodyPr>
            <a:normAutofit lnSpcReduction="10000"/>
          </a:bodyPr>
          <a:lstStyle/>
          <a:p>
            <a:r>
              <a:rPr lang="en-US" sz="1600" dirty="0" smtClean="0"/>
              <a:t>To know why the for-each loop is preferred over for loop while working with arrays, let's see the following example.</a:t>
            </a:r>
          </a:p>
          <a:p>
            <a:r>
              <a:rPr lang="en-US" sz="1600" dirty="0" smtClean="0"/>
              <a:t>Here the example shows how we can iterate through elements of an array using the standard for loop.</a:t>
            </a:r>
          </a:p>
          <a:p>
            <a:pPr>
              <a:buNone/>
            </a:pPr>
            <a:r>
              <a:rPr lang="en-US" sz="1600" dirty="0" smtClean="0"/>
              <a:t>	 </a:t>
            </a:r>
          </a:p>
          <a:p>
            <a:pPr>
              <a:buNone/>
            </a:pPr>
            <a:r>
              <a:rPr lang="en-US" sz="1600" dirty="0" smtClean="0"/>
              <a:t>class </a:t>
            </a:r>
            <a:r>
              <a:rPr lang="en-US" sz="1600" dirty="0" err="1" smtClean="0"/>
              <a:t>ForLoop</a:t>
            </a:r>
            <a:r>
              <a:rPr lang="en-US" sz="1600" dirty="0" smtClean="0"/>
              <a:t>+</a:t>
            </a:r>
          </a:p>
          <a:p>
            <a:pPr>
              <a:buNone/>
            </a:pPr>
            <a:r>
              <a:rPr lang="en-US" sz="1600" dirty="0" smtClean="0"/>
              <a:t> {</a:t>
            </a:r>
          </a:p>
          <a:p>
            <a:pPr>
              <a:buNone/>
            </a:pPr>
            <a:r>
              <a:rPr lang="en-US" sz="1600" dirty="0" smtClean="0"/>
              <a:t>    public static void main(String[] </a:t>
            </a:r>
            <a:r>
              <a:rPr lang="en-US" sz="1600" dirty="0" err="1" smtClean="0"/>
              <a:t>args</a:t>
            </a:r>
            <a:r>
              <a:rPr lang="en-US" sz="1600" dirty="0" smtClean="0"/>
              <a:t>) {</a:t>
            </a:r>
          </a:p>
          <a:p>
            <a:pPr>
              <a:buNone/>
            </a:pPr>
            <a:r>
              <a:rPr lang="en-US" sz="1600" dirty="0" smtClean="0"/>
              <a:t>      </a:t>
            </a:r>
          </a:p>
          <a:p>
            <a:pPr>
              <a:buNone/>
            </a:pPr>
            <a:r>
              <a:rPr lang="en-US" sz="1600" dirty="0" smtClean="0"/>
              <a:t>        char[] vowels = {'a', 'e', '</a:t>
            </a:r>
            <a:r>
              <a:rPr lang="en-US" sz="1600" dirty="0" err="1" smtClean="0"/>
              <a:t>i</a:t>
            </a:r>
            <a:r>
              <a:rPr lang="en-US" sz="1600" dirty="0" smtClean="0"/>
              <a:t>', 'o', 'u'};</a:t>
            </a:r>
          </a:p>
          <a:p>
            <a:pPr>
              <a:buNone/>
            </a:pPr>
            <a:endParaRPr lang="en-US" sz="1600" dirty="0" smtClean="0"/>
          </a:p>
          <a:p>
            <a:pPr>
              <a:buNone/>
            </a:pPr>
            <a:r>
              <a:rPr lang="en-US" sz="1600" dirty="0" smtClean="0"/>
              <a:t>        for (</a:t>
            </a:r>
            <a:r>
              <a:rPr lang="en-US" sz="1600" dirty="0" err="1" smtClean="0"/>
              <a:t>int</a:t>
            </a:r>
            <a:r>
              <a:rPr lang="en-US" sz="1600" dirty="0" smtClean="0"/>
              <a:t> </a:t>
            </a:r>
            <a:r>
              <a:rPr lang="en-US" sz="1600" dirty="0" err="1" smtClean="0"/>
              <a:t>i</a:t>
            </a:r>
            <a:r>
              <a:rPr lang="en-US" sz="1600" dirty="0" smtClean="0"/>
              <a:t> = 0; </a:t>
            </a:r>
            <a:r>
              <a:rPr lang="en-US" sz="1600" dirty="0" err="1" smtClean="0"/>
              <a:t>i</a:t>
            </a:r>
            <a:r>
              <a:rPr lang="en-US" sz="1600" dirty="0" smtClean="0"/>
              <a:t> &lt; </a:t>
            </a:r>
            <a:r>
              <a:rPr lang="en-US" sz="1600" dirty="0" err="1" smtClean="0"/>
              <a:t>vowels.length</a:t>
            </a:r>
            <a:r>
              <a:rPr lang="en-US" sz="1600" dirty="0" smtClean="0"/>
              <a:t>; ++ </a:t>
            </a:r>
            <a:r>
              <a:rPr lang="en-US" sz="1600" dirty="0" err="1" smtClean="0"/>
              <a:t>i</a:t>
            </a:r>
            <a:r>
              <a:rPr lang="en-US" sz="1600" dirty="0" smtClean="0"/>
              <a:t>) {</a:t>
            </a:r>
          </a:p>
          <a:p>
            <a:pPr>
              <a:buNone/>
            </a:pPr>
            <a:r>
              <a:rPr lang="en-US" sz="1600" dirty="0" smtClean="0"/>
              <a:t>            </a:t>
            </a:r>
            <a:r>
              <a:rPr lang="en-US" sz="1600" dirty="0" err="1" smtClean="0"/>
              <a:t>System.out.println</a:t>
            </a:r>
            <a:r>
              <a:rPr lang="en-US" sz="1600" dirty="0" smtClean="0"/>
              <a:t>(vowels[</a:t>
            </a:r>
            <a:r>
              <a:rPr lang="en-US" sz="1600" dirty="0" err="1" smtClean="0"/>
              <a:t>i</a:t>
            </a:r>
            <a:r>
              <a:rPr lang="en-US" sz="1600" dirty="0" smtClean="0"/>
              <a:t>]);</a:t>
            </a:r>
          </a:p>
          <a:p>
            <a:pPr>
              <a:buNone/>
            </a:pPr>
            <a:r>
              <a:rPr lang="en-US" sz="1600" dirty="0" smtClean="0"/>
              <a:t>        }</a:t>
            </a:r>
          </a:p>
          <a:p>
            <a:pPr>
              <a:buNone/>
            </a:pPr>
            <a:r>
              <a:rPr lang="en-US" sz="1600" dirty="0" smtClean="0"/>
              <a:t>    }</a:t>
            </a:r>
          </a:p>
          <a:p>
            <a:pPr>
              <a:buNone/>
            </a:pPr>
            <a:r>
              <a:rPr lang="en-US" sz="1600" dirty="0" smtClean="0"/>
              <a:t>}</a:t>
            </a:r>
            <a:endParaRPr lang="en-US" sz="1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Now we will perform the same task using the for-each loop.</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dirty="0" smtClean="0"/>
              <a:t>class </a:t>
            </a:r>
            <a:r>
              <a:rPr lang="en-US" dirty="0" err="1" smtClean="0"/>
              <a:t>AssignmentOperator</a:t>
            </a:r>
            <a:r>
              <a:rPr lang="en-US" dirty="0" smtClean="0"/>
              <a:t> {</a:t>
            </a:r>
          </a:p>
          <a:p>
            <a:pPr>
              <a:buNone/>
            </a:pPr>
            <a:r>
              <a:rPr lang="en-US" dirty="0" smtClean="0"/>
              <a:t>   public static void main(String[] </a:t>
            </a:r>
            <a:r>
              <a:rPr lang="en-US" dirty="0" err="1" smtClean="0"/>
              <a:t>args</a:t>
            </a:r>
            <a:r>
              <a:rPr lang="en-US" dirty="0" smtClean="0"/>
              <a:t>) {</a:t>
            </a:r>
          </a:p>
          <a:p>
            <a:pPr>
              <a:buNone/>
            </a:pPr>
            <a:r>
              <a:rPr lang="en-US" dirty="0" smtClean="0"/>
              <a:t>      </a:t>
            </a:r>
          </a:p>
          <a:p>
            <a:pPr>
              <a:buNone/>
            </a:pPr>
            <a:r>
              <a:rPr lang="en-US" dirty="0" smtClean="0"/>
              <a:t>      char[] vowels = {'a', 'e', '</a:t>
            </a:r>
            <a:r>
              <a:rPr lang="en-US" dirty="0" err="1" smtClean="0"/>
              <a:t>i</a:t>
            </a:r>
            <a:r>
              <a:rPr lang="en-US" dirty="0" smtClean="0"/>
              <a:t>', 'o', 'u'};</a:t>
            </a:r>
          </a:p>
          <a:p>
            <a:pPr>
              <a:buNone/>
            </a:pPr>
            <a:r>
              <a:rPr lang="en-US" dirty="0" smtClean="0"/>
              <a:t>      // </a:t>
            </a:r>
            <a:r>
              <a:rPr lang="en-US" dirty="0" err="1" smtClean="0"/>
              <a:t>foreach</a:t>
            </a:r>
            <a:r>
              <a:rPr lang="en-US" dirty="0" smtClean="0"/>
              <a:t> loop</a:t>
            </a:r>
          </a:p>
          <a:p>
            <a:pPr>
              <a:buNone/>
            </a:pPr>
            <a:r>
              <a:rPr lang="en-US" dirty="0" smtClean="0"/>
              <a:t>      for (char item: vowels</a:t>
            </a:r>
            <a:r>
              <a:rPr lang="en-US" dirty="0" smtClean="0"/>
              <a:t>)</a:t>
            </a:r>
          </a:p>
          <a:p>
            <a:pPr>
              <a:buNone/>
            </a:pPr>
            <a:r>
              <a:rPr lang="en-US" dirty="0" smtClean="0"/>
              <a:t> </a:t>
            </a:r>
            <a:r>
              <a:rPr lang="en-US" dirty="0" smtClean="0"/>
              <a:t>{</a:t>
            </a:r>
          </a:p>
          <a:p>
            <a:pPr>
              <a:buNone/>
            </a:pPr>
            <a:r>
              <a:rPr lang="en-US" dirty="0" smtClean="0"/>
              <a:t>         </a:t>
            </a:r>
            <a:r>
              <a:rPr lang="en-US" dirty="0" err="1" smtClean="0"/>
              <a:t>System.out.println</a:t>
            </a:r>
            <a:r>
              <a:rPr lang="en-US" dirty="0" smtClean="0"/>
              <a:t>(item);</a:t>
            </a:r>
          </a:p>
          <a:p>
            <a:pPr>
              <a:buNone/>
            </a:pPr>
            <a:r>
              <a:rPr lang="en-US" dirty="0" smtClean="0"/>
              <a:t>      }</a:t>
            </a:r>
          </a:p>
          <a:p>
            <a:pPr>
              <a:buNone/>
            </a:pPr>
            <a:r>
              <a:rPr lang="en-US" dirty="0" smtClean="0"/>
              <a:t>   }</a:t>
            </a:r>
          </a:p>
          <a:p>
            <a:pPr>
              <a:buNone/>
            </a:pPr>
            <a:r>
              <a:rPr lang="en-US" dirty="0" smtClean="0"/>
              <a: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How for-each loop works?</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Here's how the for-each loop works in Java. For each iteration, the for-each loop</a:t>
            </a:r>
          </a:p>
          <a:p>
            <a:r>
              <a:rPr lang="en-US" b="1" dirty="0" smtClean="0"/>
              <a:t>iterates</a:t>
            </a:r>
            <a:r>
              <a:rPr lang="en-US" dirty="0" smtClean="0"/>
              <a:t> through each item in given collections or arrays (collections),</a:t>
            </a:r>
          </a:p>
          <a:p>
            <a:r>
              <a:rPr lang="en-US" b="1" dirty="0" smtClean="0"/>
              <a:t>stores</a:t>
            </a:r>
            <a:r>
              <a:rPr lang="en-US" dirty="0" smtClean="0"/>
              <a:t> each item in a variable (item)</a:t>
            </a:r>
          </a:p>
          <a:p>
            <a:r>
              <a:rPr lang="en-US" dirty="0" smtClean="0"/>
              <a:t>and </a:t>
            </a:r>
            <a:r>
              <a:rPr lang="en-US" b="1" dirty="0" smtClean="0"/>
              <a:t>executes</a:t>
            </a:r>
            <a:r>
              <a:rPr lang="en-US" dirty="0" smtClean="0"/>
              <a:t> the body of the loop.</a:t>
            </a:r>
          </a:p>
          <a:p>
            <a:r>
              <a:rPr lang="en-US" dirty="0" smtClean="0"/>
              <a:t>Let's make it clear through an example</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Example: for-each loop</a:t>
            </a:r>
            <a:br>
              <a:rPr lang="en-US" b="1" dirty="0" smtClean="0"/>
            </a:br>
            <a:endParaRPr lang="en-US" dirty="0"/>
          </a:p>
        </p:txBody>
      </p:sp>
      <p:sp>
        <p:nvSpPr>
          <p:cNvPr id="3" name="Content Placeholder 2"/>
          <p:cNvSpPr>
            <a:spLocks noGrp="1"/>
          </p:cNvSpPr>
          <p:nvPr>
            <p:ph sz="quarter" idx="1"/>
          </p:nvPr>
        </p:nvSpPr>
        <p:spPr/>
        <p:txBody>
          <a:bodyPr>
            <a:noAutofit/>
          </a:bodyPr>
          <a:lstStyle/>
          <a:p>
            <a:pPr>
              <a:buNone/>
            </a:pPr>
            <a:endParaRPr lang="en-US" sz="1100" dirty="0" smtClean="0"/>
          </a:p>
          <a:p>
            <a:pPr>
              <a:buNone/>
            </a:pPr>
            <a:r>
              <a:rPr lang="en-US" sz="1100" dirty="0" smtClean="0"/>
              <a:t>// The program below calculates the sum of all elements of an integer array.</a:t>
            </a:r>
          </a:p>
          <a:p>
            <a:pPr>
              <a:buNone/>
            </a:pPr>
            <a:endParaRPr lang="en-US" sz="1100" dirty="0" smtClean="0"/>
          </a:p>
          <a:p>
            <a:pPr>
              <a:buNone/>
            </a:pPr>
            <a:r>
              <a:rPr lang="en-US" sz="1100" dirty="0" smtClean="0"/>
              <a:t>class </a:t>
            </a:r>
            <a:r>
              <a:rPr lang="en-US" sz="1100" dirty="0" err="1" smtClean="0"/>
              <a:t>EnhancedForLoop</a:t>
            </a:r>
            <a:r>
              <a:rPr lang="en-US" sz="1100" dirty="0" smtClean="0"/>
              <a:t> {</a:t>
            </a:r>
          </a:p>
          <a:p>
            <a:pPr>
              <a:buNone/>
            </a:pPr>
            <a:r>
              <a:rPr lang="en-US" sz="1100" dirty="0" smtClean="0"/>
              <a:t>    public static void main(String[] </a:t>
            </a:r>
            <a:r>
              <a:rPr lang="en-US" sz="1100" dirty="0" err="1" smtClean="0"/>
              <a:t>args</a:t>
            </a:r>
            <a:r>
              <a:rPr lang="en-US" sz="1100" dirty="0" smtClean="0"/>
              <a:t>) {</a:t>
            </a:r>
          </a:p>
          <a:p>
            <a:pPr>
              <a:buNone/>
            </a:pPr>
            <a:r>
              <a:rPr lang="en-US" sz="1100" dirty="0" smtClean="0"/>
              <a:t>      </a:t>
            </a:r>
          </a:p>
          <a:p>
            <a:pPr>
              <a:buNone/>
            </a:pPr>
            <a:r>
              <a:rPr lang="en-US" sz="1100" dirty="0" smtClean="0"/>
              <a:t>        </a:t>
            </a:r>
            <a:r>
              <a:rPr lang="en-US" sz="1100" dirty="0" err="1" smtClean="0"/>
              <a:t>int</a:t>
            </a:r>
            <a:r>
              <a:rPr lang="en-US" sz="1100" dirty="0" smtClean="0"/>
              <a:t>[] numbers = {3, 4, 5, -5, 0, 12};</a:t>
            </a:r>
          </a:p>
          <a:p>
            <a:pPr>
              <a:buNone/>
            </a:pPr>
            <a:r>
              <a:rPr lang="en-US" sz="1100" dirty="0" smtClean="0"/>
              <a:t>        </a:t>
            </a:r>
            <a:r>
              <a:rPr lang="en-US" sz="1100" dirty="0" err="1" smtClean="0"/>
              <a:t>int</a:t>
            </a:r>
            <a:r>
              <a:rPr lang="en-US" sz="1100" dirty="0" smtClean="0"/>
              <a:t> sum = 0;</a:t>
            </a:r>
          </a:p>
          <a:p>
            <a:pPr>
              <a:buNone/>
            </a:pPr>
            <a:r>
              <a:rPr lang="en-US" sz="1100" dirty="0" smtClean="0"/>
              <a:t>      </a:t>
            </a:r>
          </a:p>
          <a:p>
            <a:pPr>
              <a:buNone/>
            </a:pPr>
            <a:r>
              <a:rPr lang="en-US" sz="1100" dirty="0" smtClean="0"/>
              <a:t>        for (</a:t>
            </a:r>
            <a:r>
              <a:rPr lang="en-US" sz="1100" dirty="0" err="1" smtClean="0"/>
              <a:t>int</a:t>
            </a:r>
            <a:r>
              <a:rPr lang="en-US" sz="1100" dirty="0" smtClean="0"/>
              <a:t> number: numbers) {</a:t>
            </a:r>
          </a:p>
          <a:p>
            <a:pPr>
              <a:buNone/>
            </a:pPr>
            <a:r>
              <a:rPr lang="en-US" sz="1100" dirty="0" smtClean="0"/>
              <a:t>            sum += number;</a:t>
            </a:r>
          </a:p>
          <a:p>
            <a:pPr>
              <a:buNone/>
            </a:pPr>
            <a:r>
              <a:rPr lang="en-US" sz="1100" dirty="0" smtClean="0"/>
              <a:t>        }</a:t>
            </a:r>
          </a:p>
          <a:p>
            <a:pPr>
              <a:buNone/>
            </a:pPr>
            <a:r>
              <a:rPr lang="en-US" sz="1100" dirty="0" smtClean="0"/>
              <a:t>      </a:t>
            </a:r>
          </a:p>
          <a:p>
            <a:pPr>
              <a:buNone/>
            </a:pPr>
            <a:r>
              <a:rPr lang="en-US" sz="1100" dirty="0" smtClean="0"/>
              <a:t>        </a:t>
            </a:r>
            <a:r>
              <a:rPr lang="en-US" sz="1100" dirty="0" err="1" smtClean="0"/>
              <a:t>System.out.println</a:t>
            </a:r>
            <a:r>
              <a:rPr lang="en-US" sz="1100" dirty="0" smtClean="0"/>
              <a:t>("Sum = " + sum);</a:t>
            </a:r>
          </a:p>
          <a:p>
            <a:pPr>
              <a:buNone/>
            </a:pPr>
            <a:r>
              <a:rPr lang="en-US" sz="1100" dirty="0" smtClean="0"/>
              <a:t>    }</a:t>
            </a:r>
          </a:p>
          <a:p>
            <a:pPr>
              <a:buNone/>
            </a:pPr>
            <a:r>
              <a:rPr lang="en-US" sz="1100" dirty="0" smtClean="0"/>
              <a:t>}</a:t>
            </a:r>
          </a:p>
          <a:p>
            <a:pPr>
              <a:buNone/>
            </a:pPr>
            <a:endParaRPr lang="en-US" sz="1100" dirty="0" smtClean="0"/>
          </a:p>
          <a:p>
            <a:pPr>
              <a:buNone/>
            </a:pPr>
            <a:r>
              <a:rPr lang="en-US" sz="1100" dirty="0" smtClean="0"/>
              <a:t>OUTPUT : - Sum = 19</a:t>
            </a:r>
            <a:br>
              <a:rPr lang="en-US" sz="1100" dirty="0" smtClean="0"/>
            </a:br>
            <a:endParaRPr lang="en-US" sz="11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above program, the execution of the for-each loop looks as:</a:t>
            </a:r>
            <a:endParaRPr lang="en-US" dirty="0"/>
          </a:p>
        </p:txBody>
      </p:sp>
      <p:graphicFrame>
        <p:nvGraphicFramePr>
          <p:cNvPr id="4" name="Content Placeholder 3"/>
          <p:cNvGraphicFramePr>
            <a:graphicFrameLocks noGrp="1"/>
          </p:cNvGraphicFramePr>
          <p:nvPr>
            <p:ph sz="quarter" idx="1"/>
          </p:nvPr>
        </p:nvGraphicFramePr>
        <p:xfrm>
          <a:off x="609600" y="1524000"/>
          <a:ext cx="7543800" cy="5166360"/>
        </p:xfrm>
        <a:graphic>
          <a:graphicData uri="http://schemas.openxmlformats.org/drawingml/2006/table">
            <a:tbl>
              <a:tblPr firstRow="1" bandRow="1">
                <a:tableStyleId>{5C22544A-7EE6-4342-B048-85BDC9FD1C3A}</a:tableStyleId>
              </a:tblPr>
              <a:tblGrid>
                <a:gridCol w="3771900"/>
                <a:gridCol w="3771900"/>
              </a:tblGrid>
              <a:tr h="430227">
                <a:tc>
                  <a:txBody>
                    <a:bodyPr/>
                    <a:lstStyle/>
                    <a:p>
                      <a:pPr algn="l"/>
                      <a:r>
                        <a:rPr lang="en-US" b="0" dirty="0"/>
                        <a:t>Iteration</a:t>
                      </a:r>
                    </a:p>
                  </a:txBody>
                  <a:tcPr marL="228600" marR="228600" marT="114300" marB="114300" anchor="ctr"/>
                </a:tc>
                <a:tc>
                  <a:txBody>
                    <a:bodyPr/>
                    <a:lstStyle/>
                    <a:p>
                      <a:pPr algn="l"/>
                      <a:r>
                        <a:rPr lang="en-US" b="0"/>
                        <a:t>Value</a:t>
                      </a:r>
                    </a:p>
                  </a:txBody>
                  <a:tcPr marL="228600" marR="228600" marT="114300" marB="114300" anchor="ctr"/>
                </a:tc>
              </a:tr>
              <a:tr h="664896">
                <a:tc>
                  <a:txBody>
                    <a:bodyPr/>
                    <a:lstStyle/>
                    <a:p>
                      <a:r>
                        <a:rPr lang="en-US"/>
                        <a:t>1</a:t>
                      </a:r>
                    </a:p>
                  </a:txBody>
                  <a:tcPr marL="228600" marR="228600" marT="114300" marB="114300" anchor="ctr"/>
                </a:tc>
                <a:tc>
                  <a:txBody>
                    <a:bodyPr/>
                    <a:lstStyle/>
                    <a:p>
                      <a:r>
                        <a:rPr lang="en-US"/>
                        <a:t>number = 3 and sum = 0 + 3 = 3</a:t>
                      </a:r>
                    </a:p>
                  </a:txBody>
                  <a:tcPr marL="228600" marR="228600" marT="114300" marB="114300" anchor="ctr"/>
                </a:tc>
              </a:tr>
              <a:tr h="664896">
                <a:tc>
                  <a:txBody>
                    <a:bodyPr/>
                    <a:lstStyle/>
                    <a:p>
                      <a:r>
                        <a:rPr lang="en-US"/>
                        <a:t>2</a:t>
                      </a:r>
                    </a:p>
                  </a:txBody>
                  <a:tcPr marL="228600" marR="228600" marT="114300" marB="114300" anchor="ctr"/>
                </a:tc>
                <a:tc>
                  <a:txBody>
                    <a:bodyPr/>
                    <a:lstStyle/>
                    <a:p>
                      <a:r>
                        <a:rPr lang="en-US"/>
                        <a:t>number = 4 and sum = 3 + 4 = 7</a:t>
                      </a:r>
                    </a:p>
                  </a:txBody>
                  <a:tcPr marL="228600" marR="228600" marT="114300" marB="114300" anchor="ctr"/>
                </a:tc>
              </a:tr>
              <a:tr h="664896">
                <a:tc>
                  <a:txBody>
                    <a:bodyPr/>
                    <a:lstStyle/>
                    <a:p>
                      <a:r>
                        <a:rPr lang="en-US"/>
                        <a:t>3</a:t>
                      </a:r>
                    </a:p>
                  </a:txBody>
                  <a:tcPr marL="228600" marR="228600" marT="114300" marB="114300" anchor="ctr"/>
                </a:tc>
                <a:tc>
                  <a:txBody>
                    <a:bodyPr/>
                    <a:lstStyle/>
                    <a:p>
                      <a:r>
                        <a:rPr lang="en-US" dirty="0"/>
                        <a:t>number = 5 and sum = 7 + 5 = 12</a:t>
                      </a:r>
                    </a:p>
                  </a:txBody>
                  <a:tcPr marL="228600" marR="228600" marT="114300" marB="114300" anchor="ctr"/>
                </a:tc>
              </a:tr>
              <a:tr h="664896">
                <a:tc>
                  <a:txBody>
                    <a:bodyPr/>
                    <a:lstStyle/>
                    <a:p>
                      <a:r>
                        <a:rPr lang="en-US"/>
                        <a:t>4</a:t>
                      </a:r>
                    </a:p>
                  </a:txBody>
                  <a:tcPr marL="228600" marR="228600" marT="114300" marB="114300" anchor="ctr"/>
                </a:tc>
                <a:tc>
                  <a:txBody>
                    <a:bodyPr/>
                    <a:lstStyle/>
                    <a:p>
                      <a:r>
                        <a:rPr lang="en-US"/>
                        <a:t>number = -5 and sum = 12 + (-5) = 7</a:t>
                      </a:r>
                    </a:p>
                  </a:txBody>
                  <a:tcPr marL="228600" marR="228600" marT="114300" marB="114300" anchor="ctr"/>
                </a:tc>
              </a:tr>
              <a:tr h="664896">
                <a:tc>
                  <a:txBody>
                    <a:bodyPr/>
                    <a:lstStyle/>
                    <a:p>
                      <a:r>
                        <a:rPr lang="en-US"/>
                        <a:t>5</a:t>
                      </a:r>
                    </a:p>
                  </a:txBody>
                  <a:tcPr marL="228600" marR="228600" marT="114300" marB="114300" anchor="ctr"/>
                </a:tc>
                <a:tc>
                  <a:txBody>
                    <a:bodyPr/>
                    <a:lstStyle/>
                    <a:p>
                      <a:r>
                        <a:rPr lang="en-US"/>
                        <a:t>number = 0 and sum = 7 + 0 = 7</a:t>
                      </a:r>
                    </a:p>
                  </a:txBody>
                  <a:tcPr marL="228600" marR="228600" marT="114300" marB="114300" anchor="ctr"/>
                </a:tc>
              </a:tr>
              <a:tr h="664896">
                <a:tc>
                  <a:txBody>
                    <a:bodyPr/>
                    <a:lstStyle/>
                    <a:p>
                      <a:r>
                        <a:rPr lang="en-US"/>
                        <a:t>6</a:t>
                      </a:r>
                    </a:p>
                  </a:txBody>
                  <a:tcPr marL="228600" marR="228600" marT="114300" marB="114300" anchor="ctr"/>
                </a:tc>
                <a:tc>
                  <a:txBody>
                    <a:bodyPr/>
                    <a:lstStyle/>
                    <a:p>
                      <a:r>
                        <a:rPr lang="en-US" dirty="0"/>
                        <a:t>number = 12 and sum = 7 + 12 = 19</a:t>
                      </a:r>
                    </a:p>
                  </a:txBody>
                  <a:tcPr marL="228600" marR="228600" marT="114300" marB="114300" anchor="ct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above program, the execution of the for-each loop looks as:</a:t>
            </a:r>
            <a:endParaRPr lang="en-US" dirty="0"/>
          </a:p>
        </p:txBody>
      </p:sp>
      <p:sp>
        <p:nvSpPr>
          <p:cNvPr id="3" name="Content Placeholder 2"/>
          <p:cNvSpPr>
            <a:spLocks noGrp="1"/>
          </p:cNvSpPr>
          <p:nvPr>
            <p:ph sz="quarter" idx="1"/>
          </p:nvPr>
        </p:nvSpPr>
        <p:spPr/>
        <p:txBody>
          <a:bodyPr/>
          <a:lstStyle/>
          <a:p>
            <a:r>
              <a:rPr lang="en-US" dirty="0" smtClean="0"/>
              <a:t>You can see during each iteration, the for-each loop</a:t>
            </a:r>
          </a:p>
          <a:p>
            <a:r>
              <a:rPr lang="en-US" dirty="0" smtClean="0"/>
              <a:t>iterates through each element in the numbers array</a:t>
            </a:r>
          </a:p>
          <a:p>
            <a:r>
              <a:rPr lang="en-US" dirty="0" smtClean="0"/>
              <a:t>stores it in the number variable</a:t>
            </a:r>
          </a:p>
          <a:p>
            <a:r>
              <a:rPr lang="en-US" dirty="0" smtClean="0"/>
              <a:t>and executes the body, i.e. adds the number to sum</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a:bodyPr>
          <a:lstStyle/>
          <a:p>
            <a:r>
              <a:rPr lang="en-US" b="1" dirty="0" smtClean="0"/>
              <a:t>Java while Loop</a:t>
            </a:r>
            <a:endParaRPr lang="en-US" dirty="0"/>
          </a:p>
        </p:txBody>
      </p:sp>
      <p:sp>
        <p:nvSpPr>
          <p:cNvPr id="3" name="Content Placeholder 2"/>
          <p:cNvSpPr>
            <a:spLocks noGrp="1"/>
          </p:cNvSpPr>
          <p:nvPr>
            <p:ph sz="quarter" idx="1"/>
          </p:nvPr>
        </p:nvSpPr>
        <p:spPr>
          <a:xfrm>
            <a:off x="457200" y="1295400"/>
            <a:ext cx="7543800" cy="5178552"/>
          </a:xfrm>
        </p:spPr>
        <p:txBody>
          <a:bodyPr>
            <a:normAutofit/>
          </a:bodyPr>
          <a:lstStyle/>
          <a:p>
            <a:r>
              <a:rPr lang="en-US" sz="1600" dirty="0" smtClean="0"/>
              <a:t>The syntax of while loop in Java is:</a:t>
            </a:r>
          </a:p>
          <a:p>
            <a:pPr>
              <a:buNone/>
            </a:pPr>
            <a:r>
              <a:rPr lang="en-US" sz="1600" dirty="0" smtClean="0"/>
              <a:t>while (</a:t>
            </a:r>
            <a:r>
              <a:rPr lang="en-US" sz="1600" dirty="0" err="1" smtClean="0"/>
              <a:t>testExpression</a:t>
            </a:r>
            <a:r>
              <a:rPr lang="en-US" sz="1600" dirty="0" smtClean="0"/>
              <a:t>) </a:t>
            </a:r>
          </a:p>
          <a:p>
            <a:pPr>
              <a:buNone/>
            </a:pPr>
            <a:r>
              <a:rPr lang="en-US" sz="1600" dirty="0" smtClean="0"/>
              <a:t>	{</a:t>
            </a:r>
          </a:p>
          <a:p>
            <a:pPr>
              <a:buNone/>
            </a:pPr>
            <a:r>
              <a:rPr lang="en-US" sz="1600" dirty="0" smtClean="0"/>
              <a:t>		 // codes inside the body of while loop</a:t>
            </a:r>
          </a:p>
          <a:p>
            <a:pPr>
              <a:buNone/>
            </a:pPr>
            <a:r>
              <a:rPr lang="en-US" sz="1600" dirty="0" smtClean="0"/>
              <a:t>	 }</a:t>
            </a:r>
          </a:p>
          <a:p>
            <a:pPr>
              <a:buNone/>
            </a:pPr>
            <a:endParaRPr lang="en-US" sz="1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How while loop works?</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In the above syntax, the </a:t>
            </a:r>
            <a:r>
              <a:rPr lang="en-US" b="1" dirty="0" smtClean="0"/>
              <a:t>test</a:t>
            </a:r>
            <a:r>
              <a:rPr lang="en-US" dirty="0" smtClean="0"/>
              <a:t> expression inside parenthesis is a </a:t>
            </a:r>
            <a:r>
              <a:rPr lang="en-US" dirty="0" err="1" smtClean="0"/>
              <a:t>boolean</a:t>
            </a:r>
            <a:r>
              <a:rPr lang="en-US" dirty="0" smtClean="0"/>
              <a:t> expression. If the test expression is evaluated to true,</a:t>
            </a:r>
          </a:p>
          <a:p>
            <a:r>
              <a:rPr lang="en-US" dirty="0" smtClean="0"/>
              <a:t>statements inside the while loop are executed.</a:t>
            </a:r>
          </a:p>
          <a:p>
            <a:r>
              <a:rPr lang="en-US" dirty="0" smtClean="0"/>
              <a:t>then, the test expression is evaluated again.</a:t>
            </a:r>
          </a:p>
          <a:p>
            <a:r>
              <a:rPr lang="en-US" dirty="0" smtClean="0"/>
              <a:t>This process goes on until the test expression is evaluated to false. If the test expression is evaluated to false,</a:t>
            </a:r>
          </a:p>
          <a:p>
            <a:r>
              <a:rPr lang="en-US" dirty="0" smtClean="0"/>
              <a:t>the while loop is terminated.</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a:bodyPr>
          <a:lstStyle/>
          <a:p>
            <a:r>
              <a:rPr lang="en-US" b="1" dirty="0" smtClean="0"/>
              <a:t>Flowchart of while Loop</a:t>
            </a:r>
            <a:endParaRPr lang="en-US" dirty="0"/>
          </a:p>
        </p:txBody>
      </p:sp>
      <p:pic>
        <p:nvPicPr>
          <p:cNvPr id="4" name="Content Placeholder 3" descr="Java-while-statement-flowchart.jpg"/>
          <p:cNvPicPr>
            <a:picLocks noGrp="1" noChangeAspect="1"/>
          </p:cNvPicPr>
          <p:nvPr>
            <p:ph sz="quarter" idx="1"/>
          </p:nvPr>
        </p:nvPicPr>
        <p:blipFill>
          <a:blip r:embed="rId2"/>
          <a:stretch>
            <a:fillRect/>
          </a:stretch>
        </p:blipFill>
        <p:spPr>
          <a:xfrm>
            <a:off x="2628900" y="2255837"/>
            <a:ext cx="3048000" cy="310515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Java if statement</a:t>
            </a:r>
            <a:endParaRPr lang="en-US" dirty="0"/>
          </a:p>
        </p:txBody>
      </p:sp>
      <p:pic>
        <p:nvPicPr>
          <p:cNvPr id="4" name="Content Placeholder 3" descr="working-java-if-statement.jpg"/>
          <p:cNvPicPr>
            <a:picLocks noGrp="1" noChangeAspect="1"/>
          </p:cNvPicPr>
          <p:nvPr>
            <p:ph sz="quarter" idx="1"/>
          </p:nvPr>
        </p:nvPicPr>
        <p:blipFill>
          <a:blip r:embed="rId2"/>
          <a:stretch>
            <a:fillRect/>
          </a:stretch>
        </p:blipFill>
        <p:spPr>
          <a:xfrm>
            <a:off x="1447800" y="2362200"/>
            <a:ext cx="5019675" cy="1866900"/>
          </a:xfr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1: while Loop</a:t>
            </a:r>
            <a:br>
              <a:rPr lang="en-US" b="1" dirty="0" smtClean="0"/>
            </a:br>
            <a:endParaRPr lang="en-US" dirty="0"/>
          </a:p>
        </p:txBody>
      </p:sp>
      <p:sp>
        <p:nvSpPr>
          <p:cNvPr id="3" name="Content Placeholder 2"/>
          <p:cNvSpPr>
            <a:spLocks noGrp="1"/>
          </p:cNvSpPr>
          <p:nvPr>
            <p:ph sz="quarter" idx="1"/>
          </p:nvPr>
        </p:nvSpPr>
        <p:spPr>
          <a:xfrm>
            <a:off x="381000" y="1295400"/>
            <a:ext cx="7543800" cy="5178552"/>
          </a:xfrm>
        </p:spPr>
        <p:txBody>
          <a:bodyPr>
            <a:noAutofit/>
          </a:bodyPr>
          <a:lstStyle/>
          <a:p>
            <a:pPr>
              <a:buNone/>
            </a:pPr>
            <a:r>
              <a:rPr lang="en-US" sz="1600" dirty="0" smtClean="0"/>
              <a:t>// Program to print line 10 times</a:t>
            </a:r>
          </a:p>
          <a:p>
            <a:pPr>
              <a:buNone/>
            </a:pPr>
            <a:endParaRPr lang="en-US" sz="1600" dirty="0" smtClean="0"/>
          </a:p>
          <a:p>
            <a:pPr>
              <a:buNone/>
            </a:pPr>
            <a:r>
              <a:rPr lang="en-US" sz="1600" dirty="0" smtClean="0"/>
              <a:t>class Loop {</a:t>
            </a:r>
          </a:p>
          <a:p>
            <a:pPr>
              <a:buNone/>
            </a:pPr>
            <a:r>
              <a:rPr lang="en-US" sz="1600" dirty="0" smtClean="0"/>
              <a:t>    public static void main(String[] </a:t>
            </a:r>
            <a:r>
              <a:rPr lang="en-US" sz="1600" dirty="0" err="1" smtClean="0"/>
              <a:t>args</a:t>
            </a:r>
            <a:r>
              <a:rPr lang="en-US" sz="1600" dirty="0" smtClean="0"/>
              <a:t>) {</a:t>
            </a:r>
          </a:p>
          <a:p>
            <a:pPr>
              <a:buNone/>
            </a:pPr>
            <a:r>
              <a:rPr lang="en-US" sz="1600" dirty="0" smtClean="0"/>
              <a:t>      </a:t>
            </a:r>
          </a:p>
          <a:p>
            <a:pPr>
              <a:buNone/>
            </a:pPr>
            <a:r>
              <a:rPr lang="en-US" sz="1600" dirty="0" smtClean="0"/>
              <a:t>        </a:t>
            </a:r>
            <a:r>
              <a:rPr lang="en-US" sz="1600" dirty="0" err="1" smtClean="0"/>
              <a:t>int</a:t>
            </a:r>
            <a:r>
              <a:rPr lang="en-US" sz="1600" dirty="0" smtClean="0"/>
              <a:t> </a:t>
            </a:r>
            <a:r>
              <a:rPr lang="en-US" sz="1600" dirty="0" err="1" smtClean="0"/>
              <a:t>i</a:t>
            </a:r>
            <a:r>
              <a:rPr lang="en-US" sz="1600" dirty="0" smtClean="0"/>
              <a:t> = 1;</a:t>
            </a:r>
          </a:p>
          <a:p>
            <a:pPr>
              <a:buNone/>
            </a:pPr>
            <a:r>
              <a:rPr lang="en-US" sz="1600" dirty="0" smtClean="0"/>
              <a:t>	   </a:t>
            </a:r>
          </a:p>
          <a:p>
            <a:pPr>
              <a:buNone/>
            </a:pPr>
            <a:r>
              <a:rPr lang="en-US" sz="1600" dirty="0" smtClean="0"/>
              <a:t>        while (</a:t>
            </a:r>
            <a:r>
              <a:rPr lang="en-US" sz="1600" dirty="0" err="1" smtClean="0"/>
              <a:t>i</a:t>
            </a:r>
            <a:r>
              <a:rPr lang="en-US" sz="1600" dirty="0" smtClean="0"/>
              <a:t> &lt;= 10) {</a:t>
            </a:r>
          </a:p>
          <a:p>
            <a:pPr>
              <a:buNone/>
            </a:pPr>
            <a:r>
              <a:rPr lang="en-US" sz="1600" dirty="0" smtClean="0"/>
              <a:t>            </a:t>
            </a:r>
            <a:r>
              <a:rPr lang="en-US" sz="1600" dirty="0" err="1" smtClean="0"/>
              <a:t>System.out.println</a:t>
            </a:r>
            <a:r>
              <a:rPr lang="en-US" sz="1600" dirty="0" smtClean="0"/>
              <a:t>("Line " + </a:t>
            </a:r>
            <a:r>
              <a:rPr lang="en-US" sz="1600" dirty="0" err="1" smtClean="0"/>
              <a:t>i</a:t>
            </a:r>
            <a:r>
              <a:rPr lang="en-US" sz="1600" dirty="0" smtClean="0"/>
              <a:t>);</a:t>
            </a:r>
          </a:p>
          <a:p>
            <a:pPr>
              <a:buNone/>
            </a:pPr>
            <a:r>
              <a:rPr lang="en-US" sz="1600" dirty="0" smtClean="0"/>
              <a:t>            ++</a:t>
            </a:r>
            <a:r>
              <a:rPr lang="en-US" sz="1600" dirty="0" err="1" smtClean="0"/>
              <a:t>i</a:t>
            </a:r>
            <a:r>
              <a:rPr lang="en-US" sz="1600" dirty="0" smtClean="0"/>
              <a:t>;</a:t>
            </a:r>
          </a:p>
          <a:p>
            <a:pPr>
              <a:buNone/>
            </a:pPr>
            <a:r>
              <a:rPr lang="en-US" sz="1600" dirty="0" smtClean="0"/>
              <a:t>        }</a:t>
            </a:r>
          </a:p>
          <a:p>
            <a:pPr>
              <a:buNone/>
            </a:pPr>
            <a:r>
              <a:rPr lang="en-US" sz="1600" dirty="0" smtClean="0"/>
              <a:t>    }</a:t>
            </a:r>
          </a:p>
          <a:p>
            <a:pPr>
              <a:buNone/>
            </a:pPr>
            <a:r>
              <a:rPr lang="en-US" sz="1600" dirty="0" smtClean="0"/>
              <a:t>}</a:t>
            </a:r>
          </a:p>
          <a:p>
            <a:pPr>
              <a:buNone/>
            </a:pPr>
            <a:endParaRPr lang="en-US" sz="1600" dirty="0" smtClean="0"/>
          </a:p>
          <a:p>
            <a:pPr>
              <a:buNone/>
            </a:pPr>
            <a:r>
              <a:rPr lang="en-US" sz="1600" b="1" dirty="0" smtClean="0"/>
              <a:t>OUTPUT</a:t>
            </a:r>
          </a:p>
          <a:p>
            <a:pPr>
              <a:buNone/>
            </a:pPr>
            <a:r>
              <a:rPr lang="en-US" sz="1600" dirty="0" smtClean="0"/>
              <a:t>Line 1 Line 2 Line 3 Line 4 Line 5 Line 6 Line 7 Line 8 Line 9 Line 10</a:t>
            </a:r>
            <a:endParaRPr lang="en-US" sz="16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2: Java while Loop</a:t>
            </a:r>
            <a:br>
              <a:rPr lang="en-US" b="1" dirty="0" smtClean="0"/>
            </a:b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dirty="0" smtClean="0"/>
              <a:t>// Program to find the sum of natural numbers from 1 to 100.</a:t>
            </a:r>
          </a:p>
          <a:p>
            <a:pPr>
              <a:buNone/>
            </a:pPr>
            <a:endParaRPr lang="en-US" dirty="0" smtClean="0"/>
          </a:p>
          <a:p>
            <a:pPr>
              <a:buNone/>
            </a:pPr>
            <a:r>
              <a:rPr lang="en-US" dirty="0" smtClean="0"/>
              <a:t>class </a:t>
            </a:r>
            <a:r>
              <a:rPr lang="en-US" dirty="0" err="1" smtClean="0"/>
              <a:t>AssignmentOperator</a:t>
            </a:r>
            <a:r>
              <a:rPr lang="en-US" dirty="0" smtClean="0"/>
              <a:t> {</a:t>
            </a:r>
          </a:p>
          <a:p>
            <a:pPr>
              <a:buNone/>
            </a:pPr>
            <a:r>
              <a:rPr lang="en-US" dirty="0" smtClean="0"/>
              <a:t>    public static void main(String[] </a:t>
            </a:r>
            <a:r>
              <a:rPr lang="en-US" dirty="0" err="1" smtClean="0"/>
              <a:t>args</a:t>
            </a:r>
            <a:r>
              <a:rPr lang="en-US" dirty="0" smtClean="0"/>
              <a:t>) {</a:t>
            </a:r>
          </a:p>
          <a:p>
            <a:pPr>
              <a:buNone/>
            </a:pPr>
            <a:r>
              <a:rPr lang="en-US" dirty="0" smtClean="0"/>
              <a:t>      </a:t>
            </a:r>
          </a:p>
          <a:p>
            <a:pPr>
              <a:buNone/>
            </a:pPr>
            <a:r>
              <a:rPr lang="en-US" dirty="0" smtClean="0"/>
              <a:t>        </a:t>
            </a:r>
            <a:r>
              <a:rPr lang="en-US" dirty="0" err="1" smtClean="0"/>
              <a:t>int</a:t>
            </a:r>
            <a:r>
              <a:rPr lang="en-US" dirty="0" smtClean="0"/>
              <a:t> sum = 0, </a:t>
            </a:r>
            <a:r>
              <a:rPr lang="en-US" dirty="0" err="1" smtClean="0"/>
              <a:t>i</a:t>
            </a:r>
            <a:r>
              <a:rPr lang="en-US" dirty="0" smtClean="0"/>
              <a:t> = 100;</a:t>
            </a:r>
          </a:p>
          <a:p>
            <a:pPr>
              <a:buNone/>
            </a:pPr>
            <a:r>
              <a:rPr lang="en-US" dirty="0" smtClean="0"/>
              <a:t>	   </a:t>
            </a:r>
          </a:p>
          <a:p>
            <a:pPr>
              <a:buNone/>
            </a:pPr>
            <a:r>
              <a:rPr lang="en-US" dirty="0" smtClean="0"/>
              <a:t>        while (</a:t>
            </a:r>
            <a:r>
              <a:rPr lang="en-US" dirty="0" err="1" smtClean="0"/>
              <a:t>i</a:t>
            </a:r>
            <a:r>
              <a:rPr lang="en-US" dirty="0" smtClean="0"/>
              <a:t> != 0) {</a:t>
            </a:r>
          </a:p>
          <a:p>
            <a:pPr>
              <a:buNone/>
            </a:pPr>
            <a:r>
              <a:rPr lang="en-US" dirty="0" smtClean="0"/>
              <a:t>            sum += </a:t>
            </a:r>
            <a:r>
              <a:rPr lang="en-US" dirty="0" err="1" smtClean="0"/>
              <a:t>i</a:t>
            </a:r>
            <a:r>
              <a:rPr lang="en-US" dirty="0" smtClean="0"/>
              <a:t>;     // sum = sum + </a:t>
            </a:r>
            <a:r>
              <a:rPr lang="en-US" dirty="0" err="1" smtClean="0"/>
              <a:t>i</a:t>
            </a:r>
            <a:r>
              <a:rPr lang="en-US" dirty="0" smtClean="0"/>
              <a:t>;</a:t>
            </a:r>
          </a:p>
          <a:p>
            <a:pPr>
              <a:buNone/>
            </a:pPr>
            <a:r>
              <a:rPr lang="en-US" dirty="0" smtClean="0"/>
              <a:t>            --</a:t>
            </a:r>
            <a:r>
              <a:rPr lang="en-US" dirty="0" err="1" smtClean="0"/>
              <a:t>i</a:t>
            </a:r>
            <a:r>
              <a:rPr lang="en-US" dirty="0" smtClean="0"/>
              <a:t>;</a:t>
            </a:r>
          </a:p>
          <a:p>
            <a:pPr>
              <a:buNone/>
            </a:pPr>
            <a:r>
              <a:rPr lang="en-US" dirty="0" smtClean="0"/>
              <a:t>        }</a:t>
            </a:r>
          </a:p>
          <a:p>
            <a:pPr>
              <a:buNone/>
            </a:pPr>
            <a:r>
              <a:rPr lang="en-US" dirty="0" smtClean="0"/>
              <a:t>	   </a:t>
            </a:r>
          </a:p>
          <a:p>
            <a:pPr>
              <a:buNone/>
            </a:pPr>
            <a:r>
              <a:rPr lang="en-US" dirty="0" smtClean="0"/>
              <a:t>        </a:t>
            </a:r>
            <a:r>
              <a:rPr lang="en-US" dirty="0" err="1" smtClean="0"/>
              <a:t>System.out.println</a:t>
            </a:r>
            <a:r>
              <a:rPr lang="en-US" dirty="0" smtClean="0"/>
              <a:t>("Sum = " + sum);</a:t>
            </a:r>
          </a:p>
          <a:p>
            <a:pPr>
              <a:buNone/>
            </a:pPr>
            <a:r>
              <a:rPr lang="en-US" dirty="0" smtClean="0"/>
              <a:t>    }</a:t>
            </a:r>
          </a:p>
          <a:p>
            <a:pPr>
              <a:buNone/>
            </a:pPr>
            <a:r>
              <a:rPr lang="en-US" dirty="0" smtClean="0"/>
              <a:t>}</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Java do...while Loop</a:t>
            </a:r>
            <a:br>
              <a:rPr lang="en-US" b="1" dirty="0" smtClean="0"/>
            </a:br>
            <a:endParaRPr lang="en-US" dirty="0"/>
          </a:p>
        </p:txBody>
      </p:sp>
      <p:sp>
        <p:nvSpPr>
          <p:cNvPr id="3" name="Content Placeholder 2"/>
          <p:cNvSpPr>
            <a:spLocks noGrp="1"/>
          </p:cNvSpPr>
          <p:nvPr>
            <p:ph sz="quarter" idx="1"/>
          </p:nvPr>
        </p:nvSpPr>
        <p:spPr/>
        <p:txBody>
          <a:bodyPr>
            <a:normAutofit/>
          </a:bodyPr>
          <a:lstStyle/>
          <a:p>
            <a:r>
              <a:rPr lang="en-US" sz="1600" dirty="0" smtClean="0"/>
              <a:t>The do...while loop is similar to while loop with one key difference.</a:t>
            </a:r>
          </a:p>
          <a:p>
            <a:r>
              <a:rPr lang="en-US" sz="1600" dirty="0" smtClean="0"/>
              <a:t> The body of do...while loop is executed for once before the test expression is checked.</a:t>
            </a:r>
          </a:p>
          <a:p>
            <a:r>
              <a:rPr lang="en-US" sz="1600" dirty="0" smtClean="0"/>
              <a:t>Here is the syntax of the do...while loop.</a:t>
            </a:r>
          </a:p>
          <a:p>
            <a:pPr>
              <a:buNone/>
            </a:pPr>
            <a:r>
              <a:rPr lang="en-US" sz="1600" dirty="0" smtClean="0"/>
              <a:t>	do {</a:t>
            </a:r>
          </a:p>
          <a:p>
            <a:pPr>
              <a:buNone/>
            </a:pPr>
            <a:r>
              <a:rPr lang="en-US" sz="1600" dirty="0" smtClean="0"/>
              <a:t>  		 // codes inside body of do while loop</a:t>
            </a:r>
          </a:p>
          <a:p>
            <a:pPr>
              <a:buNone/>
            </a:pPr>
            <a:r>
              <a:rPr lang="en-US" sz="1600" dirty="0" smtClean="0"/>
              <a:t>	     } while (</a:t>
            </a:r>
            <a:r>
              <a:rPr lang="en-US" sz="1600" dirty="0" err="1" smtClean="0"/>
              <a:t>testExpression</a:t>
            </a:r>
            <a:r>
              <a:rPr lang="en-US" sz="1600" dirty="0" smtClean="0"/>
              <a:t>);</a:t>
            </a:r>
            <a:endParaRPr lang="en-US" sz="16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How do...while loop works?</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The body of do...while loop is executed once (before checking the test expression). Only then, the test expression is checked.</a:t>
            </a:r>
          </a:p>
          <a:p>
            <a:r>
              <a:rPr lang="en-US" dirty="0" smtClean="0"/>
              <a:t>If the test expression is evaluated to true, codes inside the body of the loop are executed, and the test expression is evaluated again. This process goes on until the test expression is evaluated to false.</a:t>
            </a:r>
          </a:p>
          <a:p>
            <a:r>
              <a:rPr lang="en-US" dirty="0" smtClean="0"/>
              <a:t>When the test expression is false, the do..while loop terminates.</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Flowchart of do...while Loop</a:t>
            </a:r>
            <a:br>
              <a:rPr lang="en-US" b="1" dirty="0" smtClean="0"/>
            </a:br>
            <a:endParaRPr lang="en-US" dirty="0"/>
          </a:p>
        </p:txBody>
      </p:sp>
      <p:pic>
        <p:nvPicPr>
          <p:cNvPr id="4" name="Content Placeholder 3" descr="Java-do-while-loop.jpg"/>
          <p:cNvPicPr>
            <a:picLocks noGrp="1" noChangeAspect="1"/>
          </p:cNvPicPr>
          <p:nvPr>
            <p:ph sz="quarter" idx="1"/>
          </p:nvPr>
        </p:nvPicPr>
        <p:blipFill>
          <a:blip r:embed="rId2"/>
          <a:stretch>
            <a:fillRect/>
          </a:stretch>
        </p:blipFill>
        <p:spPr>
          <a:xfrm>
            <a:off x="2514600" y="1905000"/>
            <a:ext cx="3349041" cy="3503612"/>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20762"/>
          </a:xfrm>
        </p:spPr>
        <p:txBody>
          <a:bodyPr>
            <a:noAutofit/>
          </a:bodyPr>
          <a:lstStyle/>
          <a:p>
            <a:r>
              <a:rPr lang="en-US" sz="1600" b="1" dirty="0" smtClean="0"/>
              <a:t>Example 3: do...while Loop</a:t>
            </a:r>
            <a:br>
              <a:rPr lang="en-US" sz="1600" b="1" dirty="0" smtClean="0"/>
            </a:br>
            <a:r>
              <a:rPr lang="en-US" sz="1600" dirty="0" smtClean="0"/>
              <a:t>The program below calculates the sum of numbers entered by the user until user enters 0.</a:t>
            </a:r>
            <a:endParaRPr lang="en-US" sz="1600" dirty="0"/>
          </a:p>
        </p:txBody>
      </p:sp>
      <p:sp>
        <p:nvSpPr>
          <p:cNvPr id="3" name="Content Placeholder 2"/>
          <p:cNvSpPr>
            <a:spLocks noGrp="1"/>
          </p:cNvSpPr>
          <p:nvPr>
            <p:ph sz="quarter" idx="1"/>
          </p:nvPr>
        </p:nvSpPr>
        <p:spPr/>
        <p:txBody>
          <a:bodyPr>
            <a:normAutofit fontScale="55000" lnSpcReduction="20000"/>
          </a:bodyPr>
          <a:lstStyle/>
          <a:p>
            <a:pPr>
              <a:buNone/>
            </a:pPr>
            <a:r>
              <a:rPr lang="en-US" dirty="0" smtClean="0"/>
              <a:t>import </a:t>
            </a:r>
            <a:r>
              <a:rPr lang="en-US" dirty="0" err="1" smtClean="0"/>
              <a:t>java.util.Scanner</a:t>
            </a:r>
            <a:r>
              <a:rPr lang="en-US" dirty="0" smtClean="0"/>
              <a:t>;</a:t>
            </a:r>
          </a:p>
          <a:p>
            <a:pPr>
              <a:buNone/>
            </a:pPr>
            <a:endParaRPr lang="en-US" dirty="0" smtClean="0"/>
          </a:p>
          <a:p>
            <a:pPr>
              <a:buNone/>
            </a:pPr>
            <a:r>
              <a:rPr lang="en-US" dirty="0" smtClean="0"/>
              <a:t>class Sum {</a:t>
            </a:r>
          </a:p>
          <a:p>
            <a:pPr>
              <a:buNone/>
            </a:pPr>
            <a:r>
              <a:rPr lang="en-US" dirty="0" smtClean="0"/>
              <a:t>    public static void main(String[] </a:t>
            </a:r>
            <a:r>
              <a:rPr lang="en-US" dirty="0" err="1" smtClean="0"/>
              <a:t>args</a:t>
            </a:r>
            <a:r>
              <a:rPr lang="en-US" dirty="0" smtClean="0"/>
              <a:t>) {</a:t>
            </a:r>
          </a:p>
          <a:p>
            <a:pPr>
              <a:buNone/>
            </a:pPr>
            <a:r>
              <a:rPr lang="en-US" dirty="0" smtClean="0"/>
              <a:t>	   </a:t>
            </a:r>
          </a:p>
          <a:p>
            <a:pPr>
              <a:buNone/>
            </a:pPr>
            <a:r>
              <a:rPr lang="en-US" dirty="0" smtClean="0"/>
              <a:t>        Double number, sum = 0.0;</a:t>
            </a:r>
          </a:p>
          <a:p>
            <a:pPr>
              <a:buNone/>
            </a:pPr>
            <a:r>
              <a:rPr lang="en-US" dirty="0" smtClean="0"/>
              <a:t>        // creates an object of Scanner class</a:t>
            </a:r>
          </a:p>
          <a:p>
            <a:pPr>
              <a:buNone/>
            </a:pPr>
            <a:r>
              <a:rPr lang="en-US" dirty="0" smtClean="0"/>
              <a:t>        Scanner input = new Scanner(</a:t>
            </a:r>
            <a:r>
              <a:rPr lang="en-US" dirty="0" err="1" smtClean="0"/>
              <a:t>System.in</a:t>
            </a:r>
            <a:r>
              <a:rPr lang="en-US" dirty="0" smtClean="0"/>
              <a:t>);</a:t>
            </a:r>
          </a:p>
          <a:p>
            <a:pPr>
              <a:buNone/>
            </a:pPr>
            <a:endParaRPr lang="en-US" dirty="0" smtClean="0"/>
          </a:p>
          <a:p>
            <a:pPr>
              <a:buNone/>
            </a:pPr>
            <a:r>
              <a:rPr lang="en-US" dirty="0" smtClean="0"/>
              <a:t>        do {</a:t>
            </a:r>
          </a:p>
          <a:p>
            <a:pPr>
              <a:buNone/>
            </a:pPr>
            <a:endParaRPr lang="en-US" dirty="0" smtClean="0"/>
          </a:p>
          <a:p>
            <a:pPr>
              <a:buNone/>
            </a:pPr>
            <a:r>
              <a:rPr lang="en-US" dirty="0" smtClean="0"/>
              <a:t>            // takes input from the user</a:t>
            </a:r>
          </a:p>
          <a:p>
            <a:pPr>
              <a:buNone/>
            </a:pPr>
            <a:r>
              <a:rPr lang="en-US" dirty="0" smtClean="0"/>
              <a:t>            </a:t>
            </a:r>
            <a:r>
              <a:rPr lang="en-US" dirty="0" err="1" smtClean="0"/>
              <a:t>System.out.print</a:t>
            </a:r>
            <a:r>
              <a:rPr lang="en-US" dirty="0" smtClean="0"/>
              <a:t>("Enter a number: ");</a:t>
            </a:r>
          </a:p>
          <a:p>
            <a:pPr>
              <a:buNone/>
            </a:pPr>
            <a:r>
              <a:rPr lang="en-US" dirty="0" smtClean="0"/>
              <a:t>            number = </a:t>
            </a:r>
            <a:r>
              <a:rPr lang="en-US" dirty="0" err="1" smtClean="0"/>
              <a:t>input.nextDouble</a:t>
            </a:r>
            <a:r>
              <a:rPr lang="en-US" dirty="0" smtClean="0"/>
              <a:t>();</a:t>
            </a:r>
          </a:p>
          <a:p>
            <a:pPr>
              <a:buNone/>
            </a:pPr>
            <a:r>
              <a:rPr lang="en-US" dirty="0" smtClean="0"/>
              <a:t>            sum += number;</a:t>
            </a:r>
          </a:p>
          <a:p>
            <a:pPr>
              <a:buNone/>
            </a:pPr>
            <a:r>
              <a:rPr lang="en-US" dirty="0" smtClean="0"/>
              <a:t>        } while (number != 0.0);  // test expression</a:t>
            </a:r>
          </a:p>
          <a:p>
            <a:pPr>
              <a:buNone/>
            </a:pPr>
            <a:r>
              <a:rPr lang="en-US" dirty="0" smtClean="0"/>
              <a:t>	   </a:t>
            </a:r>
          </a:p>
          <a:p>
            <a:pPr>
              <a:buNone/>
            </a:pPr>
            <a:r>
              <a:rPr lang="en-US" dirty="0" smtClean="0"/>
              <a:t>        </a:t>
            </a:r>
            <a:r>
              <a:rPr lang="en-US" dirty="0" err="1" smtClean="0"/>
              <a:t>System.out.println</a:t>
            </a:r>
            <a:r>
              <a:rPr lang="en-US" dirty="0" smtClean="0"/>
              <a:t>("Sum = " + sum);</a:t>
            </a:r>
          </a:p>
          <a:p>
            <a:pPr>
              <a:buNone/>
            </a:pPr>
            <a:r>
              <a:rPr lang="en-US" dirty="0" smtClean="0"/>
              <a:t>    }</a:t>
            </a:r>
          </a:p>
          <a:p>
            <a:pPr>
              <a:buNone/>
            </a:pPr>
            <a:r>
              <a:rPr lang="en-US" dirty="0" smtClean="0"/>
              <a: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Output</a:t>
            </a:r>
            <a:r>
              <a:rPr lang="en-US" dirty="0" smtClean="0"/>
              <a:t>:</a:t>
            </a:r>
            <a:br>
              <a:rPr lang="en-US" dirty="0" smtClean="0"/>
            </a:br>
            <a:endParaRPr lang="en-US" dirty="0"/>
          </a:p>
        </p:txBody>
      </p:sp>
      <p:sp>
        <p:nvSpPr>
          <p:cNvPr id="3" name="Content Placeholder 2"/>
          <p:cNvSpPr>
            <a:spLocks noGrp="1"/>
          </p:cNvSpPr>
          <p:nvPr>
            <p:ph sz="quarter" idx="1"/>
          </p:nvPr>
        </p:nvSpPr>
        <p:spPr/>
        <p:txBody>
          <a:bodyPr/>
          <a:lstStyle/>
          <a:p>
            <a:pPr>
              <a:buNone/>
            </a:pPr>
            <a:r>
              <a:rPr lang="en-US" dirty="0" smtClean="0"/>
              <a:t>Enter a number: 2.5</a:t>
            </a:r>
          </a:p>
          <a:p>
            <a:pPr>
              <a:buNone/>
            </a:pPr>
            <a:r>
              <a:rPr lang="en-US" dirty="0" smtClean="0"/>
              <a:t>Enter a number: 23.3 </a:t>
            </a:r>
          </a:p>
          <a:p>
            <a:pPr>
              <a:buNone/>
            </a:pPr>
            <a:r>
              <a:rPr lang="en-US" dirty="0" smtClean="0"/>
              <a:t>Enter a number: -4.2 </a:t>
            </a:r>
          </a:p>
          <a:p>
            <a:pPr>
              <a:buNone/>
            </a:pPr>
            <a:r>
              <a:rPr lang="en-US" dirty="0" smtClean="0"/>
              <a:t>Enter a number: 3.4 </a:t>
            </a:r>
          </a:p>
          <a:p>
            <a:pPr>
              <a:buNone/>
            </a:pPr>
            <a:r>
              <a:rPr lang="en-US" dirty="0" smtClean="0"/>
              <a:t>Enter a number: 0 Sum = 25.0</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Infinite while Loop</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We should be always careful while working with loops. </a:t>
            </a:r>
          </a:p>
          <a:p>
            <a:r>
              <a:rPr lang="en-US" dirty="0" smtClean="0"/>
              <a:t>It is because if we mistakenly set the test expression in such a way that it is never false, the while and do...while loop will run forever.</a:t>
            </a:r>
          </a:p>
          <a:p>
            <a:pPr>
              <a:buNone/>
            </a:pPr>
            <a:r>
              <a:rPr lang="en-US" dirty="0" smtClean="0"/>
              <a:t>		// Infinite while loop</a:t>
            </a:r>
          </a:p>
          <a:p>
            <a:pPr>
              <a:buNone/>
            </a:pPr>
            <a:r>
              <a:rPr lang="en-US" dirty="0" smtClean="0"/>
              <a:t>		while (true) {</a:t>
            </a:r>
          </a:p>
          <a:p>
            <a:pPr>
              <a:buNone/>
            </a:pPr>
            <a:r>
              <a:rPr lang="en-US" dirty="0" smtClean="0"/>
              <a:t>   				// body of while loop</a:t>
            </a:r>
          </a:p>
          <a:p>
            <a:pPr>
              <a:buNone/>
            </a:pPr>
            <a:r>
              <a:rPr lang="en-US" dirty="0" smtClean="0"/>
              <a:t>				}</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infinite do...while loop works in a similar way as while loop.</a:t>
            </a:r>
            <a:endParaRPr lang="en-US" dirty="0"/>
          </a:p>
        </p:txBody>
      </p:sp>
      <p:sp>
        <p:nvSpPr>
          <p:cNvPr id="3" name="Content Placeholder 2"/>
          <p:cNvSpPr>
            <a:spLocks noGrp="1"/>
          </p:cNvSpPr>
          <p:nvPr>
            <p:ph sz="quarter" idx="1"/>
          </p:nvPr>
        </p:nvSpPr>
        <p:spPr/>
        <p:txBody>
          <a:bodyPr/>
          <a:lstStyle/>
          <a:p>
            <a:pPr>
              <a:buNone/>
            </a:pPr>
            <a:r>
              <a:rPr lang="en-US" dirty="0" smtClean="0"/>
              <a:t>// Infinite while loop</a:t>
            </a:r>
          </a:p>
          <a:p>
            <a:pPr>
              <a:buNone/>
            </a:pPr>
            <a:r>
              <a:rPr lang="en-US" dirty="0" err="1" smtClean="0"/>
              <a:t>int</a:t>
            </a:r>
            <a:r>
              <a:rPr lang="en-US" dirty="0" smtClean="0"/>
              <a:t> </a:t>
            </a:r>
            <a:r>
              <a:rPr lang="en-US" dirty="0" err="1" smtClean="0"/>
              <a:t>i</a:t>
            </a:r>
            <a:r>
              <a:rPr lang="en-US" dirty="0" smtClean="0"/>
              <a:t> = 100;</a:t>
            </a:r>
          </a:p>
          <a:p>
            <a:pPr>
              <a:buNone/>
            </a:pPr>
            <a:r>
              <a:rPr lang="en-US" dirty="0" smtClean="0"/>
              <a:t>while (</a:t>
            </a:r>
            <a:r>
              <a:rPr lang="en-US" dirty="0" err="1" smtClean="0"/>
              <a:t>i</a:t>
            </a:r>
            <a:r>
              <a:rPr lang="en-US" dirty="0" smtClean="0"/>
              <a:t> == 100) {</a:t>
            </a:r>
          </a:p>
          <a:p>
            <a:pPr>
              <a:buNone/>
            </a:pPr>
            <a:r>
              <a:rPr lang="en-US" dirty="0" smtClean="0"/>
              <a:t>   </a:t>
            </a:r>
            <a:r>
              <a:rPr lang="en-US" dirty="0" err="1" smtClean="0"/>
              <a:t>System.out.print</a:t>
            </a:r>
            <a:r>
              <a:rPr lang="en-US" dirty="0" smtClean="0"/>
              <a:t>("Hey!");</a:t>
            </a:r>
          </a:p>
          <a:p>
            <a:pPr>
              <a:buNone/>
            </a:pPr>
            <a:r>
              <a:rPr lang="en-US" dirty="0" smtClean="0"/>
              <a:t>}</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 break Statement</a:t>
            </a:r>
            <a:br>
              <a:rPr lang="en-US" b="1" dirty="0" smtClean="0"/>
            </a:br>
            <a:endParaRPr lang="en-US" dirty="0"/>
          </a:p>
        </p:txBody>
      </p:sp>
      <p:sp>
        <p:nvSpPr>
          <p:cNvPr id="3" name="Content Placeholder 2"/>
          <p:cNvSpPr>
            <a:spLocks noGrp="1"/>
          </p:cNvSpPr>
          <p:nvPr>
            <p:ph sz="quarter" idx="1"/>
          </p:nvPr>
        </p:nvSpPr>
        <p:spPr/>
        <p:txBody>
          <a:bodyPr>
            <a:normAutofit fontScale="92500"/>
          </a:bodyPr>
          <a:lstStyle/>
          <a:p>
            <a:r>
              <a:rPr lang="en-US" dirty="0" smtClean="0"/>
              <a:t>While working with loops, it is sometimes desirable to skip some statements inside the loop or terminate the loop immediately without checking the test expression.</a:t>
            </a:r>
          </a:p>
          <a:p>
            <a:r>
              <a:rPr lang="en-US" dirty="0" smtClean="0"/>
              <a:t>In such cases, </a:t>
            </a:r>
            <a:r>
              <a:rPr lang="en-US" b="1" dirty="0" smtClean="0"/>
              <a:t>break and continue</a:t>
            </a:r>
            <a:r>
              <a:rPr lang="en-US" dirty="0" smtClean="0"/>
              <a:t> statements are used. </a:t>
            </a:r>
          </a:p>
          <a:p>
            <a:r>
              <a:rPr lang="en-US" dirty="0" smtClean="0"/>
              <a:t>The break statement in Java terminates the loop immediately, and the control of the program moves to the next statement following the loop.</a:t>
            </a:r>
          </a:p>
          <a:p>
            <a:r>
              <a:rPr lang="en-US" dirty="0" smtClean="0"/>
              <a:t>It is almost always used with decision-making statements </a:t>
            </a:r>
            <a:r>
              <a:rPr lang="en-US" b="1" dirty="0" smtClean="0"/>
              <a:t>(Java if...else Statement).</a:t>
            </a:r>
          </a:p>
          <a:p>
            <a:r>
              <a:rPr lang="en-US" dirty="0" smtClean="0"/>
              <a:t>Here is the syntax of the break statement in Java:</a:t>
            </a:r>
          </a:p>
          <a:p>
            <a:pPr>
              <a:buNone/>
            </a:pPr>
            <a:r>
              <a:rPr lang="en-US" dirty="0" smtClean="0"/>
              <a:t>		break;</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1: Java if Statement</a:t>
            </a:r>
            <a:br>
              <a:rPr lang="en-US" b="1" dirty="0" smtClean="0"/>
            </a:br>
            <a:endParaRPr lang="en-US" dirty="0"/>
          </a:p>
        </p:txBody>
      </p:sp>
      <p:sp>
        <p:nvSpPr>
          <p:cNvPr id="3" name="Content Placeholder 2"/>
          <p:cNvSpPr>
            <a:spLocks noGrp="1"/>
          </p:cNvSpPr>
          <p:nvPr>
            <p:ph sz="quarter" idx="1"/>
          </p:nvPr>
        </p:nvSpPr>
        <p:spPr/>
        <p:txBody>
          <a:bodyPr>
            <a:noAutofit/>
          </a:bodyPr>
          <a:lstStyle/>
          <a:p>
            <a:pPr algn="just">
              <a:buNone/>
            </a:pPr>
            <a:r>
              <a:rPr lang="en-US" sz="1200" dirty="0" smtClean="0">
                <a:solidFill>
                  <a:schemeClr val="accent3">
                    <a:lumMod val="60000"/>
                    <a:lumOff val="40000"/>
                  </a:schemeClr>
                </a:solidFill>
              </a:rPr>
              <a:t>class </a:t>
            </a:r>
            <a:r>
              <a:rPr lang="en-US" sz="1200" dirty="0" err="1" smtClean="0">
                <a:solidFill>
                  <a:schemeClr val="accent3">
                    <a:lumMod val="60000"/>
                    <a:lumOff val="40000"/>
                  </a:schemeClr>
                </a:solidFill>
              </a:rPr>
              <a:t>IfStatement</a:t>
            </a:r>
            <a:r>
              <a:rPr lang="en-US" sz="1200" dirty="0" smtClean="0">
                <a:solidFill>
                  <a:schemeClr val="accent3">
                    <a:lumMod val="60000"/>
                    <a:lumOff val="40000"/>
                  </a:schemeClr>
                </a:solidFill>
              </a:rPr>
              <a:t> </a:t>
            </a:r>
          </a:p>
          <a:p>
            <a:pPr algn="just">
              <a:buNone/>
            </a:pPr>
            <a:r>
              <a:rPr lang="en-US" sz="1200" dirty="0" smtClean="0">
                <a:solidFill>
                  <a:schemeClr val="accent3">
                    <a:lumMod val="60000"/>
                    <a:lumOff val="40000"/>
                  </a:schemeClr>
                </a:solidFill>
              </a:rPr>
              <a:t>{</a:t>
            </a:r>
          </a:p>
          <a:p>
            <a:pPr algn="just">
              <a:buNone/>
            </a:pPr>
            <a:r>
              <a:rPr lang="en-US" sz="1200" dirty="0" smtClean="0">
                <a:solidFill>
                  <a:schemeClr val="accent3">
                    <a:lumMod val="60000"/>
                    <a:lumOff val="40000"/>
                  </a:schemeClr>
                </a:solidFill>
              </a:rPr>
              <a:t>    public static void main(String[] </a:t>
            </a:r>
            <a:r>
              <a:rPr lang="en-US" sz="1200" dirty="0" err="1" smtClean="0">
                <a:solidFill>
                  <a:schemeClr val="accent3">
                    <a:lumMod val="60000"/>
                    <a:lumOff val="40000"/>
                  </a:schemeClr>
                </a:solidFill>
              </a:rPr>
              <a:t>args</a:t>
            </a:r>
            <a:r>
              <a:rPr lang="en-US" sz="1200" dirty="0" smtClean="0">
                <a:solidFill>
                  <a:schemeClr val="accent3">
                    <a:lumMod val="60000"/>
                    <a:lumOff val="40000"/>
                  </a:schemeClr>
                </a:solidFill>
              </a:rPr>
              <a:t>) </a:t>
            </a:r>
          </a:p>
          <a:p>
            <a:pPr algn="just">
              <a:buNone/>
            </a:pPr>
            <a:r>
              <a:rPr lang="en-US" sz="1200" dirty="0" smtClean="0">
                <a:solidFill>
                  <a:schemeClr val="accent3">
                    <a:lumMod val="60000"/>
                    <a:lumOff val="40000"/>
                  </a:schemeClr>
                </a:solidFill>
              </a:rPr>
              <a:t>	{</a:t>
            </a:r>
          </a:p>
          <a:p>
            <a:pPr algn="just">
              <a:buNone/>
            </a:pPr>
            <a:r>
              <a:rPr lang="en-US" sz="1200" dirty="0" smtClean="0">
                <a:solidFill>
                  <a:schemeClr val="accent3">
                    <a:lumMod val="60000"/>
                    <a:lumOff val="40000"/>
                  </a:schemeClr>
                </a:solidFill>
              </a:rPr>
              <a:t>        </a:t>
            </a:r>
            <a:r>
              <a:rPr lang="en-US" sz="1200" dirty="0" err="1" smtClean="0">
                <a:solidFill>
                  <a:schemeClr val="accent3">
                    <a:lumMod val="60000"/>
                    <a:lumOff val="40000"/>
                  </a:schemeClr>
                </a:solidFill>
              </a:rPr>
              <a:t>int</a:t>
            </a:r>
            <a:r>
              <a:rPr lang="en-US" sz="1200" dirty="0" smtClean="0">
                <a:solidFill>
                  <a:schemeClr val="accent3">
                    <a:lumMod val="60000"/>
                    <a:lumOff val="40000"/>
                  </a:schemeClr>
                </a:solidFill>
              </a:rPr>
              <a:t> number = 10;</a:t>
            </a:r>
          </a:p>
          <a:p>
            <a:pPr algn="just">
              <a:buNone/>
            </a:pPr>
            <a:r>
              <a:rPr lang="en-US" sz="1200" dirty="0" smtClean="0">
                <a:solidFill>
                  <a:schemeClr val="accent3">
                    <a:lumMod val="60000"/>
                    <a:lumOff val="40000"/>
                  </a:schemeClr>
                </a:solidFill>
              </a:rPr>
              <a:t>        // checks if number is greater than 0</a:t>
            </a:r>
          </a:p>
          <a:p>
            <a:pPr algn="just">
              <a:buNone/>
            </a:pPr>
            <a:r>
              <a:rPr lang="en-US" sz="1200" dirty="0" smtClean="0">
                <a:solidFill>
                  <a:schemeClr val="accent3">
                    <a:lumMod val="60000"/>
                    <a:lumOff val="40000"/>
                  </a:schemeClr>
                </a:solidFill>
              </a:rPr>
              <a:t>        if (number &gt; 0) </a:t>
            </a:r>
          </a:p>
          <a:p>
            <a:pPr algn="just">
              <a:buNone/>
            </a:pPr>
            <a:r>
              <a:rPr lang="en-US" sz="1200" dirty="0" smtClean="0">
                <a:solidFill>
                  <a:schemeClr val="accent3">
                    <a:lumMod val="60000"/>
                    <a:lumOff val="40000"/>
                  </a:schemeClr>
                </a:solidFill>
              </a:rPr>
              <a:t>		{</a:t>
            </a:r>
          </a:p>
          <a:p>
            <a:pPr algn="just">
              <a:buNone/>
            </a:pPr>
            <a:r>
              <a:rPr lang="en-US" sz="1200" dirty="0" smtClean="0">
                <a:solidFill>
                  <a:schemeClr val="accent3">
                    <a:lumMod val="60000"/>
                    <a:lumOff val="40000"/>
                  </a:schemeClr>
                </a:solidFill>
              </a:rPr>
              <a:t>            		</a:t>
            </a:r>
            <a:r>
              <a:rPr lang="en-US" sz="1200" dirty="0" err="1" smtClean="0">
                <a:solidFill>
                  <a:schemeClr val="accent3">
                    <a:lumMod val="60000"/>
                    <a:lumOff val="40000"/>
                  </a:schemeClr>
                </a:solidFill>
              </a:rPr>
              <a:t>System.out.println</a:t>
            </a:r>
            <a:r>
              <a:rPr lang="en-US" sz="1200" dirty="0" smtClean="0">
                <a:solidFill>
                  <a:schemeClr val="accent3">
                    <a:lumMod val="60000"/>
                    <a:lumOff val="40000"/>
                  </a:schemeClr>
                </a:solidFill>
              </a:rPr>
              <a:t>("The number is positive.");</a:t>
            </a:r>
          </a:p>
          <a:p>
            <a:pPr algn="just">
              <a:buNone/>
            </a:pPr>
            <a:r>
              <a:rPr lang="en-US" sz="1200" dirty="0" smtClean="0">
                <a:solidFill>
                  <a:schemeClr val="accent3">
                    <a:lumMod val="60000"/>
                    <a:lumOff val="40000"/>
                  </a:schemeClr>
                </a:solidFill>
              </a:rPr>
              <a:t>        	}</a:t>
            </a:r>
          </a:p>
          <a:p>
            <a:pPr algn="just">
              <a:buNone/>
            </a:pPr>
            <a:r>
              <a:rPr lang="en-US" sz="1200" dirty="0" smtClean="0">
                <a:solidFill>
                  <a:schemeClr val="accent3">
                    <a:lumMod val="60000"/>
                    <a:lumOff val="40000"/>
                  </a:schemeClr>
                </a:solidFill>
              </a:rPr>
              <a:t>        </a:t>
            </a:r>
            <a:r>
              <a:rPr lang="en-US" sz="1200" dirty="0" err="1" smtClean="0">
                <a:solidFill>
                  <a:schemeClr val="accent3">
                    <a:lumMod val="60000"/>
                    <a:lumOff val="40000"/>
                  </a:schemeClr>
                </a:solidFill>
              </a:rPr>
              <a:t>System.out.println</a:t>
            </a:r>
            <a:r>
              <a:rPr lang="en-US" sz="1200" dirty="0" smtClean="0">
                <a:solidFill>
                  <a:schemeClr val="accent3">
                    <a:lumMod val="60000"/>
                    <a:lumOff val="40000"/>
                  </a:schemeClr>
                </a:solidFill>
              </a:rPr>
              <a:t>("This statement is always executed.");</a:t>
            </a:r>
          </a:p>
          <a:p>
            <a:pPr algn="just">
              <a:buNone/>
            </a:pPr>
            <a:r>
              <a:rPr lang="en-US" sz="1200" dirty="0" smtClean="0">
                <a:solidFill>
                  <a:schemeClr val="accent3">
                    <a:lumMod val="60000"/>
                    <a:lumOff val="40000"/>
                  </a:schemeClr>
                </a:solidFill>
              </a:rPr>
              <a:t>    }</a:t>
            </a:r>
          </a:p>
          <a:p>
            <a:pPr algn="just">
              <a:buNone/>
            </a:pPr>
            <a:r>
              <a:rPr lang="en-US" sz="1200" dirty="0" smtClean="0">
                <a:solidFill>
                  <a:schemeClr val="accent3">
                    <a:lumMod val="60000"/>
                    <a:lumOff val="40000"/>
                  </a:schemeClr>
                </a:solidFill>
              </a:rPr>
              <a:t>}</a:t>
            </a:r>
          </a:p>
          <a:p>
            <a:pPr algn="just">
              <a:buNone/>
            </a:pPr>
            <a:endParaRPr lang="en-US" sz="1200" dirty="0" smtClean="0">
              <a:solidFill>
                <a:schemeClr val="accent3">
                  <a:lumMod val="60000"/>
                  <a:lumOff val="40000"/>
                </a:schemeClr>
              </a:solidFill>
            </a:endParaRPr>
          </a:p>
          <a:p>
            <a:pPr algn="just">
              <a:buNone/>
            </a:pPr>
            <a:r>
              <a:rPr lang="en-US" sz="1200" b="1" dirty="0" smtClean="0">
                <a:solidFill>
                  <a:srgbClr val="7030A0"/>
                </a:solidFill>
              </a:rPr>
              <a:t>OUTPUT</a:t>
            </a:r>
          </a:p>
          <a:p>
            <a:pPr algn="just">
              <a:buNone/>
            </a:pPr>
            <a:endParaRPr lang="en-US" sz="1200" dirty="0" smtClean="0">
              <a:solidFill>
                <a:schemeClr val="accent3">
                  <a:lumMod val="60000"/>
                  <a:lumOff val="40000"/>
                </a:schemeClr>
              </a:solidFill>
            </a:endParaRPr>
          </a:p>
          <a:p>
            <a:pPr algn="just">
              <a:buNone/>
            </a:pPr>
            <a:r>
              <a:rPr lang="en-US" sz="1200" dirty="0" smtClean="0"/>
              <a:t>The number is positive. </a:t>
            </a:r>
          </a:p>
          <a:p>
            <a:pPr algn="just">
              <a:buNone/>
            </a:pPr>
            <a:r>
              <a:rPr lang="en-US" sz="1200" dirty="0" smtClean="0"/>
              <a:t>This statement is always executed.</a:t>
            </a:r>
            <a:endParaRPr lang="en-US" sz="1200" dirty="0">
              <a:solidFill>
                <a:schemeClr val="accent3">
                  <a:lumMod val="60000"/>
                  <a:lumOff val="40000"/>
                </a:schemeClr>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How break statement works?</a:t>
            </a:r>
            <a:br>
              <a:rPr lang="en-US" b="1" dirty="0" smtClean="0"/>
            </a:br>
            <a:endParaRPr lang="en-US" dirty="0"/>
          </a:p>
        </p:txBody>
      </p:sp>
      <p:pic>
        <p:nvPicPr>
          <p:cNvPr id="4" name="Content Placeholder 3" descr="java-break-statement-works.jpg"/>
          <p:cNvPicPr>
            <a:picLocks noGrp="1" noChangeAspect="1"/>
          </p:cNvPicPr>
          <p:nvPr>
            <p:ph sz="quarter" idx="1"/>
          </p:nvPr>
        </p:nvPicPr>
        <p:blipFill>
          <a:blip r:embed="rId2"/>
          <a:stretch>
            <a:fillRect/>
          </a:stretch>
        </p:blipFill>
        <p:spPr>
          <a:xfrm>
            <a:off x="1524000" y="2351087"/>
            <a:ext cx="5334000" cy="3371850"/>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Example 1: Java break statement</a:t>
            </a:r>
            <a:br>
              <a:rPr lang="en-US" b="1" dirty="0" smtClean="0"/>
            </a:b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class Test {</a:t>
            </a:r>
          </a:p>
          <a:p>
            <a:pPr>
              <a:buNone/>
            </a:pPr>
            <a:r>
              <a:rPr lang="en-US" dirty="0" smtClean="0"/>
              <a:t>    public static void main(String[] </a:t>
            </a:r>
            <a:r>
              <a:rPr lang="en-US" dirty="0" err="1" smtClean="0"/>
              <a:t>args</a:t>
            </a:r>
            <a:r>
              <a:rPr lang="en-US" dirty="0" smtClean="0"/>
              <a:t>) {</a:t>
            </a:r>
          </a:p>
          <a:p>
            <a:pPr>
              <a:buNone/>
            </a:pPr>
            <a:r>
              <a:rPr lang="en-US" dirty="0" smtClean="0"/>
              <a:t>      </a:t>
            </a:r>
          </a:p>
          <a:p>
            <a:pPr>
              <a:buNone/>
            </a:pPr>
            <a:r>
              <a:rPr lang="en-US" dirty="0" smtClean="0"/>
              <a:t>        // for loop</a:t>
            </a:r>
          </a:p>
          <a:p>
            <a:pPr>
              <a:buNone/>
            </a:pPr>
            <a:r>
              <a:rPr lang="en-US" dirty="0" smtClean="0"/>
              <a:t>        for (</a:t>
            </a:r>
            <a:r>
              <a:rPr lang="en-US" dirty="0" err="1" smtClean="0"/>
              <a:t>int</a:t>
            </a:r>
            <a:r>
              <a:rPr lang="en-US" dirty="0" smtClean="0"/>
              <a:t> </a:t>
            </a:r>
            <a:r>
              <a:rPr lang="en-US" dirty="0" err="1" smtClean="0"/>
              <a:t>i</a:t>
            </a:r>
            <a:r>
              <a:rPr lang="en-US" dirty="0" smtClean="0"/>
              <a:t> = 1; </a:t>
            </a:r>
            <a:r>
              <a:rPr lang="en-US" dirty="0" err="1" smtClean="0"/>
              <a:t>i</a:t>
            </a:r>
            <a:r>
              <a:rPr lang="en-US" dirty="0" smtClean="0"/>
              <a:t> &lt;= 10; ++</a:t>
            </a:r>
            <a:r>
              <a:rPr lang="en-US" dirty="0" err="1" smtClean="0"/>
              <a:t>i</a:t>
            </a:r>
            <a:r>
              <a:rPr lang="en-US" dirty="0" smtClean="0"/>
              <a:t>) {</a:t>
            </a:r>
          </a:p>
          <a:p>
            <a:pPr>
              <a:buNone/>
            </a:pPr>
            <a:endParaRPr lang="en-US" dirty="0" smtClean="0"/>
          </a:p>
          <a:p>
            <a:pPr>
              <a:buNone/>
            </a:pPr>
            <a:r>
              <a:rPr lang="en-US" dirty="0" smtClean="0"/>
              <a:t>            // if the value of </a:t>
            </a:r>
            <a:r>
              <a:rPr lang="en-US" dirty="0" err="1" smtClean="0"/>
              <a:t>i</a:t>
            </a:r>
            <a:r>
              <a:rPr lang="en-US" dirty="0" smtClean="0"/>
              <a:t> is 5 the loop terminates  </a:t>
            </a:r>
          </a:p>
          <a:p>
            <a:pPr>
              <a:buNone/>
            </a:pPr>
            <a:r>
              <a:rPr lang="en-US" dirty="0" smtClean="0"/>
              <a:t>            if (</a:t>
            </a:r>
            <a:r>
              <a:rPr lang="en-US" dirty="0" err="1" smtClean="0"/>
              <a:t>i</a:t>
            </a:r>
            <a:r>
              <a:rPr lang="en-US" dirty="0" smtClean="0"/>
              <a:t> == 5) {</a:t>
            </a:r>
          </a:p>
          <a:p>
            <a:pPr>
              <a:buNone/>
            </a:pPr>
            <a:r>
              <a:rPr lang="en-US" dirty="0" smtClean="0"/>
              <a:t>                break;</a:t>
            </a:r>
          </a:p>
          <a:p>
            <a:pPr>
              <a:buNone/>
            </a:pPr>
            <a:r>
              <a:rPr lang="en-US" dirty="0" smtClean="0"/>
              <a:t>            }      </a:t>
            </a:r>
          </a:p>
          <a:p>
            <a:pPr>
              <a:buNone/>
            </a:pPr>
            <a:r>
              <a:rPr lang="en-US" dirty="0" smtClean="0"/>
              <a:t>            </a:t>
            </a:r>
            <a:r>
              <a:rPr lang="en-US" dirty="0" err="1" smtClean="0"/>
              <a:t>System.out.println</a:t>
            </a:r>
            <a:r>
              <a:rPr lang="en-US" dirty="0" smtClean="0"/>
              <a:t>(</a:t>
            </a:r>
            <a:r>
              <a:rPr lang="en-US" dirty="0" err="1" smtClean="0"/>
              <a:t>i</a:t>
            </a:r>
            <a:r>
              <a:rPr lang="en-US" dirty="0" smtClean="0"/>
              <a:t>);</a:t>
            </a:r>
          </a:p>
          <a:p>
            <a:pPr>
              <a:buNone/>
            </a:pPr>
            <a:r>
              <a:rPr lang="en-US" dirty="0" smtClean="0"/>
              <a:t>        }   </a:t>
            </a:r>
          </a:p>
          <a:p>
            <a:pPr>
              <a:buNone/>
            </a:pPr>
            <a:r>
              <a:rPr lang="en-US" dirty="0" smtClean="0"/>
              <a:t>    }</a:t>
            </a:r>
          </a:p>
          <a:p>
            <a:pPr>
              <a:buNone/>
            </a:pPr>
            <a:r>
              <a:rPr lang="en-US" dirty="0" smtClean="0"/>
              <a:t>}</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Java continue Statement</a:t>
            </a:r>
            <a:br>
              <a:rPr lang="en-US" b="1" dirty="0" smtClean="0"/>
            </a:br>
            <a:endParaRPr lang="en-US" dirty="0"/>
          </a:p>
        </p:txBody>
      </p:sp>
      <p:sp>
        <p:nvSpPr>
          <p:cNvPr id="3" name="Content Placeholder 2"/>
          <p:cNvSpPr>
            <a:spLocks noGrp="1"/>
          </p:cNvSpPr>
          <p:nvPr>
            <p:ph sz="quarter" idx="1"/>
          </p:nvPr>
        </p:nvSpPr>
        <p:spPr/>
        <p:txBody>
          <a:bodyPr>
            <a:normAutofit/>
          </a:bodyPr>
          <a:lstStyle/>
          <a:p>
            <a:r>
              <a:rPr lang="en-US" sz="2000" dirty="0" smtClean="0"/>
              <a:t>The continue statement in Java skips the current iteration of a loop (for, while, do...while, etc) and the control of the program moves to the end of the loop. And, the test expression of a loop is evaluated.</a:t>
            </a:r>
          </a:p>
          <a:p>
            <a:r>
              <a:rPr lang="en-US" sz="2000" dirty="0" smtClean="0"/>
              <a:t>In the case of for loop, the update statement is executed before the test expression.</a:t>
            </a:r>
          </a:p>
          <a:p>
            <a:r>
              <a:rPr lang="en-US" sz="2000" dirty="0" smtClean="0"/>
              <a:t>The continue statement is almost always used in decision-making statements (</a:t>
            </a:r>
            <a:r>
              <a:rPr lang="en-US" sz="2000" b="1" dirty="0" smtClean="0"/>
              <a:t>if...else Statement</a:t>
            </a:r>
            <a:r>
              <a:rPr lang="en-US" sz="2000" dirty="0" smtClean="0"/>
              <a:t>). </a:t>
            </a:r>
          </a:p>
          <a:p>
            <a:r>
              <a:rPr lang="en-US" sz="2000" dirty="0" smtClean="0"/>
              <a:t>It's syntax is:</a:t>
            </a:r>
          </a:p>
          <a:p>
            <a:pPr>
              <a:buNone/>
            </a:pPr>
            <a:r>
              <a:rPr lang="en-US" sz="2000" dirty="0" smtClean="0"/>
              <a:t>			</a:t>
            </a:r>
            <a:r>
              <a:rPr lang="en-US" sz="2000" b="1" dirty="0" smtClean="0"/>
              <a:t>continue;</a:t>
            </a:r>
            <a:endParaRPr lang="en-US" sz="2000"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How continue statement works?</a:t>
            </a:r>
            <a:br>
              <a:rPr lang="en-US" b="1" dirty="0" smtClean="0"/>
            </a:br>
            <a:endParaRPr lang="en-US" dirty="0"/>
          </a:p>
        </p:txBody>
      </p:sp>
      <p:pic>
        <p:nvPicPr>
          <p:cNvPr id="4" name="Content Placeholder 3" descr="how-continue-statement-works_0.jpg"/>
          <p:cNvPicPr>
            <a:picLocks noGrp="1" noChangeAspect="1"/>
          </p:cNvPicPr>
          <p:nvPr>
            <p:ph sz="quarter" idx="1"/>
          </p:nvPr>
        </p:nvPicPr>
        <p:blipFill>
          <a:blip r:embed="rId2"/>
          <a:stretch>
            <a:fillRect/>
          </a:stretch>
        </p:blipFill>
        <p:spPr>
          <a:xfrm>
            <a:off x="1809750" y="2422525"/>
            <a:ext cx="4762500" cy="3228975"/>
          </a:xfr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b="1" dirty="0" err="1" smtClean="0"/>
              <a:t>Example</a:t>
            </a:r>
            <a:r>
              <a:rPr lang="fr-FR" b="1" dirty="0" smtClean="0"/>
              <a:t> 1: Java continue </a:t>
            </a:r>
            <a:r>
              <a:rPr lang="fr-FR" b="1" dirty="0" err="1" smtClean="0"/>
              <a:t>statement</a:t>
            </a:r>
            <a:r>
              <a:rPr lang="fr-FR" b="1" dirty="0" smtClean="0"/>
              <a:t/>
            </a:r>
            <a:br>
              <a:rPr lang="fr-FR" b="1" dirty="0" smtClean="0"/>
            </a:b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dirty="0" smtClean="0"/>
              <a:t>class Test {</a:t>
            </a:r>
          </a:p>
          <a:p>
            <a:pPr>
              <a:buNone/>
            </a:pPr>
            <a:r>
              <a:rPr lang="en-US" dirty="0" smtClean="0"/>
              <a:t>    public static void main(String[] </a:t>
            </a:r>
            <a:r>
              <a:rPr lang="en-US" dirty="0" err="1" smtClean="0"/>
              <a:t>args</a:t>
            </a:r>
            <a:r>
              <a:rPr lang="en-US" dirty="0" smtClean="0"/>
              <a:t>) {</a:t>
            </a:r>
          </a:p>
          <a:p>
            <a:pPr>
              <a:buNone/>
            </a:pPr>
            <a:r>
              <a:rPr lang="en-US" dirty="0" smtClean="0"/>
              <a:t>      </a:t>
            </a:r>
          </a:p>
          <a:p>
            <a:pPr>
              <a:buNone/>
            </a:pPr>
            <a:r>
              <a:rPr lang="en-US" dirty="0" smtClean="0"/>
              <a:t>        // for loop</a:t>
            </a:r>
          </a:p>
          <a:p>
            <a:pPr>
              <a:buNone/>
            </a:pPr>
            <a:r>
              <a:rPr lang="en-US" dirty="0" smtClean="0"/>
              <a:t>        for (</a:t>
            </a:r>
            <a:r>
              <a:rPr lang="en-US" dirty="0" err="1" smtClean="0"/>
              <a:t>int</a:t>
            </a:r>
            <a:r>
              <a:rPr lang="en-US" dirty="0" smtClean="0"/>
              <a:t> </a:t>
            </a:r>
            <a:r>
              <a:rPr lang="en-US" dirty="0" err="1" smtClean="0"/>
              <a:t>i</a:t>
            </a:r>
            <a:r>
              <a:rPr lang="en-US" dirty="0" smtClean="0"/>
              <a:t> = 1; </a:t>
            </a:r>
            <a:r>
              <a:rPr lang="en-US" dirty="0" err="1" smtClean="0"/>
              <a:t>i</a:t>
            </a:r>
            <a:r>
              <a:rPr lang="en-US" dirty="0" smtClean="0"/>
              <a:t> &lt;= 10; ++</a:t>
            </a:r>
            <a:r>
              <a:rPr lang="en-US" dirty="0" err="1" smtClean="0"/>
              <a:t>i</a:t>
            </a:r>
            <a:r>
              <a:rPr lang="en-US" dirty="0" smtClean="0"/>
              <a:t>) {</a:t>
            </a:r>
          </a:p>
          <a:p>
            <a:pPr>
              <a:buNone/>
            </a:pPr>
            <a:endParaRPr lang="en-US" dirty="0" smtClean="0"/>
          </a:p>
          <a:p>
            <a:pPr>
              <a:buNone/>
            </a:pPr>
            <a:r>
              <a:rPr lang="en-US" dirty="0" smtClean="0"/>
              <a:t>            // if value of </a:t>
            </a:r>
            <a:r>
              <a:rPr lang="en-US" dirty="0" err="1" smtClean="0"/>
              <a:t>i</a:t>
            </a:r>
            <a:r>
              <a:rPr lang="en-US" dirty="0" smtClean="0"/>
              <a:t> is between 4 and 9, continue is executed </a:t>
            </a:r>
          </a:p>
          <a:p>
            <a:pPr>
              <a:buNone/>
            </a:pPr>
            <a:r>
              <a:rPr lang="en-US" dirty="0" smtClean="0"/>
              <a:t>            if (</a:t>
            </a:r>
            <a:r>
              <a:rPr lang="en-US" dirty="0" err="1" smtClean="0"/>
              <a:t>i</a:t>
            </a:r>
            <a:r>
              <a:rPr lang="en-US" dirty="0" smtClean="0"/>
              <a:t> &gt; 4 &amp;&amp; </a:t>
            </a:r>
            <a:r>
              <a:rPr lang="en-US" dirty="0" err="1" smtClean="0"/>
              <a:t>i</a:t>
            </a:r>
            <a:r>
              <a:rPr lang="en-US" dirty="0" smtClean="0"/>
              <a:t> &lt; 9) {</a:t>
            </a:r>
          </a:p>
          <a:p>
            <a:pPr>
              <a:buNone/>
            </a:pPr>
            <a:r>
              <a:rPr lang="en-US" dirty="0" smtClean="0"/>
              <a:t>                continue;</a:t>
            </a:r>
          </a:p>
          <a:p>
            <a:pPr>
              <a:buNone/>
            </a:pPr>
            <a:r>
              <a:rPr lang="en-US" dirty="0" smtClean="0"/>
              <a:t>            }      </a:t>
            </a:r>
          </a:p>
          <a:p>
            <a:pPr>
              <a:buNone/>
            </a:pPr>
            <a:r>
              <a:rPr lang="en-US" dirty="0" smtClean="0"/>
              <a:t>            </a:t>
            </a:r>
            <a:r>
              <a:rPr lang="en-US" dirty="0" err="1" smtClean="0"/>
              <a:t>System.out.println</a:t>
            </a:r>
            <a:r>
              <a:rPr lang="en-US" dirty="0" smtClean="0"/>
              <a:t>(</a:t>
            </a:r>
            <a:r>
              <a:rPr lang="en-US" dirty="0" err="1" smtClean="0"/>
              <a:t>i</a:t>
            </a:r>
            <a:r>
              <a:rPr lang="en-US" dirty="0" smtClean="0"/>
              <a:t>);</a:t>
            </a:r>
          </a:p>
          <a:p>
            <a:pPr>
              <a:buNone/>
            </a:pPr>
            <a:r>
              <a:rPr lang="en-US" dirty="0" smtClean="0"/>
              <a:t>        }   </a:t>
            </a:r>
          </a:p>
          <a:p>
            <a:pPr>
              <a:buNone/>
            </a:pPr>
            <a:r>
              <a:rPr lang="en-US" dirty="0" smtClean="0"/>
              <a:t>    }</a:t>
            </a:r>
          </a:p>
          <a:p>
            <a:pPr>
              <a:buNone/>
            </a:pP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Java if...else (if-then-else) Statement</a:t>
            </a:r>
            <a:br>
              <a:rPr lang="en-US" b="1" dirty="0" smtClean="0"/>
            </a:br>
            <a:endParaRPr lang="en-US" dirty="0"/>
          </a:p>
        </p:txBody>
      </p:sp>
      <p:sp>
        <p:nvSpPr>
          <p:cNvPr id="3" name="Content Placeholder 2"/>
          <p:cNvSpPr>
            <a:spLocks noGrp="1"/>
          </p:cNvSpPr>
          <p:nvPr>
            <p:ph sz="quarter" idx="1"/>
          </p:nvPr>
        </p:nvSpPr>
        <p:spPr/>
        <p:txBody>
          <a:bodyPr>
            <a:normAutofit/>
          </a:bodyPr>
          <a:lstStyle/>
          <a:p>
            <a:r>
              <a:rPr lang="en-US" sz="1800" dirty="0" smtClean="0"/>
              <a:t>The if statement executes a certain section of code if the test expression is evaluated to true. </a:t>
            </a:r>
          </a:p>
          <a:p>
            <a:r>
              <a:rPr lang="en-US" sz="1800" dirty="0" smtClean="0"/>
              <a:t>However, if the test expression is evaluated to false, it does nothing.</a:t>
            </a:r>
          </a:p>
          <a:p>
            <a:r>
              <a:rPr lang="en-US" sz="1800" dirty="0" smtClean="0"/>
              <a:t>In this case, we can use an optional else block.</a:t>
            </a:r>
          </a:p>
          <a:p>
            <a:r>
              <a:rPr lang="en-US" sz="1800" dirty="0" smtClean="0"/>
              <a:t>Statements inside the body of else block are executed if the test expression is evaluated to false. </a:t>
            </a:r>
          </a:p>
          <a:p>
            <a:r>
              <a:rPr lang="en-US" sz="1800" dirty="0" smtClean="0"/>
              <a:t>This is known as the </a:t>
            </a:r>
            <a:r>
              <a:rPr lang="en-US" sz="1800" b="1" dirty="0" smtClean="0"/>
              <a:t>if-then-else</a:t>
            </a:r>
            <a:r>
              <a:rPr lang="en-US" sz="1800" dirty="0" smtClean="0"/>
              <a:t> statement in Java.</a:t>
            </a:r>
          </a:p>
          <a:p>
            <a:pPr lvl="2">
              <a:buNone/>
            </a:pPr>
            <a:r>
              <a:rPr lang="en-US" dirty="0" smtClean="0">
                <a:solidFill>
                  <a:srgbClr val="7030A0"/>
                </a:solidFill>
              </a:rPr>
              <a:t>if (expression) {</a:t>
            </a:r>
          </a:p>
          <a:p>
            <a:pPr lvl="2">
              <a:buNone/>
            </a:pPr>
            <a:r>
              <a:rPr lang="en-US" dirty="0" smtClean="0">
                <a:solidFill>
                  <a:srgbClr val="7030A0"/>
                </a:solidFill>
              </a:rPr>
              <a:t>   // codes</a:t>
            </a:r>
          </a:p>
          <a:p>
            <a:pPr lvl="2">
              <a:buNone/>
            </a:pPr>
            <a:r>
              <a:rPr lang="en-US" dirty="0" smtClean="0">
                <a:solidFill>
                  <a:srgbClr val="7030A0"/>
                </a:solidFill>
              </a:rPr>
              <a:t>}</a:t>
            </a:r>
          </a:p>
          <a:p>
            <a:pPr lvl="2">
              <a:buNone/>
            </a:pPr>
            <a:r>
              <a:rPr lang="en-US" dirty="0" smtClean="0">
                <a:solidFill>
                  <a:srgbClr val="7030A0"/>
                </a:solidFill>
              </a:rPr>
              <a:t>else {</a:t>
            </a:r>
          </a:p>
          <a:p>
            <a:pPr lvl="2">
              <a:buNone/>
            </a:pPr>
            <a:r>
              <a:rPr lang="en-US" dirty="0" smtClean="0">
                <a:solidFill>
                  <a:srgbClr val="7030A0"/>
                </a:solidFill>
              </a:rPr>
              <a:t>  // some other code</a:t>
            </a:r>
          </a:p>
          <a:p>
            <a:pPr lvl="2">
              <a:buNone/>
            </a:pPr>
            <a:r>
              <a:rPr lang="en-US" dirty="0" smtClean="0">
                <a:solidFill>
                  <a:srgbClr val="7030A0"/>
                </a:solidFill>
              </a:rPr>
              <a:t>}</a:t>
            </a:r>
            <a:endParaRPr lang="en-US" dirty="0">
              <a:solidFill>
                <a:srgbClr val="7030A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if...else statement works?</a:t>
            </a:r>
            <a:br>
              <a:rPr lang="en-US" b="1" dirty="0" smtClean="0"/>
            </a:br>
            <a:endParaRPr lang="en-US" dirty="0"/>
          </a:p>
        </p:txBody>
      </p:sp>
      <p:pic>
        <p:nvPicPr>
          <p:cNvPr id="4" name="Content Placeholder 3" descr="how-if-else-works-java.jpg"/>
          <p:cNvPicPr>
            <a:picLocks noGrp="1" noChangeAspect="1"/>
          </p:cNvPicPr>
          <p:nvPr>
            <p:ph sz="quarter" idx="1"/>
          </p:nvPr>
        </p:nvPicPr>
        <p:blipFill>
          <a:blip r:embed="rId2"/>
          <a:stretch>
            <a:fillRect/>
          </a:stretch>
        </p:blipFill>
        <p:spPr>
          <a:xfrm>
            <a:off x="1585912" y="2765425"/>
            <a:ext cx="5210175" cy="2543175"/>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2: Java if else Statement</a:t>
            </a:r>
            <a:br>
              <a:rPr lang="en-US" b="1" dirty="0" smtClean="0"/>
            </a:br>
            <a:endParaRPr lang="en-US" dirty="0"/>
          </a:p>
        </p:txBody>
      </p:sp>
      <p:sp>
        <p:nvSpPr>
          <p:cNvPr id="3" name="Content Placeholder 2"/>
          <p:cNvSpPr>
            <a:spLocks noGrp="1"/>
          </p:cNvSpPr>
          <p:nvPr>
            <p:ph sz="quarter" idx="1"/>
          </p:nvPr>
        </p:nvSpPr>
        <p:spPr>
          <a:xfrm>
            <a:off x="457200" y="1219200"/>
            <a:ext cx="7467600" cy="5254752"/>
          </a:xfrm>
        </p:spPr>
        <p:txBody>
          <a:bodyPr>
            <a:noAutofit/>
          </a:bodyPr>
          <a:lstStyle/>
          <a:p>
            <a:pPr>
              <a:buNone/>
            </a:pPr>
            <a:r>
              <a:rPr lang="en-US" sz="1100" dirty="0" smtClean="0">
                <a:solidFill>
                  <a:srgbClr val="7030A0"/>
                </a:solidFill>
              </a:rPr>
              <a:t>class </a:t>
            </a:r>
            <a:r>
              <a:rPr lang="en-US" sz="1100" dirty="0" err="1" smtClean="0">
                <a:solidFill>
                  <a:srgbClr val="7030A0"/>
                </a:solidFill>
              </a:rPr>
              <a:t>IfElse</a:t>
            </a:r>
            <a:r>
              <a:rPr lang="en-US" sz="1100" dirty="0" smtClean="0">
                <a:solidFill>
                  <a:srgbClr val="7030A0"/>
                </a:solidFill>
              </a:rPr>
              <a:t> {</a:t>
            </a:r>
          </a:p>
          <a:p>
            <a:pPr>
              <a:buNone/>
            </a:pPr>
            <a:r>
              <a:rPr lang="en-US" sz="1100" dirty="0" smtClean="0">
                <a:solidFill>
                  <a:srgbClr val="7030A0"/>
                </a:solidFill>
              </a:rPr>
              <a:t>    public static void main(String[] </a:t>
            </a:r>
            <a:r>
              <a:rPr lang="en-US" sz="1100" dirty="0" err="1" smtClean="0">
                <a:solidFill>
                  <a:srgbClr val="7030A0"/>
                </a:solidFill>
              </a:rPr>
              <a:t>args</a:t>
            </a:r>
            <a:r>
              <a:rPr lang="en-US" sz="1100" dirty="0" smtClean="0">
                <a:solidFill>
                  <a:srgbClr val="7030A0"/>
                </a:solidFill>
              </a:rPr>
              <a:t>) {    	</a:t>
            </a:r>
          </a:p>
          <a:p>
            <a:pPr>
              <a:buNone/>
            </a:pPr>
            <a:r>
              <a:rPr lang="en-US" sz="1100" dirty="0" smtClean="0">
                <a:solidFill>
                  <a:srgbClr val="7030A0"/>
                </a:solidFill>
              </a:rPr>
              <a:t>        </a:t>
            </a:r>
            <a:r>
              <a:rPr lang="en-US" sz="1100" dirty="0" err="1" smtClean="0">
                <a:solidFill>
                  <a:srgbClr val="7030A0"/>
                </a:solidFill>
              </a:rPr>
              <a:t>int</a:t>
            </a:r>
            <a:r>
              <a:rPr lang="en-US" sz="1100" dirty="0" smtClean="0">
                <a:solidFill>
                  <a:srgbClr val="7030A0"/>
                </a:solidFill>
              </a:rPr>
              <a:t> number = 10;</a:t>
            </a:r>
          </a:p>
          <a:p>
            <a:pPr>
              <a:buNone/>
            </a:pPr>
            <a:endParaRPr lang="en-US" sz="1100" dirty="0" smtClean="0">
              <a:solidFill>
                <a:srgbClr val="7030A0"/>
              </a:solidFill>
            </a:endParaRPr>
          </a:p>
          <a:p>
            <a:pPr>
              <a:buNone/>
            </a:pPr>
            <a:r>
              <a:rPr lang="en-US" sz="1100" dirty="0" smtClean="0">
                <a:solidFill>
                  <a:srgbClr val="7030A0"/>
                </a:solidFill>
              </a:rPr>
              <a:t>        // checks if number is greater than 0	 </a:t>
            </a:r>
          </a:p>
          <a:p>
            <a:pPr>
              <a:buNone/>
            </a:pPr>
            <a:r>
              <a:rPr lang="en-US" sz="1100" dirty="0" smtClean="0">
                <a:solidFill>
                  <a:srgbClr val="7030A0"/>
                </a:solidFill>
              </a:rPr>
              <a:t>        if (number &gt; 0) {</a:t>
            </a:r>
          </a:p>
          <a:p>
            <a:pPr>
              <a:buNone/>
            </a:pPr>
            <a:r>
              <a:rPr lang="en-US" sz="1100" dirty="0" smtClean="0">
                <a:solidFill>
                  <a:srgbClr val="7030A0"/>
                </a:solidFill>
              </a:rPr>
              <a:t>            </a:t>
            </a:r>
            <a:r>
              <a:rPr lang="en-US" sz="1100" dirty="0" err="1" smtClean="0">
                <a:solidFill>
                  <a:srgbClr val="7030A0"/>
                </a:solidFill>
              </a:rPr>
              <a:t>System.out.println</a:t>
            </a:r>
            <a:r>
              <a:rPr lang="en-US" sz="1100" dirty="0" smtClean="0">
                <a:solidFill>
                  <a:srgbClr val="7030A0"/>
                </a:solidFill>
              </a:rPr>
              <a:t>("The number is positive.");</a:t>
            </a:r>
          </a:p>
          <a:p>
            <a:pPr>
              <a:buNone/>
            </a:pPr>
            <a:r>
              <a:rPr lang="en-US" sz="1100" dirty="0" smtClean="0">
                <a:solidFill>
                  <a:srgbClr val="7030A0"/>
                </a:solidFill>
              </a:rPr>
              <a:t>        }</a:t>
            </a:r>
          </a:p>
          <a:p>
            <a:pPr>
              <a:buNone/>
            </a:pPr>
            <a:r>
              <a:rPr lang="en-US" sz="1100" dirty="0" smtClean="0">
                <a:solidFill>
                  <a:srgbClr val="7030A0"/>
                </a:solidFill>
              </a:rPr>
              <a:t>        else {</a:t>
            </a:r>
          </a:p>
          <a:p>
            <a:pPr>
              <a:buNone/>
            </a:pPr>
            <a:r>
              <a:rPr lang="en-US" sz="1100" dirty="0" smtClean="0">
                <a:solidFill>
                  <a:srgbClr val="7030A0"/>
                </a:solidFill>
              </a:rPr>
              <a:t>            </a:t>
            </a:r>
            <a:r>
              <a:rPr lang="en-US" sz="1100" dirty="0" err="1" smtClean="0">
                <a:solidFill>
                  <a:srgbClr val="7030A0"/>
                </a:solidFill>
              </a:rPr>
              <a:t>System.out.println</a:t>
            </a:r>
            <a:r>
              <a:rPr lang="en-US" sz="1100" dirty="0" smtClean="0">
                <a:solidFill>
                  <a:srgbClr val="7030A0"/>
                </a:solidFill>
              </a:rPr>
              <a:t>("The number is not positive.");</a:t>
            </a:r>
          </a:p>
          <a:p>
            <a:pPr>
              <a:buNone/>
            </a:pPr>
            <a:r>
              <a:rPr lang="en-US" sz="1100" dirty="0" smtClean="0">
                <a:solidFill>
                  <a:srgbClr val="7030A0"/>
                </a:solidFill>
              </a:rPr>
              <a:t>        }</a:t>
            </a:r>
          </a:p>
          <a:p>
            <a:pPr>
              <a:buNone/>
            </a:pPr>
            <a:r>
              <a:rPr lang="en-US" sz="1100" dirty="0" smtClean="0">
                <a:solidFill>
                  <a:srgbClr val="7030A0"/>
                </a:solidFill>
              </a:rPr>
              <a:t> </a:t>
            </a:r>
          </a:p>
          <a:p>
            <a:pPr>
              <a:buNone/>
            </a:pPr>
            <a:r>
              <a:rPr lang="en-US" sz="1100" dirty="0" smtClean="0">
                <a:solidFill>
                  <a:srgbClr val="7030A0"/>
                </a:solidFill>
              </a:rPr>
              <a:t>        </a:t>
            </a:r>
            <a:r>
              <a:rPr lang="en-US" sz="1100" dirty="0" err="1" smtClean="0">
                <a:solidFill>
                  <a:srgbClr val="7030A0"/>
                </a:solidFill>
              </a:rPr>
              <a:t>System.out.println</a:t>
            </a:r>
            <a:r>
              <a:rPr lang="en-US" sz="1100" dirty="0" smtClean="0">
                <a:solidFill>
                  <a:srgbClr val="7030A0"/>
                </a:solidFill>
              </a:rPr>
              <a:t>("This statement is always executed.");</a:t>
            </a:r>
          </a:p>
          <a:p>
            <a:pPr>
              <a:buNone/>
            </a:pPr>
            <a:r>
              <a:rPr lang="en-US" sz="1100" dirty="0" smtClean="0">
                <a:solidFill>
                  <a:srgbClr val="7030A0"/>
                </a:solidFill>
              </a:rPr>
              <a:t>    }</a:t>
            </a:r>
          </a:p>
          <a:p>
            <a:pPr>
              <a:buNone/>
            </a:pPr>
            <a:r>
              <a:rPr lang="en-US" sz="1100" dirty="0" smtClean="0">
                <a:solidFill>
                  <a:srgbClr val="7030A0"/>
                </a:solidFill>
              </a:rPr>
              <a:t>}</a:t>
            </a:r>
          </a:p>
          <a:p>
            <a:pPr>
              <a:buNone/>
            </a:pPr>
            <a:endParaRPr lang="en-US" sz="1100" dirty="0" smtClean="0">
              <a:solidFill>
                <a:srgbClr val="7030A0"/>
              </a:solidFill>
            </a:endParaRPr>
          </a:p>
          <a:p>
            <a:pPr>
              <a:buNone/>
            </a:pPr>
            <a:r>
              <a:rPr lang="en-US" sz="1100" b="1" dirty="0" smtClean="0"/>
              <a:t>Output</a:t>
            </a:r>
            <a:r>
              <a:rPr lang="en-US" sz="1100" dirty="0" smtClean="0"/>
              <a:t>:</a:t>
            </a:r>
          </a:p>
          <a:p>
            <a:pPr>
              <a:buNone/>
            </a:pPr>
            <a:r>
              <a:rPr lang="en-US" sz="1100" dirty="0" smtClean="0"/>
              <a:t>The number is positive. </a:t>
            </a:r>
          </a:p>
          <a:p>
            <a:pPr>
              <a:buNone/>
            </a:pPr>
            <a:r>
              <a:rPr lang="en-US" sz="1100" dirty="0" smtClean="0"/>
              <a:t>This statement is always executed.</a:t>
            </a:r>
            <a:endParaRPr lang="en-US" sz="1100" dirty="0">
              <a:solidFill>
                <a:srgbClr val="7030A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 if..else..if Statement</a:t>
            </a:r>
            <a:br>
              <a:rPr lang="en-US" b="1" dirty="0" smtClean="0"/>
            </a:br>
            <a:endParaRPr lang="en-US" dirty="0"/>
          </a:p>
        </p:txBody>
      </p:sp>
      <p:sp>
        <p:nvSpPr>
          <p:cNvPr id="3" name="Content Placeholder 2"/>
          <p:cNvSpPr>
            <a:spLocks noGrp="1"/>
          </p:cNvSpPr>
          <p:nvPr>
            <p:ph sz="quarter" idx="1"/>
          </p:nvPr>
        </p:nvSpPr>
        <p:spPr/>
        <p:txBody>
          <a:bodyPr>
            <a:normAutofit fontScale="92500" lnSpcReduction="10000"/>
          </a:bodyPr>
          <a:lstStyle/>
          <a:p>
            <a:r>
              <a:rPr lang="en-US" sz="1600" dirty="0" smtClean="0"/>
              <a:t>In Java, we have an </a:t>
            </a:r>
            <a:r>
              <a:rPr lang="en-US" sz="1600" b="1" dirty="0" smtClean="0"/>
              <a:t>if...else...if</a:t>
            </a:r>
            <a:r>
              <a:rPr lang="en-US" sz="1600" dirty="0" smtClean="0"/>
              <a:t> ladder, that can be used to execute one block of code among multiple other blocks.</a:t>
            </a:r>
          </a:p>
          <a:p>
            <a:pPr>
              <a:buNone/>
            </a:pPr>
            <a:endParaRPr lang="en-US" sz="1600" dirty="0" smtClean="0"/>
          </a:p>
          <a:p>
            <a:pPr>
              <a:buNone/>
            </a:pPr>
            <a:r>
              <a:rPr lang="en-US" sz="1600" dirty="0" smtClean="0"/>
              <a:t>if (expression1) {</a:t>
            </a:r>
          </a:p>
          <a:p>
            <a:pPr>
              <a:buNone/>
            </a:pPr>
            <a:r>
              <a:rPr lang="en-US" sz="1600" dirty="0" smtClean="0"/>
              <a:t>   // codes</a:t>
            </a:r>
          </a:p>
          <a:p>
            <a:pPr>
              <a:buNone/>
            </a:pPr>
            <a:r>
              <a:rPr lang="en-US" sz="1600" dirty="0" smtClean="0"/>
              <a:t>}</a:t>
            </a:r>
          </a:p>
          <a:p>
            <a:pPr>
              <a:buNone/>
            </a:pPr>
            <a:r>
              <a:rPr lang="en-US" sz="1600" dirty="0" smtClean="0"/>
              <a:t>else if(expression2) {</a:t>
            </a:r>
          </a:p>
          <a:p>
            <a:pPr>
              <a:buNone/>
            </a:pPr>
            <a:r>
              <a:rPr lang="en-US" sz="1600" dirty="0" smtClean="0"/>
              <a:t>   // codes</a:t>
            </a:r>
          </a:p>
          <a:p>
            <a:pPr>
              <a:buNone/>
            </a:pPr>
            <a:r>
              <a:rPr lang="en-US" sz="1600" dirty="0" smtClean="0"/>
              <a:t>}</a:t>
            </a:r>
          </a:p>
          <a:p>
            <a:pPr>
              <a:buNone/>
            </a:pPr>
            <a:r>
              <a:rPr lang="en-US" sz="1600" dirty="0" smtClean="0"/>
              <a:t>else if (expression3) {</a:t>
            </a:r>
          </a:p>
          <a:p>
            <a:pPr>
              <a:buNone/>
            </a:pPr>
            <a:r>
              <a:rPr lang="en-US" sz="1600" dirty="0" smtClean="0"/>
              <a:t>   // codes</a:t>
            </a:r>
          </a:p>
          <a:p>
            <a:pPr>
              <a:buNone/>
            </a:pPr>
            <a:r>
              <a:rPr lang="en-US" sz="1600" dirty="0" smtClean="0"/>
              <a:t>}</a:t>
            </a:r>
          </a:p>
          <a:p>
            <a:pPr>
              <a:buNone/>
            </a:pPr>
            <a:r>
              <a:rPr lang="en-US" sz="1600" dirty="0" smtClean="0"/>
              <a:t>.</a:t>
            </a:r>
          </a:p>
          <a:p>
            <a:pPr>
              <a:buNone/>
            </a:pPr>
            <a:r>
              <a:rPr lang="en-US" sz="1600" dirty="0" smtClean="0"/>
              <a:t>.</a:t>
            </a:r>
          </a:p>
          <a:p>
            <a:pPr>
              <a:buNone/>
            </a:pPr>
            <a:r>
              <a:rPr lang="en-US" sz="1600" dirty="0" smtClean="0"/>
              <a:t>else {</a:t>
            </a:r>
          </a:p>
          <a:p>
            <a:pPr>
              <a:buNone/>
            </a:pPr>
            <a:r>
              <a:rPr lang="en-US" sz="1600" dirty="0" smtClean="0"/>
              <a:t>   // codes</a:t>
            </a:r>
          </a:p>
          <a:p>
            <a:pPr>
              <a:buNone/>
            </a:pPr>
            <a:r>
              <a:rPr lang="en-US" sz="1600" dirty="0" smtClean="0"/>
              <a:t>}</a:t>
            </a:r>
            <a:endParaRPr lang="en-US"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180</TotalTime>
  <Words>1747</Words>
  <Application>Microsoft Office PowerPoint</Application>
  <PresentationFormat>On-screen Show (4:3)</PresentationFormat>
  <Paragraphs>560</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Oriel</vt:lpstr>
      <vt:lpstr>What  are Control statements  in Java and how to Implement them?</vt:lpstr>
      <vt:lpstr>Control statements </vt:lpstr>
      <vt:lpstr>Java if (if-then) Statement </vt:lpstr>
      <vt:lpstr>Working of Java if statement</vt:lpstr>
      <vt:lpstr>Example 1: Java if Statement </vt:lpstr>
      <vt:lpstr>Java if...else (if-then-else) Statement </vt:lpstr>
      <vt:lpstr>How if...else statement works? </vt:lpstr>
      <vt:lpstr>Example 2: Java if else Statement </vt:lpstr>
      <vt:lpstr>Java if..else..if Statement </vt:lpstr>
      <vt:lpstr>Java if..else..if Statement </vt:lpstr>
      <vt:lpstr>Example 3: Java if..else..if Statement </vt:lpstr>
      <vt:lpstr>Java Nested if..else Statement </vt:lpstr>
      <vt:lpstr>Slide 13</vt:lpstr>
      <vt:lpstr>Java switch Statement </vt:lpstr>
      <vt:lpstr>The syntax of the switch statement is: </vt:lpstr>
      <vt:lpstr>Java switch Statement </vt:lpstr>
      <vt:lpstr>Flowchart of switch Statement </vt:lpstr>
      <vt:lpstr>Java switch Statement </vt:lpstr>
      <vt:lpstr>Slide 19</vt:lpstr>
      <vt:lpstr>Slide 20</vt:lpstr>
      <vt:lpstr>Slide 21</vt:lpstr>
      <vt:lpstr>Output</vt:lpstr>
      <vt:lpstr>Java for Loop </vt:lpstr>
      <vt:lpstr>Working of for loop </vt:lpstr>
      <vt:lpstr>for Loop Flowchart </vt:lpstr>
      <vt:lpstr>Slide 26</vt:lpstr>
      <vt:lpstr>Slide 27</vt:lpstr>
      <vt:lpstr>Example 2: for Loop </vt:lpstr>
      <vt:lpstr>infinite for Loop </vt:lpstr>
      <vt:lpstr>Java for-each Loop </vt:lpstr>
      <vt:lpstr>Difference between for loop and for-each loop</vt:lpstr>
      <vt:lpstr>Now we will perform the same task using the for-each loop.</vt:lpstr>
      <vt:lpstr>How for-each loop works? </vt:lpstr>
      <vt:lpstr>Example: for-each loop </vt:lpstr>
      <vt:lpstr>In the above program, the execution of the for-each loop looks as:</vt:lpstr>
      <vt:lpstr>In the above program, the execution of the for-each loop looks as:</vt:lpstr>
      <vt:lpstr>Java while Loop</vt:lpstr>
      <vt:lpstr>How while loop works? </vt:lpstr>
      <vt:lpstr>Flowchart of while Loop</vt:lpstr>
      <vt:lpstr>Example 1: while Loop </vt:lpstr>
      <vt:lpstr>Example 2: Java while Loop </vt:lpstr>
      <vt:lpstr>Java do...while Loop </vt:lpstr>
      <vt:lpstr>How do...while loop works? </vt:lpstr>
      <vt:lpstr>Flowchart of do...while Loop </vt:lpstr>
      <vt:lpstr>Example 3: do...while Loop The program below calculates the sum of numbers entered by the user until user enters 0.</vt:lpstr>
      <vt:lpstr>Output: </vt:lpstr>
      <vt:lpstr>Infinite while Loop </vt:lpstr>
      <vt:lpstr>The infinite do...while loop works in a similar way as while loop.</vt:lpstr>
      <vt:lpstr>Java break Statement </vt:lpstr>
      <vt:lpstr>How break statement works? </vt:lpstr>
      <vt:lpstr>Example 1: Java break statement </vt:lpstr>
      <vt:lpstr>Java continue Statement </vt:lpstr>
      <vt:lpstr>How continue statement works? </vt:lpstr>
      <vt:lpstr>Example 1: Java continue statement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Control statements  in Java and how to Implement them?</dc:title>
  <dc:creator>Girish_Rathode</dc:creator>
  <cp:lastModifiedBy>919738423529</cp:lastModifiedBy>
  <cp:revision>18</cp:revision>
  <dcterms:created xsi:type="dcterms:W3CDTF">2006-08-16T00:00:00Z</dcterms:created>
  <dcterms:modified xsi:type="dcterms:W3CDTF">2021-01-14T03:32:42Z</dcterms:modified>
</cp:coreProperties>
</file>