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7" r:id="rId2"/>
    <p:sldId id="256" r:id="rId3"/>
    <p:sldId id="258" r:id="rId4"/>
    <p:sldId id="27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8A22"/>
    <a:srgbClr val="FF6600"/>
    <a:srgbClr val="FF9933"/>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08" autoAdjust="0"/>
  </p:normalViewPr>
  <p:slideViewPr>
    <p:cSldViewPr snapToGrid="0">
      <p:cViewPr varScale="1">
        <p:scale>
          <a:sx n="66" d="100"/>
          <a:sy n="66"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000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54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211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127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1778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1974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403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621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06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826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262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091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961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692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58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343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996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216887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alpha val="6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72C4-D389-BB43-9BF2-61BB749BB657}"/>
              </a:ext>
            </a:extLst>
          </p:cNvPr>
          <p:cNvSpPr>
            <a:spLocks noGrp="1"/>
          </p:cNvSpPr>
          <p:nvPr>
            <p:ph type="title"/>
          </p:nvPr>
        </p:nvSpPr>
        <p:spPr>
          <a:xfrm>
            <a:off x="621955" y="2700998"/>
            <a:ext cx="10770692" cy="3761061"/>
          </a:xfrm>
        </p:spPr>
        <p:txBody>
          <a:bodyPr>
            <a:normAutofit/>
          </a:bodyPr>
          <a:lstStyle/>
          <a:p>
            <a:r>
              <a:rPr lang="en-US" sz="2800" dirty="0">
                <a:latin typeface="Algerian" pitchFamily="82" charset="0"/>
              </a:rPr>
              <a:t>MINI PROJECT/</a:t>
            </a:r>
            <a:r>
              <a:rPr lang="en-US" sz="2800" dirty="0" err="1">
                <a:latin typeface="Algerian" pitchFamily="82" charset="0"/>
              </a:rPr>
              <a:t>iNTERNSHIp</a:t>
            </a:r>
            <a:r>
              <a:rPr lang="en-US" sz="2800" dirty="0">
                <a:latin typeface="Algerian" pitchFamily="82" charset="0"/>
              </a:rPr>
              <a:t> -3</a:t>
            </a:r>
            <a:r>
              <a:rPr lang="en-US" sz="2800" baseline="30000" dirty="0">
                <a:latin typeface="Algerian" pitchFamily="82" charset="0"/>
              </a:rPr>
              <a:t>RD</a:t>
            </a:r>
            <a:r>
              <a:rPr lang="en-US" sz="2800" dirty="0">
                <a:latin typeface="Algerian" pitchFamily="82" charset="0"/>
              </a:rPr>
              <a:t> SEM</a:t>
            </a:r>
            <a:br>
              <a:rPr lang="en-US" sz="2800" dirty="0">
                <a:latin typeface="Algerian" pitchFamily="82" charset="0"/>
              </a:rPr>
            </a:br>
            <a:r>
              <a:rPr lang="en-US" sz="2800" dirty="0">
                <a:latin typeface="Algerian" pitchFamily="82" charset="0"/>
              </a:rPr>
              <a:t>submitted to-</a:t>
            </a:r>
            <a:br>
              <a:rPr lang="en-US" sz="2800" dirty="0">
                <a:latin typeface="Algerian" pitchFamily="82" charset="0"/>
              </a:rPr>
            </a:br>
            <a:r>
              <a:rPr lang="en-US" sz="2800" dirty="0">
                <a:latin typeface="Algerian" pitchFamily="82" charset="0"/>
              </a:rPr>
              <a:t>                                                      dr. </a:t>
            </a:r>
            <a:r>
              <a:rPr lang="en-US" sz="2800" dirty="0" err="1">
                <a:latin typeface="Algerian" pitchFamily="82" charset="0"/>
              </a:rPr>
              <a:t>sapna</a:t>
            </a:r>
            <a:r>
              <a:rPr lang="en-US" sz="2800" dirty="0">
                <a:latin typeface="Algerian" pitchFamily="82" charset="0"/>
              </a:rPr>
              <a:t> </a:t>
            </a:r>
            <a:r>
              <a:rPr lang="en-US" sz="2800" dirty="0" err="1">
                <a:latin typeface="Algerian" pitchFamily="82" charset="0"/>
              </a:rPr>
              <a:t>katiyar</a:t>
            </a:r>
            <a:br>
              <a:rPr lang="en-US" sz="2800" dirty="0">
                <a:latin typeface="Algerian" pitchFamily="82" charset="0"/>
              </a:rPr>
            </a:br>
            <a:br>
              <a:rPr lang="en-US" sz="2800" dirty="0">
                <a:latin typeface="Algerian" pitchFamily="82" charset="0"/>
              </a:rPr>
            </a:br>
            <a:r>
              <a:rPr lang="en-US" sz="2800" dirty="0">
                <a:latin typeface="Algerian" pitchFamily="82" charset="0"/>
              </a:rPr>
              <a:t>Electronics and communication department</a:t>
            </a:r>
            <a:br>
              <a:rPr lang="en-US" sz="2800" dirty="0">
                <a:latin typeface="Algerian" pitchFamily="82" charset="0"/>
              </a:rPr>
            </a:br>
            <a:r>
              <a:rPr lang="en-US" sz="2400" dirty="0" err="1">
                <a:latin typeface="Algerian" pitchFamily="82" charset="0"/>
              </a:rPr>
              <a:t>abes</a:t>
            </a:r>
            <a:r>
              <a:rPr lang="en-US" sz="2400" dirty="0">
                <a:latin typeface="Algerian" pitchFamily="82" charset="0"/>
              </a:rPr>
              <a:t> institute of technology</a:t>
            </a:r>
            <a:br>
              <a:rPr lang="en-US" sz="2400" dirty="0">
                <a:latin typeface="Algerian" pitchFamily="82" charset="0"/>
              </a:rPr>
            </a:br>
            <a:r>
              <a:rPr lang="en-US" sz="2400" dirty="0">
                <a:latin typeface="Algerian" pitchFamily="82" charset="0"/>
              </a:rPr>
              <a:t>Ghaziabad</a:t>
            </a:r>
            <a:br>
              <a:rPr lang="en-US" sz="2800" dirty="0">
                <a:latin typeface="Algerian" pitchFamily="82" charset="0"/>
              </a:rPr>
            </a:br>
            <a:r>
              <a:rPr lang="en-US" sz="2000" dirty="0" err="1">
                <a:latin typeface="Algerian" pitchFamily="82" charset="0"/>
              </a:rPr>
              <a:t>affiliAted</a:t>
            </a:r>
            <a:r>
              <a:rPr lang="en-US" sz="2000" dirty="0">
                <a:latin typeface="Algerian" pitchFamily="82" charset="0"/>
              </a:rPr>
              <a:t> to </a:t>
            </a:r>
            <a:r>
              <a:rPr lang="en-US" sz="2000" dirty="0" err="1">
                <a:latin typeface="Algerian" pitchFamily="82" charset="0"/>
              </a:rPr>
              <a:t>Aktu</a:t>
            </a:r>
            <a:r>
              <a:rPr lang="en-US" sz="2000" dirty="0">
                <a:latin typeface="Algerian" pitchFamily="82" charset="0"/>
              </a:rPr>
              <a:t> Lucknow</a:t>
            </a:r>
            <a:endParaRPr lang="en-US" sz="2800" dirty="0">
              <a:latin typeface="Algerian" pitchFamily="82" charset="0"/>
            </a:endParaRPr>
          </a:p>
        </p:txBody>
      </p:sp>
      <p:pic>
        <p:nvPicPr>
          <p:cNvPr id="9" name="Picture 9">
            <a:extLst>
              <a:ext uri="{FF2B5EF4-FFF2-40B4-BE49-F238E27FC236}">
                <a16:creationId xmlns:a16="http://schemas.microsoft.com/office/drawing/2014/main" id="{7B993749-61A6-A443-B7D3-B70FE5C8698C}"/>
              </a:ext>
            </a:extLst>
          </p:cNvPr>
          <p:cNvPicPr>
            <a:picLocks noGrp="1" noChangeAspect="1"/>
          </p:cNvPicPr>
          <p:nvPr>
            <p:ph sz="quarter" idx="13"/>
          </p:nvPr>
        </p:nvPicPr>
        <p:blipFill>
          <a:blip r:embed="rId2"/>
          <a:stretch>
            <a:fillRect/>
          </a:stretch>
        </p:blipFill>
        <p:spPr>
          <a:xfrm>
            <a:off x="1842868" y="733077"/>
            <a:ext cx="8215532" cy="1967921"/>
          </a:xfrm>
          <a:gradFill>
            <a:gsLst>
              <a:gs pos="0">
                <a:schemeClr val="bg1">
                  <a:tint val="90000"/>
                  <a:lumMod val="110000"/>
                </a:schemeClr>
              </a:gs>
              <a:gs pos="100000">
                <a:schemeClr val="bg1">
                  <a:shade val="64000"/>
                  <a:lumMod val="88000"/>
                </a:schemeClr>
              </a:gs>
            </a:gsLst>
            <a:lin ang="5400000" scaled="0"/>
          </a:gradFill>
        </p:spPr>
      </p:pic>
    </p:spTree>
    <p:extLst>
      <p:ext uri="{BB962C8B-B14F-4D97-AF65-F5344CB8AC3E}">
        <p14:creationId xmlns:p14="http://schemas.microsoft.com/office/powerpoint/2010/main" val="4126150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D9CA-5813-4AEA-BBFD-4A44DADDFFFE}"/>
              </a:ext>
            </a:extLst>
          </p:cNvPr>
          <p:cNvSpPr>
            <a:spLocks noGrp="1"/>
          </p:cNvSpPr>
          <p:nvPr>
            <p:ph type="title"/>
          </p:nvPr>
        </p:nvSpPr>
        <p:spPr>
          <a:xfrm>
            <a:off x="913775" y="618517"/>
            <a:ext cx="4305339" cy="1435135"/>
          </a:xfrm>
        </p:spPr>
        <p:txBody>
          <a:bodyPr/>
          <a:lstStyle/>
          <a:p>
            <a:r>
              <a:rPr lang="en-US" u="sng" dirty="0">
                <a:latin typeface="Cooper Black" panose="0208090404030B020404" pitchFamily="18" charset="0"/>
              </a:rPr>
              <a:t>transformer</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pic>
        <p:nvPicPr>
          <p:cNvPr id="5" name="Content Placeholder 4">
            <a:extLst>
              <a:ext uri="{FF2B5EF4-FFF2-40B4-BE49-F238E27FC236}">
                <a16:creationId xmlns:a16="http://schemas.microsoft.com/office/drawing/2014/main" id="{8253517B-013C-4A13-8E45-9D303289796B}"/>
              </a:ext>
            </a:extLst>
          </p:cNvPr>
          <p:cNvPicPr>
            <a:picLocks noGrp="1" noChangeAspect="1"/>
          </p:cNvPicPr>
          <p:nvPr>
            <p:ph sz="quarter" idx="13"/>
          </p:nvPr>
        </p:nvPicPr>
        <p:blipFill>
          <a:blip r:embed="rId2"/>
          <a:stretch>
            <a:fillRect/>
          </a:stretch>
        </p:blipFill>
        <p:spPr>
          <a:xfrm>
            <a:off x="1686152" y="2614614"/>
            <a:ext cx="4305339" cy="2400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9C6598A9-6481-4017-A5CA-E0E707D62551}"/>
              </a:ext>
            </a:extLst>
          </p:cNvPr>
          <p:cNvPicPr>
            <a:picLocks noChangeAspect="1"/>
          </p:cNvPicPr>
          <p:nvPr/>
        </p:nvPicPr>
        <p:blipFill>
          <a:blip r:embed="rId3"/>
          <a:stretch>
            <a:fillRect/>
          </a:stretch>
        </p:blipFill>
        <p:spPr>
          <a:xfrm>
            <a:off x="7353299" y="2743201"/>
            <a:ext cx="2319339"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65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A9C3-E604-4FEE-B798-5C446AF8FF9C}"/>
              </a:ext>
            </a:extLst>
          </p:cNvPr>
          <p:cNvSpPr>
            <a:spLocks noGrp="1"/>
          </p:cNvSpPr>
          <p:nvPr>
            <p:ph type="title"/>
          </p:nvPr>
        </p:nvSpPr>
        <p:spPr>
          <a:xfrm>
            <a:off x="913776" y="618518"/>
            <a:ext cx="1491799" cy="1345194"/>
          </a:xfrm>
        </p:spPr>
        <p:txBody>
          <a:bodyPr/>
          <a:lstStyle/>
          <a:p>
            <a:r>
              <a:rPr lang="en-US" u="sng" dirty="0">
                <a:latin typeface="Cooper Black" panose="0208090404030B020404" pitchFamily="18" charset="0"/>
              </a:rPr>
              <a:t>Lcd</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3" name="Content Placeholder 2">
            <a:extLst>
              <a:ext uri="{FF2B5EF4-FFF2-40B4-BE49-F238E27FC236}">
                <a16:creationId xmlns:a16="http://schemas.microsoft.com/office/drawing/2014/main" id="{FAFFA40F-CEBD-4410-8939-DC299E35ADB9}"/>
              </a:ext>
            </a:extLst>
          </p:cNvPr>
          <p:cNvSpPr>
            <a:spLocks noGrp="1"/>
          </p:cNvSpPr>
          <p:nvPr>
            <p:ph sz="quarter" idx="13"/>
          </p:nvPr>
        </p:nvSpPr>
        <p:spPr>
          <a:xfrm>
            <a:off x="1463040" y="4092315"/>
            <a:ext cx="9073662" cy="1698883"/>
          </a:xfrm>
        </p:spPr>
        <p:txBody>
          <a:bodyPr/>
          <a:lstStyle/>
          <a:p>
            <a:r>
              <a:rPr lang="en-US" cap="none" dirty="0">
                <a:latin typeface="Adobe Devanagari" panose="02040503050201020203" pitchFamily="18" charset="0"/>
                <a:cs typeface="Adobe Devanagari" panose="02040503050201020203" pitchFamily="18" charset="0"/>
              </a:rPr>
              <a:t>LCD(Liquid Crystal Display) screen is an electronic display module and find a wide range of applications. A16x2 LCD display is a very basic module and is very commonly used in various devices and circuits. A </a:t>
            </a:r>
            <a:r>
              <a:rPr lang="en-US" b="1" cap="none" dirty="0">
                <a:latin typeface="Adobe Devanagari" panose="02040503050201020203" pitchFamily="18" charset="0"/>
                <a:cs typeface="Adobe Devanagari" panose="02040503050201020203" pitchFamily="18" charset="0"/>
              </a:rPr>
              <a:t>16x2 LCD</a:t>
            </a:r>
            <a:r>
              <a:rPr lang="en-US" cap="none" dirty="0">
                <a:latin typeface="Adobe Devanagari" panose="02040503050201020203" pitchFamily="18" charset="0"/>
                <a:cs typeface="Adobe Devanagari" panose="02040503050201020203" pitchFamily="18" charset="0"/>
              </a:rPr>
              <a:t> means it can display 16 characters per line and there are 2 such lines.</a:t>
            </a:r>
            <a:endParaRPr lang="en-IN" cap="none" dirty="0">
              <a:latin typeface="Adobe Devanagari" panose="02040503050201020203" pitchFamily="18" charset="0"/>
              <a:cs typeface="Adobe Devanagari" panose="02040503050201020203" pitchFamily="18" charset="0"/>
            </a:endParaRPr>
          </a:p>
        </p:txBody>
      </p:sp>
      <p:pic>
        <p:nvPicPr>
          <p:cNvPr id="5" name="Picture 4">
            <a:extLst>
              <a:ext uri="{FF2B5EF4-FFF2-40B4-BE49-F238E27FC236}">
                <a16:creationId xmlns:a16="http://schemas.microsoft.com/office/drawing/2014/main" id="{3E3E76BE-18A8-47DC-A72E-61CCE1173643}"/>
              </a:ext>
            </a:extLst>
          </p:cNvPr>
          <p:cNvPicPr>
            <a:picLocks noChangeAspect="1"/>
          </p:cNvPicPr>
          <p:nvPr/>
        </p:nvPicPr>
        <p:blipFill>
          <a:blip r:embed="rId2"/>
          <a:stretch>
            <a:fillRect/>
          </a:stretch>
        </p:blipFill>
        <p:spPr>
          <a:xfrm>
            <a:off x="3271838" y="228600"/>
            <a:ext cx="5715000" cy="3863715"/>
          </a:xfrm>
          <a:prstGeom prst="rect">
            <a:avLst/>
          </a:prstGeom>
        </p:spPr>
      </p:pic>
    </p:spTree>
    <p:extLst>
      <p:ext uri="{BB962C8B-B14F-4D97-AF65-F5344CB8AC3E}">
        <p14:creationId xmlns:p14="http://schemas.microsoft.com/office/powerpoint/2010/main" val="210586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524B-4F15-4652-B0A4-440EA33E6446}"/>
              </a:ext>
            </a:extLst>
          </p:cNvPr>
          <p:cNvSpPr>
            <a:spLocks noGrp="1"/>
          </p:cNvSpPr>
          <p:nvPr>
            <p:ph type="title"/>
          </p:nvPr>
        </p:nvSpPr>
        <p:spPr>
          <a:xfrm>
            <a:off x="913776" y="618517"/>
            <a:ext cx="2476538" cy="1435135"/>
          </a:xfrm>
        </p:spPr>
        <p:txBody>
          <a:bodyPr/>
          <a:lstStyle/>
          <a:p>
            <a:r>
              <a:rPr lang="en-US" u="sng" dirty="0">
                <a:latin typeface="Cooper Black" panose="0208090404030B020404" pitchFamily="18" charset="0"/>
              </a:rPr>
              <a:t>Motors</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3" name="Content Placeholder 2">
            <a:extLst>
              <a:ext uri="{FF2B5EF4-FFF2-40B4-BE49-F238E27FC236}">
                <a16:creationId xmlns:a16="http://schemas.microsoft.com/office/drawing/2014/main" id="{778A0153-81A8-42A4-A5C5-6B2FF692FEC8}"/>
              </a:ext>
            </a:extLst>
          </p:cNvPr>
          <p:cNvSpPr>
            <a:spLocks noGrp="1"/>
          </p:cNvSpPr>
          <p:nvPr>
            <p:ph sz="quarter" idx="13"/>
          </p:nvPr>
        </p:nvSpPr>
        <p:spPr>
          <a:xfrm>
            <a:off x="1169232" y="2053652"/>
            <a:ext cx="10108367" cy="1828800"/>
          </a:xfrm>
        </p:spPr>
        <p:txBody>
          <a:bodyPr>
            <a:normAutofit/>
          </a:bodyPr>
          <a:lstStyle/>
          <a:p>
            <a:r>
              <a:rPr lang="en-US" cap="none" dirty="0">
                <a:latin typeface="Adobe Devanagari" panose="02040503050201020203" pitchFamily="18" charset="0"/>
                <a:cs typeface="Adobe Devanagari" panose="02040503050201020203" pitchFamily="18" charset="0"/>
              </a:rPr>
              <a:t>Here we use DC motors.</a:t>
            </a:r>
          </a:p>
          <a:p>
            <a:r>
              <a:rPr lang="en-US" cap="none" dirty="0">
                <a:latin typeface="Adobe Devanagari" panose="02040503050201020203" pitchFamily="18" charset="0"/>
                <a:cs typeface="Adobe Devanagari" panose="02040503050201020203" pitchFamily="18" charset="0"/>
              </a:rPr>
              <a:t>The speed of a DC motor is directly proportional to the supply voltage.</a:t>
            </a:r>
          </a:p>
          <a:p>
            <a:r>
              <a:rPr lang="en-US" cap="none" dirty="0">
                <a:latin typeface="Adobe Devanagari" panose="02040503050201020203" pitchFamily="18" charset="0"/>
                <a:cs typeface="Adobe Devanagari" panose="02040503050201020203" pitchFamily="18" charset="0"/>
              </a:rPr>
              <a:t>If we reduce the supply voltage from 12 volts to 6 volts, the motor will run at half the speed. </a:t>
            </a:r>
            <a:endParaRPr lang="en-IN" cap="none" dirty="0">
              <a:latin typeface="Adobe Devanagari" panose="02040503050201020203" pitchFamily="18" charset="0"/>
              <a:cs typeface="Adobe Devanagari" panose="02040503050201020203" pitchFamily="18" charset="0"/>
            </a:endParaRPr>
          </a:p>
        </p:txBody>
      </p:sp>
      <p:pic>
        <p:nvPicPr>
          <p:cNvPr id="5" name="Picture 4">
            <a:extLst>
              <a:ext uri="{FF2B5EF4-FFF2-40B4-BE49-F238E27FC236}">
                <a16:creationId xmlns:a16="http://schemas.microsoft.com/office/drawing/2014/main" id="{F8A18A32-DB30-45F1-9EA0-4F3719242145}"/>
              </a:ext>
            </a:extLst>
          </p:cNvPr>
          <p:cNvPicPr>
            <a:picLocks noChangeAspect="1"/>
          </p:cNvPicPr>
          <p:nvPr/>
        </p:nvPicPr>
        <p:blipFill>
          <a:blip r:embed="rId2"/>
          <a:stretch>
            <a:fillRect/>
          </a:stretch>
        </p:blipFill>
        <p:spPr>
          <a:xfrm>
            <a:off x="6548436" y="3882452"/>
            <a:ext cx="3081338"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D606032C-C30E-452A-8C79-B2DA3F7C44C0}"/>
              </a:ext>
            </a:extLst>
          </p:cNvPr>
          <p:cNvPicPr>
            <a:picLocks noChangeAspect="1"/>
          </p:cNvPicPr>
          <p:nvPr/>
        </p:nvPicPr>
        <p:blipFill>
          <a:blip r:embed="rId3"/>
          <a:stretch>
            <a:fillRect/>
          </a:stretch>
        </p:blipFill>
        <p:spPr>
          <a:xfrm>
            <a:off x="2152045" y="3882452"/>
            <a:ext cx="2948593" cy="1896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4030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3DCC-8D09-4020-93AD-F54C6AF9E1D3}"/>
              </a:ext>
            </a:extLst>
          </p:cNvPr>
          <p:cNvSpPr>
            <a:spLocks noGrp="1"/>
          </p:cNvSpPr>
          <p:nvPr>
            <p:ph type="title"/>
          </p:nvPr>
        </p:nvSpPr>
        <p:spPr>
          <a:xfrm>
            <a:off x="913776" y="618518"/>
            <a:ext cx="3995849" cy="1315214"/>
          </a:xfrm>
        </p:spPr>
        <p:txBody>
          <a:bodyPr/>
          <a:lstStyle/>
          <a:p>
            <a:r>
              <a:rPr lang="en-US" u="sng" dirty="0">
                <a:latin typeface="Cooper Black" panose="0208090404030B020404" pitchFamily="18" charset="0"/>
              </a:rPr>
              <a:t>Lm324</a:t>
            </a:r>
            <a:r>
              <a:rPr lang="en-US" dirty="0">
                <a:latin typeface="Matura MT Script Capitals" panose="03020802060602070202" pitchFamily="66" charset="0"/>
              </a:rPr>
              <a:t> </a:t>
            </a:r>
            <a:r>
              <a:rPr lang="en-US" u="sng" dirty="0">
                <a:latin typeface="Cooper Black" panose="0208090404030B020404" pitchFamily="18" charset="0"/>
              </a:rPr>
              <a:t>op-amp</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3" name="Content Placeholder 2">
            <a:extLst>
              <a:ext uri="{FF2B5EF4-FFF2-40B4-BE49-F238E27FC236}">
                <a16:creationId xmlns:a16="http://schemas.microsoft.com/office/drawing/2014/main" id="{4A90391D-FF32-4C97-8B50-6C25E133942B}"/>
              </a:ext>
            </a:extLst>
          </p:cNvPr>
          <p:cNvSpPr>
            <a:spLocks noGrp="1"/>
          </p:cNvSpPr>
          <p:nvPr>
            <p:ph sz="quarter" idx="13"/>
          </p:nvPr>
        </p:nvSpPr>
        <p:spPr>
          <a:xfrm>
            <a:off x="1308295" y="1768839"/>
            <a:ext cx="9969305" cy="2158584"/>
          </a:xfrm>
        </p:spPr>
        <p:txBody>
          <a:bodyPr>
            <a:normAutofit/>
          </a:bodyPr>
          <a:lstStyle/>
          <a:p>
            <a:r>
              <a:rPr lang="en-US" cap="none" dirty="0">
                <a:latin typeface="Adobe Devanagari" panose="02040503050201020203" pitchFamily="18" charset="0"/>
                <a:cs typeface="Adobe Devanagari" panose="02040503050201020203" pitchFamily="18" charset="0"/>
              </a:rPr>
              <a:t>The LM324 series are low-cost, quad op-amps with the true differential inputs.</a:t>
            </a:r>
          </a:p>
          <a:p>
            <a:r>
              <a:rPr lang="en-US" cap="none" dirty="0">
                <a:latin typeface="Adobe Devanagari" panose="02040503050201020203" pitchFamily="18" charset="0"/>
                <a:cs typeface="Adobe Devanagari" panose="02040503050201020203" pitchFamily="18" charset="0"/>
              </a:rPr>
              <a:t>They have several distinct advantages over standard operational amplifiers.</a:t>
            </a:r>
          </a:p>
          <a:p>
            <a:r>
              <a:rPr lang="en-US" cap="none" dirty="0">
                <a:latin typeface="Adobe Devanagari" panose="02040503050201020203" pitchFamily="18" charset="0"/>
                <a:cs typeface="Adobe Devanagari" panose="02040503050201020203" pitchFamily="18" charset="0"/>
              </a:rPr>
              <a:t>Single supply operations: 3.0V to 32V (LM224, LM324, LM324A).</a:t>
            </a:r>
          </a:p>
          <a:p>
            <a:r>
              <a:rPr lang="en-US" cap="none" dirty="0">
                <a:latin typeface="Adobe Devanagari" panose="02040503050201020203" pitchFamily="18" charset="0"/>
                <a:cs typeface="Adobe Devanagari" panose="02040503050201020203" pitchFamily="18" charset="0"/>
              </a:rPr>
              <a:t>Low Input Bias Currents: 100 </a:t>
            </a:r>
            <a:r>
              <a:rPr lang="en-US" cap="none" dirty="0" err="1">
                <a:latin typeface="Adobe Devanagari" panose="02040503050201020203" pitchFamily="18" charset="0"/>
                <a:cs typeface="Adobe Devanagari" panose="02040503050201020203" pitchFamily="18" charset="0"/>
              </a:rPr>
              <a:t>nA</a:t>
            </a:r>
            <a:r>
              <a:rPr lang="en-US" cap="none" dirty="0">
                <a:latin typeface="Adobe Devanagari" panose="02040503050201020203" pitchFamily="18" charset="0"/>
                <a:cs typeface="Adobe Devanagari" panose="02040503050201020203" pitchFamily="18" charset="0"/>
              </a:rPr>
              <a:t> Maximum (LM324A).</a:t>
            </a:r>
          </a:p>
          <a:p>
            <a:pPr marL="0" indent="0">
              <a:buNone/>
            </a:pPr>
            <a:endParaRPr lang="en-IN" cap="none" dirty="0">
              <a:latin typeface="Adobe Devanagari" panose="02040503050201020203" pitchFamily="18" charset="0"/>
              <a:cs typeface="Adobe Devanagari" panose="02040503050201020203" pitchFamily="18" charset="0"/>
            </a:endParaRPr>
          </a:p>
        </p:txBody>
      </p:sp>
      <p:pic>
        <p:nvPicPr>
          <p:cNvPr id="5" name="Picture 4">
            <a:extLst>
              <a:ext uri="{FF2B5EF4-FFF2-40B4-BE49-F238E27FC236}">
                <a16:creationId xmlns:a16="http://schemas.microsoft.com/office/drawing/2014/main" id="{368C2EE6-10EC-4609-AD1E-7F3A358AAE70}"/>
              </a:ext>
            </a:extLst>
          </p:cNvPr>
          <p:cNvPicPr>
            <a:picLocks noChangeAspect="1"/>
          </p:cNvPicPr>
          <p:nvPr/>
        </p:nvPicPr>
        <p:blipFill>
          <a:blip r:embed="rId2"/>
          <a:stretch>
            <a:fillRect/>
          </a:stretch>
        </p:blipFill>
        <p:spPr>
          <a:xfrm>
            <a:off x="2224087" y="3897972"/>
            <a:ext cx="3190875" cy="23120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25641702-B493-4536-99BF-9743E613E73A}"/>
              </a:ext>
            </a:extLst>
          </p:cNvPr>
          <p:cNvPicPr>
            <a:picLocks noChangeAspect="1"/>
          </p:cNvPicPr>
          <p:nvPr/>
        </p:nvPicPr>
        <p:blipFill>
          <a:blip r:embed="rId3"/>
          <a:stretch>
            <a:fillRect/>
          </a:stretch>
        </p:blipFill>
        <p:spPr>
          <a:xfrm>
            <a:off x="7048502" y="2548872"/>
            <a:ext cx="3609973" cy="3876347"/>
          </a:xfrm>
          <a:prstGeom prst="rect">
            <a:avLst/>
          </a:prstGeom>
        </p:spPr>
      </p:pic>
    </p:spTree>
    <p:extLst>
      <p:ext uri="{BB962C8B-B14F-4D97-AF65-F5344CB8AC3E}">
        <p14:creationId xmlns:p14="http://schemas.microsoft.com/office/powerpoint/2010/main" val="215798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7C5E-B7EF-4AAF-8091-293EABD7C427}"/>
              </a:ext>
            </a:extLst>
          </p:cNvPr>
          <p:cNvSpPr>
            <a:spLocks noGrp="1"/>
          </p:cNvSpPr>
          <p:nvPr>
            <p:ph type="title"/>
          </p:nvPr>
        </p:nvSpPr>
        <p:spPr>
          <a:xfrm>
            <a:off x="913777" y="618517"/>
            <a:ext cx="3827036" cy="1420145"/>
          </a:xfrm>
        </p:spPr>
        <p:txBody>
          <a:bodyPr/>
          <a:lstStyle/>
          <a:p>
            <a:r>
              <a:rPr lang="en-US" u="sng" dirty="0">
                <a:latin typeface="Cooper Black" panose="0208090404030B020404" pitchFamily="18" charset="0"/>
              </a:rPr>
              <a:t>Advantages</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3" name="Content Placeholder 2">
            <a:extLst>
              <a:ext uri="{FF2B5EF4-FFF2-40B4-BE49-F238E27FC236}">
                <a16:creationId xmlns:a16="http://schemas.microsoft.com/office/drawing/2014/main" id="{66B60B2B-2165-4C9A-8CCC-5523DB16BC5C}"/>
              </a:ext>
            </a:extLst>
          </p:cNvPr>
          <p:cNvSpPr>
            <a:spLocks noGrp="1"/>
          </p:cNvSpPr>
          <p:nvPr>
            <p:ph sz="quarter" idx="13"/>
          </p:nvPr>
        </p:nvSpPr>
        <p:spPr>
          <a:xfrm>
            <a:off x="1349114" y="2248526"/>
            <a:ext cx="7809875" cy="3402766"/>
          </a:xfrm>
        </p:spPr>
        <p:txBody>
          <a:bodyPr/>
          <a:lstStyle/>
          <a:p>
            <a:r>
              <a:rPr lang="en-US" cap="none" dirty="0">
                <a:latin typeface="Adobe Devanagari" panose="02040503050201020203" pitchFamily="18" charset="0"/>
                <a:cs typeface="Adobe Devanagari" panose="02040503050201020203" pitchFamily="18" charset="0"/>
              </a:rPr>
              <a:t>Low cost.</a:t>
            </a:r>
          </a:p>
          <a:p>
            <a:r>
              <a:rPr lang="en-US" cap="none" dirty="0">
                <a:latin typeface="Adobe Devanagari" panose="02040503050201020203" pitchFamily="18" charset="0"/>
                <a:cs typeface="Adobe Devanagari" panose="02040503050201020203" pitchFamily="18" charset="0"/>
              </a:rPr>
              <a:t>Automated operation.</a:t>
            </a:r>
          </a:p>
          <a:p>
            <a:r>
              <a:rPr lang="en-US" cap="none" dirty="0">
                <a:latin typeface="Adobe Devanagari" panose="02040503050201020203" pitchFamily="18" charset="0"/>
                <a:cs typeface="Adobe Devanagari" panose="02040503050201020203" pitchFamily="18" charset="0"/>
              </a:rPr>
              <a:t>Low power consumption.</a:t>
            </a:r>
          </a:p>
          <a:p>
            <a:r>
              <a:rPr lang="en-US" cap="none" dirty="0">
                <a:latin typeface="Adobe Devanagari" panose="02040503050201020203" pitchFamily="18" charset="0"/>
                <a:cs typeface="Adobe Devanagari" panose="02040503050201020203" pitchFamily="18" charset="0"/>
              </a:rPr>
              <a:t>It provides an automatic safety system for car and other vehicles as well.</a:t>
            </a:r>
            <a:endParaRPr lang="en-IN" cap="none"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61708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321F-9C1E-4299-B146-6679A01FB4EB}"/>
              </a:ext>
            </a:extLst>
          </p:cNvPr>
          <p:cNvSpPr>
            <a:spLocks noGrp="1"/>
          </p:cNvSpPr>
          <p:nvPr>
            <p:ph type="title"/>
          </p:nvPr>
        </p:nvSpPr>
        <p:spPr>
          <a:xfrm>
            <a:off x="913777" y="618518"/>
            <a:ext cx="4001123" cy="1524608"/>
          </a:xfrm>
        </p:spPr>
        <p:txBody>
          <a:bodyPr/>
          <a:lstStyle/>
          <a:p>
            <a:r>
              <a:rPr lang="en-US" u="sng" dirty="0">
                <a:latin typeface="Cooper Black" panose="0208090404030B020404" pitchFamily="18" charset="0"/>
              </a:rPr>
              <a:t>Applications</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3" name="Content Placeholder 2">
            <a:extLst>
              <a:ext uri="{FF2B5EF4-FFF2-40B4-BE49-F238E27FC236}">
                <a16:creationId xmlns:a16="http://schemas.microsoft.com/office/drawing/2014/main" id="{387015DA-7323-4DFC-8D29-E7D0D88B402F}"/>
              </a:ext>
            </a:extLst>
          </p:cNvPr>
          <p:cNvSpPr>
            <a:spLocks noGrp="1"/>
          </p:cNvSpPr>
          <p:nvPr>
            <p:ph sz="quarter" idx="13"/>
          </p:nvPr>
        </p:nvSpPr>
        <p:spPr>
          <a:xfrm>
            <a:off x="1457324" y="2143126"/>
            <a:ext cx="9820275" cy="3648074"/>
          </a:xfrm>
          <a:noFill/>
        </p:spPr>
        <p:txBody>
          <a:bodyPr/>
          <a:lstStyle/>
          <a:p>
            <a:r>
              <a:rPr lang="en-US" cap="none" dirty="0">
                <a:latin typeface="Adobe Devanagari" panose="02040503050201020203" pitchFamily="18" charset="0"/>
                <a:cs typeface="Adobe Devanagari" panose="02040503050201020203" pitchFamily="18" charset="0"/>
              </a:rPr>
              <a:t>“Alcohol Detector project” can be used in various vehicles for detecting whether the driver has consumed alcohol or not.</a:t>
            </a:r>
          </a:p>
          <a:p>
            <a:r>
              <a:rPr lang="en-US" cap="none" dirty="0">
                <a:latin typeface="Adobe Devanagari" panose="02040503050201020203" pitchFamily="18" charset="0"/>
                <a:cs typeface="Adobe Devanagari" panose="02040503050201020203" pitchFamily="18" charset="0"/>
              </a:rPr>
              <a:t>This project can also be used in various companies or organization to detect alcohol consumption of employees.</a:t>
            </a:r>
            <a:endParaRPr lang="en-IN" cap="none"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66181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E0B2-DEAE-4969-B2C2-893CA4E9A385}"/>
              </a:ext>
            </a:extLst>
          </p:cNvPr>
          <p:cNvSpPr>
            <a:spLocks noGrp="1"/>
          </p:cNvSpPr>
          <p:nvPr>
            <p:ph type="title"/>
          </p:nvPr>
        </p:nvSpPr>
        <p:spPr>
          <a:xfrm>
            <a:off x="757239" y="618518"/>
            <a:ext cx="6972300" cy="1481746"/>
          </a:xfrm>
        </p:spPr>
        <p:txBody>
          <a:bodyPr/>
          <a:lstStyle/>
          <a:p>
            <a:r>
              <a:rPr lang="en-IN" u="sng" dirty="0">
                <a:latin typeface="Cooper Black" panose="0208090404030B020404" pitchFamily="18" charset="0"/>
              </a:rPr>
              <a:t>Future</a:t>
            </a:r>
            <a:r>
              <a:rPr lang="en-IN" dirty="0">
                <a:latin typeface="Matura MT Script Capitals" panose="03020802060602070202" pitchFamily="66" charset="0"/>
              </a:rPr>
              <a:t>  </a:t>
            </a:r>
            <a:r>
              <a:rPr lang="en-IN" u="sng" dirty="0">
                <a:latin typeface="Cooper Black" panose="0208090404030B020404" pitchFamily="18" charset="0"/>
              </a:rPr>
              <a:t>enhancement</a:t>
            </a:r>
            <a:r>
              <a:rPr lang="en-IN" dirty="0">
                <a:latin typeface="Matura MT Script Capitals" panose="03020802060602070202" pitchFamily="66" charset="0"/>
              </a:rPr>
              <a:t>:</a:t>
            </a:r>
          </a:p>
        </p:txBody>
      </p:sp>
      <p:sp>
        <p:nvSpPr>
          <p:cNvPr id="3" name="Content Placeholder 2">
            <a:extLst>
              <a:ext uri="{FF2B5EF4-FFF2-40B4-BE49-F238E27FC236}">
                <a16:creationId xmlns:a16="http://schemas.microsoft.com/office/drawing/2014/main" id="{616816EA-ED34-43F0-8584-153C71F7E6AB}"/>
              </a:ext>
            </a:extLst>
          </p:cNvPr>
          <p:cNvSpPr>
            <a:spLocks noGrp="1"/>
          </p:cNvSpPr>
          <p:nvPr>
            <p:ph sz="quarter" idx="13"/>
          </p:nvPr>
        </p:nvSpPr>
        <p:spPr>
          <a:xfrm>
            <a:off x="1385888" y="2367092"/>
            <a:ext cx="9891712" cy="3424107"/>
          </a:xfrm>
        </p:spPr>
        <p:txBody>
          <a:bodyPr/>
          <a:lstStyle/>
          <a:p>
            <a:r>
              <a:rPr lang="en-IN" cap="none" dirty="0">
                <a:latin typeface="Adobe Devanagari" panose="02040503050201020203" pitchFamily="18" charset="0"/>
                <a:cs typeface="Adobe Devanagari" panose="02040503050201020203" pitchFamily="18" charset="0"/>
              </a:rPr>
              <a:t>We can implement GSM technology to inform the relatives or owners of the vehicle about the alcohol consumption.</a:t>
            </a:r>
          </a:p>
          <a:p>
            <a:r>
              <a:rPr lang="en-IN" cap="none" dirty="0">
                <a:latin typeface="Adobe Devanagari" panose="02040503050201020203" pitchFamily="18" charset="0"/>
                <a:cs typeface="Adobe Devanagari" panose="02040503050201020203" pitchFamily="18" charset="0"/>
              </a:rPr>
              <a:t>We can implement GPS technology to find out the location of the vehicle.</a:t>
            </a:r>
          </a:p>
        </p:txBody>
      </p:sp>
    </p:spTree>
    <p:extLst>
      <p:ext uri="{BB962C8B-B14F-4D97-AF65-F5344CB8AC3E}">
        <p14:creationId xmlns:p14="http://schemas.microsoft.com/office/powerpoint/2010/main" val="303059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91D0-C908-42CB-81A9-D38A500F74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42E555-AF5D-4A44-B8CA-B212E429FBC4}"/>
              </a:ext>
            </a:extLst>
          </p:cNvPr>
          <p:cNvPicPr>
            <a:picLocks noGrp="1" noChangeAspect="1"/>
          </p:cNvPicPr>
          <p:nvPr>
            <p:ph sz="quarter" idx="13"/>
          </p:nvPr>
        </p:nvPicPr>
        <p:blipFill>
          <a:blip r:embed="rId2"/>
          <a:stretch>
            <a:fillRect/>
          </a:stretch>
        </p:blipFill>
        <p:spPr>
          <a:xfrm>
            <a:off x="0" y="0"/>
            <a:ext cx="12192000" cy="6858000"/>
          </a:xfrm>
        </p:spPr>
      </p:pic>
    </p:spTree>
    <p:extLst>
      <p:ext uri="{BB962C8B-B14F-4D97-AF65-F5344CB8AC3E}">
        <p14:creationId xmlns:p14="http://schemas.microsoft.com/office/powerpoint/2010/main" val="261834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DEE3-2B48-4C94-9CC9-0FA1885CD428}"/>
              </a:ext>
            </a:extLst>
          </p:cNvPr>
          <p:cNvSpPr>
            <a:spLocks noGrp="1"/>
          </p:cNvSpPr>
          <p:nvPr>
            <p:ph type="title"/>
          </p:nvPr>
        </p:nvSpPr>
        <p:spPr>
          <a:xfrm>
            <a:off x="913775" y="618517"/>
            <a:ext cx="10364451" cy="1038833"/>
          </a:xfrm>
        </p:spPr>
        <p:txBody>
          <a:bodyPr/>
          <a:lstStyle/>
          <a:p>
            <a:endParaRPr lang="en-IN" cap="none" dirty="0"/>
          </a:p>
        </p:txBody>
      </p:sp>
      <p:pic>
        <p:nvPicPr>
          <p:cNvPr id="5" name="Content Placeholder 4">
            <a:extLst>
              <a:ext uri="{FF2B5EF4-FFF2-40B4-BE49-F238E27FC236}">
                <a16:creationId xmlns:a16="http://schemas.microsoft.com/office/drawing/2014/main" id="{F6C09A09-52F7-4374-8AC6-1880DAE8C110}"/>
              </a:ext>
            </a:extLst>
          </p:cNvPr>
          <p:cNvPicPr>
            <a:picLocks noGrp="1" noChangeAspect="1"/>
          </p:cNvPicPr>
          <p:nvPr>
            <p:ph sz="quarter" idx="13"/>
          </p:nvPr>
        </p:nvPicPr>
        <p:blipFill>
          <a:blip r:embed="rId2"/>
          <a:stretch>
            <a:fillRect/>
          </a:stretch>
        </p:blipFill>
        <p:spPr>
          <a:xfrm>
            <a:off x="0" y="1"/>
            <a:ext cx="12191999" cy="6858000"/>
          </a:xfrm>
        </p:spPr>
      </p:pic>
    </p:spTree>
    <p:extLst>
      <p:ext uri="{BB962C8B-B14F-4D97-AF65-F5344CB8AC3E}">
        <p14:creationId xmlns:p14="http://schemas.microsoft.com/office/powerpoint/2010/main" val="334884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3308-70B4-AD44-8297-0A285BDBE618}"/>
              </a:ext>
            </a:extLst>
          </p:cNvPr>
          <p:cNvSpPr>
            <a:spLocks noGrp="1"/>
          </p:cNvSpPr>
          <p:nvPr>
            <p:ph type="ctrTitle"/>
          </p:nvPr>
        </p:nvSpPr>
        <p:spPr>
          <a:xfrm>
            <a:off x="4528457" y="936247"/>
            <a:ext cx="7252554" cy="2612281"/>
          </a:xfrm>
        </p:spPr>
        <p:txBody>
          <a:bodyPr anchor="ctr">
            <a:noAutofit/>
          </a:bodyPr>
          <a:lstStyle/>
          <a:p>
            <a:pPr algn="r" rtl="1"/>
            <a:r>
              <a:rPr lang="en-US" sz="4000" dirty="0">
                <a:latin typeface="Algerian" pitchFamily="82" charset="0"/>
              </a:rPr>
              <a:t> Automatic engine locking system for drunken drivers</a:t>
            </a:r>
          </a:p>
        </p:txBody>
      </p:sp>
      <p:sp>
        <p:nvSpPr>
          <p:cNvPr id="3" name="Subtitle 2">
            <a:extLst>
              <a:ext uri="{FF2B5EF4-FFF2-40B4-BE49-F238E27FC236}">
                <a16:creationId xmlns:a16="http://schemas.microsoft.com/office/drawing/2014/main" id="{32B424AA-3DB3-C44F-9547-3F6C16D22126}"/>
              </a:ext>
            </a:extLst>
          </p:cNvPr>
          <p:cNvSpPr>
            <a:spLocks noGrp="1"/>
          </p:cNvSpPr>
          <p:nvPr>
            <p:ph type="subTitle" idx="1"/>
          </p:nvPr>
        </p:nvSpPr>
        <p:spPr/>
        <p:txBody>
          <a:bodyPr>
            <a:normAutofit fontScale="92500" lnSpcReduction="10000"/>
          </a:bodyPr>
          <a:lstStyle/>
          <a:p>
            <a:r>
              <a:rPr lang="en-US" dirty="0"/>
              <a:t>                                       </a:t>
            </a:r>
            <a:r>
              <a:rPr lang="en-US" dirty="0">
                <a:solidFill>
                  <a:schemeClr val="tx1"/>
                </a:solidFill>
                <a:latin typeface="Adobe Devanagari" panose="02040503050201020203" pitchFamily="18" charset="0"/>
                <a:cs typeface="Adobe Devanagari" panose="02040503050201020203" pitchFamily="18" charset="0"/>
              </a:rPr>
              <a:t>By</a:t>
            </a:r>
            <a:r>
              <a:rPr lang="en-US" dirty="0"/>
              <a:t>-
                                                                     </a:t>
            </a:r>
            <a:r>
              <a:rPr lang="en-US" dirty="0">
                <a:latin typeface="Algerian" panose="04020705040A02060702" pitchFamily="82" charset="0"/>
              </a:rPr>
              <a:t>Izhar QADEER
                                                                             (1902900310013)</a:t>
            </a:r>
          </a:p>
        </p:txBody>
      </p:sp>
      <p:pic>
        <p:nvPicPr>
          <p:cNvPr id="4" name="Picture 4">
            <a:extLst>
              <a:ext uri="{FF2B5EF4-FFF2-40B4-BE49-F238E27FC236}">
                <a16:creationId xmlns:a16="http://schemas.microsoft.com/office/drawing/2014/main" id="{594D29DB-442C-6540-936B-DD43873209DA}"/>
              </a:ext>
            </a:extLst>
          </p:cNvPr>
          <p:cNvPicPr>
            <a:picLocks noChangeAspect="1"/>
          </p:cNvPicPr>
          <p:nvPr/>
        </p:nvPicPr>
        <p:blipFill>
          <a:blip r:embed="rId2"/>
          <a:stretch>
            <a:fillRect/>
          </a:stretch>
        </p:blipFill>
        <p:spPr>
          <a:xfrm>
            <a:off x="410989" y="2384610"/>
            <a:ext cx="6013717" cy="396539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96668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B5D9-6724-9041-9911-C41D6D394FD5}"/>
              </a:ext>
            </a:extLst>
          </p:cNvPr>
          <p:cNvSpPr>
            <a:spLocks noGrp="1"/>
          </p:cNvSpPr>
          <p:nvPr>
            <p:ph type="title"/>
          </p:nvPr>
        </p:nvSpPr>
        <p:spPr>
          <a:xfrm>
            <a:off x="1322363" y="-239152"/>
            <a:ext cx="3994206" cy="1559951"/>
          </a:xfrm>
        </p:spPr>
        <p:txBody>
          <a:bodyPr>
            <a:normAutofit/>
          </a:bodyPr>
          <a:lstStyle/>
          <a:p>
            <a:r>
              <a:rPr lang="en-US" u="sng" dirty="0">
                <a:latin typeface="Cooper Black" panose="0208090404030B020404" pitchFamily="18" charset="0"/>
              </a:rPr>
              <a:t>C   </a:t>
            </a:r>
            <a:r>
              <a:rPr lang="en-US" u="sng" dirty="0" err="1">
                <a:latin typeface="Cooper Black" panose="0208090404030B020404" pitchFamily="18" charset="0"/>
              </a:rPr>
              <a:t>ntents</a:t>
            </a:r>
            <a:r>
              <a:rPr lang="en-US" dirty="0">
                <a:latin typeface="Matura MT Script Capitals" panose="03020802060602070202" pitchFamily="66" charset="0"/>
              </a:rPr>
              <a:t>:</a:t>
            </a:r>
          </a:p>
        </p:txBody>
      </p:sp>
      <p:sp>
        <p:nvSpPr>
          <p:cNvPr id="3" name="Content Placeholder 2">
            <a:extLst>
              <a:ext uri="{FF2B5EF4-FFF2-40B4-BE49-F238E27FC236}">
                <a16:creationId xmlns:a16="http://schemas.microsoft.com/office/drawing/2014/main" id="{983FFDF2-E452-2248-9920-CE4BE8FC2051}"/>
              </a:ext>
            </a:extLst>
          </p:cNvPr>
          <p:cNvSpPr>
            <a:spLocks noGrp="1"/>
          </p:cNvSpPr>
          <p:nvPr>
            <p:ph sz="quarter" idx="13"/>
          </p:nvPr>
        </p:nvSpPr>
        <p:spPr>
          <a:xfrm>
            <a:off x="5614989" y="203200"/>
            <a:ext cx="5662924" cy="6096000"/>
          </a:xfrm>
        </p:spPr>
        <p:txBody>
          <a:bodyPr>
            <a:normAutofit lnSpcReduction="10000"/>
          </a:bodyPr>
          <a:lstStyle/>
          <a:p>
            <a:r>
              <a:rPr lang="en-US" cap="none" dirty="0">
                <a:latin typeface="Adobe Devanagari" panose="02040503050201020203" pitchFamily="18" charset="0"/>
                <a:cs typeface="Adobe Devanagari" panose="02040503050201020203" pitchFamily="18" charset="0"/>
              </a:rPr>
              <a:t>Abstract</a:t>
            </a:r>
          </a:p>
          <a:p>
            <a:r>
              <a:rPr lang="en-US" cap="none" dirty="0">
                <a:latin typeface="Adobe Devanagari" panose="02040503050201020203" pitchFamily="18" charset="0"/>
                <a:cs typeface="Adobe Devanagari" panose="02040503050201020203" pitchFamily="18" charset="0"/>
              </a:rPr>
              <a:t>Block diagram </a:t>
            </a:r>
          </a:p>
          <a:p>
            <a:r>
              <a:rPr lang="en-US" cap="none" dirty="0">
                <a:latin typeface="Adobe Devanagari" panose="02040503050201020203" pitchFamily="18" charset="0"/>
                <a:cs typeface="Adobe Devanagari" panose="02040503050201020203" pitchFamily="18" charset="0"/>
              </a:rPr>
              <a:t>Power supply</a:t>
            </a:r>
          </a:p>
          <a:p>
            <a:r>
              <a:rPr lang="en-US" cap="none" dirty="0">
                <a:solidFill>
                  <a:schemeClr val="accent3">
                    <a:lumMod val="75000"/>
                  </a:schemeClr>
                </a:solidFill>
                <a:latin typeface="Adobe Devanagari" panose="02040503050201020203" pitchFamily="18" charset="0"/>
                <a:cs typeface="Adobe Devanagari" panose="02040503050201020203" pitchFamily="18" charset="0"/>
              </a:rPr>
              <a:t>Microcontroller</a:t>
            </a:r>
          </a:p>
          <a:p>
            <a:r>
              <a:rPr lang="en-US" cap="none" dirty="0">
                <a:solidFill>
                  <a:schemeClr val="accent3">
                    <a:lumMod val="75000"/>
                  </a:schemeClr>
                </a:solidFill>
                <a:latin typeface="Adobe Devanagari" panose="02040503050201020203" pitchFamily="18" charset="0"/>
                <a:cs typeface="Adobe Devanagari" panose="02040503050201020203" pitchFamily="18" charset="0"/>
              </a:rPr>
              <a:t>Alcohol detection sensor</a:t>
            </a:r>
          </a:p>
          <a:p>
            <a:r>
              <a:rPr lang="en-US" cap="none" dirty="0">
                <a:solidFill>
                  <a:schemeClr val="accent3">
                    <a:lumMod val="75000"/>
                  </a:schemeClr>
                </a:solidFill>
                <a:latin typeface="Adobe Devanagari" panose="02040503050201020203" pitchFamily="18" charset="0"/>
                <a:cs typeface="Adobe Devanagari" panose="02040503050201020203" pitchFamily="18" charset="0"/>
              </a:rPr>
              <a:t>Buzzer driver circuit</a:t>
            </a:r>
          </a:p>
          <a:p>
            <a:r>
              <a:rPr lang="en-US" cap="none" dirty="0">
                <a:solidFill>
                  <a:schemeClr val="accent3">
                    <a:lumMod val="75000"/>
                  </a:schemeClr>
                </a:solidFill>
                <a:latin typeface="Adobe Devanagari" panose="02040503050201020203" pitchFamily="18" charset="0"/>
                <a:cs typeface="Adobe Devanagari" panose="02040503050201020203" pitchFamily="18" charset="0"/>
              </a:rPr>
              <a:t>Transformer</a:t>
            </a:r>
          </a:p>
          <a:p>
            <a:r>
              <a:rPr lang="en-US" cap="none" dirty="0">
                <a:solidFill>
                  <a:schemeClr val="accent3">
                    <a:lumMod val="75000"/>
                  </a:schemeClr>
                </a:solidFill>
                <a:latin typeface="Adobe Devanagari" panose="02040503050201020203" pitchFamily="18" charset="0"/>
                <a:cs typeface="Adobe Devanagari" panose="02040503050201020203" pitchFamily="18" charset="0"/>
              </a:rPr>
              <a:t>LCD</a:t>
            </a:r>
          </a:p>
          <a:p>
            <a:r>
              <a:rPr lang="en-US" cap="none" dirty="0">
                <a:solidFill>
                  <a:schemeClr val="accent3">
                    <a:lumMod val="75000"/>
                  </a:schemeClr>
                </a:solidFill>
                <a:latin typeface="Adobe Devanagari" panose="02040503050201020203" pitchFamily="18" charset="0"/>
                <a:cs typeface="Adobe Devanagari" panose="02040503050201020203" pitchFamily="18" charset="0"/>
              </a:rPr>
              <a:t>Motors</a:t>
            </a:r>
          </a:p>
          <a:p>
            <a:r>
              <a:rPr lang="en-US" cap="none" dirty="0">
                <a:solidFill>
                  <a:schemeClr val="accent3">
                    <a:lumMod val="75000"/>
                  </a:schemeClr>
                </a:solidFill>
                <a:latin typeface="Adobe Devanagari" panose="02040503050201020203" pitchFamily="18" charset="0"/>
                <a:cs typeface="Adobe Devanagari" panose="02040503050201020203" pitchFamily="18" charset="0"/>
              </a:rPr>
              <a:t>LM324 op-amp</a:t>
            </a:r>
          </a:p>
          <a:p>
            <a:r>
              <a:rPr lang="en-US" cap="none" dirty="0">
                <a:latin typeface="Adobe Devanagari" panose="02040503050201020203" pitchFamily="18" charset="0"/>
                <a:cs typeface="Adobe Devanagari" panose="02040503050201020203" pitchFamily="18" charset="0"/>
              </a:rPr>
              <a:t>Advantages </a:t>
            </a:r>
          </a:p>
          <a:p>
            <a:r>
              <a:rPr lang="en-US" cap="none" dirty="0">
                <a:latin typeface="Adobe Devanagari" panose="02040503050201020203" pitchFamily="18" charset="0"/>
                <a:cs typeface="Adobe Devanagari" panose="02040503050201020203" pitchFamily="18" charset="0"/>
              </a:rPr>
              <a:t>Applications </a:t>
            </a:r>
          </a:p>
          <a:p>
            <a:r>
              <a:rPr lang="en-US" cap="none" dirty="0">
                <a:latin typeface="Adobe Devanagari" panose="02040503050201020203" pitchFamily="18" charset="0"/>
                <a:cs typeface="Adobe Devanagari" panose="02040503050201020203" pitchFamily="18" charset="0"/>
              </a:rPr>
              <a:t>Future enhancement</a:t>
            </a:r>
          </a:p>
          <a:p>
            <a:endParaRPr lang="en-US" cap="none" dirty="0">
              <a:latin typeface="Adobe Devanagari" panose="02040503050201020203" pitchFamily="18" charset="0"/>
              <a:cs typeface="Adobe Devanagari" panose="02040503050201020203" pitchFamily="18" charset="0"/>
            </a:endParaRPr>
          </a:p>
          <a:p>
            <a:endParaRPr lang="en-US" cap="none" dirty="0">
              <a:latin typeface="Adobe Devanagari" panose="02040503050201020203" pitchFamily="18" charset="0"/>
              <a:cs typeface="Adobe Devanagari" panose="02040503050201020203" pitchFamily="18" charset="0"/>
            </a:endParaRPr>
          </a:p>
          <a:p>
            <a:endParaRPr lang="en-US" cap="none"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10282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2749-88DF-468B-90FD-F672D86E01BE}"/>
              </a:ext>
            </a:extLst>
          </p:cNvPr>
          <p:cNvSpPr>
            <a:spLocks noGrp="1"/>
          </p:cNvSpPr>
          <p:nvPr>
            <p:ph type="title"/>
          </p:nvPr>
        </p:nvSpPr>
        <p:spPr>
          <a:xfrm>
            <a:off x="913774" y="589488"/>
            <a:ext cx="3150226" cy="1596177"/>
          </a:xfrm>
        </p:spPr>
        <p:txBody>
          <a:bodyPr/>
          <a:lstStyle/>
          <a:p>
            <a:r>
              <a:rPr lang="en-US" u="sng" dirty="0">
                <a:latin typeface="Cooper Black" panose="0208090404030B020404" pitchFamily="18" charset="0"/>
              </a:rPr>
              <a:t>abstract</a:t>
            </a:r>
            <a:r>
              <a:rPr lang="en-US" dirty="0">
                <a:latin typeface="Cooper Black" panose="0208090404030B020404" pitchFamily="18" charset="0"/>
              </a:rPr>
              <a:t>:</a:t>
            </a:r>
            <a:endParaRPr lang="en-IN"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F8BDB74F-F405-4C49-90F1-BFA12A26269F}"/>
              </a:ext>
            </a:extLst>
          </p:cNvPr>
          <p:cNvSpPr>
            <a:spLocks noGrp="1"/>
          </p:cNvSpPr>
          <p:nvPr>
            <p:ph sz="quarter" idx="13"/>
          </p:nvPr>
        </p:nvSpPr>
        <p:spPr>
          <a:xfrm>
            <a:off x="1625599" y="2185666"/>
            <a:ext cx="9187543" cy="3591020"/>
          </a:xfrm>
        </p:spPr>
        <p:txBody>
          <a:bodyPr/>
          <a:lstStyle/>
          <a:p>
            <a:r>
              <a:rPr lang="en-US" cap="none" dirty="0">
                <a:latin typeface="Adobe Devanagari" panose="02040503050201020203" pitchFamily="18" charset="0"/>
                <a:cs typeface="Adobe Devanagari" panose="02040503050201020203" pitchFamily="18" charset="0"/>
              </a:rPr>
              <a:t>Most of these days, we hear lot of accidents due to drunken driving. Drunken drivers will not be in stable condition and so the rash driving is the inconvenience for other road users and also question of life and death for the drunken driver and for others. </a:t>
            </a:r>
          </a:p>
          <a:p>
            <a:r>
              <a:rPr lang="en-US" cap="none" dirty="0">
                <a:latin typeface="Adobe Devanagari" panose="02040503050201020203" pitchFamily="18" charset="0"/>
                <a:cs typeface="Adobe Devanagari" panose="02040503050201020203" pitchFamily="18" charset="0"/>
              </a:rPr>
              <a:t>In this project, we are developing an Auto Lock System. The input for the system is from Detection Sensors either from Alcohol Breath or any other mechanism. The controller keeps looking for the output from these sensors. If there are any traces of Alcohol above the set limit, then the system will lock the Engine.</a:t>
            </a:r>
          </a:p>
          <a:p>
            <a:endParaRPr lang="en-IN" dirty="0"/>
          </a:p>
        </p:txBody>
      </p:sp>
    </p:spTree>
    <p:extLst>
      <p:ext uri="{BB962C8B-B14F-4D97-AF65-F5344CB8AC3E}">
        <p14:creationId xmlns:p14="http://schemas.microsoft.com/office/powerpoint/2010/main" val="286742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CB1D-7086-4149-9DF6-95719D26BA2F}"/>
              </a:ext>
            </a:extLst>
          </p:cNvPr>
          <p:cNvSpPr>
            <a:spLocks noGrp="1"/>
          </p:cNvSpPr>
          <p:nvPr>
            <p:ph type="title"/>
          </p:nvPr>
        </p:nvSpPr>
        <p:spPr>
          <a:xfrm>
            <a:off x="913775" y="731520"/>
            <a:ext cx="5064994" cy="1364566"/>
          </a:xfrm>
        </p:spPr>
        <p:txBody>
          <a:bodyPr/>
          <a:lstStyle/>
          <a:p>
            <a:r>
              <a:rPr lang="en-US" u="sng" dirty="0">
                <a:latin typeface="Cooper Black" panose="0208090404030B020404" pitchFamily="18" charset="0"/>
              </a:rPr>
              <a:t>Block</a:t>
            </a:r>
            <a:r>
              <a:rPr lang="en-US" dirty="0">
                <a:latin typeface="Matura MT Script Capitals" panose="03020802060602070202" pitchFamily="66" charset="0"/>
              </a:rPr>
              <a:t>  </a:t>
            </a:r>
            <a:r>
              <a:rPr lang="en-US" u="sng" dirty="0">
                <a:latin typeface="Cooper Black" panose="0208090404030B020404" pitchFamily="18" charset="0"/>
              </a:rPr>
              <a:t>Diagram</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pic>
        <p:nvPicPr>
          <p:cNvPr id="9" name="Content Placeholder 8">
            <a:extLst>
              <a:ext uri="{FF2B5EF4-FFF2-40B4-BE49-F238E27FC236}">
                <a16:creationId xmlns:a16="http://schemas.microsoft.com/office/drawing/2014/main" id="{947F8F32-02CF-4DEA-A570-39E58092E0B5}"/>
              </a:ext>
            </a:extLst>
          </p:cNvPr>
          <p:cNvPicPr>
            <a:picLocks noGrp="1" noChangeAspect="1"/>
          </p:cNvPicPr>
          <p:nvPr>
            <p:ph sz="quarter" idx="13"/>
          </p:nvPr>
        </p:nvPicPr>
        <p:blipFill>
          <a:blip r:embed="rId2"/>
          <a:stretch>
            <a:fillRect/>
          </a:stretch>
        </p:blipFill>
        <p:spPr>
          <a:xfrm>
            <a:off x="1758461" y="1983545"/>
            <a:ext cx="8637564" cy="39248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090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0724-9694-44F4-B2CA-3BBAC1A878A7}"/>
              </a:ext>
            </a:extLst>
          </p:cNvPr>
          <p:cNvSpPr>
            <a:spLocks noGrp="1"/>
          </p:cNvSpPr>
          <p:nvPr>
            <p:ph type="title"/>
          </p:nvPr>
        </p:nvSpPr>
        <p:spPr>
          <a:xfrm>
            <a:off x="913776" y="618517"/>
            <a:ext cx="4488218" cy="1596177"/>
          </a:xfrm>
        </p:spPr>
        <p:txBody>
          <a:bodyPr/>
          <a:lstStyle/>
          <a:p>
            <a:r>
              <a:rPr lang="en-US" u="sng" dirty="0">
                <a:latin typeface="Cooper Black" panose="0208090404030B020404" pitchFamily="18" charset="0"/>
              </a:rPr>
              <a:t>Power</a:t>
            </a:r>
            <a:r>
              <a:rPr lang="en-US" dirty="0">
                <a:latin typeface="Matura MT Script Capitals" panose="03020802060602070202" pitchFamily="66" charset="0"/>
              </a:rPr>
              <a:t>  </a:t>
            </a:r>
            <a:r>
              <a:rPr lang="en-US" u="sng" dirty="0">
                <a:latin typeface="Cooper Black" panose="0208090404030B020404" pitchFamily="18" charset="0"/>
              </a:rPr>
              <a:t>supply</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7" name="Content Placeholder 6">
            <a:extLst>
              <a:ext uri="{FF2B5EF4-FFF2-40B4-BE49-F238E27FC236}">
                <a16:creationId xmlns:a16="http://schemas.microsoft.com/office/drawing/2014/main" id="{2C697B25-EB22-4FE6-9DB3-0A9B7806313A}"/>
              </a:ext>
            </a:extLst>
          </p:cNvPr>
          <p:cNvSpPr>
            <a:spLocks noGrp="1"/>
          </p:cNvSpPr>
          <p:nvPr>
            <p:ph sz="quarter" idx="13"/>
          </p:nvPr>
        </p:nvSpPr>
        <p:spPr>
          <a:xfrm>
            <a:off x="1678897" y="4197246"/>
            <a:ext cx="7764905" cy="1593953"/>
          </a:xfrm>
        </p:spPr>
        <p:txBody>
          <a:bodyPr/>
          <a:lstStyle/>
          <a:p>
            <a:r>
              <a:rPr lang="en-US" cap="none" dirty="0">
                <a:latin typeface="Adobe Devanagari" panose="02040503050201020203" pitchFamily="18" charset="0"/>
                <a:cs typeface="Adobe Devanagari" panose="02040503050201020203" pitchFamily="18" charset="0"/>
              </a:rPr>
              <a:t>The above process is needed for the conversion of AC to DC using rectifiers and then ripples are removed using filter circuit(capacitor).</a:t>
            </a:r>
          </a:p>
          <a:p>
            <a:r>
              <a:rPr lang="en-US" cap="none" dirty="0">
                <a:latin typeface="Adobe Devanagari" panose="02040503050201020203" pitchFamily="18" charset="0"/>
                <a:cs typeface="Adobe Devanagari" panose="02040503050201020203" pitchFamily="18" charset="0"/>
              </a:rPr>
              <a:t>Here we use 7805 voltage regulator.</a:t>
            </a:r>
            <a:endParaRPr lang="en-IN" cap="none" dirty="0">
              <a:latin typeface="Adobe Devanagari" panose="02040503050201020203" pitchFamily="18" charset="0"/>
              <a:cs typeface="Adobe Devanagari" panose="02040503050201020203" pitchFamily="18" charset="0"/>
            </a:endParaRPr>
          </a:p>
        </p:txBody>
      </p:sp>
      <p:pic>
        <p:nvPicPr>
          <p:cNvPr id="9" name="Picture 8">
            <a:extLst>
              <a:ext uri="{FF2B5EF4-FFF2-40B4-BE49-F238E27FC236}">
                <a16:creationId xmlns:a16="http://schemas.microsoft.com/office/drawing/2014/main" id="{707FED80-3E52-4971-A576-91B015FCBEE9}"/>
              </a:ext>
            </a:extLst>
          </p:cNvPr>
          <p:cNvPicPr>
            <a:picLocks noChangeAspect="1"/>
          </p:cNvPicPr>
          <p:nvPr/>
        </p:nvPicPr>
        <p:blipFill>
          <a:blip r:embed="rId2"/>
          <a:stretch>
            <a:fillRect/>
          </a:stretch>
        </p:blipFill>
        <p:spPr>
          <a:xfrm>
            <a:off x="1364566" y="1918741"/>
            <a:ext cx="8993636" cy="1991272"/>
          </a:xfrm>
          <a:prstGeom prst="rect">
            <a:avLst/>
          </a:prstGeom>
        </p:spPr>
      </p:pic>
    </p:spTree>
    <p:extLst>
      <p:ext uri="{BB962C8B-B14F-4D97-AF65-F5344CB8AC3E}">
        <p14:creationId xmlns:p14="http://schemas.microsoft.com/office/powerpoint/2010/main" val="204140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390B-9856-4AB3-9A7D-27203DB9724E}"/>
              </a:ext>
            </a:extLst>
          </p:cNvPr>
          <p:cNvSpPr>
            <a:spLocks noGrp="1"/>
          </p:cNvSpPr>
          <p:nvPr>
            <p:ph type="title"/>
          </p:nvPr>
        </p:nvSpPr>
        <p:spPr>
          <a:xfrm>
            <a:off x="329784" y="284813"/>
            <a:ext cx="6071016" cy="2083633"/>
          </a:xfrm>
        </p:spPr>
        <p:txBody>
          <a:bodyPr>
            <a:normAutofit/>
          </a:bodyPr>
          <a:lstStyle/>
          <a:p>
            <a:r>
              <a:rPr lang="en-US" sz="3200" u="sng" dirty="0">
                <a:latin typeface="Cooper Black" panose="0208090404030B020404" pitchFamily="18" charset="0"/>
              </a:rPr>
              <a:t>Microcontroller</a:t>
            </a:r>
            <a:r>
              <a:rPr lang="en-US" sz="3200" dirty="0">
                <a:latin typeface="Matura MT Script Capitals" panose="03020802060602070202" pitchFamily="66" charset="0"/>
              </a:rPr>
              <a:t>:</a:t>
            </a:r>
            <a:endParaRPr lang="en-IN" sz="3200" dirty="0">
              <a:latin typeface="Matura MT Script Capitals" panose="03020802060602070202" pitchFamily="66" charset="0"/>
            </a:endParaRPr>
          </a:p>
        </p:txBody>
      </p:sp>
      <p:pic>
        <p:nvPicPr>
          <p:cNvPr id="5" name="Content Placeholder 4">
            <a:extLst>
              <a:ext uri="{FF2B5EF4-FFF2-40B4-BE49-F238E27FC236}">
                <a16:creationId xmlns:a16="http://schemas.microsoft.com/office/drawing/2014/main" id="{5116C01B-D5E1-4C05-ACCB-C1FAE81E1097}"/>
              </a:ext>
            </a:extLst>
          </p:cNvPr>
          <p:cNvPicPr>
            <a:picLocks noGrp="1" noChangeAspect="1"/>
          </p:cNvPicPr>
          <p:nvPr>
            <p:ph sz="quarter" idx="13"/>
          </p:nvPr>
        </p:nvPicPr>
        <p:blipFill>
          <a:blip r:embed="rId2"/>
          <a:stretch>
            <a:fillRect/>
          </a:stretch>
        </p:blipFill>
        <p:spPr>
          <a:xfrm>
            <a:off x="6400800" y="407502"/>
            <a:ext cx="4062141" cy="5636301"/>
          </a:xfrm>
        </p:spPr>
      </p:pic>
      <p:pic>
        <p:nvPicPr>
          <p:cNvPr id="4" name="Picture 3">
            <a:extLst>
              <a:ext uri="{FF2B5EF4-FFF2-40B4-BE49-F238E27FC236}">
                <a16:creationId xmlns:a16="http://schemas.microsoft.com/office/drawing/2014/main" id="{88B5D80D-CC35-45FF-9426-4F0EB3445E58}"/>
              </a:ext>
            </a:extLst>
          </p:cNvPr>
          <p:cNvPicPr>
            <a:picLocks noChangeAspect="1"/>
          </p:cNvPicPr>
          <p:nvPr/>
        </p:nvPicPr>
        <p:blipFill>
          <a:blip r:embed="rId3"/>
          <a:stretch>
            <a:fillRect/>
          </a:stretch>
        </p:blipFill>
        <p:spPr>
          <a:xfrm>
            <a:off x="1729059" y="2546252"/>
            <a:ext cx="3174603" cy="2819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284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0692-43E9-44F6-B3B2-F32C82290342}"/>
              </a:ext>
            </a:extLst>
          </p:cNvPr>
          <p:cNvSpPr>
            <a:spLocks noGrp="1"/>
          </p:cNvSpPr>
          <p:nvPr>
            <p:ph type="title"/>
          </p:nvPr>
        </p:nvSpPr>
        <p:spPr>
          <a:xfrm>
            <a:off x="913775" y="618517"/>
            <a:ext cx="7962939" cy="1360185"/>
          </a:xfrm>
        </p:spPr>
        <p:txBody>
          <a:bodyPr/>
          <a:lstStyle/>
          <a:p>
            <a:r>
              <a:rPr lang="en-US" u="sng" dirty="0">
                <a:latin typeface="Cooper Black" panose="0208090404030B020404" pitchFamily="18" charset="0"/>
              </a:rPr>
              <a:t>Alcohol</a:t>
            </a:r>
            <a:r>
              <a:rPr lang="en-US" dirty="0">
                <a:latin typeface="Matura MT Script Capitals" panose="03020802060602070202" pitchFamily="66" charset="0"/>
              </a:rPr>
              <a:t> </a:t>
            </a:r>
            <a:r>
              <a:rPr lang="en-US" u="sng" dirty="0">
                <a:latin typeface="Cooper Black" panose="0208090404030B020404" pitchFamily="18" charset="0"/>
              </a:rPr>
              <a:t>detection</a:t>
            </a:r>
            <a:r>
              <a:rPr lang="en-US" dirty="0">
                <a:latin typeface="Matura MT Script Capitals" panose="03020802060602070202" pitchFamily="66" charset="0"/>
              </a:rPr>
              <a:t> </a:t>
            </a:r>
            <a:r>
              <a:rPr lang="en-US" u="sng" dirty="0">
                <a:latin typeface="Cooper Black" panose="0208090404030B020404" pitchFamily="18" charset="0"/>
              </a:rPr>
              <a:t>sensor</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3" name="Content Placeholder 2">
            <a:extLst>
              <a:ext uri="{FF2B5EF4-FFF2-40B4-BE49-F238E27FC236}">
                <a16:creationId xmlns:a16="http://schemas.microsoft.com/office/drawing/2014/main" id="{D1E56699-5360-4A5C-BA11-4F60556FB485}"/>
              </a:ext>
            </a:extLst>
          </p:cNvPr>
          <p:cNvSpPr>
            <a:spLocks noGrp="1"/>
          </p:cNvSpPr>
          <p:nvPr>
            <p:ph sz="quarter" idx="13"/>
          </p:nvPr>
        </p:nvSpPr>
        <p:spPr>
          <a:xfrm>
            <a:off x="1319134" y="2367092"/>
            <a:ext cx="9958465" cy="3424107"/>
          </a:xfrm>
        </p:spPr>
        <p:txBody>
          <a:bodyPr/>
          <a:lstStyle/>
          <a:p>
            <a:r>
              <a:rPr lang="en-US" cap="none" dirty="0">
                <a:latin typeface="Adobe Devanagari" panose="02040503050201020203" pitchFamily="18" charset="0"/>
                <a:cs typeface="Adobe Devanagari" panose="02040503050201020203" pitchFamily="18" charset="0"/>
              </a:rPr>
              <a:t>The alcohol detection sensor used in our project is MQ-3 sensor.</a:t>
            </a:r>
            <a:endParaRPr lang="en-IN" cap="none" dirty="0">
              <a:latin typeface="Adobe Devanagari" panose="02040503050201020203" pitchFamily="18" charset="0"/>
              <a:cs typeface="Adobe Devanagari" panose="02040503050201020203" pitchFamily="18" charset="0"/>
            </a:endParaRPr>
          </a:p>
        </p:txBody>
      </p:sp>
      <p:pic>
        <p:nvPicPr>
          <p:cNvPr id="5" name="Picture 4">
            <a:extLst>
              <a:ext uri="{FF2B5EF4-FFF2-40B4-BE49-F238E27FC236}">
                <a16:creationId xmlns:a16="http://schemas.microsoft.com/office/drawing/2014/main" id="{4D06CA14-86DF-4ACF-929E-5711B6044446}"/>
              </a:ext>
            </a:extLst>
          </p:cNvPr>
          <p:cNvPicPr>
            <a:picLocks noChangeAspect="1"/>
          </p:cNvPicPr>
          <p:nvPr/>
        </p:nvPicPr>
        <p:blipFill>
          <a:blip r:embed="rId2"/>
          <a:stretch>
            <a:fillRect/>
          </a:stretch>
        </p:blipFill>
        <p:spPr>
          <a:xfrm>
            <a:off x="2050016" y="3205161"/>
            <a:ext cx="4364852" cy="2586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BAE8495C-9494-4E96-9384-2D792A3BACFA}"/>
              </a:ext>
            </a:extLst>
          </p:cNvPr>
          <p:cNvPicPr>
            <a:picLocks noChangeAspect="1"/>
          </p:cNvPicPr>
          <p:nvPr/>
        </p:nvPicPr>
        <p:blipFill>
          <a:blip r:embed="rId3"/>
          <a:stretch>
            <a:fillRect/>
          </a:stretch>
        </p:blipFill>
        <p:spPr>
          <a:xfrm>
            <a:off x="7512147" y="2926080"/>
            <a:ext cx="3360719" cy="2865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0261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3A27-A33A-4E06-8DDD-8EB0BEBD4477}"/>
              </a:ext>
            </a:extLst>
          </p:cNvPr>
          <p:cNvSpPr>
            <a:spLocks noGrp="1"/>
          </p:cNvSpPr>
          <p:nvPr>
            <p:ph type="title"/>
          </p:nvPr>
        </p:nvSpPr>
        <p:spPr>
          <a:xfrm>
            <a:off x="913776" y="618518"/>
            <a:ext cx="6682778" cy="1315214"/>
          </a:xfrm>
        </p:spPr>
        <p:txBody>
          <a:bodyPr/>
          <a:lstStyle/>
          <a:p>
            <a:r>
              <a:rPr lang="en-US" u="sng" dirty="0">
                <a:latin typeface="Cooper Black" panose="0208090404030B020404" pitchFamily="18" charset="0"/>
              </a:rPr>
              <a:t>Buzzer</a:t>
            </a:r>
            <a:r>
              <a:rPr lang="en-US" dirty="0">
                <a:latin typeface="Matura MT Script Capitals" panose="03020802060602070202" pitchFamily="66" charset="0"/>
              </a:rPr>
              <a:t> </a:t>
            </a:r>
            <a:r>
              <a:rPr lang="en-US" u="sng" dirty="0">
                <a:latin typeface="Cooper Black" panose="0208090404030B020404" pitchFamily="18" charset="0"/>
              </a:rPr>
              <a:t>driver</a:t>
            </a:r>
            <a:r>
              <a:rPr lang="en-US" dirty="0">
                <a:latin typeface="Matura MT Script Capitals" panose="03020802060602070202" pitchFamily="66" charset="0"/>
              </a:rPr>
              <a:t> </a:t>
            </a:r>
            <a:r>
              <a:rPr lang="en-US" u="sng" dirty="0">
                <a:latin typeface="Cooper Black" panose="0208090404030B020404" pitchFamily="18" charset="0"/>
              </a:rPr>
              <a:t>circuit</a:t>
            </a:r>
            <a:r>
              <a:rPr lang="en-US" dirty="0">
                <a:latin typeface="Matura MT Script Capitals" panose="03020802060602070202" pitchFamily="66" charset="0"/>
              </a:rPr>
              <a:t>:</a:t>
            </a:r>
            <a:endParaRPr lang="en-IN" dirty="0">
              <a:latin typeface="Matura MT Script Capitals" panose="03020802060602070202" pitchFamily="66" charset="0"/>
            </a:endParaRPr>
          </a:p>
        </p:txBody>
      </p:sp>
      <p:sp>
        <p:nvSpPr>
          <p:cNvPr id="3" name="Content Placeholder 2">
            <a:extLst>
              <a:ext uri="{FF2B5EF4-FFF2-40B4-BE49-F238E27FC236}">
                <a16:creationId xmlns:a16="http://schemas.microsoft.com/office/drawing/2014/main" id="{8D1D09FE-0451-4D4F-9FEE-E852903924B7}"/>
              </a:ext>
            </a:extLst>
          </p:cNvPr>
          <p:cNvSpPr>
            <a:spLocks noGrp="1"/>
          </p:cNvSpPr>
          <p:nvPr>
            <p:ph sz="quarter" idx="13"/>
          </p:nvPr>
        </p:nvSpPr>
        <p:spPr>
          <a:xfrm>
            <a:off x="1378634" y="2053652"/>
            <a:ext cx="9898966" cy="3737547"/>
          </a:xfrm>
        </p:spPr>
        <p:txBody>
          <a:bodyPr/>
          <a:lstStyle/>
          <a:p>
            <a:r>
              <a:rPr lang="en-US" cap="none" dirty="0">
                <a:latin typeface="Adobe Devanagari" panose="02040503050201020203" pitchFamily="18" charset="0"/>
                <a:cs typeface="Adobe Devanagari" panose="02040503050201020203" pitchFamily="18" charset="0"/>
              </a:rPr>
              <a:t>Microcontroller pins are not sufficient to drive circuits like relays and buzzers.</a:t>
            </a:r>
          </a:p>
          <a:p>
            <a:r>
              <a:rPr lang="en-US" cap="none" dirty="0">
                <a:latin typeface="Adobe Devanagari" panose="02040503050201020203" pitchFamily="18" charset="0"/>
                <a:cs typeface="Adobe Devanagari" panose="02040503050201020203" pitchFamily="18" charset="0"/>
              </a:rPr>
              <a:t>So we use driver circuit in between microcontroller and buzzer.</a:t>
            </a:r>
          </a:p>
          <a:p>
            <a:r>
              <a:rPr lang="en-US" cap="none" dirty="0">
                <a:latin typeface="Adobe Devanagari" panose="02040503050201020203" pitchFamily="18" charset="0"/>
                <a:cs typeface="Adobe Devanagari" panose="02040503050201020203" pitchFamily="18" charset="0"/>
              </a:rPr>
              <a:t>This complete structure is known as buzzer driver circuit.</a:t>
            </a:r>
            <a:endParaRPr lang="en-IN" cap="none" dirty="0">
              <a:latin typeface="Adobe Devanagari" panose="02040503050201020203" pitchFamily="18" charset="0"/>
              <a:cs typeface="Adobe Devanagari" panose="02040503050201020203" pitchFamily="18" charset="0"/>
            </a:endParaRPr>
          </a:p>
        </p:txBody>
      </p:sp>
      <p:pic>
        <p:nvPicPr>
          <p:cNvPr id="5" name="Picture 4">
            <a:extLst>
              <a:ext uri="{FF2B5EF4-FFF2-40B4-BE49-F238E27FC236}">
                <a16:creationId xmlns:a16="http://schemas.microsoft.com/office/drawing/2014/main" id="{F5A8B0EE-9F4B-4412-A089-7A4FD3885FF5}"/>
              </a:ext>
            </a:extLst>
          </p:cNvPr>
          <p:cNvPicPr>
            <a:picLocks noChangeAspect="1"/>
          </p:cNvPicPr>
          <p:nvPr/>
        </p:nvPicPr>
        <p:blipFill>
          <a:blip r:embed="rId2"/>
          <a:stretch>
            <a:fillRect/>
          </a:stretch>
        </p:blipFill>
        <p:spPr>
          <a:xfrm>
            <a:off x="2714625" y="3922425"/>
            <a:ext cx="6115050" cy="1988694"/>
          </a:xfrm>
          <a:prstGeom prst="rect">
            <a:avLst/>
          </a:prstGeom>
        </p:spPr>
      </p:pic>
    </p:spTree>
    <p:extLst>
      <p:ext uri="{BB962C8B-B14F-4D97-AF65-F5344CB8AC3E}">
        <p14:creationId xmlns:p14="http://schemas.microsoft.com/office/powerpoint/2010/main" val="9145578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355</TotalTime>
  <Words>545</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Devanagari</vt:lpstr>
      <vt:lpstr>Algerian</vt:lpstr>
      <vt:lpstr>Arial</vt:lpstr>
      <vt:lpstr>Cooper Black</vt:lpstr>
      <vt:lpstr>Matura MT Script Capitals</vt:lpstr>
      <vt:lpstr>Tw Cen MT</vt:lpstr>
      <vt:lpstr>Droplet</vt:lpstr>
      <vt:lpstr>MINI PROJECT/iNTERNSHIp -3RD SEM submitted to-                                                       dr. sapna katiyar  Electronics and communication department abes institute of technology Ghaziabad affiliAted to Aktu Lucknow</vt:lpstr>
      <vt:lpstr> Automatic engine locking system for drunken drivers</vt:lpstr>
      <vt:lpstr>C   ntents:</vt:lpstr>
      <vt:lpstr>abstract:</vt:lpstr>
      <vt:lpstr>Block  Diagram:</vt:lpstr>
      <vt:lpstr>Power  supply:</vt:lpstr>
      <vt:lpstr>Microcontroller:</vt:lpstr>
      <vt:lpstr>Alcohol detection sensor:</vt:lpstr>
      <vt:lpstr>Buzzer driver circuit:</vt:lpstr>
      <vt:lpstr>transformer:</vt:lpstr>
      <vt:lpstr>Lcd:</vt:lpstr>
      <vt:lpstr>Motors:</vt:lpstr>
      <vt:lpstr>Lm324 op-amp:</vt:lpstr>
      <vt:lpstr>Advantages:</vt:lpstr>
      <vt:lpstr>Applications:</vt:lpstr>
      <vt:lpstr>Future  enhancement: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based Automatic engine locking system for drunken drivers</dc:title>
  <dc:creator>izhar03mta@gmail.com</dc:creator>
  <cp:lastModifiedBy>Izhar Qadeer</cp:lastModifiedBy>
  <cp:revision>30</cp:revision>
  <dcterms:created xsi:type="dcterms:W3CDTF">2020-12-02T12:52:42Z</dcterms:created>
  <dcterms:modified xsi:type="dcterms:W3CDTF">2021-01-14T04:41:14Z</dcterms:modified>
</cp:coreProperties>
</file>