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7" r:id="rId2"/>
    <p:sldId id="270" r:id="rId3"/>
    <p:sldId id="259" r:id="rId4"/>
    <p:sldId id="260" r:id="rId5"/>
    <p:sldId id="261" r:id="rId6"/>
    <p:sldId id="262" r:id="rId7"/>
    <p:sldId id="263" r:id="rId8"/>
    <p:sldId id="272" r:id="rId9"/>
    <p:sldId id="264" r:id="rId10"/>
    <p:sldId id="271" r:id="rId11"/>
    <p:sldId id="265" r:id="rId12"/>
    <p:sldId id="266" r:id="rId13"/>
    <p:sldId id="268" r:id="rId14"/>
    <p:sldId id="267" r:id="rId15"/>
    <p:sldId id="258" r:id="rId1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86" d="100"/>
          <a:sy n="86" d="100"/>
        </p:scale>
        <p:origin x="686" y="67"/>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t>5/14/2024</a:t>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t>5/14/2024</a:t>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760FBDFE-C587-4B4C-A407-44438C67B59E}"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a:t>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a:sym typeface="+mn-ea"/>
              </a:rPr>
              <a:t>Click to edit Master title style</a:t>
            </a: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dt" sz="half" idx="10"/>
          </p:nvPr>
        </p:nvSpPr>
        <p:spPr/>
        <p:txBody>
          <a:bodyPr/>
          <a:lstStyle/>
          <a:p>
            <a:fld id="{760FBDFE-C587-4B4C-A407-44438C67B59E}"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60FBDFE-C587-4B4C-A407-44438C67B59E}"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t>5/14/2024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38991"/>
          <a:stretch>
            <a:fillRect/>
          </a:stretch>
        </p:blipFill>
        <p:spPr>
          <a:xfrm>
            <a:off x="0" y="0"/>
            <a:ext cx="12192000" cy="3674745"/>
          </a:xfrm>
          <a:prstGeom prst="rect">
            <a:avLst/>
          </a:prstGeom>
        </p:spPr>
      </p:pic>
      <p:sp>
        <p:nvSpPr>
          <p:cNvPr id="7" name="Title 1"/>
          <p:cNvSpPr>
            <a:spLocks noGrp="1"/>
          </p:cNvSpPr>
          <p:nvPr>
            <p:ph type="ctrTitle"/>
          </p:nvPr>
        </p:nvSpPr>
        <p:spPr>
          <a:xfrm>
            <a:off x="220980" y="895350"/>
            <a:ext cx="11750040" cy="1073785"/>
          </a:xfrm>
        </p:spPr>
        <p:txBody>
          <a:bodyPr>
            <a:normAutofit/>
          </a:bodyPr>
          <a:lstStyle/>
          <a:p>
            <a:pPr algn="ctr"/>
            <a:r>
              <a:rPr lang="en-US" sz="5400" b="0" dirty="0">
                <a:latin typeface="Palatino Linotype" panose="02040502050505030304" charset="0"/>
                <a:cs typeface="Palatino Linotype" panose="02040502050505030304" charset="0"/>
              </a:rPr>
              <a:t>THE </a:t>
            </a:r>
            <a:r>
              <a:rPr lang="ru-RU" sz="5400" b="0" dirty="0">
                <a:latin typeface="Palatino Linotype" panose="02040502050505030304" charset="0"/>
                <a:cs typeface="Palatino Linotype" panose="02040502050505030304" charset="0"/>
              </a:rPr>
              <a:t>«</a:t>
            </a:r>
            <a:r>
              <a:rPr lang="en-US" sz="5400" b="0" dirty="0">
                <a:latin typeface="Palatino Linotype" panose="02040502050505030304" charset="0"/>
                <a:cs typeface="Palatino Linotype" panose="02040502050505030304" charset="0"/>
              </a:rPr>
              <a:t>SPACE INVADERS v.23931</a:t>
            </a:r>
            <a:r>
              <a:rPr lang="ru-RU" sz="5400" b="0" dirty="0">
                <a:latin typeface="Palatino Linotype" panose="02040502050505030304" charset="0"/>
                <a:cs typeface="Palatino Linotype" panose="02040502050505030304" charset="0"/>
              </a:rPr>
              <a:t>»</a:t>
            </a:r>
            <a:endParaRPr lang="ru-RU" altLang="ko-KR" sz="5400" b="0" dirty="0">
              <a:latin typeface="Palatino Linotype" panose="02040502050505030304" charset="0"/>
              <a:cs typeface="Palatino Linotype" panose="02040502050505030304" charset="0"/>
            </a:endParaRPr>
          </a:p>
        </p:txBody>
      </p:sp>
      <p:sp>
        <p:nvSpPr>
          <p:cNvPr id="8" name="Subtitle 4"/>
          <p:cNvSpPr>
            <a:spLocks noGrp="1"/>
          </p:cNvSpPr>
          <p:nvPr>
            <p:ph type="subTitle" idx="1"/>
          </p:nvPr>
        </p:nvSpPr>
        <p:spPr>
          <a:xfrm>
            <a:off x="1524000" y="4811078"/>
            <a:ext cx="9144000" cy="1655762"/>
          </a:xfrm>
        </p:spPr>
        <p:txBody>
          <a:bodyPr/>
          <a:lstStyle/>
          <a:p>
            <a:pPr algn="ctr"/>
            <a:r>
              <a:rPr lang="en-US" dirty="0"/>
              <a:t>developed by A. Semenov, V. </a:t>
            </a:r>
            <a:r>
              <a:rPr lang="en-US" dirty="0" err="1"/>
              <a:t>Izhdeneva</a:t>
            </a:r>
            <a:r>
              <a:rPr lang="en-US" dirty="0"/>
              <a:t>, E. Maksimov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Изображение 5" descr="1067521-large-space-invaders-wallpaper-2048x1152">
            <a:extLst>
              <a:ext uri="{FF2B5EF4-FFF2-40B4-BE49-F238E27FC236}">
                <a16:creationId xmlns:a16="http://schemas.microsoft.com/office/drawing/2014/main" id="{D1958C38-B890-8FE0-9358-48AAFFC62EB0}"/>
              </a:ext>
            </a:extLst>
          </p:cNvPr>
          <p:cNvPicPr>
            <a:picLocks noChangeAspect="1"/>
          </p:cNvPicPr>
          <p:nvPr/>
        </p:nvPicPr>
        <p:blipFill>
          <a:blip r:embed="rId2"/>
          <a:srcRect t="7426" b="61732"/>
          <a:stretch>
            <a:fillRect/>
          </a:stretch>
        </p:blipFill>
        <p:spPr>
          <a:xfrm>
            <a:off x="0" y="0"/>
            <a:ext cx="12192000" cy="1615440"/>
          </a:xfrm>
          <a:prstGeom prst="rect">
            <a:avLst/>
          </a:prstGeom>
        </p:spPr>
      </p:pic>
      <p:sp>
        <p:nvSpPr>
          <p:cNvPr id="2" name="Заголовок 1">
            <a:extLst>
              <a:ext uri="{FF2B5EF4-FFF2-40B4-BE49-F238E27FC236}">
                <a16:creationId xmlns:a16="http://schemas.microsoft.com/office/drawing/2014/main" id="{32FF084B-D0E9-0657-5C5A-7CF0DF3E17CC}"/>
              </a:ext>
            </a:extLst>
          </p:cNvPr>
          <p:cNvSpPr>
            <a:spLocks noGrp="1"/>
          </p:cNvSpPr>
          <p:nvPr>
            <p:ph type="title"/>
          </p:nvPr>
        </p:nvSpPr>
        <p:spPr/>
        <p:txBody>
          <a:bodyPr/>
          <a:lstStyle/>
          <a:p>
            <a:pPr algn="ctr"/>
            <a:r>
              <a:rPr lang="en-US" sz="4400" b="0" dirty="0">
                <a:latin typeface="Palatino Linotype" panose="02040502050505030304" charset="0"/>
                <a:cs typeface="Palatino Linotype" panose="02040502050505030304" charset="0"/>
              </a:rPr>
              <a:t>ENEMIES SHOOTING (Code)</a:t>
            </a:r>
            <a:endParaRPr lang="ru-RU" dirty="0"/>
          </a:p>
        </p:txBody>
      </p:sp>
      <p:pic>
        <p:nvPicPr>
          <p:cNvPr id="6" name="Объект 5">
            <a:extLst>
              <a:ext uri="{FF2B5EF4-FFF2-40B4-BE49-F238E27FC236}">
                <a16:creationId xmlns:a16="http://schemas.microsoft.com/office/drawing/2014/main" id="{C25CD7CA-593E-7A4D-17BE-087382FD02EF}"/>
              </a:ext>
            </a:extLst>
          </p:cNvPr>
          <p:cNvPicPr>
            <a:picLocks noGrp="1" noChangeAspect="1"/>
          </p:cNvPicPr>
          <p:nvPr>
            <p:ph idx="1"/>
          </p:nvPr>
        </p:nvPicPr>
        <p:blipFill>
          <a:blip r:embed="rId3"/>
          <a:stretch>
            <a:fillRect/>
          </a:stretch>
        </p:blipFill>
        <p:spPr>
          <a:xfrm>
            <a:off x="494002" y="2127466"/>
            <a:ext cx="2921869" cy="4351338"/>
          </a:xfrm>
        </p:spPr>
      </p:pic>
      <p:pic>
        <p:nvPicPr>
          <p:cNvPr id="8" name="Рисунок 7">
            <a:extLst>
              <a:ext uri="{FF2B5EF4-FFF2-40B4-BE49-F238E27FC236}">
                <a16:creationId xmlns:a16="http://schemas.microsoft.com/office/drawing/2014/main" id="{DBFA5C4F-CA43-C8F5-AB02-DE615B513721}"/>
              </a:ext>
            </a:extLst>
          </p:cNvPr>
          <p:cNvPicPr>
            <a:picLocks noChangeAspect="1"/>
          </p:cNvPicPr>
          <p:nvPr/>
        </p:nvPicPr>
        <p:blipFill>
          <a:blip r:embed="rId4"/>
          <a:stretch>
            <a:fillRect/>
          </a:stretch>
        </p:blipFill>
        <p:spPr>
          <a:xfrm>
            <a:off x="5393277" y="1747375"/>
            <a:ext cx="2914650" cy="4943475"/>
          </a:xfrm>
          <a:prstGeom prst="rect">
            <a:avLst/>
          </a:prstGeom>
        </p:spPr>
      </p:pic>
    </p:spTree>
    <p:extLst>
      <p:ext uri="{BB962C8B-B14F-4D97-AF65-F5344CB8AC3E}">
        <p14:creationId xmlns:p14="http://schemas.microsoft.com/office/powerpoint/2010/main" val="266856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a:latin typeface="Palatino Linotype" panose="02040502050505030304" charset="0"/>
                <a:cs typeface="Palatino Linotype" panose="02040502050505030304" charset="0"/>
              </a:rPr>
              <a:t>SOME ADDING CIRCUITS</a:t>
            </a:r>
          </a:p>
        </p:txBody>
      </p:sp>
      <p:pic>
        <p:nvPicPr>
          <p:cNvPr id="3" name="Рисунок 2">
            <a:extLst>
              <a:ext uri="{FF2B5EF4-FFF2-40B4-BE49-F238E27FC236}">
                <a16:creationId xmlns:a16="http://schemas.microsoft.com/office/drawing/2014/main" id="{DE9B6795-D518-EF0F-E9B8-8FD7B5FD0CB7}"/>
              </a:ext>
            </a:extLst>
          </p:cNvPr>
          <p:cNvPicPr>
            <a:picLocks noChangeAspect="1"/>
          </p:cNvPicPr>
          <p:nvPr/>
        </p:nvPicPr>
        <p:blipFill>
          <a:blip r:embed="rId3"/>
          <a:stretch>
            <a:fillRect/>
          </a:stretch>
        </p:blipFill>
        <p:spPr>
          <a:xfrm>
            <a:off x="2790532" y="1715393"/>
            <a:ext cx="5619301" cy="48557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a:latin typeface="Palatino Linotype" panose="02040502050505030304" charset="0"/>
                <a:cs typeface="Palatino Linotype" panose="02040502050505030304" charset="0"/>
              </a:rPr>
              <a:t>SOME ADDING CIRCUITS</a:t>
            </a:r>
          </a:p>
        </p:txBody>
      </p:sp>
      <p:pic>
        <p:nvPicPr>
          <p:cNvPr id="3" name="Рисунок 2">
            <a:extLst>
              <a:ext uri="{FF2B5EF4-FFF2-40B4-BE49-F238E27FC236}">
                <a16:creationId xmlns:a16="http://schemas.microsoft.com/office/drawing/2014/main" id="{B799756B-E698-6213-B607-A974C21E675D}"/>
              </a:ext>
            </a:extLst>
          </p:cNvPr>
          <p:cNvPicPr>
            <a:picLocks noChangeAspect="1"/>
          </p:cNvPicPr>
          <p:nvPr/>
        </p:nvPicPr>
        <p:blipFill>
          <a:blip r:embed="rId3"/>
          <a:stretch>
            <a:fillRect/>
          </a:stretch>
        </p:blipFill>
        <p:spPr>
          <a:xfrm>
            <a:off x="4181382" y="1801016"/>
            <a:ext cx="3336755" cy="43965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fontScale="90000"/>
          </a:bodyPr>
          <a:lstStyle/>
          <a:p>
            <a:pPr algn="ctr"/>
            <a:r>
              <a:rPr lang="en-US" sz="5400" b="0">
                <a:latin typeface="Palatino Linotype" panose="02040502050505030304" charset="0"/>
                <a:cs typeface="Palatino Linotype" panose="02040502050505030304" charset="0"/>
              </a:rPr>
              <a:t>POSSIBLE OUTCOMES OF THE GAME</a:t>
            </a:r>
          </a:p>
        </p:txBody>
      </p:sp>
      <p:sp>
        <p:nvSpPr>
          <p:cNvPr id="8" name="Subtitle 4"/>
          <p:cNvSpPr>
            <a:spLocks noGrp="1"/>
          </p:cNvSpPr>
          <p:nvPr>
            <p:ph type="subTitle" idx="1"/>
          </p:nvPr>
        </p:nvSpPr>
        <p:spPr>
          <a:xfrm>
            <a:off x="220345" y="1840865"/>
            <a:ext cx="11751310" cy="4790440"/>
          </a:xfrm>
        </p:spPr>
        <p:txBody>
          <a:bodyPr>
            <a:normAutofit/>
          </a:bodyPr>
          <a:lstStyle/>
          <a:p>
            <a:pPr algn="just"/>
            <a:r>
              <a:rPr lang="en-US" altLang="ru-RU" sz="3600"/>
              <a:t>Player can win or lose the game, the result depends on his movements and shooting. Player has to destroy all the enemies before they reach him and at the same time to avoid enemies bombs to win the game. If an enemy shooted the player up, then player lost, also if enemies reached the player.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a:latin typeface="Palatino Linotype" panose="02040502050505030304" charset="0"/>
                <a:cs typeface="Palatino Linotype" panose="02040502050505030304" charset="0"/>
              </a:rPr>
              <a:t>CONCLUSION</a:t>
            </a:r>
          </a:p>
        </p:txBody>
      </p:sp>
      <p:sp>
        <p:nvSpPr>
          <p:cNvPr id="8" name="Subtitle 4"/>
          <p:cNvSpPr>
            <a:spLocks noGrp="1"/>
          </p:cNvSpPr>
          <p:nvPr>
            <p:ph type="subTitle" idx="1"/>
          </p:nvPr>
        </p:nvSpPr>
        <p:spPr>
          <a:xfrm>
            <a:off x="220980" y="1840865"/>
            <a:ext cx="11750675" cy="4790440"/>
          </a:xfrm>
        </p:spPr>
        <p:txBody>
          <a:bodyPr>
            <a:normAutofit/>
          </a:bodyPr>
          <a:lstStyle/>
          <a:p>
            <a:pPr algn="just"/>
            <a:r>
              <a:rPr lang="en-US" altLang="ru-RU" sz="3200"/>
              <a:t>In conclusion all the chosen goals was completely achieved and the game was developed by using certain instruments. During the creating of project next skills were learned:</a:t>
            </a:r>
          </a:p>
          <a:p>
            <a:pPr marL="457200" indent="-457200" algn="just">
              <a:buFont typeface="Arial" panose="020B0604020202020204" pitchFamily="34" charset="0"/>
              <a:buChar char="•"/>
            </a:pPr>
            <a:r>
              <a:rPr lang="en-US" altLang="ru-RU" sz="3200"/>
              <a:t>development of logical circuits,</a:t>
            </a:r>
          </a:p>
          <a:p>
            <a:pPr marL="457200" indent="-457200" algn="just">
              <a:buFont typeface="Arial" panose="020B0604020202020204" pitchFamily="34" charset="0"/>
              <a:buChar char="•"/>
            </a:pPr>
            <a:r>
              <a:rPr lang="en-US" altLang="ru-RU" sz="3200"/>
              <a:t>implementation processor into the logical circuit and its programming,</a:t>
            </a:r>
          </a:p>
          <a:p>
            <a:pPr marL="457200" indent="-457200" algn="just">
              <a:buFont typeface="Arial" panose="020B0604020202020204" pitchFamily="34" charset="0"/>
              <a:buChar char="•"/>
            </a:pPr>
            <a:r>
              <a:rPr lang="en-US" altLang="ru-RU" sz="3200"/>
              <a:t>writing technical documentation,</a:t>
            </a:r>
          </a:p>
          <a:p>
            <a:pPr marL="457200" indent="-457200" algn="just">
              <a:buFont typeface="Arial" panose="020B0604020202020204" pitchFamily="34" charset="0"/>
              <a:buChar char="•"/>
            </a:pPr>
            <a:r>
              <a:rPr lang="en-US" altLang="ru-RU" sz="3200"/>
              <a:t>team-building, time-managment and so on,</a:t>
            </a:r>
          </a:p>
          <a:p>
            <a:pPr marL="457200" indent="-457200" algn="just">
              <a:buFont typeface="Arial" panose="020B0604020202020204" pitchFamily="34" charset="0"/>
              <a:buChar char="•"/>
            </a:pPr>
            <a:r>
              <a:rPr lang="en-US" altLang="ru-RU" sz="3200"/>
              <a:t>presentation of a project.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Изображение 3" descr="1067384-download-free-space-invaders-wallpaper-1920x1080"/>
          <p:cNvPicPr>
            <a:picLocks noChangeAspect="1"/>
          </p:cNvPicPr>
          <p:nvPr/>
        </p:nvPicPr>
        <p:blipFill>
          <a:blip r:embed="rId2"/>
          <a:stretch>
            <a:fillRect/>
          </a:stretch>
        </p:blipFill>
        <p:spPr>
          <a:xfrm>
            <a:off x="0" y="0"/>
            <a:ext cx="12192000" cy="6858000"/>
          </a:xfrm>
          <a:prstGeom prst="rect">
            <a:avLst/>
          </a:prstGeom>
        </p:spPr>
      </p:pic>
      <p:sp>
        <p:nvSpPr>
          <p:cNvPr id="5" name="Текстовое поле 4"/>
          <p:cNvSpPr txBox="1"/>
          <p:nvPr/>
        </p:nvSpPr>
        <p:spPr>
          <a:xfrm>
            <a:off x="6405245" y="5085080"/>
            <a:ext cx="4064000" cy="368300"/>
          </a:xfrm>
          <a:prstGeom prst="rect">
            <a:avLst/>
          </a:prstGeom>
          <a:noFill/>
        </p:spPr>
        <p:txBody>
          <a:bodyPr wrap="square" rtlCol="0">
            <a:spAutoFit/>
          </a:bodyPr>
          <a:lstStyle/>
          <a:p>
            <a:r>
              <a:rPr lang="en-US" altLang="ru-RU">
                <a:solidFill>
                  <a:schemeClr val="bg1"/>
                </a:solidFill>
              </a:rPr>
              <a:t>to pay respect</a:t>
            </a:r>
          </a:p>
        </p:txBody>
      </p:sp>
      <p:sp>
        <p:nvSpPr>
          <p:cNvPr id="7" name="Title 1"/>
          <p:cNvSpPr>
            <a:spLocks noGrp="1"/>
          </p:cNvSpPr>
          <p:nvPr>
            <p:ph type="ctrTitle"/>
          </p:nvPr>
        </p:nvSpPr>
        <p:spPr>
          <a:xfrm>
            <a:off x="220980" y="414020"/>
            <a:ext cx="11750040" cy="1318260"/>
          </a:xfrm>
        </p:spPr>
        <p:txBody>
          <a:bodyPr>
            <a:normAutofit/>
          </a:bodyPr>
          <a:lstStyle/>
          <a:p>
            <a:pPr algn="ctr"/>
            <a:r>
              <a:rPr lang="en-US" sz="6700" b="0">
                <a:solidFill>
                  <a:schemeClr val="bg1"/>
                </a:solidFill>
                <a:latin typeface="Palatino Linotype" panose="02040502050505030304" charset="0"/>
                <a:cs typeface="Palatino Linotype" panose="02040502050505030304" charset="0"/>
              </a:rPr>
              <a:t>THANK YOU</a:t>
            </a:r>
            <a:r>
              <a:rPr lang="en-US" sz="5400" b="0">
                <a:solidFill>
                  <a:schemeClr val="bg1"/>
                </a:solidFill>
                <a:latin typeface="Palatino Linotype" panose="02040502050505030304" charset="0"/>
                <a:cs typeface="Palatino Linotype" panose="02040502050505030304" charset="0"/>
              </a:rPr>
              <a:t> </a:t>
            </a:r>
          </a:p>
        </p:txBody>
      </p:sp>
      <p:sp>
        <p:nvSpPr>
          <p:cNvPr id="6" name="Title 1"/>
          <p:cNvSpPr>
            <a:spLocks noGrp="1"/>
          </p:cNvSpPr>
          <p:nvPr/>
        </p:nvSpPr>
        <p:spPr>
          <a:xfrm>
            <a:off x="290830" y="5575935"/>
            <a:ext cx="11750040" cy="107378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algn="ctr"/>
            <a:r>
              <a:rPr lang="en-US" sz="5400" b="0">
                <a:solidFill>
                  <a:schemeClr val="bg1"/>
                </a:solidFill>
                <a:latin typeface="Palatino Linotype" panose="02040502050505030304" charset="0"/>
                <a:cs typeface="Palatino Linotype" panose="02040502050505030304" charset="0"/>
              </a:rPr>
              <a:t>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ce Invaders by Levi Doherty on Dribbble">
            <a:extLst>
              <a:ext uri="{FF2B5EF4-FFF2-40B4-BE49-F238E27FC236}">
                <a16:creationId xmlns:a16="http://schemas.microsoft.com/office/drawing/2014/main" id="{E218EC91-2C02-AAEA-885B-80B58CAD6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965" y="1728924"/>
            <a:ext cx="5982070" cy="4486553"/>
          </a:xfrm>
          <a:prstGeom prst="rect">
            <a:avLst/>
          </a:prstGeom>
          <a:noFill/>
          <a:extLst>
            <a:ext uri="{909E8E84-426E-40DD-AFC4-6F175D3DCCD1}">
              <a14:hiddenFill xmlns:a14="http://schemas.microsoft.com/office/drawing/2010/main">
                <a:solidFill>
                  <a:srgbClr val="FFFFFF"/>
                </a:solidFill>
              </a14:hiddenFill>
            </a:ext>
          </a:extLst>
        </p:spPr>
      </p:pic>
      <p:pic>
        <p:nvPicPr>
          <p:cNvPr id="10" name="Изображение 5" descr="1067521-large-space-invaders-wallpaper-2048x1152">
            <a:extLst>
              <a:ext uri="{FF2B5EF4-FFF2-40B4-BE49-F238E27FC236}">
                <a16:creationId xmlns:a16="http://schemas.microsoft.com/office/drawing/2014/main" id="{09DD08E7-120F-FEDF-F83A-C0669514CEE3}"/>
              </a:ext>
            </a:extLst>
          </p:cNvPr>
          <p:cNvPicPr>
            <a:picLocks noChangeAspect="1"/>
          </p:cNvPicPr>
          <p:nvPr/>
        </p:nvPicPr>
        <p:blipFill>
          <a:blip r:embed="rId3"/>
          <a:srcRect t="7426" b="61732"/>
          <a:stretch>
            <a:fillRect/>
          </a:stretch>
        </p:blipFill>
        <p:spPr>
          <a:xfrm>
            <a:off x="0" y="0"/>
            <a:ext cx="12192000" cy="1615440"/>
          </a:xfrm>
          <a:prstGeom prst="rect">
            <a:avLst/>
          </a:prstGeom>
        </p:spPr>
      </p:pic>
      <p:sp>
        <p:nvSpPr>
          <p:cNvPr id="11" name="Title 1">
            <a:extLst>
              <a:ext uri="{FF2B5EF4-FFF2-40B4-BE49-F238E27FC236}">
                <a16:creationId xmlns:a16="http://schemas.microsoft.com/office/drawing/2014/main" id="{4E925266-BC50-CCEA-8563-4C1D818436A6}"/>
              </a:ext>
            </a:extLst>
          </p:cNvPr>
          <p:cNvSpPr txBox="1">
            <a:spLocks/>
          </p:cNvSpPr>
          <p:nvPr/>
        </p:nvSpPr>
        <p:spPr>
          <a:xfrm>
            <a:off x="220980" y="414020"/>
            <a:ext cx="11750040" cy="107378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algn="ctr"/>
            <a:r>
              <a:rPr lang="en-US" sz="5400" b="0" dirty="0">
                <a:latin typeface="Palatino Linotype" panose="02040502050505030304" charset="0"/>
                <a:cs typeface="Palatino Linotype" panose="02040502050505030304" charset="0"/>
              </a:rPr>
              <a:t>THE ORIGINAL GAME</a:t>
            </a:r>
          </a:p>
        </p:txBody>
      </p:sp>
    </p:spTree>
    <p:extLst>
      <p:ext uri="{BB962C8B-B14F-4D97-AF65-F5344CB8AC3E}">
        <p14:creationId xmlns:p14="http://schemas.microsoft.com/office/powerpoint/2010/main" val="412555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dirty="0">
                <a:latin typeface="Palatino Linotype" panose="02040502050505030304" charset="0"/>
                <a:cs typeface="Palatino Linotype" panose="02040502050505030304" charset="0"/>
              </a:rPr>
              <a:t>THE AIM AND PROBLEMS</a:t>
            </a:r>
          </a:p>
        </p:txBody>
      </p:sp>
      <p:sp>
        <p:nvSpPr>
          <p:cNvPr id="8" name="Subtitle 4"/>
          <p:cNvSpPr>
            <a:spLocks noGrp="1"/>
          </p:cNvSpPr>
          <p:nvPr>
            <p:ph type="subTitle" idx="1"/>
          </p:nvPr>
        </p:nvSpPr>
        <p:spPr>
          <a:xfrm>
            <a:off x="220980" y="1840865"/>
            <a:ext cx="11750675" cy="4790440"/>
          </a:xfrm>
        </p:spPr>
        <p:txBody>
          <a:bodyPr>
            <a:normAutofit lnSpcReduction="10000"/>
          </a:bodyPr>
          <a:lstStyle/>
          <a:p>
            <a:pPr algn="just"/>
            <a:r>
              <a:rPr lang="en-US" dirty="0"/>
              <a:t>The aim of work was to develop a simple version of the popular game </a:t>
            </a:r>
            <a:r>
              <a:rPr lang="ru-RU" dirty="0"/>
              <a:t>«</a:t>
            </a:r>
            <a:r>
              <a:rPr lang="en-US" dirty="0"/>
              <a:t>Space Invaders</a:t>
            </a:r>
            <a:r>
              <a:rPr lang="ru-RU" dirty="0"/>
              <a:t>»</a:t>
            </a:r>
            <a:r>
              <a:rPr lang="en-US" altLang="ru-RU" dirty="0"/>
              <a:t> using functional features of the such platform for developing logical circuits as Logisim and CdM-8 processor. </a:t>
            </a:r>
          </a:p>
          <a:p>
            <a:pPr algn="just"/>
            <a:r>
              <a:rPr lang="en-US" altLang="ru-RU" dirty="0"/>
              <a:t>Before the start of development next goals was chosen as priority</a:t>
            </a:r>
            <a:r>
              <a:rPr lang="ru-RU" altLang="en-US" dirty="0"/>
              <a:t>.</a:t>
            </a:r>
            <a:endParaRPr lang="en-US" altLang="ru-RU" dirty="0"/>
          </a:p>
          <a:p>
            <a:pPr marL="457200" indent="-457200" algn="just">
              <a:buFont typeface="Arial" panose="020B0604020202020204" pitchFamily="34" charset="0"/>
              <a:buChar char="•"/>
            </a:pPr>
            <a:r>
              <a:rPr lang="en-US" altLang="ru-RU" dirty="0"/>
              <a:t>To analyze the functional features of the original game and choose which of its parts should be in the project.</a:t>
            </a:r>
          </a:p>
          <a:p>
            <a:pPr marL="457200" indent="-457200" algn="just">
              <a:buFont typeface="Arial" panose="020B0604020202020204" pitchFamily="34" charset="0"/>
              <a:buChar char="•"/>
            </a:pPr>
            <a:r>
              <a:rPr lang="en-US" altLang="ru-RU" dirty="0"/>
              <a:t>To study how logical circuits work and how they can be implemented during the development of the game.</a:t>
            </a:r>
          </a:p>
          <a:p>
            <a:pPr marL="457200" indent="-457200" algn="just">
              <a:buFont typeface="Arial" panose="020B0604020202020204" pitchFamily="34" charset="0"/>
              <a:buChar char="•"/>
            </a:pPr>
            <a:r>
              <a:rPr lang="en-US" altLang="ru-RU" dirty="0"/>
              <a:t>To learn more about the way to implement CdM-8 processor into logical circuit.</a:t>
            </a:r>
          </a:p>
          <a:p>
            <a:pPr marL="457200" indent="-457200" algn="just">
              <a:buFont typeface="Arial" panose="020B0604020202020204" pitchFamily="34" charset="0"/>
              <a:buChar char="•"/>
            </a:pPr>
            <a:r>
              <a:rPr lang="en-US" altLang="ru-RU" dirty="0"/>
              <a:t>To do a pretty presentation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a:latin typeface="Palatino Linotype" panose="02040502050505030304" charset="0"/>
                <a:cs typeface="Palatino Linotype" panose="02040502050505030304" charset="0"/>
              </a:rPr>
              <a:t>FUNCTIONAL REQUIREMENTS</a:t>
            </a:r>
          </a:p>
        </p:txBody>
      </p:sp>
      <p:sp>
        <p:nvSpPr>
          <p:cNvPr id="8" name="Subtitle 4"/>
          <p:cNvSpPr>
            <a:spLocks noGrp="1"/>
          </p:cNvSpPr>
          <p:nvPr>
            <p:ph type="subTitle" idx="1"/>
          </p:nvPr>
        </p:nvSpPr>
        <p:spPr>
          <a:xfrm>
            <a:off x="220980" y="1840865"/>
            <a:ext cx="11750675" cy="4790440"/>
          </a:xfrm>
        </p:spPr>
        <p:txBody>
          <a:bodyPr>
            <a:normAutofit/>
          </a:bodyPr>
          <a:lstStyle/>
          <a:p>
            <a:pPr algn="just"/>
            <a:r>
              <a:rPr lang="en-US" altLang="ru-RU" dirty="0"/>
              <a:t>Next functional requirements was chosen during the analyzing of the original game.</a:t>
            </a:r>
          </a:p>
          <a:p>
            <a:pPr marL="514350" indent="-514350" algn="just">
              <a:buAutoNum type="arabicPeriod"/>
            </a:pPr>
            <a:r>
              <a:rPr lang="en-US" altLang="ru-RU" dirty="0"/>
              <a:t>Player should has ability to control his movements (left-right, right-left).</a:t>
            </a:r>
          </a:p>
          <a:p>
            <a:pPr marL="514350" indent="-514350" algn="just">
              <a:buAutoNum type="arabicPeriod"/>
            </a:pPr>
            <a:r>
              <a:rPr lang="en-US" altLang="ru-RU" dirty="0"/>
              <a:t>Player can shoot enemies up.</a:t>
            </a:r>
          </a:p>
          <a:p>
            <a:pPr marL="514350" indent="-514350" algn="just">
              <a:buAutoNum type="arabicPeriod"/>
            </a:pPr>
            <a:r>
              <a:rPr lang="en-US" altLang="ru-RU" dirty="0"/>
              <a:t>Enemies move uncontrollably (from right to left and from top to bottom).</a:t>
            </a:r>
          </a:p>
          <a:p>
            <a:pPr marL="514350" indent="-514350" algn="just">
              <a:buAutoNum type="arabicPeriod"/>
            </a:pPr>
            <a:r>
              <a:rPr lang="en-US" altLang="ru-RU" dirty="0"/>
              <a:t>Enemies shoot player randomly.</a:t>
            </a:r>
          </a:p>
          <a:p>
            <a:pPr marL="514350" indent="-514350" algn="just">
              <a:buAutoNum type="arabicPeriod"/>
            </a:pPr>
            <a:r>
              <a:rPr lang="en-US" altLang="en-US" dirty="0"/>
              <a:t>Enemies should disappear when they has been </a:t>
            </a:r>
            <a:r>
              <a:rPr lang="en-US" altLang="en-US" dirty="0" err="1"/>
              <a:t>shooted</a:t>
            </a:r>
            <a:r>
              <a:rPr lang="en-US" altLang="en-US" dirty="0"/>
              <a:t> up by player.</a:t>
            </a:r>
          </a:p>
          <a:p>
            <a:pPr marL="514350" indent="-514350" algn="just">
              <a:buAutoNum type="arabicPeriod"/>
            </a:pPr>
            <a:r>
              <a:rPr lang="en-US" altLang="en-US" dirty="0"/>
              <a:t>Player control the game process by keyboard. </a:t>
            </a:r>
          </a:p>
          <a:p>
            <a:pPr marL="514350" indent="-514350" algn="just">
              <a:buAutoNum type="arabicPeriod"/>
            </a:pPr>
            <a:r>
              <a:rPr lang="en-US" altLang="en-US" dirty="0"/>
              <a:t>Player can win or lose and restart the game.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a:latin typeface="Palatino Linotype" panose="02040502050505030304" charset="0"/>
                <a:cs typeface="Palatino Linotype" panose="02040502050505030304" charset="0"/>
              </a:rPr>
              <a:t>PLAYER MOVEMENT</a:t>
            </a:r>
          </a:p>
        </p:txBody>
      </p:sp>
      <p:pic>
        <p:nvPicPr>
          <p:cNvPr id="3" name="Рисунок 2">
            <a:extLst>
              <a:ext uri="{FF2B5EF4-FFF2-40B4-BE49-F238E27FC236}">
                <a16:creationId xmlns:a16="http://schemas.microsoft.com/office/drawing/2014/main" id="{54197EC1-D5E0-A784-0A86-DD66651318EA}"/>
              </a:ext>
            </a:extLst>
          </p:cNvPr>
          <p:cNvPicPr>
            <a:picLocks noChangeAspect="1"/>
          </p:cNvPicPr>
          <p:nvPr/>
        </p:nvPicPr>
        <p:blipFill>
          <a:blip r:embed="rId3"/>
          <a:stretch>
            <a:fillRect/>
          </a:stretch>
        </p:blipFill>
        <p:spPr>
          <a:xfrm>
            <a:off x="0" y="1723187"/>
            <a:ext cx="12192000" cy="48675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dirty="0">
                <a:latin typeface="Palatino Linotype" panose="02040502050505030304" charset="0"/>
                <a:cs typeface="Palatino Linotype" panose="02040502050505030304" charset="0"/>
              </a:rPr>
              <a:t>PLAYER SHOOTING</a:t>
            </a:r>
          </a:p>
        </p:txBody>
      </p:sp>
      <p:pic>
        <p:nvPicPr>
          <p:cNvPr id="3" name="Рисунок 2">
            <a:extLst>
              <a:ext uri="{FF2B5EF4-FFF2-40B4-BE49-F238E27FC236}">
                <a16:creationId xmlns:a16="http://schemas.microsoft.com/office/drawing/2014/main" id="{F22E520A-D2F5-C8B9-8CC0-EA8AB51F8B89}"/>
              </a:ext>
            </a:extLst>
          </p:cNvPr>
          <p:cNvPicPr>
            <a:picLocks noChangeAspect="1"/>
          </p:cNvPicPr>
          <p:nvPr/>
        </p:nvPicPr>
        <p:blipFill>
          <a:blip r:embed="rId3"/>
          <a:stretch>
            <a:fillRect/>
          </a:stretch>
        </p:blipFill>
        <p:spPr>
          <a:xfrm>
            <a:off x="3186112" y="2424806"/>
            <a:ext cx="5819775" cy="2381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a:latin typeface="Palatino Linotype" panose="02040502050505030304" charset="0"/>
                <a:cs typeface="Palatino Linotype" panose="02040502050505030304" charset="0"/>
              </a:rPr>
              <a:t>ENEMIES MOVEMENT</a:t>
            </a:r>
          </a:p>
        </p:txBody>
      </p:sp>
      <p:pic>
        <p:nvPicPr>
          <p:cNvPr id="3" name="Рисунок 2">
            <a:extLst>
              <a:ext uri="{FF2B5EF4-FFF2-40B4-BE49-F238E27FC236}">
                <a16:creationId xmlns:a16="http://schemas.microsoft.com/office/drawing/2014/main" id="{E50A3151-7A1D-8642-7706-469E4963CD17}"/>
              </a:ext>
            </a:extLst>
          </p:cNvPr>
          <p:cNvPicPr>
            <a:picLocks noChangeAspect="1"/>
          </p:cNvPicPr>
          <p:nvPr/>
        </p:nvPicPr>
        <p:blipFill>
          <a:blip r:embed="rId3"/>
          <a:stretch>
            <a:fillRect/>
          </a:stretch>
        </p:blipFill>
        <p:spPr>
          <a:xfrm>
            <a:off x="2370430" y="1867856"/>
            <a:ext cx="7451139" cy="45761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Изображение 5" descr="1067521-large-space-invaders-wallpaper-2048x1152">
            <a:extLst>
              <a:ext uri="{FF2B5EF4-FFF2-40B4-BE49-F238E27FC236}">
                <a16:creationId xmlns:a16="http://schemas.microsoft.com/office/drawing/2014/main" id="{D9B17870-D93F-CCC9-2C2A-9076BC51003B}"/>
              </a:ext>
            </a:extLst>
          </p:cNvPr>
          <p:cNvPicPr>
            <a:picLocks noChangeAspect="1"/>
          </p:cNvPicPr>
          <p:nvPr/>
        </p:nvPicPr>
        <p:blipFill>
          <a:blip r:embed="rId2"/>
          <a:srcRect t="7426" b="61732"/>
          <a:stretch>
            <a:fillRect/>
          </a:stretch>
        </p:blipFill>
        <p:spPr>
          <a:xfrm>
            <a:off x="0" y="0"/>
            <a:ext cx="12192000" cy="1615440"/>
          </a:xfrm>
          <a:prstGeom prst="rect">
            <a:avLst/>
          </a:prstGeom>
        </p:spPr>
      </p:pic>
      <p:sp>
        <p:nvSpPr>
          <p:cNvPr id="3" name="Title 1">
            <a:extLst>
              <a:ext uri="{FF2B5EF4-FFF2-40B4-BE49-F238E27FC236}">
                <a16:creationId xmlns:a16="http://schemas.microsoft.com/office/drawing/2014/main" id="{CE0ABCC2-CC74-71EB-DDDB-18D186C670E4}"/>
              </a:ext>
            </a:extLst>
          </p:cNvPr>
          <p:cNvSpPr txBox="1">
            <a:spLocks/>
          </p:cNvSpPr>
          <p:nvPr/>
        </p:nvSpPr>
        <p:spPr>
          <a:xfrm>
            <a:off x="220980" y="414020"/>
            <a:ext cx="11750040" cy="1073785"/>
          </a:xfrm>
          <a:prstGeom prst="rect">
            <a:avLst/>
          </a:prstGeom>
        </p:spPr>
        <p:txBody>
          <a:bodyPr>
            <a:normAutofit/>
          </a:bodyPr>
          <a:lst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a:lstStyle>
          <a:p>
            <a:pPr algn="ctr"/>
            <a:r>
              <a:rPr lang="en-US" sz="5400" dirty="0">
                <a:latin typeface="Palatino Linotype" panose="02040502050505030304" charset="0"/>
                <a:cs typeface="Palatino Linotype" panose="02040502050505030304" charset="0"/>
              </a:rPr>
              <a:t>COLLISION</a:t>
            </a:r>
          </a:p>
        </p:txBody>
      </p:sp>
      <p:pic>
        <p:nvPicPr>
          <p:cNvPr id="5" name="Рисунок 4">
            <a:extLst>
              <a:ext uri="{FF2B5EF4-FFF2-40B4-BE49-F238E27FC236}">
                <a16:creationId xmlns:a16="http://schemas.microsoft.com/office/drawing/2014/main" id="{C22223D9-C5A5-7D1A-4452-51D0AEBB0F98}"/>
              </a:ext>
            </a:extLst>
          </p:cNvPr>
          <p:cNvPicPr>
            <a:picLocks noChangeAspect="1"/>
          </p:cNvPicPr>
          <p:nvPr/>
        </p:nvPicPr>
        <p:blipFill>
          <a:blip r:embed="rId3"/>
          <a:stretch>
            <a:fillRect/>
          </a:stretch>
        </p:blipFill>
        <p:spPr>
          <a:xfrm>
            <a:off x="2551147" y="1792176"/>
            <a:ext cx="7089706" cy="4524286"/>
          </a:xfrm>
          <a:prstGeom prst="rect">
            <a:avLst/>
          </a:prstGeom>
        </p:spPr>
      </p:pic>
    </p:spTree>
    <p:extLst>
      <p:ext uri="{BB962C8B-B14F-4D97-AF65-F5344CB8AC3E}">
        <p14:creationId xmlns:p14="http://schemas.microsoft.com/office/powerpoint/2010/main" val="194178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Изображение 5" descr="1067521-large-space-invaders-wallpaper-2048x1152"/>
          <p:cNvPicPr>
            <a:picLocks noChangeAspect="1"/>
          </p:cNvPicPr>
          <p:nvPr/>
        </p:nvPicPr>
        <p:blipFill>
          <a:blip r:embed="rId2"/>
          <a:srcRect t="7426" b="61732"/>
          <a:stretch>
            <a:fillRect/>
          </a:stretch>
        </p:blipFill>
        <p:spPr>
          <a:xfrm>
            <a:off x="0" y="0"/>
            <a:ext cx="12192000" cy="1615440"/>
          </a:xfrm>
          <a:prstGeom prst="rect">
            <a:avLst/>
          </a:prstGeom>
        </p:spPr>
      </p:pic>
      <p:sp>
        <p:nvSpPr>
          <p:cNvPr id="7" name="Title 1"/>
          <p:cNvSpPr>
            <a:spLocks noGrp="1"/>
          </p:cNvSpPr>
          <p:nvPr>
            <p:ph type="ctrTitle"/>
          </p:nvPr>
        </p:nvSpPr>
        <p:spPr>
          <a:xfrm>
            <a:off x="220980" y="414020"/>
            <a:ext cx="11750040" cy="1073785"/>
          </a:xfrm>
        </p:spPr>
        <p:txBody>
          <a:bodyPr>
            <a:normAutofit/>
          </a:bodyPr>
          <a:lstStyle/>
          <a:p>
            <a:pPr algn="ctr"/>
            <a:r>
              <a:rPr lang="en-US" sz="5400" b="0" dirty="0">
                <a:latin typeface="Palatino Linotype" panose="02040502050505030304" charset="0"/>
                <a:cs typeface="Palatino Linotype" panose="02040502050505030304" charset="0"/>
              </a:rPr>
              <a:t>ENEMIES SHOOTING</a:t>
            </a:r>
          </a:p>
        </p:txBody>
      </p:sp>
      <p:pic>
        <p:nvPicPr>
          <p:cNvPr id="3" name="Рисунок 2">
            <a:extLst>
              <a:ext uri="{FF2B5EF4-FFF2-40B4-BE49-F238E27FC236}">
                <a16:creationId xmlns:a16="http://schemas.microsoft.com/office/drawing/2014/main" id="{EEAE27DE-83C1-03E6-BC43-0E5E738749DF}"/>
              </a:ext>
            </a:extLst>
          </p:cNvPr>
          <p:cNvPicPr>
            <a:picLocks noChangeAspect="1"/>
          </p:cNvPicPr>
          <p:nvPr/>
        </p:nvPicPr>
        <p:blipFill>
          <a:blip r:embed="rId3"/>
          <a:stretch>
            <a:fillRect/>
          </a:stretch>
        </p:blipFill>
        <p:spPr>
          <a:xfrm>
            <a:off x="1917022" y="1901825"/>
            <a:ext cx="8357956" cy="46913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TotalTime>
  <Words>374</Words>
  <Application>Microsoft Office PowerPoint</Application>
  <PresentationFormat>Широкоэкранный</PresentationFormat>
  <Paragraphs>39</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微软雅黑</vt:lpstr>
      <vt:lpstr>Arial</vt:lpstr>
      <vt:lpstr>Calibri</vt:lpstr>
      <vt:lpstr>Calibri Light</vt:lpstr>
      <vt:lpstr>Palatino Linotype</vt:lpstr>
      <vt:lpstr>Office Theme</vt:lpstr>
      <vt:lpstr>THE «SPACE INVADERS v.23931»</vt:lpstr>
      <vt:lpstr>Презентация PowerPoint</vt:lpstr>
      <vt:lpstr>THE AIM AND PROBLEMS</vt:lpstr>
      <vt:lpstr>FUNCTIONAL REQUIREMENTS</vt:lpstr>
      <vt:lpstr>PLAYER MOVEMENT</vt:lpstr>
      <vt:lpstr>PLAYER SHOOTING</vt:lpstr>
      <vt:lpstr>ENEMIES MOVEMENT</vt:lpstr>
      <vt:lpstr>Презентация PowerPoint</vt:lpstr>
      <vt:lpstr>ENEMIES SHOOTING</vt:lpstr>
      <vt:lpstr>ENEMIES SHOOTING (Code)</vt:lpstr>
      <vt:lpstr>SOME ADDING CIRCUITS</vt:lpstr>
      <vt:lpstr>SOME ADDING CIRCUITS</vt:lpstr>
      <vt:lpstr>POSSIBLE OUTCOMES OF THE GAME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Егор Максимов</cp:lastModifiedBy>
  <cp:revision>5</cp:revision>
  <dcterms:created xsi:type="dcterms:W3CDTF">2024-05-09T18:03:08Z</dcterms:created>
  <dcterms:modified xsi:type="dcterms:W3CDTF">2024-05-14T08:26:02Z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1049-12.2.0.16909</vt:lpwstr>
  </property>
  <property fmtid="{D5CDD505-2E9C-101B-9397-08002B2CF9AE}" pid="3" name="ICV">
    <vt:lpwstr>B4A37754306D486D916D3DB098B6C27F_11</vt:lpwstr>
  </property>
</Properties>
</file>