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7"/>
  </p:notesMasterIdLst>
  <p:handoutMasterIdLst>
    <p:handoutMasterId r:id="rId58"/>
  </p:handoutMasterIdLst>
  <p:sldIdLst>
    <p:sldId id="274" r:id="rId3"/>
    <p:sldId id="276" r:id="rId4"/>
    <p:sldId id="491" r:id="rId5"/>
    <p:sldId id="618" r:id="rId6"/>
    <p:sldId id="608" r:id="rId7"/>
    <p:sldId id="609" r:id="rId8"/>
    <p:sldId id="598" r:id="rId9"/>
    <p:sldId id="610" r:id="rId10"/>
    <p:sldId id="589" r:id="rId11"/>
    <p:sldId id="595" r:id="rId12"/>
    <p:sldId id="614" r:id="rId13"/>
    <p:sldId id="612" r:id="rId14"/>
    <p:sldId id="616" r:id="rId15"/>
    <p:sldId id="569" r:id="rId16"/>
    <p:sldId id="570" r:id="rId17"/>
    <p:sldId id="619" r:id="rId18"/>
    <p:sldId id="620" r:id="rId19"/>
    <p:sldId id="621" r:id="rId20"/>
    <p:sldId id="665" r:id="rId21"/>
    <p:sldId id="646" r:id="rId22"/>
    <p:sldId id="647" r:id="rId23"/>
    <p:sldId id="648" r:id="rId24"/>
    <p:sldId id="649" r:id="rId25"/>
    <p:sldId id="650" r:id="rId26"/>
    <p:sldId id="605" r:id="rId27"/>
    <p:sldId id="590" r:id="rId28"/>
    <p:sldId id="591" r:id="rId29"/>
    <p:sldId id="592" r:id="rId30"/>
    <p:sldId id="593" r:id="rId31"/>
    <p:sldId id="624" r:id="rId32"/>
    <p:sldId id="651" r:id="rId33"/>
    <p:sldId id="652" r:id="rId34"/>
    <p:sldId id="654" r:id="rId35"/>
    <p:sldId id="603" r:id="rId36"/>
    <p:sldId id="655" r:id="rId37"/>
    <p:sldId id="601" r:id="rId38"/>
    <p:sldId id="656" r:id="rId39"/>
    <p:sldId id="600" r:id="rId40"/>
    <p:sldId id="602" r:id="rId41"/>
    <p:sldId id="657" r:id="rId42"/>
    <p:sldId id="604" r:id="rId43"/>
    <p:sldId id="658" r:id="rId44"/>
    <p:sldId id="625" r:id="rId45"/>
    <p:sldId id="659" r:id="rId46"/>
    <p:sldId id="643" r:id="rId47"/>
    <p:sldId id="586" r:id="rId48"/>
    <p:sldId id="588" r:id="rId49"/>
    <p:sldId id="596" r:id="rId50"/>
    <p:sldId id="597" r:id="rId51"/>
    <p:sldId id="644" r:id="rId52"/>
    <p:sldId id="349" r:id="rId53"/>
    <p:sldId id="401" r:id="rId54"/>
    <p:sldId id="664" r:id="rId55"/>
    <p:sldId id="405" r:id="rId5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1"/>
          </p14:sldIdLst>
        </p14:section>
        <p14:section name="ORM" id="{ED983F78-71FF-4027-A089-30C2DDC294D2}">
          <p14:sldIdLst>
            <p14:sldId id="618"/>
            <p14:sldId id="608"/>
            <p14:sldId id="609"/>
          </p14:sldIdLst>
        </p14:section>
        <p14:section name="Entity FrameWork" id="{0D3B0359-C486-4545-B4A3-7D641946D68D}">
          <p14:sldIdLst>
            <p14:sldId id="598"/>
            <p14:sldId id="610"/>
            <p14:sldId id="589"/>
            <p14:sldId id="595"/>
            <p14:sldId id="614"/>
            <p14:sldId id="612"/>
            <p14:sldId id="616"/>
          </p14:sldIdLst>
        </p14:section>
        <p14:section name="ASP.NET MVC Overview" id="{8CF6C7FB-37BF-4487-95FA-D659FD8FA5B4}">
          <p14:sldIdLst>
            <p14:sldId id="569"/>
            <p14:sldId id="570"/>
          </p14:sldIdLst>
        </p14:section>
        <p14:section name="Creating an App with ASP.NET MVC" id="{FF3E9DC4-F947-4D10-8C51-819133866A54}">
          <p14:sldIdLst>
            <p14:sldId id="619"/>
            <p14:sldId id="620"/>
            <p14:sldId id="621"/>
            <p14:sldId id="665"/>
            <p14:sldId id="646"/>
            <p14:sldId id="647"/>
            <p14:sldId id="648"/>
            <p14:sldId id="649"/>
            <p14:sldId id="650"/>
          </p14:sldIdLst>
        </p14:section>
        <p14:section name="ASP.NET Controllers" id="{18091048-09F2-4AEA-929B-38AE6DB1655C}">
          <p14:sldIdLst>
            <p14:sldId id="605"/>
            <p14:sldId id="590"/>
            <p14:sldId id="591"/>
            <p14:sldId id="592"/>
            <p14:sldId id="593"/>
          </p14:sldIdLst>
        </p14:section>
        <p14:section name="CRUD with EF" id="{4015C606-A058-4B03-B0FF-532AD9C685C5}">
          <p14:sldIdLst>
            <p14:sldId id="624"/>
            <p14:sldId id="651"/>
            <p14:sldId id="652"/>
            <p14:sldId id="654"/>
            <p14:sldId id="603"/>
            <p14:sldId id="655"/>
            <p14:sldId id="601"/>
            <p14:sldId id="656"/>
            <p14:sldId id="600"/>
            <p14:sldId id="602"/>
            <p14:sldId id="657"/>
            <p14:sldId id="604"/>
            <p14:sldId id="658"/>
            <p14:sldId id="625"/>
            <p14:sldId id="659"/>
            <p14:sldId id="643"/>
          </p14:sldIdLst>
        </p14:section>
        <p14:section name="ASP.NET Views" id="{7E7B72D6-8F27-4AB1-91E5-733DD78C4448}">
          <p14:sldIdLst>
            <p14:sldId id="586"/>
            <p14:sldId id="588"/>
            <p14:sldId id="596"/>
            <p14:sldId id="597"/>
            <p14:sldId id="644"/>
          </p14:sldIdLst>
        </p14:section>
        <p14:section name="Conclusion" id="{10E03AB1-9AA8-4E86-9A64-D741901E50A2}">
          <p14:sldIdLst>
            <p14:sldId id="349"/>
            <p14:sldId id="401"/>
            <p14:sldId id="66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62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6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2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blog/2015/05/29/entity-framework-ef-orm-for-beginn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pages/overview/getting-started/introducing-razor-syntax-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4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4.png"/><Relationship Id="rId14" Type="http://schemas.openxmlformats.org/officeDocument/2006/relationships/hyperlink" Target="http://www.telenor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C#: ASP.NET MVC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 with Entity Framework, Views with Razor, Controllers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25222" y="3806198"/>
            <a:ext cx="127759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Web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F72256-AD92-4973-94BB-8FB177B14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4353" y="3783141"/>
            <a:ext cx="4154213" cy="27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47136"/>
            <a:ext cx="11804822" cy="5264885"/>
          </a:xfrm>
        </p:spPr>
        <p:txBody>
          <a:bodyPr/>
          <a:lstStyle/>
          <a:p>
            <a:r>
              <a:rPr lang="en-US" dirty="0"/>
              <a:t>EF uses classic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classes </a:t>
            </a:r>
            <a:r>
              <a:rPr lang="en-US" dirty="0"/>
              <a:t>(POCO)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Models (Entity Classes) with EF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87128"/>
            <a:ext cx="10896600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Username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PasswordHash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FullName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ICollection&lt;Article&gt;</a:t>
            </a: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Articles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655463" y="2640629"/>
            <a:ext cx="3733800" cy="968898"/>
          </a:xfrm>
          <a:prstGeom prst="wedgeRoundRectCallout">
            <a:avLst>
              <a:gd name="adj1" fmla="val -74974"/>
              <a:gd name="adj2" fmla="val 267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[Required]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makes the DB column non-nullable</a:t>
            </a:r>
            <a:endParaRPr lang="bg-BG" sz="2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20" y="6197768"/>
            <a:ext cx="11796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More info: </a:t>
            </a:r>
            <a:r>
              <a:rPr lang="en-US" dirty="0">
                <a:hlinkClick r:id="rId3"/>
              </a:rPr>
              <a:t>http://www.nakov.com/blog/2015/05/29/entity-framework-ef-orm-for-beginners/</a:t>
            </a:r>
            <a:endParaRPr lang="en-US" dirty="0"/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9369BFBC-D539-4810-8DCF-8059B5C3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580" y="1879313"/>
            <a:ext cx="4800600" cy="678230"/>
          </a:xfrm>
          <a:prstGeom prst="wedgeRoundRectCallout">
            <a:avLst>
              <a:gd name="adj1" fmla="val -63346"/>
              <a:gd name="adj2" fmla="val 607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column is 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  <a:endParaRPr lang="bg-BG" sz="2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50159A78-ACE1-4325-A34D-1BAC2C7DA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736" y="4131873"/>
            <a:ext cx="2252578" cy="968898"/>
          </a:xfrm>
          <a:prstGeom prst="wedgeRoundRectCallout">
            <a:avLst>
              <a:gd name="adj1" fmla="val -83794"/>
              <a:gd name="adj2" fmla="val 54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relationship</a:t>
            </a:r>
            <a:endParaRPr lang="bg-BG" sz="2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69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Models (Entity Classes) with EF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215509"/>
            <a:ext cx="108966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Title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Content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DateTime? Date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</a:t>
            </a: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AuthorId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Author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6CCCF015-FDB9-4486-BA38-C139BD303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432" y="5927740"/>
            <a:ext cx="3857030" cy="656072"/>
          </a:xfrm>
          <a:prstGeom prst="wedgeRoundRectCallout">
            <a:avLst>
              <a:gd name="adj1" fmla="val -65111"/>
              <a:gd name="adj2" fmla="val -60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Many-to-one relationship</a:t>
            </a:r>
            <a:endParaRPr lang="bg-BG" sz="2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1AFDAA-7AC6-4A2C-825E-3BA7ABCE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503" y="1154683"/>
            <a:ext cx="3957443" cy="5228910"/>
          </a:xfrm>
          <a:prstGeom prst="roundRect">
            <a:avLst>
              <a:gd name="adj" fmla="val 518"/>
            </a:avLst>
          </a:prstGeom>
        </p:spPr>
      </p:pic>
    </p:spTree>
    <p:extLst>
      <p:ext uri="{BB962C8B-B14F-4D97-AF65-F5344CB8AC3E}">
        <p14:creationId xmlns:p14="http://schemas.microsoft.com/office/powerpoint/2010/main" val="35491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Creating a DB context for the application: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Creating the DbContext Class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026643"/>
            <a:ext cx="10958400" cy="34370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MVCApplication.Models;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AppDbContext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DbSet&lt;User&gt;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DbSet&lt;Article&gt;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085012" y="1752600"/>
            <a:ext cx="3733800" cy="1143620"/>
          </a:xfrm>
          <a:prstGeom prst="wedgeRoundRectCallout">
            <a:avLst>
              <a:gd name="adj1" fmla="val -68372"/>
              <a:gd name="adj2" fmla="val 5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Article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(model classes)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180012" y="5188120"/>
            <a:ext cx="4343400" cy="1151121"/>
          </a:xfrm>
          <a:prstGeom prst="wedgeRoundRectCallout">
            <a:avLst>
              <a:gd name="adj1" fmla="val -67251"/>
              <a:gd name="adj2" fmla="val -636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the mapped DB tables 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DbSet&lt;Type&gt;</a:t>
            </a:r>
          </a:p>
        </p:txBody>
      </p:sp>
    </p:spTree>
    <p:extLst>
      <p:ext uri="{BB962C8B-B14F-4D97-AF65-F5344CB8AC3E}">
        <p14:creationId xmlns:p14="http://schemas.microsoft.com/office/powerpoint/2010/main" val="17397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class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</a:p>
          <a:p>
            <a:pPr lvl="1"/>
            <a:r>
              <a:rPr lang="en-US" dirty="0"/>
              <a:t>Access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/>
              <a:t>, instead of database queries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DbContext: Accessing Table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69812" y="2702807"/>
            <a:ext cx="108348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AppDbContext()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700" dirty="0"/>
              <a:t>foreach (var a in db.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Articles</a:t>
            </a:r>
            <a:r>
              <a:rPr lang="en-US" sz="2700" dirty="0"/>
              <a:t>)</a:t>
            </a:r>
          </a:p>
          <a:p>
            <a:r>
              <a:rPr lang="en-US" sz="2700" dirty="0"/>
              <a:t>{</a:t>
            </a:r>
          </a:p>
          <a:p>
            <a:r>
              <a:rPr lang="en-US" sz="2700" dirty="0"/>
              <a:t>  Console.WriteLine($"Title:</a:t>
            </a:r>
            <a:r>
              <a:rPr lang="en-US" sz="2700" dirty="0">
                <a:latin typeface="+mn-lt"/>
              </a:rPr>
              <a:t> </a:t>
            </a:r>
            <a:r>
              <a:rPr lang="en-US" sz="2700" dirty="0"/>
              <a:t>{a.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sz="2700" dirty="0"/>
              <a:t>}");</a:t>
            </a:r>
          </a:p>
          <a:p>
            <a:r>
              <a:rPr lang="en-US" sz="2700" dirty="0"/>
              <a:t>  Console.WriteLine($"Content:</a:t>
            </a:r>
            <a:r>
              <a:rPr lang="en-US" sz="2700" dirty="0">
                <a:latin typeface="+mn-lt"/>
              </a:rPr>
              <a:t> </a:t>
            </a:r>
            <a:r>
              <a:rPr lang="en-US" sz="2700" dirty="0"/>
              <a:t>{a.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en-US" sz="2700" dirty="0"/>
              <a:t>}");</a:t>
            </a:r>
          </a:p>
          <a:p>
            <a:r>
              <a:rPr lang="en-US" sz="2700" dirty="0"/>
              <a:t>  Console.WriteLine($"Posted by:</a:t>
            </a:r>
            <a:r>
              <a:rPr lang="en-US" sz="2700" dirty="0">
                <a:latin typeface="+mn-lt"/>
              </a:rPr>
              <a:t> </a:t>
            </a:r>
            <a:r>
              <a:rPr lang="en-US" sz="2700" dirty="0"/>
              <a:t>{a.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Author?.FullName</a:t>
            </a:r>
            <a:r>
              <a:rPr lang="en-US" sz="2700" dirty="0"/>
              <a:t>}");</a:t>
            </a:r>
          </a:p>
          <a:p>
            <a:r>
              <a:rPr lang="en-US" sz="2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68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23504"/>
            <a:ext cx="8938472" cy="820600"/>
          </a:xfrm>
        </p:spPr>
        <p:txBody>
          <a:bodyPr/>
          <a:lstStyle/>
          <a:p>
            <a:r>
              <a:rPr lang="en-US" dirty="0"/>
              <a:t>ASP.NET MVC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2" y="5754968"/>
            <a:ext cx="9601200" cy="719034"/>
          </a:xfrm>
        </p:spPr>
        <p:txBody>
          <a:bodyPr/>
          <a:lstStyle/>
          <a:p>
            <a:r>
              <a:rPr lang="en-US" dirty="0"/>
              <a:t>ASP.NET MVC, Razor, Entity Framework</a:t>
            </a:r>
          </a:p>
        </p:txBody>
      </p:sp>
      <p:pic>
        <p:nvPicPr>
          <p:cNvPr id="2050" name="Picture 2" descr="https://media-www-asp.azureedge.net/media/5245130/home-her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94" y="722672"/>
            <a:ext cx="7240436" cy="391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3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 Web 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MVC framework</a:t>
            </a:r>
          </a:p>
          <a:p>
            <a:r>
              <a:rPr lang="en-US" dirty="0"/>
              <a:t>Developed by Microsoft</a:t>
            </a:r>
          </a:p>
          <a:p>
            <a:r>
              <a:rPr lang="en-US" dirty="0"/>
              <a:t>Code and markup are separated</a:t>
            </a:r>
          </a:p>
          <a:p>
            <a:r>
              <a:rPr lang="en-US" dirty="0"/>
              <a:t>Based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Framework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Core</a:t>
            </a:r>
          </a:p>
          <a:p>
            <a:pPr lvl="1"/>
            <a:r>
              <a:rPr lang="en-US" dirty="0"/>
              <a:t>Develop Web apps using C# and</a:t>
            </a:r>
            <a:br>
              <a:rPr lang="en-US" dirty="0"/>
            </a:br>
            <a:r>
              <a:rPr lang="en-US" dirty="0"/>
              <a:t>use all of its features and .NET APIs</a:t>
            </a:r>
          </a:p>
          <a:p>
            <a:r>
              <a:rPr lang="en-US" dirty="0"/>
              <a:t>Often combined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</a:t>
            </a:r>
          </a:p>
          <a:p>
            <a:r>
              <a:rPr lang="en-US" dirty="0"/>
              <a:t>Typically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Razor</a:t>
            </a:r>
            <a:r>
              <a:rPr lang="en-US" dirty="0"/>
              <a:t>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 engine</a:t>
            </a:r>
            <a:r>
              <a:rPr lang="en-US" dirty="0"/>
              <a:t> (templating engine)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Overview</a:t>
            </a:r>
          </a:p>
        </p:txBody>
      </p:sp>
      <p:pic>
        <p:nvPicPr>
          <p:cNvPr id="10" name="Picture 2" descr="Image result for mv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102" y="1859280"/>
            <a:ext cx="339471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ASP.NET MVC App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Project Setup. What’s Inside?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15" y="304800"/>
            <a:ext cx="6858594" cy="4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849D89-01FD-4397-8A0D-3560CC88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80" y="1447800"/>
            <a:ext cx="9730464" cy="45802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ASP.NET MVC App: Project Type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78" y="3479519"/>
            <a:ext cx="4590435" cy="137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294812" y="3352800"/>
            <a:ext cx="2379306" cy="1203306"/>
          </a:xfrm>
          <a:prstGeom prst="wedgeRoundRectCallout">
            <a:avLst>
              <a:gd name="adj1" fmla="val -88011"/>
              <a:gd name="adj2" fmla="val 284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this 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2017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4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ASP.NET MVC App: Choose Template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F913E-D919-4D76-92FC-B6E5FD3C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13" y="1151121"/>
            <a:ext cx="8085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0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41794F-30BE-4251-ABA8-FCE86232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94" y="986256"/>
            <a:ext cx="3327763" cy="560352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700169" y="1109087"/>
            <a:ext cx="2727244" cy="1219200"/>
          </a:xfrm>
          <a:prstGeom prst="wedgeRoundRectCallout">
            <a:avLst>
              <a:gd name="adj1" fmla="val 80703"/>
              <a:gd name="adj2" fmla="val 3746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Static files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</a:t>
            </a:r>
            <a:b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CSS styles images, fonts, …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0168" y="2543771"/>
            <a:ext cx="2727245" cy="1219200"/>
          </a:xfrm>
          <a:prstGeom prst="wedgeRoundRectCallout">
            <a:avLst>
              <a:gd name="adj1" fmla="val 85593"/>
              <a:gd name="adj2" fmla="val 144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classes holding actions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8014738" y="2743408"/>
            <a:ext cx="2784782" cy="1322926"/>
          </a:xfrm>
          <a:prstGeom prst="wedgeRoundRectCallout">
            <a:avLst>
              <a:gd name="adj1" fmla="val -114030"/>
              <a:gd name="adj2" fmla="val 241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Models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 EF classes + view models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45" y="4074732"/>
            <a:ext cx="2708303" cy="1322928"/>
          </a:xfrm>
          <a:prstGeom prst="wedgeRoundRectCallout">
            <a:avLst>
              <a:gd name="adj1" fmla="val 90453"/>
              <a:gd name="adj2" fmla="val -3227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Views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</a:t>
            </a:r>
            <a:b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templates</a:t>
            </a:r>
            <a:b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 the pages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5024077"/>
            <a:ext cx="2708303" cy="1322927"/>
          </a:xfrm>
          <a:prstGeom prst="wedgeRoundRectCallout">
            <a:avLst>
              <a:gd name="adj1" fmla="val -105052"/>
              <a:gd name="adj2" fmla="val -3753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Shared views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</a:t>
            </a:r>
            <a:b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layout for all pages + partial views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67" y="5709421"/>
            <a:ext cx="2727245" cy="637583"/>
          </a:xfrm>
          <a:prstGeom prst="wedgeRoundRectCallout">
            <a:avLst>
              <a:gd name="adj1" fmla="val 79784"/>
              <a:gd name="adj2" fmla="val 2838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App start 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3" cy="637583"/>
          </a:xfrm>
          <a:prstGeom prst="wedgeRoundRectCallout">
            <a:avLst>
              <a:gd name="adj1" fmla="val -132517"/>
              <a:gd name="adj2" fmla="val -382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NuGet packages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5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22" grpId="0" animBg="1"/>
      <p:bldP spid="24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600" dirty="0"/>
              <a:t>Object-Relational Mapping (ORM)</a:t>
            </a:r>
          </a:p>
          <a:p>
            <a:pPr marL="717550" lvl="1" indent="-414338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ORM and </a:t>
            </a:r>
            <a:r>
              <a:rPr lang="en-US" sz="3400" dirty="0"/>
              <a:t>Entity Framework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982663" lvl="2" indent="-374650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Context</a:t>
            </a:r>
          </a:p>
          <a:p>
            <a:pPr marL="982663" lvl="2" indent="-374650">
              <a:lnSpc>
                <a:spcPct val="100000"/>
              </a:lnSpc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 </a:t>
            </a:r>
            <a:r>
              <a:rPr lang="en-US" dirty="0"/>
              <a:t>Operations with EF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600" dirty="0"/>
              <a:t>ASP.NET MVC</a:t>
            </a:r>
          </a:p>
          <a:p>
            <a:pPr marL="717550" lvl="1" indent="-414338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Controllers, Handling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Forms</a:t>
            </a:r>
          </a:p>
          <a:p>
            <a:pPr marL="717550" lvl="1" indent="-414338">
              <a:lnSpc>
                <a:spcPct val="100000"/>
              </a:lnSpc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/>
              <a:t> Methods</a:t>
            </a:r>
          </a:p>
          <a:p>
            <a:pPr marL="514350" indent="-514350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Razor</a:t>
            </a:r>
            <a:r>
              <a:rPr lang="en-US" sz="3600" dirty="0"/>
              <a:t> View Engine</a:t>
            </a:r>
          </a:p>
          <a:p>
            <a:pPr marL="717550" lvl="1" indent="-414338">
              <a:lnSpc>
                <a:spcPct val="100000"/>
              </a:lnSpc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Syntax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sz="3200" dirty="0"/>
              <a:t> hold logic to process user actions</a:t>
            </a:r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/>
              <a:t> invokes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About()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2892" y="2667000"/>
            <a:ext cx="10442576" cy="3687502"/>
            <a:chOff x="684212" y="1085462"/>
            <a:chExt cx="5791200" cy="3687502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3100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/>
                <a:t>public class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Home</a:t>
              </a:r>
              <a:r>
                <a:rPr lang="en-US" dirty="0"/>
                <a:t>Controller : Controller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  public ActionResult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About</a:t>
              </a:r>
              <a:r>
                <a:rPr lang="en-US" dirty="0"/>
                <a:t>()</a:t>
              </a:r>
            </a:p>
            <a:p>
              <a:r>
                <a:rPr lang="en-US" dirty="0"/>
                <a:t>  {</a:t>
              </a:r>
            </a:p>
            <a:p>
              <a:r>
                <a:rPr lang="en-US" dirty="0"/>
                <a:t>    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ViewBag</a:t>
              </a:r>
              <a:r>
                <a:rPr lang="en-US" dirty="0"/>
                <a:t>.Message = "Your application description page.";</a:t>
              </a:r>
            </a:p>
            <a:p>
              <a:r>
                <a:rPr lang="en-US" dirty="0"/>
                <a:t>     return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View</a:t>
              </a:r>
              <a:r>
                <a:rPr lang="en-US" dirty="0"/>
                <a:t>();</a:t>
              </a:r>
            </a:p>
            <a:p>
              <a:r>
                <a:rPr lang="en-US" dirty="0"/>
                <a:t>  }</a:t>
              </a:r>
            </a:p>
            <a:p>
              <a:r>
                <a:rPr lang="en-US" dirty="0"/>
                <a:t>}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\Controllers\HomeController.cs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51412" y="5353456"/>
            <a:ext cx="4953000" cy="1072799"/>
          </a:xfrm>
          <a:prstGeom prst="wedgeRoundRectCallout">
            <a:avLst>
              <a:gd name="adj1" fmla="val -62432"/>
              <a:gd name="adj2" fmla="val -4486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Renders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Views\Home\About.cshtml</a:t>
            </a:r>
          </a:p>
        </p:txBody>
      </p:sp>
    </p:spTree>
    <p:extLst>
      <p:ext uri="{BB962C8B-B14F-4D97-AF65-F5344CB8AC3E}">
        <p14:creationId xmlns:p14="http://schemas.microsoft.com/office/powerpoint/2010/main" val="23775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200" dirty="0"/>
              <a:t> render the HTML code for the invoked action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ASP.NET MVC uses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Razor</a:t>
            </a:r>
            <a:r>
              <a:rPr lang="en-US" sz="3200" dirty="0"/>
              <a:t> view engine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Views combine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sz="3200" dirty="0"/>
              <a:t>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sz="3200" dirty="0"/>
              <a:t>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2892" y="3192825"/>
            <a:ext cx="10442576" cy="3256615"/>
            <a:chOff x="684212" y="1085462"/>
            <a:chExt cx="5791200" cy="3256615"/>
          </a:xfrm>
        </p:grpSpPr>
        <p:sp>
          <p:nvSpPr>
            <p:cNvPr id="9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26691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@{</a:t>
              </a:r>
            </a:p>
            <a:p>
              <a:r>
                <a:rPr lang="en-US" dirty="0"/>
                <a:t>  ViewBag.Title = "About";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  <a:p>
              <a:pPr>
                <a:spcBef>
                  <a:spcPts val="1200"/>
                </a:spcBef>
              </a:pPr>
              <a:r>
                <a:rPr lang="en-US" dirty="0"/>
                <a:t>&lt;h2&gt;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@ViewBag.Title</a:t>
              </a:r>
              <a:r>
                <a:rPr lang="en-US" dirty="0"/>
                <a:t>&lt;/h2&gt;</a:t>
              </a:r>
            </a:p>
            <a:p>
              <a:r>
                <a:rPr lang="en-US" dirty="0"/>
                <a:t>&lt;h3&gt;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@ViewBag.Message</a:t>
              </a:r>
              <a:r>
                <a:rPr lang="en-US" dirty="0"/>
                <a:t>&lt;/h3&gt;</a:t>
              </a:r>
            </a:p>
            <a:p>
              <a:pPr>
                <a:spcBef>
                  <a:spcPts val="1200"/>
                </a:spcBef>
              </a:pPr>
              <a:r>
                <a:rPr lang="en-US" dirty="0"/>
                <a:t>&lt;p&gt;Use this area to provide additional information.&lt;/p&gt;</a:t>
              </a:r>
            </a:p>
          </p:txBody>
        </p:sp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\Views\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Home</a:t>
              </a:r>
              <a:r>
                <a:rPr lang="en-US" dirty="0"/>
                <a:t>\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About</a:t>
              </a:r>
              <a:r>
                <a:rPr lang="en-US" dirty="0"/>
                <a:t>.cshtml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65812" y="3934840"/>
            <a:ext cx="4765240" cy="681794"/>
          </a:xfrm>
          <a:prstGeom prst="wedgeRoundRectCallout">
            <a:avLst>
              <a:gd name="adj1" fmla="val -58218"/>
              <a:gd name="adj2" fmla="val 1978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@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…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inserts C# code block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156812" y="4822504"/>
            <a:ext cx="2500200" cy="1049312"/>
          </a:xfrm>
          <a:prstGeom prst="wedgeRoundRectCallout">
            <a:avLst>
              <a:gd name="adj1" fmla="val -65819"/>
              <a:gd name="adj2" fmla="val 588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Everything else is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code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61012" y="4822504"/>
            <a:ext cx="3095823" cy="1049312"/>
          </a:xfrm>
          <a:prstGeom prst="wedgeRoundRectCallout">
            <a:avLst>
              <a:gd name="adj1" fmla="val -68440"/>
              <a:gd name="adj2" fmla="val -511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@Something 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prints a C# variable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action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/Home/Numbers</a:t>
            </a:r>
            <a:r>
              <a:rPr lang="en-US" dirty="0"/>
              <a:t> + view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Numbers.cshtml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the Numbers 1…50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1813" y="1981200"/>
            <a:ext cx="5334000" cy="3687502"/>
            <a:chOff x="684212" y="1085462"/>
            <a:chExt cx="5791200" cy="3687502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3100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/>
                <a:t>public class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Home</a:t>
              </a:r>
              <a:r>
                <a:rPr lang="en-US" dirty="0"/>
                <a:t>Controller : Controller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  public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/>
                <a:t>ActionResult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Numbers</a:t>
              </a:r>
              <a:r>
                <a:rPr lang="en-US" dirty="0"/>
                <a:t>()</a:t>
              </a:r>
            </a:p>
            <a:p>
              <a:r>
                <a:rPr lang="en-US" dirty="0"/>
                <a:t>  {</a:t>
              </a:r>
            </a:p>
            <a:p>
              <a:r>
                <a:rPr lang="en-US" dirty="0"/>
                <a:t>    return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View</a:t>
              </a:r>
              <a:r>
                <a:rPr lang="en-US" dirty="0"/>
                <a:t>();</a:t>
              </a:r>
            </a:p>
            <a:p>
              <a:r>
                <a:rPr lang="en-US" dirty="0"/>
                <a:t>  }</a:t>
              </a:r>
            </a:p>
            <a:p>
              <a:r>
                <a:rPr lang="en-US" dirty="0"/>
                <a:t>}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HomeController.cs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18212" y="1981200"/>
            <a:ext cx="5548200" cy="3687502"/>
            <a:chOff x="684212" y="1085462"/>
            <a:chExt cx="5791200" cy="3687502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3100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@{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ViewBag.Title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=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"Nums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50";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  <a:p>
              <a:r>
                <a:rPr lang="en-US" dirty="0"/>
                <a:t>&lt;h2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&gt;@ViewBag.Title</a:t>
              </a:r>
              <a:r>
                <a:rPr lang="en-US" dirty="0"/>
                <a:t>&lt;/h2&gt;</a:t>
              </a:r>
            </a:p>
            <a:p>
              <a:r>
                <a:rPr lang="en-US" dirty="0"/>
                <a:t>&lt;ul&gt;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@for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(int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i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=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i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&lt;=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50;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i++)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{</a:t>
              </a:r>
            </a:p>
            <a:p>
              <a:r>
                <a:rPr lang="en-US" dirty="0"/>
                <a:t>  &lt;li&gt;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@i</a:t>
              </a:r>
              <a:r>
                <a:rPr lang="en-US" dirty="0"/>
                <a:t>&lt;/li&gt;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  <a:p>
              <a:r>
                <a:rPr lang="en-US" dirty="0"/>
                <a:t>&lt;/ul&gt;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\Views\Home\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Numbers</a:t>
              </a:r>
              <a:r>
                <a:rPr lang="en-US" dirty="0"/>
                <a:t>.cshtml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4267200"/>
            <a:ext cx="2394850" cy="20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Page Layout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371600"/>
            <a:ext cx="10036410" cy="5052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701" y="1151121"/>
            <a:ext cx="2666621" cy="22984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825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the Numbers 1…N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1813" y="1177497"/>
            <a:ext cx="4876799" cy="4426166"/>
            <a:chOff x="684212" y="1085462"/>
            <a:chExt cx="5294810" cy="442616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5294810" cy="3838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/>
                <a:t>public </a:t>
              </a:r>
              <a:r>
                <a:rPr lang="en-US"/>
                <a:t>class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Home</a:t>
              </a:r>
              <a:r>
                <a:rPr lang="en-US"/>
                <a:t>Controller</a:t>
              </a:r>
              <a:br>
                <a:rPr lang="en-US" dirty="0"/>
              </a:br>
              <a:r>
                <a:rPr lang="en-US" dirty="0"/>
                <a:t>  : Controller</a:t>
              </a:r>
            </a:p>
            <a:p>
              <a:r>
                <a:rPr lang="en-US"/>
                <a:t>{</a:t>
              </a:r>
              <a:endParaRPr lang="en-US" dirty="0"/>
            </a:p>
            <a:p>
              <a:r>
                <a:rPr lang="en-US"/>
                <a:t>  public ActionResult</a:t>
              </a:r>
              <a:br>
                <a:rPr lang="en-US" dirty="0"/>
              </a:br>
              <a:r>
                <a:rPr lang="en-US"/>
                <a:t>   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Numbers</a:t>
              </a:r>
              <a:r>
                <a:rPr lang="en-US"/>
                <a:t>(int count = 5)</a:t>
              </a:r>
              <a:endParaRPr lang="en-US" dirty="0"/>
            </a:p>
            <a:p>
              <a:r>
                <a:rPr lang="en-US"/>
                <a:t>  {</a:t>
              </a:r>
              <a:endParaRPr lang="en-US" dirty="0"/>
            </a:p>
            <a:p>
              <a:r>
                <a:rPr lang="en-US"/>
                <a:t>    ViewBag.Count = count;</a:t>
              </a:r>
              <a:endParaRPr lang="en-US" dirty="0"/>
            </a:p>
            <a:p>
              <a:r>
                <a:rPr lang="en-US"/>
                <a:t>    return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View</a:t>
              </a:r>
              <a:r>
                <a:rPr lang="en-US"/>
                <a:t>();</a:t>
              </a:r>
              <a:endParaRPr lang="en-US" dirty="0"/>
            </a:p>
            <a:p>
              <a:r>
                <a:rPr lang="en-US"/>
                <a:t>  }</a:t>
              </a:r>
              <a:endParaRPr lang="en-US" dirty="0"/>
            </a:p>
            <a:p>
              <a:r>
                <a:rPr lang="en-US"/>
                <a:t>}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1085462"/>
              <a:ext cx="529481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HomeController</a:t>
              </a:r>
              <a:r>
                <a:rPr lang="en-US"/>
                <a:t>.cs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7212" y="1177497"/>
            <a:ext cx="6096000" cy="5164830"/>
            <a:chOff x="684212" y="1085462"/>
            <a:chExt cx="5954118" cy="5164830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1672903"/>
              <a:ext cx="5954118" cy="45773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@{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ViewBag.Title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=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  <a:p>
              <a:r>
                <a:rPr lang="en-US"/>
                <a:t> 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"Nums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" </a:t>
              </a:r>
              <a:r>
                <a:rPr lang="en-US"/>
                <a:t>+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ViewBag.Count;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/>
                <a:t>&lt;h2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&gt;@ViewBag.Title</a:t>
              </a:r>
              <a:r>
                <a:rPr lang="en-US"/>
                <a:t>&lt;/h2&gt;</a:t>
              </a:r>
              <a:endParaRPr lang="en-US" dirty="0"/>
            </a:p>
            <a:p>
              <a:r>
                <a:rPr lang="en-US"/>
                <a:t>&lt;ul&gt;</a:t>
              </a:r>
              <a:endParaRPr lang="en-US" dirty="0"/>
            </a:p>
            <a:p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@for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(int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i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=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1;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i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&lt;=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ViewBag.Count;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i++) { </a:t>
              </a:r>
              <a:r>
                <a:rPr lang="en-US"/>
                <a:t>&lt;li&gt;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@i</a:t>
              </a:r>
              <a:r>
                <a:rPr lang="en-US"/>
                <a:t>&lt;/li&gt;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/>
                <a:t>&lt;/ul&gt;</a:t>
              </a:r>
              <a:endParaRPr lang="en-US" dirty="0"/>
            </a:p>
            <a:p>
              <a:r>
                <a:rPr lang="en-US"/>
                <a:t>@using (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Html.BeginForm</a:t>
              </a:r>
              <a:r>
                <a:rPr lang="en-US"/>
                <a:t>())</a:t>
              </a:r>
              <a:endParaRPr lang="en-US" dirty="0"/>
            </a:p>
            <a:p>
              <a:r>
                <a:rPr lang="en-US"/>
                <a:t>{</a:t>
              </a:r>
              <a:endParaRPr lang="en-US" dirty="0"/>
            </a:p>
            <a:p>
              <a:r>
                <a:rPr lang="en-US"/>
                <a:t>  @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Html.TextBox</a:t>
              </a:r>
              <a:r>
                <a:rPr lang="en-US"/>
                <a:t>("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count</a:t>
              </a:r>
              <a:r>
                <a:rPr lang="en-US"/>
                <a:t>");</a:t>
              </a:r>
              <a:endParaRPr lang="en-US" dirty="0"/>
            </a:p>
            <a:p>
              <a:r>
                <a:rPr lang="en-US"/>
                <a:t>  &lt;input type="submit" /&gt;</a:t>
              </a:r>
              <a:endParaRPr lang="en-US" dirty="0"/>
            </a:p>
            <a:p>
              <a:r>
                <a:rPr lang="en-US"/>
                <a:t>}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84212" y="1085462"/>
              <a:ext cx="5954118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\Views\</a:t>
              </a:r>
              <a:r>
                <a:rPr lang="en-US"/>
                <a:t>Home\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Numbers</a:t>
              </a:r>
              <a:r>
                <a:rPr lang="en-US"/>
                <a:t>.cshtml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93FEFC-05CD-4613-BA5D-958FC41C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895985"/>
            <a:ext cx="2667000" cy="160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en-US" dirty="0"/>
              <a:t>ASP.NET Controllers</a:t>
            </a:r>
          </a:p>
        </p:txBody>
      </p:sp>
      <p:pic>
        <p:nvPicPr>
          <p:cNvPr id="6146" name="Picture 2" descr="Image result for controller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03" y="1676400"/>
            <a:ext cx="7833618" cy="3200400"/>
          </a:xfrm>
          <a:prstGeom prst="roundRect">
            <a:avLst>
              <a:gd name="adj" fmla="val 150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06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dirty="0"/>
              <a:t> hold multiple actions on different routes</a:t>
            </a:r>
            <a:endParaRPr lang="bg-BG" dirty="0"/>
          </a:p>
          <a:p>
            <a:r>
              <a:rPr lang="en-US" dirty="0"/>
              <a:t>Route configuration is defined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RouteConfig.cs</a:t>
            </a:r>
            <a:endParaRPr lang="en-US" noProof="1"/>
          </a:p>
          <a:p>
            <a:r>
              <a:rPr lang="en-US" dirty="0"/>
              <a:t>Routes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generated</a:t>
            </a:r>
            <a:r>
              <a:rPr lang="en-US" dirty="0"/>
              <a:t>, based on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RouteConfig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3388467"/>
            <a:ext cx="1045622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ArticleController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 comes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500370" y="4931560"/>
            <a:ext cx="3939616" cy="1093543"/>
          </a:xfrm>
          <a:prstGeom prst="wedgeRoundRectCallout">
            <a:avLst>
              <a:gd name="adj1" fmla="val -71668"/>
              <a:gd name="adj2" fmla="val -612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Generated route: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/Article/List/{id}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342301" y="3936298"/>
            <a:ext cx="3200400" cy="641564"/>
          </a:xfrm>
          <a:prstGeom prst="wedgeRoundRectCallout">
            <a:avLst>
              <a:gd name="adj1" fmla="val -73114"/>
              <a:gd name="adj2" fmla="val 33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46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27321"/>
            <a:ext cx="11804822" cy="3344679"/>
          </a:xfrm>
        </p:spPr>
        <p:txBody>
          <a:bodyPr>
            <a:normAutofit/>
          </a:bodyPr>
          <a:lstStyle/>
          <a:p>
            <a:r>
              <a:rPr lang="en-US" dirty="0"/>
              <a:t>Annotated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[Http{method}]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2027904"/>
            <a:ext cx="1076102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Index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384" y="4135578"/>
            <a:ext cx="1076102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Create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 action</a:t>
            </a:r>
            <a:r>
              <a:rPr lang="en-US" dirty="0"/>
              <a:t>, which processes a HTTP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request: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Returns the view in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Views/{controller}/{action}.cshtml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GET Requests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81200"/>
            <a:ext cx="1060862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Index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[HttpGet]</a:t>
            </a:r>
            <a:r>
              <a:rPr lang="en-US" dirty="0"/>
              <a:t>, there is also an alias for method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Similar attributes exist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/>
              <a:t> other types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</a:t>
            </a:r>
            <a:r>
              <a:rPr lang="en-US" dirty="0"/>
              <a:t>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POST Requests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81200"/>
            <a:ext cx="1060862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Register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2296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noProof="1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noProof="1"/>
            </a:br>
            <a:r>
              <a:rPr lang="en-US" sz="11500" b="1" noProof="1"/>
              <a:t>#tech-softuni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5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US" dirty="0"/>
              <a:t>CRUD in ASP.NET MVC with EFC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-57222" y="5754969"/>
            <a:ext cx="11945340" cy="719034"/>
          </a:xfrm>
        </p:spPr>
        <p:txBody>
          <a:bodyPr/>
          <a:lstStyle/>
          <a:p>
            <a:r>
              <a:rPr lang="en-US" dirty="0"/>
              <a:t>Manipulating Databases in ASP.NET MVC</a:t>
            </a:r>
          </a:p>
        </p:txBody>
      </p:sp>
      <p:pic>
        <p:nvPicPr>
          <p:cNvPr id="2050" name="Picture 2" descr="Image result for cr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4" y="1649821"/>
            <a:ext cx="6857998" cy="27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645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736D8-0C14-41D6-8C66-47AB2A2C7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0BB6E0-5266-486C-B773-1CC63EE6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/Models/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Task.cs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36B976-8522-42B6-86EF-D1049542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Data Models (EF Entities)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30B8CA-3C26-4659-B5FD-D2F1170D76B5}"/>
              </a:ext>
            </a:extLst>
          </p:cNvPr>
          <p:cNvGrpSpPr/>
          <p:nvPr/>
        </p:nvGrpSpPr>
        <p:grpSpPr>
          <a:xfrm>
            <a:off x="684212" y="2209800"/>
            <a:ext cx="10744200" cy="3810614"/>
            <a:chOff x="684212" y="1085462"/>
            <a:chExt cx="5294810" cy="3810614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BCF3FC0-17BB-4A26-B7E1-C482F8003F8F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734459"/>
              <a:ext cx="5294810" cy="316161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/>
                <a:t>public class Task</a:t>
              </a:r>
            </a:p>
            <a:p>
              <a:r>
                <a:rPr lang="en-US" sz="2800" dirty="0"/>
                <a:t>{</a:t>
              </a:r>
            </a:p>
            <a:p>
              <a:r>
                <a:rPr lang="en-US" sz="2800" dirty="0"/>
                <a:t>  public int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Id</a:t>
              </a:r>
              <a:r>
                <a:rPr lang="en-US" sz="2800" dirty="0"/>
                <a:t> { get; set; }</a:t>
              </a:r>
            </a:p>
            <a:p>
              <a:endParaRPr lang="en-US" sz="2800" dirty="0"/>
            </a:p>
            <a:p>
              <a:r>
                <a:rPr lang="en-US" sz="2800" dirty="0"/>
                <a:t>  [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Required</a:t>
              </a:r>
              <a:r>
                <a:rPr lang="en-US" sz="2800" dirty="0"/>
                <a:t>]</a:t>
              </a:r>
            </a:p>
            <a:p>
              <a:r>
                <a:rPr lang="en-US" sz="2800" dirty="0"/>
                <a:t>  public string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Title</a:t>
              </a:r>
              <a:r>
                <a:rPr lang="en-US" sz="2800" dirty="0"/>
                <a:t> { get; set; }</a:t>
              </a:r>
            </a:p>
            <a:p>
              <a:r>
                <a:rPr lang="en-US" sz="2800" dirty="0"/>
                <a:t>}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E31CE89-B3DA-4660-9F59-D2AC7C73D3BB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085462"/>
              <a:ext cx="5294810" cy="648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 err="1">
                  <a:solidFill>
                    <a:schemeClr val="tx2">
                      <a:lumMod val="75000"/>
                    </a:schemeClr>
                  </a:solidFill>
                </a:rPr>
                <a:t>Task</a:t>
              </a:r>
              <a:r>
                <a:rPr lang="en-US" sz="2800" dirty="0" err="1"/>
                <a:t>.cs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91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736D8-0C14-41D6-8C66-47AB2A2C7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0BB6E0-5266-486C-B773-1CC63EE6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/Models/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Task.cs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36B976-8522-42B6-86EF-D1049542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the Data Models (EF Entities)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30B8CA-3C26-4659-B5FD-D2F1170D76B5}"/>
              </a:ext>
            </a:extLst>
          </p:cNvPr>
          <p:cNvGrpSpPr/>
          <p:nvPr/>
        </p:nvGrpSpPr>
        <p:grpSpPr>
          <a:xfrm>
            <a:off x="684212" y="2206448"/>
            <a:ext cx="10591800" cy="2517952"/>
            <a:chOff x="684212" y="1199363"/>
            <a:chExt cx="5294810" cy="2517952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BCF3FC0-17BB-4A26-B7E1-C482F8003F8F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848360"/>
              <a:ext cx="5294810" cy="186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/>
                <a:t>public class </a:t>
              </a:r>
              <a:r>
                <a:rPr lang="en-US" sz="2800" dirty="0" err="1">
                  <a:solidFill>
                    <a:schemeClr val="tx2">
                      <a:lumMod val="75000"/>
                    </a:schemeClr>
                  </a:solidFill>
                </a:rPr>
                <a:t>TaskDbContext</a:t>
              </a:r>
              <a:r>
                <a:rPr lang="en-US" sz="2800" dirty="0"/>
                <a:t> : </a:t>
              </a:r>
              <a:r>
                <a:rPr lang="en-US" sz="2800" dirty="0" err="1"/>
                <a:t>DbContext</a:t>
              </a:r>
              <a:endParaRPr lang="en-US" sz="2800" dirty="0"/>
            </a:p>
            <a:p>
              <a:r>
                <a:rPr lang="en-US" sz="2800" dirty="0"/>
                <a:t>{</a:t>
              </a:r>
            </a:p>
            <a:p>
              <a:r>
                <a:rPr lang="en-US" sz="2800" dirty="0"/>
                <a:t>    public virtual </a:t>
              </a:r>
              <a:r>
                <a:rPr lang="en-US" sz="2800" dirty="0" err="1"/>
                <a:t>DbSet</a:t>
              </a:r>
              <a:r>
                <a:rPr lang="en-US" sz="2800" dirty="0"/>
                <a:t>&lt;Task&gt; Tasks { get; set; }</a:t>
              </a:r>
            </a:p>
            <a:p>
              <a:r>
                <a:rPr lang="en-US" sz="2800" dirty="0"/>
                <a:t>}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E31CE89-B3DA-4660-9F59-D2AC7C73D3BB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199363"/>
              <a:ext cx="5294810" cy="648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 err="1">
                  <a:solidFill>
                    <a:schemeClr val="tx2">
                      <a:lumMod val="75000"/>
                    </a:schemeClr>
                  </a:solidFill>
                </a:rPr>
                <a:t>TaskDbContext</a:t>
              </a:r>
              <a:r>
                <a:rPr lang="en-US" sz="2800" dirty="0" err="1"/>
                <a:t>.cs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8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24" y="1146257"/>
            <a:ext cx="8520545" cy="4805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191000"/>
            <a:ext cx="6378493" cy="20956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2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entry to database: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Creating Entities –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23395"/>
            <a:ext cx="10958400" cy="4413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nn-NO" sz="18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ActionResult</a:t>
            </a:r>
            <a:r>
              <a:rPr lang="nn-NO" sz="18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CreateArticle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nn-NO" sz="18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nn-NO" sz="18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Article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db.articles.Add(article);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db.SaveChanges();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RedirectToAction("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5865088" y="4458778"/>
            <a:ext cx="2221484" cy="685800"/>
          </a:xfrm>
          <a:prstGeom prst="wedgeRoundRectCallout">
            <a:avLst>
              <a:gd name="adj1" fmla="val -43875"/>
              <a:gd name="adj2" fmla="val 97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name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248857" y="4458778"/>
            <a:ext cx="2705914" cy="685800"/>
          </a:xfrm>
          <a:prstGeom prst="wedgeRoundRectCallout">
            <a:avLst>
              <a:gd name="adj1" fmla="val -63443"/>
              <a:gd name="adj2" fmla="val 109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name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C10D2-C601-4487-AC74-D81AF754B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A43D-2C44-4C18-B7DF-7C67B126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4AA5D5-A951-474D-BA12-75A086B9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Creating Entities – View</a:t>
            </a:r>
          </a:p>
        </p:txBody>
      </p:sp>
    </p:spTree>
    <p:extLst>
      <p:ext uri="{BB962C8B-B14F-4D97-AF65-F5344CB8AC3E}">
        <p14:creationId xmlns:p14="http://schemas.microsoft.com/office/powerpoint/2010/main" val="3747360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element </a:t>
            </a:r>
            <a:r>
              <a:rPr lang="en-US" dirty="0"/>
              <a:t>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,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DbContext.Find()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Generated route: </a:t>
            </a:r>
            <a:r>
              <a:rPr lang="en-US" noProof="1"/>
              <a:t>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/Article/ArticleDetails/2</a:t>
            </a:r>
            <a:r>
              <a:rPr lang="en-US" noProof="1"/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Reading Entities –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4898" y="1897082"/>
            <a:ext cx="108990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ArticleDetails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db.Articles.Find(id)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438540" y="4886632"/>
            <a:ext cx="3810000" cy="685800"/>
          </a:xfrm>
          <a:prstGeom prst="wedgeRoundRectCallout">
            <a:avLst>
              <a:gd name="adj1" fmla="val -67219"/>
              <a:gd name="adj2" fmla="val -561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34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FB65B-49B6-4BA1-AEEA-63C0FF830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3C6A-E93F-4AF5-ADAD-C6155838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86B8F1-9013-44EF-9043-38DE351C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Reading Entities – View</a:t>
            </a:r>
          </a:p>
        </p:txBody>
      </p:sp>
    </p:spTree>
    <p:extLst>
      <p:ext uri="{BB962C8B-B14F-4D97-AF65-F5344CB8AC3E}">
        <p14:creationId xmlns:p14="http://schemas.microsoft.com/office/powerpoint/2010/main" val="657401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retrieve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collection</a:t>
            </a:r>
            <a:r>
              <a:rPr lang="en-US" dirty="0"/>
              <a:t>, 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Generated route: </a:t>
            </a:r>
            <a:r>
              <a:rPr lang="en-US" noProof="1"/>
              <a:t>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/Article/ListArticles/</a:t>
            </a:r>
            <a:r>
              <a:rPr lang="en-US" noProof="1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Reading Entities – Controllers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4898" y="1897082"/>
            <a:ext cx="108990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ListArticles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articles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98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LINQ</a:t>
            </a:r>
            <a:r>
              <a:rPr lang="en-US" dirty="0"/>
              <a:t> 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en-US" dirty="0"/>
              <a:t>, just like a normal collection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Reading Entities – Controllers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4898" y="1905000"/>
            <a:ext cx="10899028" cy="4413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ArticlesByAuthor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authorId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articlesByAuthor =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.Where(article =&gt; article.Author.Id == authorId)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.ToList()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articlesByAuthor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2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800600"/>
            <a:ext cx="10210800" cy="820600"/>
          </a:xfrm>
        </p:spPr>
        <p:txBody>
          <a:bodyPr/>
          <a:lstStyle/>
          <a:p>
            <a:r>
              <a:rPr lang="en-US" dirty="0"/>
              <a:t>Object-Relational Mapping (ORM)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5248" y="5678768"/>
            <a:ext cx="11178328" cy="719034"/>
          </a:xfrm>
        </p:spPr>
        <p:txBody>
          <a:bodyPr/>
          <a:lstStyle/>
          <a:p>
            <a:r>
              <a:rPr lang="en-US" dirty="0"/>
              <a:t>ORM Concepts and Features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3" y="1410928"/>
            <a:ext cx="8686800" cy="30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5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FB65B-49B6-4BA1-AEEA-63C0FF830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3C6A-E93F-4AF5-ADAD-C6155838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86B8F1-9013-44EF-9043-38DE351C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Reading Entities – View (4)</a:t>
            </a:r>
          </a:p>
        </p:txBody>
      </p:sp>
    </p:spTree>
    <p:extLst>
      <p:ext uri="{BB962C8B-B14F-4D97-AF65-F5344CB8AC3E}">
        <p14:creationId xmlns:p14="http://schemas.microsoft.com/office/powerpoint/2010/main" val="340810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existing entry in database: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Updating 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9912" y="1828800"/>
            <a:ext cx="11049000" cy="45807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Edit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 = db.Articles.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Find(id)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article.Title = title;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article.Content = content;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db.SaveChanges();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RedirectToAction("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6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FB65B-49B6-4BA1-AEEA-63C0FF830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3C6A-E93F-4AF5-ADAD-C6155838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86B8F1-9013-44EF-9043-38DE351C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Updating Entities – View</a:t>
            </a:r>
          </a:p>
        </p:txBody>
      </p:sp>
    </p:spTree>
    <p:extLst>
      <p:ext uri="{BB962C8B-B14F-4D97-AF65-F5344CB8AC3E}">
        <p14:creationId xmlns:p14="http://schemas.microsoft.com/office/powerpoint/2010/main" val="1247546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existing entry in database: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Deleting Entities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9912" y="1828800"/>
            <a:ext cx="11049000" cy="4170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 = db.Articles.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Find(id)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db.Articles.Remove(article);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db.SaveChanges();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RedirectToAction("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937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FB65B-49B6-4BA1-AEEA-63C0FF830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3C6A-E93F-4AF5-ADAD-C6155838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86B8F1-9013-44EF-9043-38DE351C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Deleting Entities – View</a:t>
            </a:r>
          </a:p>
        </p:txBody>
      </p:sp>
    </p:spTree>
    <p:extLst>
      <p:ext uri="{BB962C8B-B14F-4D97-AF65-F5344CB8AC3E}">
        <p14:creationId xmlns:p14="http://schemas.microsoft.com/office/powerpoint/2010/main" val="1715182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ASP.NET MVC app, which works like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TODO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deleting</a:t>
            </a:r>
            <a:r>
              <a:rPr lang="en-US" dirty="0"/>
              <a:t> items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2722785"/>
            <a:ext cx="5334000" cy="35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9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Razor View Engine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it? How do I use it?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" r="1595"/>
          <a:stretch/>
        </p:blipFill>
        <p:spPr>
          <a:xfrm>
            <a:off x="2894011" y="1743874"/>
            <a:ext cx="6400802" cy="2617582"/>
          </a:xfrm>
          <a:prstGeom prst="roundRect">
            <a:avLst>
              <a:gd name="adj" fmla="val 19380"/>
            </a:avLst>
          </a:prstGeom>
        </p:spPr>
      </p:pic>
    </p:spTree>
    <p:extLst>
      <p:ext uri="{BB962C8B-B14F-4D97-AF65-F5344CB8AC3E}">
        <p14:creationId xmlns:p14="http://schemas.microsoft.com/office/powerpoint/2010/main" val="237313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Simple-syntax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 engine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Code-focused</a:t>
            </a:r>
            <a:r>
              <a:rPr lang="en-US" dirty="0"/>
              <a:t> templating approach</a:t>
            </a:r>
          </a:p>
          <a:p>
            <a:r>
              <a:rPr lang="en-US" dirty="0"/>
              <a:t>Easy transition between HTML and code</a:t>
            </a:r>
          </a:p>
          <a:p>
            <a:r>
              <a:rPr lang="en-US" dirty="0"/>
              <a:t>Examples: combining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Razor?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" r="1595"/>
          <a:stretch/>
        </p:blipFill>
        <p:spPr>
          <a:xfrm>
            <a:off x="6369601" y="4190999"/>
            <a:ext cx="5058811" cy="2068781"/>
          </a:xfrm>
          <a:prstGeom prst="roundRect">
            <a:avLst>
              <a:gd name="adj" fmla="val 4409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4195664"/>
            <a:ext cx="5638800" cy="2068781"/>
          </a:xfrm>
          <a:prstGeom prst="roundRect">
            <a:avLst>
              <a:gd name="adj" fmla="val 4039"/>
            </a:avLst>
          </a:prstGeom>
        </p:spPr>
      </p:pic>
      <p:grpSp>
        <p:nvGrpSpPr>
          <p:cNvPr id="5" name="Group 4"/>
          <p:cNvGrpSpPr/>
          <p:nvPr/>
        </p:nvGrpSpPr>
        <p:grpSpPr>
          <a:xfrm>
            <a:off x="8004364" y="1151118"/>
            <a:ext cx="3424047" cy="2717098"/>
            <a:chOff x="7859120" y="845723"/>
            <a:chExt cx="3569292" cy="2832355"/>
          </a:xfrm>
        </p:grpSpPr>
        <p:pic>
          <p:nvPicPr>
            <p:cNvPr id="1028" name="Picture 4" descr="Image result for html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9120" y="845723"/>
              <a:ext cx="3569292" cy="28323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3" name="Picture 2" descr="Image result for raz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50679">
              <a:off x="8629990" y="1989930"/>
              <a:ext cx="1005389" cy="6861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 descr="Image result for raz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21561">
              <a:off x="10333634" y="1959450"/>
              <a:ext cx="1005389" cy="6861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42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mixed with C# code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@</a:t>
            </a:r>
            <a:r>
              <a:rPr lang="en-US" dirty="0"/>
              <a:t> switches to C#):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370012" y="1905000"/>
            <a:ext cx="9448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class="row"&gt;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@foreach(var article in Model)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&lt;article&gt;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&lt;h2&gt;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@article.Title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&lt;/h2&gt;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&lt;p&gt;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@article.Content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&lt;/p&gt;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&lt;small&gt;--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@article.Author.FullName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&lt;/small&gt;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&lt;/article&gt;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Engine: Example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88960" y="2428240"/>
            <a:ext cx="2312078" cy="606312"/>
          </a:xfrm>
          <a:prstGeom prst="wedgeRoundRectCallout">
            <a:avLst>
              <a:gd name="adj1" fmla="val -65759"/>
              <a:gd name="adj2" fmla="val 29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foreach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686322" y="5294838"/>
            <a:ext cx="1715998" cy="563178"/>
          </a:xfrm>
          <a:prstGeom prst="wedgeRoundRectCallout">
            <a:avLst>
              <a:gd name="adj1" fmla="val 928"/>
              <a:gd name="adj2" fmla="val -914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code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167920" y="3007360"/>
            <a:ext cx="1669760" cy="590370"/>
          </a:xfrm>
          <a:prstGeom prst="wedgeRoundRectCallout">
            <a:avLst>
              <a:gd name="adj1" fmla="val -61413"/>
              <a:gd name="adj2" fmla="val 537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code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760412" y="3916834"/>
            <a:ext cx="1456688" cy="996516"/>
          </a:xfrm>
          <a:prstGeom prst="wedgeRoundRectCallout">
            <a:avLst>
              <a:gd name="adj1" fmla="val 40569"/>
              <a:gd name="adj2" fmla="val -801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HTML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HTML helpers in Razor to generate HTML: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  <a:r>
              <a:rPr lang="bg-BG" dirty="0"/>
              <a:t>:</a:t>
            </a:r>
            <a:r>
              <a:rPr lang="en-US" dirty="0"/>
              <a:t>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828800"/>
            <a:ext cx="11506200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@Html.ActionLink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article.Title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Details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Article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new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 = article.Id 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new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@class = "text-uppercase"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338739" y="1900693"/>
            <a:ext cx="1814508" cy="530277"/>
          </a:xfrm>
          <a:prstGeom prst="wedgeRoundRectCallout">
            <a:avLst>
              <a:gd name="adj1" fmla="val -56134"/>
              <a:gd name="adj2" fmla="val 711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text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009090" y="2703327"/>
            <a:ext cx="1459699" cy="541521"/>
          </a:xfrm>
          <a:prstGeom prst="wedgeRoundRectCallout">
            <a:avLst>
              <a:gd name="adj1" fmla="val -81140"/>
              <a:gd name="adj2" fmla="val 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380690" y="4038600"/>
            <a:ext cx="2438400" cy="980353"/>
          </a:xfrm>
          <a:prstGeom prst="wedgeRoundRectCallout">
            <a:avLst>
              <a:gd name="adj1" fmla="val -75054"/>
              <a:gd name="adj2" fmla="val -44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Route Values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797626" y="5250948"/>
            <a:ext cx="2042928" cy="980353"/>
          </a:xfrm>
          <a:prstGeom prst="wedgeRoundRectCallout">
            <a:avLst>
              <a:gd name="adj1" fmla="val -69086"/>
              <a:gd name="adj2" fmla="val -48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Attributes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5898" b="8968"/>
          <a:stretch/>
        </p:blipFill>
        <p:spPr>
          <a:xfrm>
            <a:off x="8324843" y="3776238"/>
            <a:ext cx="3241569" cy="1828801"/>
          </a:xfrm>
          <a:prstGeom prst="roundRect">
            <a:avLst>
              <a:gd name="adj" fmla="val 10992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59" y="5875510"/>
            <a:ext cx="3563979" cy="343966"/>
          </a:xfrm>
          <a:prstGeom prst="round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2914" y="2017689"/>
            <a:ext cx="4905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 class=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"text-uppercase"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href="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/Article/Details/2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Article 2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12" name="Arrow: Right 11"/>
          <p:cNvSpPr/>
          <p:nvPr/>
        </p:nvSpPr>
        <p:spPr>
          <a:xfrm rot="20846195">
            <a:off x="4614124" y="2475736"/>
            <a:ext cx="1982566" cy="772548"/>
          </a:xfrm>
          <a:prstGeom prst="rightArrow">
            <a:avLst/>
          </a:prstGeom>
          <a:solidFill>
            <a:srgbClr val="633508"/>
          </a:solidFill>
          <a:ln w="19050">
            <a:solidFill>
              <a:srgbClr val="CFB3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Result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884681" y="3367800"/>
            <a:ext cx="1911253" cy="551055"/>
          </a:xfrm>
          <a:prstGeom prst="wedgeRoundRectCallout">
            <a:avLst>
              <a:gd name="adj1" fmla="val -69699"/>
              <a:gd name="adj2" fmla="val -572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9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5" grpId="0" animBg="1"/>
      <p:bldP spid="1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/>
              <a:t>map 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to 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Frameworks – Overview</a:t>
            </a:r>
          </a:p>
        </p:txBody>
      </p:sp>
      <p:pic>
        <p:nvPicPr>
          <p:cNvPr id="2050" name="Picture 2" descr="http://www.agile-code.com/blog/wp-content/uploads/2013/03/ORMMap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4" y="2024204"/>
            <a:ext cx="8385176" cy="4300396"/>
          </a:xfrm>
          <a:prstGeom prst="roundRect">
            <a:avLst>
              <a:gd name="adj" fmla="val 7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24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83484" y="4847346"/>
            <a:ext cx="10263928" cy="926254"/>
          </a:xfrm>
        </p:spPr>
        <p:txBody>
          <a:bodyPr/>
          <a:lstStyle/>
          <a:p>
            <a:r>
              <a:rPr lang="en-US" dirty="0"/>
              <a:t>Creating Simple ASP.NET MVC Apps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1" name="Picture 2" descr="Image result for cr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4" y="1649821"/>
            <a:ext cx="6857998" cy="27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03" y="533400"/>
            <a:ext cx="6861619" cy="3197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2" y="1905000"/>
            <a:ext cx="3008056" cy="2602149"/>
          </a:xfrm>
          <a:prstGeom prst="roundRect">
            <a:avLst>
              <a:gd name="adj" fmla="val 34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612" y="1631399"/>
            <a:ext cx="2918672" cy="2875750"/>
          </a:xfrm>
          <a:prstGeom prst="roundRect">
            <a:avLst>
              <a:gd name="adj" fmla="val 271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25585" r="57431"/>
          <a:stretch/>
        </p:blipFill>
        <p:spPr>
          <a:xfrm>
            <a:off x="4276632" y="2212039"/>
            <a:ext cx="3339278" cy="2518036"/>
          </a:xfrm>
          <a:prstGeom prst="roundRect">
            <a:avLst>
              <a:gd name="adj" fmla="val 318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070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ASP.NET MVC </a:t>
            </a:r>
            <a:r>
              <a:rPr lang="en-US" sz="3200" dirty="0"/>
              <a:t>is powerful Web development platform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000" dirty="0"/>
              <a:t> render HTML code</a:t>
            </a:r>
          </a:p>
          <a:p>
            <a:pPr lvl="1"/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sz="3000" dirty="0"/>
              <a:t> process HTTP GET / POST actions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en-US" sz="3000" dirty="0"/>
          </a:p>
          <a:p>
            <a:pPr lvl="1"/>
            <a:r>
              <a:rPr lang="en-US" sz="3000" dirty="0"/>
              <a:t>Great integration with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databases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EF</a:t>
            </a:r>
          </a:p>
          <a:p>
            <a:pPr lvl="1"/>
            <a:r>
              <a:rPr lang="en-US" sz="3000" dirty="0"/>
              <a:t>VS generates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sz="3000" dirty="0"/>
              <a:t> operations by existing model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A5CB81-C14F-499A-A355-678AECAE9865}"/>
              </a:ext>
            </a:extLst>
          </p:cNvPr>
          <p:cNvSpPr txBox="1">
            <a:spLocks/>
          </p:cNvSpPr>
          <p:nvPr/>
        </p:nvSpPr>
        <p:spPr>
          <a:xfrm>
            <a:off x="932268" y="2438400"/>
            <a:ext cx="7524344" cy="10933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sv-SE" sz="2800" dirty="0"/>
              <a:t>@foreach (var item in @Model)</a:t>
            </a:r>
          </a:p>
          <a:p>
            <a:pPr>
              <a:lnSpc>
                <a:spcPct val="110000"/>
              </a:lnSpc>
            </a:pPr>
            <a:r>
              <a:rPr lang="sv-SE" sz="2800" dirty="0"/>
              <a:t>{ </a:t>
            </a:r>
            <a:r>
              <a:rPr lang="sv-SE" sz="2800" dirty="0">
                <a:solidFill>
                  <a:schemeClr val="tx2">
                    <a:lumMod val="75000"/>
                  </a:schemeClr>
                </a:solidFill>
              </a:rPr>
              <a:t>&lt;li&gt;</a:t>
            </a:r>
            <a:r>
              <a:rPr lang="sv-SE" sz="2800" dirty="0"/>
              <a:t>@item</a:t>
            </a:r>
            <a:r>
              <a:rPr lang="sv-SE" sz="2800" dirty="0">
                <a:solidFill>
                  <a:schemeClr val="tx2">
                    <a:lumMod val="75000"/>
                  </a:schemeClr>
                </a:solidFill>
              </a:rPr>
              <a:t>&lt;/li&gt;</a:t>
            </a:r>
            <a:r>
              <a:rPr lang="sv-SE" sz="2800" dirty="0"/>
              <a:t> }</a:t>
            </a:r>
            <a:endParaRPr lang="en-US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40CB934-82D0-4AF5-B96E-2309AF9C1F71}"/>
              </a:ext>
            </a:extLst>
          </p:cNvPr>
          <p:cNvSpPr txBox="1">
            <a:spLocks/>
          </p:cNvSpPr>
          <p:nvPr/>
        </p:nvSpPr>
        <p:spPr>
          <a:xfrm>
            <a:off x="932268" y="4210456"/>
            <a:ext cx="7524344" cy="10933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public ActionResult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2800" dirty="0"/>
              <a:t>()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return this.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2800" dirty="0"/>
              <a:t>(GetAllItems()); }</a:t>
            </a:r>
            <a:endParaRPr lang="en-US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AB4B2-6A0B-4E08-8737-7FAB1E6C8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6" t="4731" r="3896" b="9306"/>
          <a:stretch/>
        </p:blipFill>
        <p:spPr>
          <a:xfrm>
            <a:off x="8417358" y="4529576"/>
            <a:ext cx="3011053" cy="19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800B4C-3981-4D10-B41D-2ED7FA6AF32F}"/>
              </a:ext>
            </a:extLst>
          </p:cNvPr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1F1C87-DEDF-4FDD-880D-AEF9A1ABA2B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7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FD9357A-CB1E-4C51-832F-22AD08A7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A7A7FFE9-744B-4CB0-9AA4-D4FF9E4F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46DF4D6-500F-4117-B85E-DB029DC2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</a:t>
            </a:r>
            <a:r>
              <a:rPr lang="en-US" noProof="1">
                <a:hlinkClick r:id="rId2"/>
              </a:rPr>
              <a:t>Attribution-NonCommercial-ShareAlike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26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/ Java / PHP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are mapped to DB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</a:p>
          <a:p>
            <a:pPr lvl="1"/>
            <a:r>
              <a:rPr lang="en-US" dirty="0"/>
              <a:t>DB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</a:t>
            </a:r>
            <a:r>
              <a:rPr lang="en-US" dirty="0"/>
              <a:t> are mapped to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associations</a:t>
            </a:r>
          </a:p>
          <a:p>
            <a:r>
              <a:rPr lang="en-US" dirty="0"/>
              <a:t>ORM provides API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operations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objects / query database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dirty="0"/>
              <a:t> new object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existing object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existing object</a:t>
            </a:r>
          </a:p>
          <a:p>
            <a:r>
              <a:rPr lang="en-US" dirty="0"/>
              <a:t>ORM 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schema synchronization </a:t>
            </a:r>
            <a:r>
              <a:rPr lang="en-US" dirty="0"/>
              <a:t>(DB migrations)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– Features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942012" y="3200400"/>
            <a:ext cx="381000" cy="2514600"/>
          </a:xfrm>
          <a:prstGeom prst="rightBrac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7812" y="3932006"/>
            <a:ext cx="44133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CRUD operations execute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SQL commands </a:t>
            </a:r>
            <a:r>
              <a:rPr lang="en-US" sz="3200" dirty="0"/>
              <a:t>in the DB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212" y="1295400"/>
            <a:ext cx="2257676" cy="16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4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4935792"/>
            <a:ext cx="10820400" cy="820600"/>
          </a:xfrm>
        </p:spPr>
        <p:txBody>
          <a:bodyPr/>
          <a:lstStyle/>
          <a:p>
            <a:r>
              <a:rPr lang="en-US" dirty="0"/>
              <a:t>Entity Framework (EF)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2" y="5794296"/>
            <a:ext cx="10820400" cy="719034"/>
          </a:xfrm>
        </p:spPr>
        <p:txBody>
          <a:bodyPr/>
          <a:lstStyle/>
          <a:p>
            <a:r>
              <a:rPr lang="en-US" dirty="0"/>
              <a:t>Powerful ORM for .NET and ASP.NET MVC</a:t>
            </a:r>
          </a:p>
        </p:txBody>
      </p:sp>
      <p:pic>
        <p:nvPicPr>
          <p:cNvPr id="5122" name="Picture 2" descr="Image result for entity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53" y="916856"/>
            <a:ext cx="6833118" cy="372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68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74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sz="3200" dirty="0"/>
              <a:t>(EF) is modern ORM Framework for C# / .NET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Access database through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en-US" sz="3200" dirty="0"/>
              <a:t> with C# classes: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– Overview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213" y="2420112"/>
            <a:ext cx="10958400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BlogDbContext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&lt;User&gt;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Id, Username, PasswordHash, FullName, Articles 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Id, Title, Content, Date, AuthorId, Author 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BlogDbContext()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/>
              <a:t>foreach (var a in db.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Articles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 Console.WriteLine(a.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 </a:t>
            </a:r>
            <a:r>
              <a:rPr lang="en-US" dirty="0"/>
              <a:t>+ " " + a.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);</a:t>
            </a:r>
            <a:endParaRPr lang="en-US" sz="6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uses strongly-typed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lvl="1"/>
            <a:r>
              <a:rPr lang="en-US" dirty="0"/>
              <a:t>Syntax highlighting + error checking</a:t>
            </a:r>
          </a:p>
          <a:p>
            <a:pPr marL="377887" lvl="1" indent="0">
              <a:spcAft>
                <a:spcPts val="3000"/>
              </a:spcAft>
              <a:buNone/>
            </a:pP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Example –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r>
              <a:rPr lang="en-US" dirty="0"/>
              <a:t> using attributes: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2536448"/>
            <a:ext cx="1045622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Email { get; set;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384" y="4271047"/>
            <a:ext cx="10456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[Authorize(Roles = "Administrator")]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dminPanel()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313612" y="1846985"/>
            <a:ext cx="4038600" cy="1141884"/>
          </a:xfrm>
          <a:prstGeom prst="wedgeRoundRectCallout">
            <a:avLst>
              <a:gd name="adj1" fmla="val -75011"/>
              <a:gd name="adj2" fmla="val 301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[Attribute]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annotates the code below it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983861" y="4458928"/>
            <a:ext cx="2393302" cy="1099016"/>
          </a:xfrm>
          <a:prstGeom prst="wedgeRoundRectCallout">
            <a:avLst>
              <a:gd name="adj1" fmla="val -74144"/>
              <a:gd name="adj2" fmla="val -3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Role-based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2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588</TotalTime>
  <Words>2542</Words>
  <Application>Microsoft Office PowerPoint</Application>
  <PresentationFormat>Custom</PresentationFormat>
  <Paragraphs>520</Paragraphs>
  <Slides>54</Slides>
  <Notes>7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Wingdings</vt:lpstr>
      <vt:lpstr>Wingdings 2</vt:lpstr>
      <vt:lpstr>SoftUni 16x9</vt:lpstr>
      <vt:lpstr>C#: ASP.NET MVC Overview</vt:lpstr>
      <vt:lpstr>Table of Contents</vt:lpstr>
      <vt:lpstr>Have a Question?</vt:lpstr>
      <vt:lpstr>Object-Relational Mapping (ORM)</vt:lpstr>
      <vt:lpstr>ORM Frameworks – Overview</vt:lpstr>
      <vt:lpstr>ORM Frameworks – Features</vt:lpstr>
      <vt:lpstr>Entity Framework (EF)</vt:lpstr>
      <vt:lpstr>Entity Framework – Overview</vt:lpstr>
      <vt:lpstr>C# Attributes</vt:lpstr>
      <vt:lpstr>Creating Models (Entity Classes) with EF</vt:lpstr>
      <vt:lpstr>Creating Models (Entity Classes) with EF (2)</vt:lpstr>
      <vt:lpstr>Creating the DbContext Class</vt:lpstr>
      <vt:lpstr>DbContext: Accessing Table Data</vt:lpstr>
      <vt:lpstr>ASP.NET MVC Overview</vt:lpstr>
      <vt:lpstr>ASP.NET MVC Overview</vt:lpstr>
      <vt:lpstr>Creating an ASP.NET MVC App</vt:lpstr>
      <vt:lpstr>Create ASP.NET MVC App: Project Type</vt:lpstr>
      <vt:lpstr>Create ASP.NET MVC App: Choose Template</vt:lpstr>
      <vt:lpstr>MVC App: What's Inside?</vt:lpstr>
      <vt:lpstr>Controllers</vt:lpstr>
      <vt:lpstr>Views</vt:lpstr>
      <vt:lpstr>Example: Print the Numbers 1…50</vt:lpstr>
      <vt:lpstr>Changing the Page Layout</vt:lpstr>
      <vt:lpstr>Example: Print the Numbers 1…N</vt:lpstr>
      <vt:lpstr>ASP.NET Controllers</vt:lpstr>
      <vt:lpstr>ASP.NET Controllers</vt:lpstr>
      <vt:lpstr>Controller Actions</vt:lpstr>
      <vt:lpstr>Processing GET Requests</vt:lpstr>
      <vt:lpstr>Processing POST Requests</vt:lpstr>
      <vt:lpstr>CRUD in ASP.NET MVC with EFC</vt:lpstr>
      <vt:lpstr>Define the Data Models (EF Entities)</vt:lpstr>
      <vt:lpstr>Define the Data Models (EF Entities)</vt:lpstr>
      <vt:lpstr>Implementing CRUD Operations</vt:lpstr>
      <vt:lpstr>CRUD: Creating Entities – Controller</vt:lpstr>
      <vt:lpstr>CRUD: Creating Entities – View</vt:lpstr>
      <vt:lpstr>CRUD: Reading Entities – Controller</vt:lpstr>
      <vt:lpstr>CRUD: Reading Entities – View</vt:lpstr>
      <vt:lpstr>CRUD: Reading Entities – Controllers (2)</vt:lpstr>
      <vt:lpstr>CRUD: Reading Entities – Controllers (3)</vt:lpstr>
      <vt:lpstr>CRUD: Reading Entities – View (4)</vt:lpstr>
      <vt:lpstr>CRUD: Updating Entities</vt:lpstr>
      <vt:lpstr>CRUD: Updating Entities – View</vt:lpstr>
      <vt:lpstr>CRUD: Deleting Entities</vt:lpstr>
      <vt:lpstr>CRUD: Deleting Entities – View</vt:lpstr>
      <vt:lpstr>Problem: TODO List</vt:lpstr>
      <vt:lpstr>Razor View Engine</vt:lpstr>
      <vt:lpstr>What is Razor?</vt:lpstr>
      <vt:lpstr>Razor View Engine: Example</vt:lpstr>
      <vt:lpstr>HTML Helpers: Example</vt:lpstr>
      <vt:lpstr>Creating Simple ASP.NET MVC Apps</vt:lpstr>
      <vt:lpstr>Summary</vt:lpstr>
      <vt:lpstr>PowerPoint Presentation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Alen Paunov</cp:lastModifiedBy>
  <cp:revision>37</cp:revision>
  <dcterms:created xsi:type="dcterms:W3CDTF">2014-01-02T17:00:34Z</dcterms:created>
  <dcterms:modified xsi:type="dcterms:W3CDTF">2018-04-12T07:09:16Z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