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28"/>
  </p:notesMasterIdLst>
  <p:handoutMasterIdLst>
    <p:handoutMasterId r:id="rId29"/>
  </p:handoutMasterIdLst>
  <p:sldIdLst>
    <p:sldId id="259" r:id="rId3"/>
    <p:sldId id="467" r:id="rId4"/>
    <p:sldId id="488" r:id="rId5"/>
    <p:sldId id="465" r:id="rId6"/>
    <p:sldId id="487" r:id="rId7"/>
    <p:sldId id="490" r:id="rId8"/>
    <p:sldId id="486" r:id="rId9"/>
    <p:sldId id="464" r:id="rId10"/>
    <p:sldId id="493" r:id="rId11"/>
    <p:sldId id="489" r:id="rId12"/>
    <p:sldId id="466" r:id="rId13"/>
    <p:sldId id="474" r:id="rId14"/>
    <p:sldId id="475" r:id="rId15"/>
    <p:sldId id="476" r:id="rId16"/>
    <p:sldId id="477" r:id="rId17"/>
    <p:sldId id="479" r:id="rId18"/>
    <p:sldId id="480" r:id="rId19"/>
    <p:sldId id="468" r:id="rId20"/>
    <p:sldId id="478" r:id="rId21"/>
    <p:sldId id="470" r:id="rId22"/>
    <p:sldId id="481" r:id="rId23"/>
    <p:sldId id="482" r:id="rId24"/>
    <p:sldId id="483" r:id="rId25"/>
    <p:sldId id="484" r:id="rId26"/>
    <p:sldId id="485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3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5CE"/>
    <a:srgbClr val="99CCFF"/>
    <a:srgbClr val="F79910"/>
    <a:srgbClr val="E67300"/>
    <a:srgbClr val="F9F9F9"/>
    <a:srgbClr val="669900"/>
    <a:srgbClr val="DCE0FE"/>
    <a:srgbClr val="CC6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5" autoAdjust="0"/>
    <p:restoredTop sz="94487" autoAdjust="0"/>
  </p:normalViewPr>
  <p:slideViewPr>
    <p:cSldViewPr snapToGrid="0">
      <p:cViewPr>
        <p:scale>
          <a:sx n="115" d="100"/>
          <a:sy n="115" d="100"/>
        </p:scale>
        <p:origin x="3928" y="40"/>
      </p:cViewPr>
      <p:guideLst>
        <p:guide orient="horz" pos="232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9C44A-F3CB-754B-BE69-CE72AF8F8F92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1BCD7-648A-1743-AD8D-37C98172207A}">
      <dgm:prSet phldrT="[Text]"/>
      <dgm:spPr/>
      <dgm:t>
        <a:bodyPr/>
        <a:lstStyle/>
        <a:p>
          <a:r>
            <a:rPr lang="en-US" b="1" dirty="0" smtClean="0">
              <a:latin typeface="Calibri" charset="0"/>
              <a:ea typeface="Calibri" charset="0"/>
              <a:cs typeface="Calibri" charset="0"/>
            </a:rPr>
            <a:t>System of Record</a:t>
          </a:r>
          <a:endParaRPr lang="en-US" b="1" dirty="0">
            <a:latin typeface="Calibri" charset="0"/>
            <a:ea typeface="Calibri" charset="0"/>
            <a:cs typeface="Calibri" charset="0"/>
          </a:endParaRPr>
        </a:p>
      </dgm:t>
    </dgm:pt>
    <dgm:pt modelId="{33A0E637-2BE3-6149-B22F-6DC644855269}" type="parTrans" cxnId="{9908EBD7-3C81-D64B-9920-BF3FAF480B91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071AF563-73FC-F64B-8222-97CA384B04F4}" type="sibTrans" cxnId="{9908EBD7-3C81-D64B-9920-BF3FAF480B91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96672834-652C-2043-85B0-C9A348DFB0C8}">
      <dgm:prSet/>
      <dgm:spPr/>
      <dgm:t>
        <a:bodyPr/>
        <a:lstStyle/>
        <a:p>
          <a:r>
            <a:rPr lang="en-US" b="1" dirty="0" smtClean="0">
              <a:latin typeface="Calibri" charset="0"/>
              <a:ea typeface="Calibri" charset="0"/>
              <a:cs typeface="Calibri" charset="0"/>
            </a:rPr>
            <a:t>System of Insight</a:t>
          </a:r>
          <a:endParaRPr lang="en-US" b="1" dirty="0">
            <a:latin typeface="Calibri" charset="0"/>
            <a:ea typeface="Calibri" charset="0"/>
            <a:cs typeface="Calibri" charset="0"/>
          </a:endParaRPr>
        </a:p>
      </dgm:t>
    </dgm:pt>
    <dgm:pt modelId="{5BF10B6D-ED1B-B143-B4AF-BC0181B14633}" type="parTrans" cxnId="{51B8EA50-ED16-344D-950C-86F33FCBDAA8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9B0F9109-88FD-A247-BBB8-064BE9275E1B}" type="sibTrans" cxnId="{51B8EA50-ED16-344D-950C-86F33FCBDAA8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0C6AA21E-D85B-1B4F-84F5-D2A0E6A56E1C}">
      <dgm:prSet phldrT="[Text]"/>
      <dgm:spPr/>
      <dgm:t>
        <a:bodyPr/>
        <a:lstStyle/>
        <a:p>
          <a:r>
            <a:rPr lang="en-US" b="1" dirty="0" smtClean="0">
              <a:latin typeface="Calibri" charset="0"/>
              <a:ea typeface="Calibri" charset="0"/>
              <a:cs typeface="Calibri" charset="0"/>
            </a:rPr>
            <a:t>System of Engagement</a:t>
          </a:r>
          <a:endParaRPr lang="en-US" b="1" dirty="0">
            <a:latin typeface="Calibri" charset="0"/>
            <a:ea typeface="Calibri" charset="0"/>
            <a:cs typeface="Calibri" charset="0"/>
          </a:endParaRPr>
        </a:p>
      </dgm:t>
    </dgm:pt>
    <dgm:pt modelId="{9E1EB37F-5587-FF47-A958-969086742BB5}" type="parTrans" cxnId="{D4A10345-5464-F14F-855F-4602CCE90F4C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9D2FA68D-042E-1648-A5C7-7E02EC54A6CF}" type="sibTrans" cxnId="{D4A10345-5464-F14F-855F-4602CCE90F4C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2827139D-CB73-0646-8169-A8F13326E163}" type="pres">
      <dgm:prSet presAssocID="{58B9C44A-F3CB-754B-BE69-CE72AF8F8F9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2C9CF3-FDEE-3F4D-AEA0-8972AD3D96AD}" type="pres">
      <dgm:prSet presAssocID="{2DA1BCD7-648A-1743-AD8D-37C98172207A}" presName="circ1" presStyleLbl="vennNode1" presStyleIdx="0" presStyleCnt="3"/>
      <dgm:spPr/>
      <dgm:t>
        <a:bodyPr/>
        <a:lstStyle/>
        <a:p>
          <a:endParaRPr lang="en-US"/>
        </a:p>
      </dgm:t>
    </dgm:pt>
    <dgm:pt modelId="{E24B5791-3FCC-0C46-BC6D-B60C894FC40C}" type="pres">
      <dgm:prSet presAssocID="{2DA1BCD7-648A-1743-AD8D-37C98172207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C69CE-0B9A-F94A-B29E-DF910A2B8859}" type="pres">
      <dgm:prSet presAssocID="{0C6AA21E-D85B-1B4F-84F5-D2A0E6A56E1C}" presName="circ2" presStyleLbl="vennNode1" presStyleIdx="1" presStyleCnt="3"/>
      <dgm:spPr/>
      <dgm:t>
        <a:bodyPr/>
        <a:lstStyle/>
        <a:p>
          <a:endParaRPr lang="en-US"/>
        </a:p>
      </dgm:t>
    </dgm:pt>
    <dgm:pt modelId="{15C12E46-C8ED-6B42-9903-D5A4B8A559D5}" type="pres">
      <dgm:prSet presAssocID="{0C6AA21E-D85B-1B4F-84F5-D2A0E6A56E1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DEF91-5621-AB48-8D21-89BE77693E48}" type="pres">
      <dgm:prSet presAssocID="{96672834-652C-2043-85B0-C9A348DFB0C8}" presName="circ3" presStyleLbl="vennNode1" presStyleIdx="2" presStyleCnt="3"/>
      <dgm:spPr/>
      <dgm:t>
        <a:bodyPr/>
        <a:lstStyle/>
        <a:p>
          <a:endParaRPr lang="en-US"/>
        </a:p>
      </dgm:t>
    </dgm:pt>
    <dgm:pt modelId="{FDA54C4A-0AE6-D140-859C-B7876932D05A}" type="pres">
      <dgm:prSet presAssocID="{96672834-652C-2043-85B0-C9A348DFB0C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B8EA50-ED16-344D-950C-86F33FCBDAA8}" srcId="{58B9C44A-F3CB-754B-BE69-CE72AF8F8F92}" destId="{96672834-652C-2043-85B0-C9A348DFB0C8}" srcOrd="2" destOrd="0" parTransId="{5BF10B6D-ED1B-B143-B4AF-BC0181B14633}" sibTransId="{9B0F9109-88FD-A247-BBB8-064BE9275E1B}"/>
    <dgm:cxn modelId="{8E58D7A2-9A9B-A14E-9D78-B4D42E105BD7}" type="presOf" srcId="{96672834-652C-2043-85B0-C9A348DFB0C8}" destId="{FDA54C4A-0AE6-D140-859C-B7876932D05A}" srcOrd="1" destOrd="0" presId="urn:microsoft.com/office/officeart/2005/8/layout/venn1"/>
    <dgm:cxn modelId="{D4A10345-5464-F14F-855F-4602CCE90F4C}" srcId="{58B9C44A-F3CB-754B-BE69-CE72AF8F8F92}" destId="{0C6AA21E-D85B-1B4F-84F5-D2A0E6A56E1C}" srcOrd="1" destOrd="0" parTransId="{9E1EB37F-5587-FF47-A958-969086742BB5}" sibTransId="{9D2FA68D-042E-1648-A5C7-7E02EC54A6CF}"/>
    <dgm:cxn modelId="{9734CBA6-F035-0D43-B1D7-FF820C0A311D}" type="presOf" srcId="{2DA1BCD7-648A-1743-AD8D-37C98172207A}" destId="{E24B5791-3FCC-0C46-BC6D-B60C894FC40C}" srcOrd="1" destOrd="0" presId="urn:microsoft.com/office/officeart/2005/8/layout/venn1"/>
    <dgm:cxn modelId="{0D9891F8-0BAE-9546-A8B7-FCB5DEFCABB7}" type="presOf" srcId="{0C6AA21E-D85B-1B4F-84F5-D2A0E6A56E1C}" destId="{3A7C69CE-0B9A-F94A-B29E-DF910A2B8859}" srcOrd="0" destOrd="0" presId="urn:microsoft.com/office/officeart/2005/8/layout/venn1"/>
    <dgm:cxn modelId="{57478B7D-75E6-DF4C-B3F1-C73C3EC4294D}" type="presOf" srcId="{0C6AA21E-D85B-1B4F-84F5-D2A0E6A56E1C}" destId="{15C12E46-C8ED-6B42-9903-D5A4B8A559D5}" srcOrd="1" destOrd="0" presId="urn:microsoft.com/office/officeart/2005/8/layout/venn1"/>
    <dgm:cxn modelId="{24E2ABC5-C995-D74F-8C2D-A49E0DBFCB86}" type="presOf" srcId="{58B9C44A-F3CB-754B-BE69-CE72AF8F8F92}" destId="{2827139D-CB73-0646-8169-A8F13326E163}" srcOrd="0" destOrd="0" presId="urn:microsoft.com/office/officeart/2005/8/layout/venn1"/>
    <dgm:cxn modelId="{9908EBD7-3C81-D64B-9920-BF3FAF480B91}" srcId="{58B9C44A-F3CB-754B-BE69-CE72AF8F8F92}" destId="{2DA1BCD7-648A-1743-AD8D-37C98172207A}" srcOrd="0" destOrd="0" parTransId="{33A0E637-2BE3-6149-B22F-6DC644855269}" sibTransId="{071AF563-73FC-F64B-8222-97CA384B04F4}"/>
    <dgm:cxn modelId="{CEB0EBDA-0993-AF4C-8FBA-60AB6743E980}" type="presOf" srcId="{96672834-652C-2043-85B0-C9A348DFB0C8}" destId="{547DEF91-5621-AB48-8D21-89BE77693E48}" srcOrd="0" destOrd="0" presId="urn:microsoft.com/office/officeart/2005/8/layout/venn1"/>
    <dgm:cxn modelId="{BD490D41-B3DC-B942-AD4D-6157368749D2}" type="presOf" srcId="{2DA1BCD7-648A-1743-AD8D-37C98172207A}" destId="{462C9CF3-FDEE-3F4D-AEA0-8972AD3D96AD}" srcOrd="0" destOrd="0" presId="urn:microsoft.com/office/officeart/2005/8/layout/venn1"/>
    <dgm:cxn modelId="{CEB7A752-4E89-1345-B2C1-CEBCB8F631E4}" type="presParOf" srcId="{2827139D-CB73-0646-8169-A8F13326E163}" destId="{462C9CF3-FDEE-3F4D-AEA0-8972AD3D96AD}" srcOrd="0" destOrd="0" presId="urn:microsoft.com/office/officeart/2005/8/layout/venn1"/>
    <dgm:cxn modelId="{F1133BC3-9FFF-6649-9C51-2477717EECE1}" type="presParOf" srcId="{2827139D-CB73-0646-8169-A8F13326E163}" destId="{E24B5791-3FCC-0C46-BC6D-B60C894FC40C}" srcOrd="1" destOrd="0" presId="urn:microsoft.com/office/officeart/2005/8/layout/venn1"/>
    <dgm:cxn modelId="{69298DE0-7B33-5240-A140-E43A78F1FCA7}" type="presParOf" srcId="{2827139D-CB73-0646-8169-A8F13326E163}" destId="{3A7C69CE-0B9A-F94A-B29E-DF910A2B8859}" srcOrd="2" destOrd="0" presId="urn:microsoft.com/office/officeart/2005/8/layout/venn1"/>
    <dgm:cxn modelId="{5815DB01-5F98-3A4D-B969-CB966A80DC28}" type="presParOf" srcId="{2827139D-CB73-0646-8169-A8F13326E163}" destId="{15C12E46-C8ED-6B42-9903-D5A4B8A559D5}" srcOrd="3" destOrd="0" presId="urn:microsoft.com/office/officeart/2005/8/layout/venn1"/>
    <dgm:cxn modelId="{D878B528-2E7B-C344-93C3-F51543D44E3F}" type="presParOf" srcId="{2827139D-CB73-0646-8169-A8F13326E163}" destId="{547DEF91-5621-AB48-8D21-89BE77693E48}" srcOrd="4" destOrd="0" presId="urn:microsoft.com/office/officeart/2005/8/layout/venn1"/>
    <dgm:cxn modelId="{E689B6A9-72DB-B244-A013-08A07DCFC41A}" type="presParOf" srcId="{2827139D-CB73-0646-8169-A8F13326E163}" destId="{FDA54C4A-0AE6-D140-859C-B7876932D05A}" srcOrd="5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C9CF3-FDEE-3F4D-AEA0-8972AD3D96AD}">
      <dsp:nvSpPr>
        <dsp:cNvPr id="0" name=""/>
        <dsp:cNvSpPr/>
      </dsp:nvSpPr>
      <dsp:spPr>
        <a:xfrm>
          <a:off x="2293461" y="51613"/>
          <a:ext cx="2477452" cy="2477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charset="0"/>
              <a:ea typeface="Calibri" charset="0"/>
              <a:cs typeface="Calibri" charset="0"/>
            </a:rPr>
            <a:t>System of Record</a:t>
          </a:r>
          <a:endParaRPr lang="en-US" sz="22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623788" y="485167"/>
        <a:ext cx="1816798" cy="1114853"/>
      </dsp:txXfrm>
    </dsp:sp>
    <dsp:sp modelId="{3A7C69CE-0B9A-F94A-B29E-DF910A2B8859}">
      <dsp:nvSpPr>
        <dsp:cNvPr id="0" name=""/>
        <dsp:cNvSpPr/>
      </dsp:nvSpPr>
      <dsp:spPr>
        <a:xfrm>
          <a:off x="3187408" y="1600021"/>
          <a:ext cx="2477452" cy="2477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charset="0"/>
              <a:ea typeface="Calibri" charset="0"/>
              <a:cs typeface="Calibri" charset="0"/>
            </a:rPr>
            <a:t>System of Engagement</a:t>
          </a:r>
          <a:endParaRPr lang="en-US" sz="22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3945096" y="2240030"/>
        <a:ext cx="1486471" cy="1362599"/>
      </dsp:txXfrm>
    </dsp:sp>
    <dsp:sp modelId="{547DEF91-5621-AB48-8D21-89BE77693E48}">
      <dsp:nvSpPr>
        <dsp:cNvPr id="0" name=""/>
        <dsp:cNvSpPr/>
      </dsp:nvSpPr>
      <dsp:spPr>
        <a:xfrm>
          <a:off x="1399513" y="1600021"/>
          <a:ext cx="2477452" cy="2477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charset="0"/>
              <a:ea typeface="Calibri" charset="0"/>
              <a:cs typeface="Calibri" charset="0"/>
            </a:rPr>
            <a:t>System of Insight</a:t>
          </a:r>
          <a:endParaRPr lang="en-US" sz="22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1632807" y="2240030"/>
        <a:ext cx="1486471" cy="1362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fr-FR" sz="1600" b="0" dirty="0" err="1" smtClean="0">
                <a:solidFill>
                  <a:srgbClr val="0365C0"/>
                </a:solidFill>
              </a:rPr>
              <a:t>Bluemix</a:t>
            </a:r>
            <a:r>
              <a:rPr lang="fr-FR" sz="1600" b="0" dirty="0" smtClean="0">
                <a:solidFill>
                  <a:srgbClr val="0365C0"/>
                </a:solidFill>
              </a:rPr>
              <a:t> est pour vous un accélérateur d’opportunités</a:t>
            </a:r>
            <a:endParaRPr sz="1600" b="0" dirty="0">
              <a:solidFill>
                <a:srgbClr val="03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6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3" name="Shape 6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r>
              <a:rPr sz="1600" b="1" dirty="0" err="1">
                <a:latin typeface="Avenir Book"/>
                <a:ea typeface="Avenir Book"/>
                <a:cs typeface="Avenir Book"/>
                <a:sym typeface="Avenir Book"/>
              </a:rPr>
              <a:t>Bluemix</a:t>
            </a: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 is built on top of IBM’s infrastructure as a service offering - </a:t>
            </a:r>
            <a:r>
              <a:rPr sz="1600" b="1" dirty="0" err="1">
                <a:latin typeface="Avenir Book"/>
                <a:ea typeface="Avenir Book"/>
                <a:cs typeface="Avenir Book"/>
                <a:sym typeface="Avenir Book"/>
              </a:rPr>
              <a:t>SoftLayer</a:t>
            </a: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. It embraces Cloud Foundry as an open source platform as a service and extends it with IBM, third party, and community built services.</a:t>
            </a:r>
          </a:p>
          <a:p>
            <a:pPr lvl="0">
              <a:lnSpc>
                <a:spcPct val="125000"/>
              </a:lnSpc>
              <a:defRPr sz="1800"/>
            </a:pPr>
            <a:endParaRPr sz="1600" b="1" dirty="0">
              <a:latin typeface="Avenir Book"/>
              <a:ea typeface="Avenir Book"/>
              <a:cs typeface="Avenir Book"/>
              <a:sym typeface="Avenir Book"/>
            </a:endParaRPr>
          </a:p>
          <a:p>
            <a:pPr lvl="0">
              <a:lnSpc>
                <a:spcPct val="125000"/>
              </a:lnSpc>
              <a:defRPr sz="1800"/>
            </a:pP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Explain Diagram 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(verbs in </a:t>
            </a:r>
            <a:r>
              <a:rPr sz="1600" b="1" dirty="0">
                <a:solidFill>
                  <a:srgbClr val="0365C0"/>
                </a:solidFill>
                <a:latin typeface="Avenir Book"/>
                <a:ea typeface="Avenir Book"/>
                <a:cs typeface="Avenir Book"/>
                <a:sym typeface="Avenir Book"/>
              </a:rPr>
              <a:t>blue</a:t>
            </a: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- please use this terminology)</a:t>
            </a:r>
            <a:endParaRPr sz="1600" b="1" dirty="0">
              <a:latin typeface="Avenir Book"/>
              <a:ea typeface="Avenir Book"/>
              <a:cs typeface="Avenir Book"/>
              <a:sym typeface="Avenir Book"/>
            </a:endParaRPr>
          </a:p>
          <a:p>
            <a:pPr marL="197555" lvl="0" indent="-197555">
              <a:lnSpc>
                <a:spcPct val="125000"/>
              </a:lnSpc>
              <a:buSzPct val="75000"/>
              <a:buChar char="•"/>
              <a:defRPr sz="1800"/>
            </a:pP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Start by </a:t>
            </a:r>
            <a:r>
              <a:rPr sz="1600" b="1" dirty="0">
                <a:solidFill>
                  <a:srgbClr val="0365C0"/>
                </a:solidFill>
                <a:latin typeface="Avenir Book"/>
                <a:ea typeface="Avenir Book"/>
                <a:cs typeface="Avenir Book"/>
                <a:sym typeface="Avenir Book"/>
              </a:rPr>
              <a:t>Pushing</a:t>
            </a: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your code through Cloud Foundry</a:t>
            </a:r>
          </a:p>
          <a:p>
            <a:pPr marL="197555" lvl="0" indent="-197555">
              <a:lnSpc>
                <a:spcPct val="125000"/>
              </a:lnSpc>
              <a:buSzPct val="75000"/>
              <a:buChar char="•"/>
              <a:defRPr sz="1800"/>
            </a:pP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Cloud Foundry </a:t>
            </a:r>
            <a:r>
              <a:rPr sz="1600" b="1" dirty="0">
                <a:solidFill>
                  <a:srgbClr val="0365C0"/>
                </a:solidFill>
                <a:latin typeface="Avenir Book"/>
                <a:ea typeface="Avenir Book"/>
                <a:cs typeface="Avenir Book"/>
                <a:sym typeface="Avenir Book"/>
              </a:rPr>
              <a:t>interprets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 which language you’ve used and </a:t>
            </a:r>
            <a:r>
              <a:rPr sz="1600" b="1" dirty="0">
                <a:solidFill>
                  <a:srgbClr val="0365C0"/>
                </a:solidFill>
                <a:latin typeface="Avenir Book"/>
                <a:ea typeface="Avenir Book"/>
                <a:cs typeface="Avenir Book"/>
                <a:sym typeface="Avenir Book"/>
              </a:rPr>
              <a:t>associates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 your code to the appropriate runtime - now you have a </a:t>
            </a: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working app 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(layer above runtimes).</a:t>
            </a:r>
          </a:p>
          <a:p>
            <a:pPr marL="197555" lvl="0" indent="-197555">
              <a:lnSpc>
                <a:spcPct val="125000"/>
              </a:lnSpc>
              <a:buSzPct val="75000"/>
              <a:buChar char="•"/>
              <a:defRPr sz="1800"/>
            </a:pP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Your app can</a:t>
            </a:r>
            <a:endParaRPr sz="1600" dirty="0">
              <a:latin typeface="Avenir Book"/>
              <a:ea typeface="Avenir Book"/>
              <a:cs typeface="Avenir Book"/>
              <a:sym typeface="Avenir Book"/>
            </a:endParaRPr>
          </a:p>
          <a:p>
            <a:pPr marL="642055" lvl="1" indent="-197555">
              <a:lnSpc>
                <a:spcPct val="125000"/>
              </a:lnSpc>
              <a:buSzPct val="75000"/>
              <a:buChar char="•"/>
              <a:defRPr sz="1800"/>
            </a:pPr>
            <a:r>
              <a:rPr sz="1600" b="1" dirty="0">
                <a:solidFill>
                  <a:srgbClr val="0365C0"/>
                </a:solidFill>
                <a:latin typeface="Avenir Book"/>
                <a:ea typeface="Avenir Book"/>
                <a:cs typeface="Avenir Book"/>
                <a:sym typeface="Avenir Book"/>
              </a:rPr>
              <a:t>Pull 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prebuilt services (IBM, 3rd party, or community built) in from the marketplace and utilize their functionality</a:t>
            </a:r>
          </a:p>
          <a:p>
            <a:pPr marL="642055" lvl="1" indent="-197555">
              <a:lnSpc>
                <a:spcPct val="125000"/>
              </a:lnSpc>
              <a:buSzPct val="75000"/>
              <a:buChar char="•"/>
              <a:defRPr sz="1800"/>
            </a:pPr>
            <a:r>
              <a:rPr sz="1600" b="1" dirty="0">
                <a:solidFill>
                  <a:srgbClr val="0365C0"/>
                </a:solidFill>
                <a:latin typeface="Avenir Book"/>
                <a:ea typeface="Avenir Book"/>
                <a:cs typeface="Avenir Book"/>
                <a:sym typeface="Avenir Book"/>
              </a:rPr>
              <a:t>Connect</a:t>
            </a:r>
            <a:r>
              <a:rPr sz="1600" dirty="0">
                <a:solidFill>
                  <a:srgbClr val="0365C0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to traditional IT - aka “Your Systems” with a secure connector</a:t>
            </a:r>
          </a:p>
          <a:p>
            <a:pPr marL="642055" lvl="1" indent="-197555">
              <a:lnSpc>
                <a:spcPct val="125000"/>
              </a:lnSpc>
              <a:buSzPct val="75000"/>
              <a:buChar char="•"/>
              <a:defRPr sz="1800"/>
            </a:pPr>
            <a:r>
              <a:rPr sz="1600" b="1" dirty="0">
                <a:solidFill>
                  <a:srgbClr val="0365C0"/>
                </a:solidFill>
                <a:latin typeface="Avenir Book"/>
                <a:ea typeface="Avenir Book"/>
                <a:cs typeface="Avenir Book"/>
                <a:sym typeface="Avenir Book"/>
              </a:rPr>
              <a:t>Connect 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to other clouds that you utilize with a secure connector</a:t>
            </a:r>
          </a:p>
          <a:p>
            <a:pPr marL="197555" lvl="0" indent="-197555">
              <a:lnSpc>
                <a:spcPct val="125000"/>
              </a:lnSpc>
              <a:buSzPct val="75000"/>
              <a:buChar char="•"/>
              <a:defRPr sz="1800"/>
            </a:pP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All of this sits on infrastructure (networking, storage, servers) </a:t>
            </a:r>
            <a:r>
              <a:rPr sz="1600" b="1" dirty="0">
                <a:solidFill>
                  <a:srgbClr val="0365C0"/>
                </a:solidFill>
                <a:latin typeface="Avenir Book"/>
                <a:ea typeface="Avenir Book"/>
                <a:cs typeface="Avenir Book"/>
                <a:sym typeface="Avenir Book"/>
              </a:rPr>
              <a:t>hosted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 by IBM </a:t>
            </a:r>
            <a:r>
              <a:rPr sz="1600" dirty="0" err="1">
                <a:latin typeface="Avenir Book"/>
                <a:ea typeface="Avenir Book"/>
                <a:cs typeface="Avenir Book"/>
                <a:sym typeface="Avenir Book"/>
              </a:rPr>
              <a:t>Softlayer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1600" i="1" dirty="0">
                <a:latin typeface="Avenir Book"/>
                <a:ea typeface="Avenir Book"/>
                <a:cs typeface="Avenir Book"/>
                <a:sym typeface="Avenir Book"/>
              </a:rPr>
              <a:t>(IBM’s </a:t>
            </a:r>
            <a:r>
              <a:rPr sz="1600" i="1" dirty="0" err="1">
                <a:latin typeface="Avenir Book"/>
                <a:ea typeface="Avenir Book"/>
                <a:cs typeface="Avenir Book"/>
                <a:sym typeface="Avenir Book"/>
              </a:rPr>
              <a:t>IaaS</a:t>
            </a:r>
            <a:r>
              <a:rPr sz="1600" i="1" dirty="0">
                <a:latin typeface="Avenir Book"/>
                <a:ea typeface="Avenir Book"/>
                <a:cs typeface="Avenir Book"/>
                <a:sym typeface="Avenir Book"/>
              </a:rPr>
              <a:t> cloud offering)</a:t>
            </a:r>
          </a:p>
          <a:p>
            <a:pPr lvl="0">
              <a:lnSpc>
                <a:spcPct val="125000"/>
              </a:lnSpc>
              <a:defRPr sz="1800"/>
            </a:pPr>
            <a:endParaRPr sz="1600" i="1" dirty="0">
              <a:latin typeface="Avenir Book"/>
              <a:ea typeface="Avenir Book"/>
              <a:cs typeface="Avenir Book"/>
              <a:sym typeface="Avenir Book"/>
            </a:endParaRPr>
          </a:p>
          <a:p>
            <a:pPr lvl="0">
              <a:lnSpc>
                <a:spcPct val="125000"/>
              </a:lnSpc>
              <a:defRPr sz="1800"/>
            </a:pP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Finally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 - when your app is built and ready to go, it can be </a:t>
            </a:r>
            <a:r>
              <a:rPr sz="1600" b="1" dirty="0">
                <a:solidFill>
                  <a:srgbClr val="0365C0"/>
                </a:solidFill>
                <a:latin typeface="Avenir Book"/>
                <a:ea typeface="Avenir Book"/>
                <a:cs typeface="Avenir Book"/>
                <a:sym typeface="Avenir Book"/>
              </a:rPr>
              <a:t>accessed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 by anything with a </a:t>
            </a: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web browser and a connection to the internet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, a </a:t>
            </a: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smartphone app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 (via the </a:t>
            </a:r>
            <a:r>
              <a:rPr sz="1600" dirty="0" err="1">
                <a:latin typeface="Avenir Book"/>
                <a:ea typeface="Avenir Book"/>
                <a:cs typeface="Avenir Book"/>
                <a:sym typeface="Avenir Book"/>
              </a:rPr>
              <a:t>Bluemix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 SDK) to utilize backend services, or </a:t>
            </a:r>
            <a:r>
              <a:rPr sz="1600" b="1" dirty="0">
                <a:latin typeface="Avenir Book"/>
                <a:ea typeface="Avenir Book"/>
                <a:cs typeface="Avenir Book"/>
                <a:sym typeface="Avenir Book"/>
              </a:rPr>
              <a:t>another type of app or system</a:t>
            </a:r>
            <a:r>
              <a:rPr sz="1600" dirty="0">
                <a:latin typeface="Avenir Book"/>
                <a:ea typeface="Avenir Book"/>
                <a:cs typeface="Avenir Book"/>
                <a:sym typeface="Avenir Book"/>
              </a:rPr>
              <a:t> (via an API you create).</a:t>
            </a:r>
          </a:p>
          <a:p>
            <a:pPr lvl="0">
              <a:lnSpc>
                <a:spcPct val="125000"/>
              </a:lnSpc>
              <a:defRPr sz="1800"/>
            </a:pPr>
            <a:endParaRPr sz="16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8611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136096-9201-4215-AED7-DDA95AFAC5FD}" type="slidenum">
              <a:rPr lang="en-US" altLang="fr-FR" smtClean="0"/>
              <a:pPr>
                <a:spcBef>
                  <a:spcPct val="0"/>
                </a:spcBef>
              </a:pPr>
              <a:t>4</a:t>
            </a:fld>
            <a:endParaRPr lang="en-US" altLang="fr-F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1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136096-9201-4215-AED7-DDA95AFAC5FD}" type="slidenum">
              <a:rPr lang="en-US" altLang="fr-FR" smtClean="0"/>
              <a:pPr>
                <a:spcBef>
                  <a:spcPct val="0"/>
                </a:spcBef>
              </a:pPr>
              <a:t>7</a:t>
            </a:fld>
            <a:endParaRPr lang="en-US" altLang="fr-F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81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136096-9201-4215-AED7-DDA95AFAC5FD}" type="slidenum">
              <a:rPr lang="en-US" altLang="fr-FR" smtClean="0"/>
              <a:pPr>
                <a:spcBef>
                  <a:spcPct val="0"/>
                </a:spcBef>
              </a:pPr>
              <a:t>10</a:t>
            </a:fld>
            <a:endParaRPr lang="en-US" altLang="fr-F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7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731194" y="4560086"/>
            <a:ext cx="9640483" cy="432031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00" b="1" dirty="0"/>
              <a:t>The instant power and speed of cloud has brought about new expectations for building applications on it. 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 dirty="0"/>
              <a:t>Developers now expect:</a:t>
            </a:r>
          </a:p>
          <a:p>
            <a:pPr marL="706787" lvl="1" indent="-217473">
              <a:buSzPct val="75000"/>
              <a:buChar char="•"/>
              <a:defRPr sz="1800"/>
            </a:pPr>
            <a:r>
              <a:rPr sz="1800" dirty="0"/>
              <a:t>To be able to deploy updates to their applications in seconds</a:t>
            </a:r>
          </a:p>
          <a:p>
            <a:pPr marL="706787" lvl="1" indent="-217473">
              <a:buSzPct val="75000"/>
              <a:buChar char="•"/>
              <a:defRPr sz="1800"/>
            </a:pPr>
            <a:r>
              <a:rPr sz="1800" dirty="0"/>
              <a:t>To write their code in whichever tool or language they choose</a:t>
            </a:r>
          </a:p>
          <a:p>
            <a:pPr marL="1196103" lvl="2" indent="-217473">
              <a:buSzPct val="75000"/>
              <a:buChar char="•"/>
              <a:defRPr sz="1800"/>
            </a:pPr>
            <a:r>
              <a:rPr sz="1800" dirty="0"/>
              <a:t>Each has its own distinct “personality” and followings of developers have evolved around each of these</a:t>
            </a:r>
          </a:p>
          <a:p>
            <a:pPr marL="706787" lvl="1" indent="-217473">
              <a:buSzPct val="75000"/>
              <a:buChar char="•"/>
              <a:defRPr sz="1800"/>
            </a:pPr>
            <a:r>
              <a:rPr sz="1800" dirty="0"/>
              <a:t>To be able to continually integrate working copies of code into a shared mainline at multiple points during the day</a:t>
            </a:r>
          </a:p>
          <a:p>
            <a:pPr marL="706787" lvl="1" indent="-217473">
              <a:buSzPct val="75000"/>
              <a:buChar char="•"/>
              <a:defRPr sz="1800"/>
            </a:pPr>
            <a:r>
              <a:rPr sz="1800" dirty="0"/>
              <a:t>To focus on writing code, not on the administration of servers, virtualization, operating systems, and middleware. </a:t>
            </a:r>
          </a:p>
          <a:p>
            <a:pPr marL="706787" lvl="1" indent="-217473">
              <a:buSzPct val="75000"/>
              <a:buChar char="•"/>
              <a:defRPr sz="1800"/>
            </a:pPr>
            <a:r>
              <a:rPr sz="1800" dirty="0"/>
              <a:t>To “fail fast” - or ensure applications fail immediately and visibly to speed debugging and fixes</a:t>
            </a:r>
          </a:p>
          <a:p>
            <a:pPr marL="706787" lvl="1" indent="-217473">
              <a:buSzPct val="75000"/>
              <a:buChar char="•"/>
              <a:defRPr sz="1800"/>
            </a:pPr>
            <a:r>
              <a:rPr sz="1800" dirty="0"/>
              <a:t>To integrate useful APIs into their applications - who wants to write code that’s already been written and tested?</a:t>
            </a:r>
          </a:p>
          <a:p>
            <a:pPr marL="706787" lvl="1" indent="-217473">
              <a:buSzPct val="75000"/>
              <a:buChar char="•"/>
              <a:defRPr sz="1800"/>
            </a:pPr>
            <a:r>
              <a:rPr sz="1800" dirty="0"/>
              <a:t>To build applications that are mobile ready - as users today expect their experience to be tailored to whatever device they happen to be using. </a:t>
            </a:r>
          </a:p>
        </p:txBody>
      </p:sp>
    </p:spTree>
    <p:extLst>
      <p:ext uri="{BB962C8B-B14F-4D97-AF65-F5344CB8AC3E}">
        <p14:creationId xmlns:p14="http://schemas.microsoft.com/office/powerpoint/2010/main" val="174668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00" b="1" dirty="0"/>
              <a:t>Timing is critical if your apps (</a:t>
            </a:r>
            <a:r>
              <a:rPr sz="1800" dirty="0"/>
              <a:t>and the functionality they provide to your employees and/or customers</a:t>
            </a:r>
            <a:r>
              <a:rPr sz="1800" b="1" dirty="0"/>
              <a:t>) are to keep up with the new expectations and competition the app revolution has generated. </a:t>
            </a:r>
          </a:p>
          <a:p>
            <a:pPr lvl="0">
              <a:defRPr sz="1800"/>
            </a:pPr>
            <a:endParaRPr sz="1800" b="1" dirty="0"/>
          </a:p>
          <a:p>
            <a:pPr lvl="0">
              <a:defRPr sz="1800"/>
            </a:pPr>
            <a:r>
              <a:rPr sz="1800" dirty="0"/>
              <a:t>Let’s see how everything stacks up:</a:t>
            </a:r>
          </a:p>
          <a:p>
            <a:pPr lvl="0">
              <a:defRPr sz="1800"/>
            </a:pPr>
            <a:endParaRPr sz="1800" b="1" dirty="0"/>
          </a:p>
          <a:p>
            <a:pPr lvl="0">
              <a:defRPr sz="1800"/>
            </a:pPr>
            <a:r>
              <a:rPr sz="1800" b="1" dirty="0">
                <a:solidFill>
                  <a:srgbClr val="0365C0"/>
                </a:solidFill>
              </a:rPr>
              <a:t>Core IT</a:t>
            </a:r>
            <a:r>
              <a:rPr sz="1800" b="1" dirty="0"/>
              <a:t> represents everything you own and manage in your data centers (the full stack pictured here). This is still a critical part of enterprise IT - let’s take a look why it is beneficial and what it takes to manage all of this.</a:t>
            </a:r>
          </a:p>
          <a:p>
            <a:pPr lvl="0">
              <a:defRPr sz="1800"/>
            </a:pPr>
            <a:endParaRPr sz="1800" b="1" dirty="0"/>
          </a:p>
          <a:p>
            <a:pPr lvl="0">
              <a:defRPr sz="1800"/>
            </a:pPr>
            <a:r>
              <a:rPr sz="1800" b="1" dirty="0"/>
              <a:t>Core IT Benefits</a:t>
            </a:r>
            <a:endParaRPr sz="1800" dirty="0"/>
          </a:p>
          <a:p>
            <a:pPr marL="217473" indent="-217473">
              <a:buSzPct val="75000"/>
              <a:buChar char="•"/>
              <a:defRPr sz="1800"/>
            </a:pPr>
            <a:r>
              <a:rPr sz="1800" dirty="0"/>
              <a:t>As stable and customizable as the customer wants - the only main limitation is cost. 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 dirty="0"/>
              <a:t>Necessary for certain solutions </a:t>
            </a:r>
            <a:r>
              <a:rPr sz="1800" b="1" dirty="0"/>
              <a:t>(Core IT still has value in many scenarios i.e. transaction processing)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 dirty="0"/>
              <a:t>Houses a lot of the investments most companies have already made (customer data, inventory, SAP, you name it).</a:t>
            </a:r>
          </a:p>
          <a:p>
            <a:pPr lvl="0">
              <a:defRPr sz="1800"/>
            </a:pPr>
            <a:r>
              <a:rPr sz="1800" b="1" dirty="0"/>
              <a:t>Core IT Time Commitment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 dirty="0"/>
              <a:t>Typically takes weeks to setup an environment and deploy an initial app - customer manages entire stack pictured here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 dirty="0"/>
              <a:t>Have to maintain hardware and software as well (think environment uptime, fixes, upgrades). Dedicated staff necessary.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 dirty="0"/>
              <a:t>Thus, Core IT doesn’t lend itself to the experimental nature of development in the cloud/app revolution</a:t>
            </a:r>
          </a:p>
        </p:txBody>
      </p:sp>
    </p:spTree>
    <p:extLst>
      <p:ext uri="{BB962C8B-B14F-4D97-AF65-F5344CB8AC3E}">
        <p14:creationId xmlns:p14="http://schemas.microsoft.com/office/powerpoint/2010/main" val="15801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00" b="1"/>
              <a:t>Infrastructure as a Service (and specifically IBM’s acquisition of SoftLayer) was the cloud’s initial answer to the need for faster deployments, faster environment setup, etc… by abstracting the infrastructure from the customer.</a:t>
            </a:r>
          </a:p>
          <a:p>
            <a:pPr lvl="0">
              <a:defRPr sz="1800"/>
            </a:pPr>
            <a:endParaRPr sz="1800" b="1"/>
          </a:p>
          <a:p>
            <a:pPr lvl="0">
              <a:defRPr sz="1800"/>
            </a:pPr>
            <a:r>
              <a:rPr sz="1800" b="1"/>
              <a:t>IaaS Benefits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Networking, Storage, Servers, Virtualization managed by service provider.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Most customizable cloud offering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Solutions where customizability of OS, Middleware, or Runtime needed </a:t>
            </a:r>
          </a:p>
          <a:p>
            <a:pPr lvl="0">
              <a:defRPr sz="1800"/>
            </a:pPr>
            <a:r>
              <a:rPr sz="1800" b="1"/>
              <a:t>IaaS Time Commitment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Customer sets up and manages OS, Middleware, and Runtime - these still take at least a matter of days to setup and reach an initial deployment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Maintenance/upgrades necessary as well</a:t>
            </a:r>
          </a:p>
        </p:txBody>
      </p:sp>
    </p:spTree>
    <p:extLst>
      <p:ext uri="{BB962C8B-B14F-4D97-AF65-F5344CB8AC3E}">
        <p14:creationId xmlns:p14="http://schemas.microsoft.com/office/powerpoint/2010/main" val="385055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00" b="1"/>
              <a:t>We’ve realized that, in a large number of use cases, our customers want to move </a:t>
            </a:r>
            <a:r>
              <a:rPr sz="1800" b="1" i="1"/>
              <a:t>even</a:t>
            </a:r>
            <a:r>
              <a:rPr sz="1800" b="1"/>
              <a:t> faster and don’t need to spend the time managing the platform (VM, OS, Middleware, Runtime). IBM’s answer: Bluemix (platform as a service). </a:t>
            </a:r>
          </a:p>
          <a:p>
            <a:pPr lvl="0">
              <a:defRPr sz="1800"/>
            </a:pPr>
            <a:endParaRPr sz="1800" b="1"/>
          </a:p>
          <a:p>
            <a:pPr lvl="0">
              <a:defRPr sz="1800"/>
            </a:pPr>
            <a:r>
              <a:rPr sz="1800" b="1"/>
              <a:t>PaaS Benefits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Setup your environment and deploy apps quicker than any other offering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Service provider manages the Infrastructure AND the platform</a:t>
            </a:r>
          </a:p>
          <a:p>
            <a:pPr lvl="0">
              <a:defRPr sz="1800"/>
            </a:pPr>
            <a:r>
              <a:rPr sz="1800" b="1"/>
              <a:t>PaaS Time Commitment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Minutes to initial deployment - developer can handle everything on his/her own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Maintenance and upgrades of Platform and Infrastructure handled by service provider</a:t>
            </a:r>
          </a:p>
          <a:p>
            <a:pPr lvl="0">
              <a:defRPr sz="1800"/>
            </a:pPr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4195123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00" dirty="0"/>
              <a:t>While timing is critical (what we just discussed), </a:t>
            </a:r>
            <a:r>
              <a:rPr sz="1800" b="1" dirty="0"/>
              <a:t>the systems and data you use today</a:t>
            </a:r>
            <a:r>
              <a:rPr sz="1800" b="1" dirty="0">
                <a:solidFill>
                  <a:srgbClr val="0365C0"/>
                </a:solidFill>
              </a:rPr>
              <a:t> can’t be forgotten</a:t>
            </a:r>
            <a:r>
              <a:rPr sz="1800" dirty="0"/>
              <a:t>. That’s why Bluemix simply and securely connects to </a:t>
            </a:r>
            <a:r>
              <a:rPr sz="1800" b="1" dirty="0"/>
              <a:t>core IT</a:t>
            </a:r>
            <a:r>
              <a:rPr sz="1800" dirty="0"/>
              <a:t> and </a:t>
            </a:r>
            <a:r>
              <a:rPr sz="1800" b="1" dirty="0"/>
              <a:t>even other clouds</a:t>
            </a:r>
            <a:r>
              <a:rPr sz="1800" dirty="0"/>
              <a:t> (leveraging IBM’s </a:t>
            </a:r>
            <a:r>
              <a:rPr sz="1800" b="1" dirty="0"/>
              <a:t>proven reputation as a systems integrator</a:t>
            </a:r>
            <a:r>
              <a:rPr sz="1800" dirty="0"/>
              <a:t>).</a:t>
            </a:r>
          </a:p>
          <a:p>
            <a:pPr lvl="0">
              <a:defRPr sz="1800"/>
            </a:pPr>
            <a:endParaRPr sz="1800" dirty="0"/>
          </a:p>
          <a:p>
            <a:pPr lvl="0">
              <a:defRPr sz="1800"/>
            </a:pPr>
            <a:r>
              <a:rPr sz="1800" b="1" dirty="0">
                <a:solidFill>
                  <a:srgbClr val="0365C0"/>
                </a:solidFill>
              </a:rPr>
              <a:t>Hybrid cloud</a:t>
            </a:r>
            <a:r>
              <a:rPr sz="1800" b="1" dirty="0"/>
              <a:t>, where Public and Private clouds work together with Core IT investments, is critical to success given the </a:t>
            </a:r>
            <a:r>
              <a:rPr sz="1800" b="1" dirty="0">
                <a:solidFill>
                  <a:srgbClr val="0365C0"/>
                </a:solidFill>
              </a:rPr>
              <a:t>app revolution</a:t>
            </a:r>
            <a:r>
              <a:rPr sz="1800" b="1" dirty="0"/>
              <a:t> and the </a:t>
            </a:r>
            <a:r>
              <a:rPr sz="1800" b="1" dirty="0">
                <a:solidFill>
                  <a:srgbClr val="0365C0"/>
                </a:solidFill>
              </a:rPr>
              <a:t>expectations and increased competition</a:t>
            </a:r>
            <a:r>
              <a:rPr sz="1800" b="1" dirty="0"/>
              <a:t> it has generated.</a:t>
            </a:r>
          </a:p>
          <a:p>
            <a:pPr lvl="0">
              <a:defRPr sz="1800"/>
            </a:pPr>
            <a:endParaRPr sz="1800" b="1" dirty="0"/>
          </a:p>
          <a:p>
            <a:pPr lvl="0">
              <a:defRPr sz="1800"/>
            </a:pPr>
            <a:r>
              <a:rPr sz="1800" b="1" dirty="0"/>
              <a:t>Overall, hybrid cloud represents the “</a:t>
            </a:r>
            <a:r>
              <a:rPr sz="1800" b="1" dirty="0">
                <a:solidFill>
                  <a:srgbClr val="0365C0"/>
                </a:solidFill>
              </a:rPr>
              <a:t>New IT…”</a:t>
            </a:r>
          </a:p>
        </p:txBody>
      </p:sp>
    </p:spTree>
    <p:extLst>
      <p:ext uri="{BB962C8B-B14F-4D97-AF65-F5344CB8AC3E}">
        <p14:creationId xmlns:p14="http://schemas.microsoft.com/office/powerpoint/2010/main" val="385325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71438" y="6400038"/>
            <a:ext cx="1771650" cy="2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1200" b="1" dirty="0" smtClean="0">
                <a:solidFill>
                  <a:srgbClr val="CC660B"/>
                </a:solidFill>
              </a:rPr>
              <a:t>2016-2017</a:t>
            </a:r>
            <a:endParaRPr lang="en-US" sz="1200" b="1" dirty="0" smtClean="0">
              <a:solidFill>
                <a:srgbClr val="CC660B"/>
              </a:solidFill>
            </a:endParaRPr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71438" y="6400800"/>
            <a:ext cx="1830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b="1" dirty="0" smtClean="0">
                <a:solidFill>
                  <a:srgbClr val="CC660B"/>
                </a:solidFill>
              </a:rPr>
              <a:t>2016-2017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5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38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33.png"/><Relationship Id="rId17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30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31.png"/><Relationship Id="rId9" Type="http://schemas.openxmlformats.org/officeDocument/2006/relationships/image" Target="../media/image23.png"/><Relationship Id="rId10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png"/><Relationship Id="rId12" Type="http://schemas.openxmlformats.org/officeDocument/2006/relationships/image" Target="../media/image38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33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Relationship Id="rId4" Type="http://schemas.openxmlformats.org/officeDocument/2006/relationships/image" Target="../media/image30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31.png"/><Relationship Id="rId8" Type="http://schemas.openxmlformats.org/officeDocument/2006/relationships/image" Target="../media/image23.png"/><Relationship Id="rId9" Type="http://schemas.openxmlformats.org/officeDocument/2006/relationships/image" Target="../media/image27.png"/><Relationship Id="rId10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20" Type="http://schemas.openxmlformats.org/officeDocument/2006/relationships/image" Target="../media/image69.tiff"/><Relationship Id="rId21" Type="http://schemas.openxmlformats.org/officeDocument/2006/relationships/image" Target="../media/image70.tiff"/><Relationship Id="rId22" Type="http://schemas.openxmlformats.org/officeDocument/2006/relationships/image" Target="../media/image71.tiff"/><Relationship Id="rId23" Type="http://schemas.openxmlformats.org/officeDocument/2006/relationships/image" Target="../media/image72.tiff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30.png"/><Relationship Id="rId27" Type="http://schemas.openxmlformats.org/officeDocument/2006/relationships/image" Target="../media/image47.png"/><Relationship Id="rId28" Type="http://schemas.openxmlformats.org/officeDocument/2006/relationships/image" Target="../media/image75.png"/><Relationship Id="rId29" Type="http://schemas.openxmlformats.org/officeDocument/2006/relationships/image" Target="../media/image31.png"/><Relationship Id="rId30" Type="http://schemas.openxmlformats.org/officeDocument/2006/relationships/image" Target="../media/image76.png"/><Relationship Id="rId31" Type="http://schemas.openxmlformats.org/officeDocument/2006/relationships/image" Target="../media/image23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jpe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jpe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jpeg"/><Relationship Id="rId19" Type="http://schemas.openxmlformats.org/officeDocument/2006/relationships/image" Target="../media/image68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jpeg"/><Relationship Id="rId7" Type="http://schemas.openxmlformats.org/officeDocument/2006/relationships/image" Target="../media/image56.jpeg"/><Relationship Id="rId8" Type="http://schemas.openxmlformats.org/officeDocument/2006/relationships/image" Target="../media/image5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ibm.box.com/v/DauphineEmergingTechnologi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fr-FR" sz="2800" b="1" dirty="0" smtClean="0">
                <a:latin typeface="Calibri" panose="020F0502020204030204" pitchFamily="34" charset="0"/>
              </a:rPr>
              <a:t>Session #1:  </a:t>
            </a:r>
            <a:r>
              <a:rPr lang="fr-FR" sz="2800" dirty="0" smtClean="0">
                <a:latin typeface="Calibri" panose="020F0502020204030204" pitchFamily="34" charset="0"/>
              </a:rPr>
              <a:t>Introduction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8574088" y="6002338"/>
            <a:ext cx="788987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0B71EC-E12D-4FD5-A9D5-64A545E90024}" type="slidenum">
              <a:rPr lang="en-GB" altLang="fr-FR" sz="1200" smtClean="0">
                <a:solidFill>
                  <a:srgbClr val="CC660B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fr-FR" sz="1200" smtClean="0">
              <a:solidFill>
                <a:srgbClr val="CC660B"/>
              </a:solidFill>
              <a:latin typeface="Verdana" panose="020B0604030504040204" pitchFamily="34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576513" y="192563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>
              <a:solidFill>
                <a:srgbClr val="F4961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 bwMode="auto">
          <a:xfrm>
            <a:off x="615950" y="1214438"/>
            <a:ext cx="78184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fr-FR" sz="1800" b="1" kern="0" dirty="0" smtClean="0">
                <a:solidFill>
                  <a:schemeClr val="tx1"/>
                </a:solidFill>
                <a:latin typeface="+mn-lt"/>
                <a:cs typeface="+mn-cs"/>
              </a:rPr>
              <a:t>Applications are </a:t>
            </a:r>
            <a:r>
              <a:rPr lang="fr-FR" sz="18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everywhere</a:t>
            </a:r>
            <a:r>
              <a:rPr lang="fr-FR" sz="1800" b="1" kern="0" dirty="0" smtClean="0">
                <a:solidFill>
                  <a:schemeClr val="tx1"/>
                </a:solidFill>
                <a:latin typeface="+mn-lt"/>
                <a:cs typeface="+mn-cs"/>
              </a:rPr>
              <a:t> !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New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ways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of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interacting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between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client and providers: </a:t>
            </a:r>
            <a:r>
              <a:rPr lang="fr-FR" sz="1800" kern="0" dirty="0" smtClean="0">
                <a:solidFill>
                  <a:schemeClr val="tx1"/>
                </a:solidFill>
              </a:rPr>
              <a:t>Web </a:t>
            </a:r>
            <a:r>
              <a:rPr lang="fr-FR" sz="1800" kern="0" dirty="0">
                <a:solidFill>
                  <a:schemeClr val="tx1"/>
                </a:solidFill>
              </a:rPr>
              <a:t>application, Mobile </a:t>
            </a:r>
            <a:r>
              <a:rPr lang="fr-FR" sz="1800" kern="0" dirty="0" err="1" smtClean="0">
                <a:solidFill>
                  <a:schemeClr val="tx1"/>
                </a:solidFill>
              </a:rPr>
              <a:t>Application,Wearable</a:t>
            </a:r>
            <a:r>
              <a:rPr lang="fr-FR" sz="1800" kern="0" dirty="0" smtClean="0">
                <a:solidFill>
                  <a:schemeClr val="tx1"/>
                </a:solidFill>
              </a:rPr>
              <a:t>, </a:t>
            </a:r>
            <a:r>
              <a:rPr lang="fr-FR" sz="1800" kern="0" dirty="0" err="1" smtClean="0">
                <a:solidFill>
                  <a:schemeClr val="tx1"/>
                </a:solidFill>
              </a:rPr>
              <a:t>IoT</a:t>
            </a:r>
            <a:endParaRPr lang="fr-FR" sz="1800" kern="0" dirty="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New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ways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of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interacting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between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applications : The API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Economy</a:t>
            </a:r>
            <a:endParaRPr lang="fr-FR" sz="18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New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domains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: Cognitive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computing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Big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Data</a:t>
            </a:r>
            <a:endParaRPr lang="fr-FR" sz="1800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New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ways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of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implementing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: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Development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to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Operation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cycle,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Agility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Velocity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FailFast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!</a:t>
            </a:r>
          </a:p>
          <a:p>
            <a:pPr lvl="1" eaLnBrk="1" hangingPunct="1">
              <a:spcBef>
                <a:spcPct val="20000"/>
              </a:spcBef>
              <a:buClr>
                <a:srgbClr val="CC660B"/>
              </a:buClr>
              <a:defRPr/>
            </a:pPr>
            <a:endParaRPr lang="fr-FR" sz="1800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fr-FR" sz="1800" b="1" kern="0" dirty="0" smtClean="0">
                <a:solidFill>
                  <a:schemeClr val="tx1"/>
                </a:solidFill>
                <a:latin typeface="+mn-lt"/>
                <a:cs typeface="+mn-cs"/>
              </a:rPr>
              <a:t>Application Design and </a:t>
            </a:r>
            <a:r>
              <a:rPr lang="fr-FR" sz="1800" b="1" kern="0" dirty="0">
                <a:solidFill>
                  <a:schemeClr val="tx1"/>
                </a:solidFill>
                <a:latin typeface="+mn-lt"/>
                <a:cs typeface="+mn-cs"/>
              </a:rPr>
              <a:t>D</a:t>
            </a:r>
            <a:r>
              <a:rPr lang="fr-FR" sz="1800" b="1" kern="0" dirty="0" smtClean="0">
                <a:solidFill>
                  <a:schemeClr val="tx1"/>
                </a:solidFill>
                <a:latin typeface="+mn-lt"/>
                <a:cs typeface="+mn-cs"/>
              </a:rPr>
              <a:t>elivery has been </a:t>
            </a:r>
            <a:r>
              <a:rPr lang="fr-FR" sz="18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reshaped</a:t>
            </a:r>
            <a:r>
              <a:rPr lang="fr-FR" sz="1800" b="1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: It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is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about speed and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choice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! :  </a:t>
            </a:r>
          </a:p>
          <a:p>
            <a:pPr algn="r"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Self Service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tools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to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address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the E2E design,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implementation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, and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run</a:t>
            </a:r>
            <a:endParaRPr lang="fr-FR" sz="1800" kern="0" dirty="0" smtClea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2533" name="Titre 6"/>
          <p:cNvSpPr>
            <a:spLocks noGrp="1"/>
          </p:cNvSpPr>
          <p:nvPr>
            <p:ph type="title"/>
          </p:nvPr>
        </p:nvSpPr>
        <p:spPr>
          <a:xfrm>
            <a:off x="585788" y="554038"/>
            <a:ext cx="8383587" cy="576262"/>
          </a:xfrm>
        </p:spPr>
        <p:txBody>
          <a:bodyPr/>
          <a:lstStyle/>
          <a:p>
            <a:pPr eaLnBrk="1" hangingPunct="1"/>
            <a:r>
              <a:rPr lang="fr-FR" dirty="0" err="1"/>
              <a:t>Emerging</a:t>
            </a:r>
            <a:r>
              <a:rPr lang="fr-FR" dirty="0"/>
              <a:t> technologies</a:t>
            </a:r>
            <a:br>
              <a:rPr lang="fr-FR" dirty="0"/>
            </a:br>
            <a:r>
              <a:rPr lang="fr-FR" sz="1600" dirty="0"/>
              <a:t>A</a:t>
            </a:r>
            <a:r>
              <a:rPr lang="fr-FR" sz="1600" dirty="0" smtClean="0"/>
              <a:t>n introduction</a:t>
            </a:r>
            <a:endParaRPr lang="fr-FR" altLang="fr-FR" sz="2000" i="1" dirty="0" smtClean="0"/>
          </a:p>
        </p:txBody>
      </p:sp>
      <p:pic>
        <p:nvPicPr>
          <p:cNvPr id="8" name="image3.png" descr="Matt_Logo_40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4785" y="177390"/>
            <a:ext cx="952911" cy="9529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0424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t>11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App </a:t>
            </a:r>
            <a:r>
              <a:rPr lang="en-US" dirty="0" smtClean="0"/>
              <a:t>dev </a:t>
            </a:r>
            <a:r>
              <a:rPr lang="en-US" dirty="0"/>
              <a:t>is about speed and </a:t>
            </a:r>
            <a:r>
              <a:rPr lang="en-US" dirty="0" smtClean="0"/>
              <a:t>choice</a:t>
            </a:r>
            <a:br>
              <a:rPr lang="en-US" dirty="0" smtClean="0"/>
            </a:br>
            <a:r>
              <a:rPr lang="en-US" sz="1600" dirty="0"/>
              <a:t>Developers’ expectations have evolved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45" name="Shape 145"/>
          <p:cNvSpPr/>
          <p:nvPr/>
        </p:nvSpPr>
        <p:spPr>
          <a:xfrm>
            <a:off x="-4330867" y="3727163"/>
            <a:ext cx="160300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647700">
              <a:lnSpc>
                <a:spcPct val="119999"/>
              </a:lnSpc>
              <a:spcBef>
                <a:spcPts val="4000"/>
              </a:spcBef>
              <a:defRPr sz="3200">
                <a:solidFill>
                  <a:srgbClr val="1BB2DD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/>
              <a:t>?</a:t>
            </a:r>
          </a:p>
        </p:txBody>
      </p:sp>
      <p:sp>
        <p:nvSpPr>
          <p:cNvPr id="146" name="Shape 146"/>
          <p:cNvSpPr/>
          <p:nvPr/>
        </p:nvSpPr>
        <p:spPr>
          <a:xfrm flipH="1">
            <a:off x="-3143375" y="3738467"/>
            <a:ext cx="1" cy="4403226"/>
          </a:xfrm>
          <a:prstGeom prst="line">
            <a:avLst/>
          </a:prstGeom>
          <a:ln w="38100">
            <a:solidFill>
              <a:srgbClr val="1BB2DD"/>
            </a:solidFill>
            <a:miter lim="400000"/>
          </a:ln>
        </p:spPr>
        <p:txBody>
          <a:bodyPr lIns="0" tIns="0" rIns="0" bIns="0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pSp>
        <p:nvGrpSpPr>
          <p:cNvPr id="149" name="Group 149"/>
          <p:cNvGrpSpPr/>
          <p:nvPr/>
        </p:nvGrpSpPr>
        <p:grpSpPr>
          <a:xfrm>
            <a:off x="1689260" y="2838550"/>
            <a:ext cx="1845240" cy="1626242"/>
            <a:chOff x="-139877" y="-99912"/>
            <a:chExt cx="2624339" cy="2312877"/>
          </a:xfrm>
        </p:grpSpPr>
        <p:pic>
          <p:nvPicPr>
            <p:cNvPr id="147" name="image36.png" descr="C:\Users\Bryan\Desktop\blue rect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39877" y="-99912"/>
              <a:ext cx="2624339" cy="2312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Shape 148"/>
            <p:cNvSpPr/>
            <p:nvPr/>
          </p:nvSpPr>
          <p:spPr>
            <a:xfrm>
              <a:off x="673392" y="666630"/>
              <a:ext cx="1105625" cy="77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 lvl="0" algn="ctr">
                <a:defRPr sz="1800"/>
              </a:pPr>
              <a:r>
                <a:rPr sz="1547" dirty="0">
                  <a:solidFill>
                    <a:schemeClr val="tx2"/>
                  </a:solidFill>
                  <a:latin typeface="+mj-lt"/>
                  <a:ea typeface="+mj-ea"/>
                  <a:cs typeface="+mj-cs"/>
                  <a:sym typeface="Helvetica Neue"/>
                </a:rPr>
                <a:t>Failing </a:t>
              </a:r>
            </a:p>
            <a:p>
              <a:pPr lvl="0" algn="ctr">
                <a:defRPr sz="1800"/>
              </a:pPr>
              <a:r>
                <a:rPr sz="1547" dirty="0">
                  <a:solidFill>
                    <a:schemeClr val="tx2"/>
                  </a:solidFill>
                  <a:latin typeface="+mj-lt"/>
                  <a:ea typeface="+mj-ea"/>
                  <a:cs typeface="+mj-cs"/>
                  <a:sym typeface="Helvetica Neue"/>
                </a:rPr>
                <a:t>Fast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215901" y="1124614"/>
            <a:ext cx="1936986" cy="1707101"/>
            <a:chOff x="0" y="0"/>
            <a:chExt cx="2754824" cy="2427876"/>
          </a:xfrm>
        </p:grpSpPr>
        <p:pic>
          <p:nvPicPr>
            <p:cNvPr id="150" name="image36-filtered.png" descr="C:\Users\Bryan\Desktop\blue rect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754825" cy="2427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Shape 151"/>
            <p:cNvSpPr/>
            <p:nvPr/>
          </p:nvSpPr>
          <p:spPr>
            <a:xfrm>
              <a:off x="552285" y="812785"/>
              <a:ext cx="1650254" cy="802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0" algn="ctr">
                <a:defRPr sz="1800"/>
              </a:pPr>
              <a:r>
                <a:rPr sz="1547" dirty="0">
                  <a:solidFill>
                    <a:schemeClr val="tx2"/>
                  </a:solidFill>
                  <a:latin typeface="+mj-lt"/>
                  <a:ea typeface="+mj-ea"/>
                  <a:cs typeface="+mj-cs"/>
                  <a:sym typeface="Helvetica Neue"/>
                </a:rPr>
                <a:t>Seconds to </a:t>
              </a:r>
            </a:p>
            <a:p>
              <a:pPr lvl="0" algn="ctr">
                <a:defRPr sz="1800"/>
              </a:pPr>
              <a:r>
                <a:rPr sz="1547" dirty="0">
                  <a:solidFill>
                    <a:schemeClr val="tx2"/>
                  </a:solidFill>
                  <a:latin typeface="+mj-lt"/>
                  <a:ea typeface="+mj-ea"/>
                  <a:cs typeface="+mj-cs"/>
                  <a:sym typeface="Helvetica Neue"/>
                </a:rPr>
                <a:t>Deploy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3176120" y="1639631"/>
            <a:ext cx="1387758" cy="1223056"/>
            <a:chOff x="0" y="0"/>
            <a:chExt cx="1973699" cy="1739456"/>
          </a:xfrm>
        </p:grpSpPr>
        <p:pic>
          <p:nvPicPr>
            <p:cNvPr id="153" name="image36.png" descr="C:\Users\Bryan\Desktop\blue rect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973700" cy="17394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" name="Shape 154"/>
            <p:cNvSpPr/>
            <p:nvPr/>
          </p:nvSpPr>
          <p:spPr>
            <a:xfrm>
              <a:off x="395686" y="452971"/>
              <a:ext cx="1182328" cy="797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 b="1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 lvl="0" algn="ctr">
                <a:defRPr sz="1800" b="0"/>
              </a:pPr>
              <a:r>
                <a:rPr sz="1547" dirty="0">
                  <a:solidFill>
                    <a:schemeClr val="tx2"/>
                  </a:solidFill>
                </a:rPr>
                <a:t>Friction Free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354625" y="4649206"/>
            <a:ext cx="1845238" cy="1626242"/>
            <a:chOff x="0" y="0"/>
            <a:chExt cx="2624337" cy="2312876"/>
          </a:xfrm>
        </p:grpSpPr>
        <p:pic>
          <p:nvPicPr>
            <p:cNvPr id="156" name="image36-filtered.png" descr="C:\Users\Bryan\Desktop\blue rect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624338" cy="2312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Shape 157"/>
            <p:cNvSpPr/>
            <p:nvPr/>
          </p:nvSpPr>
          <p:spPr>
            <a:xfrm>
              <a:off x="434317" y="729651"/>
              <a:ext cx="1755704" cy="8535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 b="1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 lvl="0" algn="ctr">
                <a:defRPr sz="1800" b="0"/>
              </a:pPr>
              <a:r>
                <a:rPr sz="1547" dirty="0">
                  <a:solidFill>
                    <a:schemeClr val="tx2"/>
                  </a:solidFill>
                </a:rPr>
                <a:t>Any Language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4594551" y="1951374"/>
            <a:ext cx="1936988" cy="1707102"/>
            <a:chOff x="0" y="0"/>
            <a:chExt cx="2754825" cy="2427877"/>
          </a:xfrm>
        </p:grpSpPr>
        <p:pic>
          <p:nvPicPr>
            <p:cNvPr id="159" name="image36-filtered.png" descr="C:\Users\Bryan\Desktop\blue rect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754825" cy="2427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" name="Shape 160"/>
            <p:cNvSpPr/>
            <p:nvPr/>
          </p:nvSpPr>
          <p:spPr>
            <a:xfrm>
              <a:off x="481575" y="797782"/>
              <a:ext cx="1736463" cy="802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 b="1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 lvl="0" algn="ctr">
                <a:defRPr sz="1800" b="0"/>
              </a:pPr>
              <a:r>
                <a:rPr sz="1547" dirty="0">
                  <a:solidFill>
                    <a:schemeClr val="tx2"/>
                  </a:solidFill>
                </a:rPr>
                <a:t>Continuous Integration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4494090" y="1095925"/>
            <a:ext cx="722313" cy="636589"/>
            <a:chOff x="0" y="0"/>
            <a:chExt cx="1027287" cy="905370"/>
          </a:xfrm>
        </p:grpSpPr>
        <p:pic>
          <p:nvPicPr>
            <p:cNvPr id="162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88" cy="9053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image65.png" descr="AppScan_64x64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6410" y="141364"/>
              <a:ext cx="609705" cy="609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7" name="Group 167"/>
          <p:cNvGrpSpPr/>
          <p:nvPr/>
        </p:nvGrpSpPr>
        <p:grpSpPr>
          <a:xfrm>
            <a:off x="5201887" y="1249961"/>
            <a:ext cx="722315" cy="635001"/>
            <a:chOff x="0" y="0"/>
            <a:chExt cx="1027290" cy="903112"/>
          </a:xfrm>
        </p:grpSpPr>
        <p:pic>
          <p:nvPicPr>
            <p:cNvPr id="165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91" cy="903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image67.png" descr="ODM-Cloud-OE-64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22288" y="186960"/>
              <a:ext cx="525555" cy="5244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0" name="Group 170"/>
          <p:cNvGrpSpPr/>
          <p:nvPr/>
        </p:nvGrpSpPr>
        <p:grpSpPr>
          <a:xfrm>
            <a:off x="974324" y="3823746"/>
            <a:ext cx="722313" cy="636589"/>
            <a:chOff x="0" y="0"/>
            <a:chExt cx="1027287" cy="905370"/>
          </a:xfrm>
        </p:grpSpPr>
        <p:pic>
          <p:nvPicPr>
            <p:cNvPr id="168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88" cy="9053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image68.png" descr="64x64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52455" y="133422"/>
              <a:ext cx="562072" cy="5622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3" name="Group 173"/>
          <p:cNvGrpSpPr/>
          <p:nvPr/>
        </p:nvGrpSpPr>
        <p:grpSpPr>
          <a:xfrm>
            <a:off x="2938462" y="4633058"/>
            <a:ext cx="733425" cy="646113"/>
            <a:chOff x="0" y="0"/>
            <a:chExt cx="1043093" cy="918915"/>
          </a:xfrm>
        </p:grpSpPr>
        <p:pic>
          <p:nvPicPr>
            <p:cNvPr id="171" name="image69.png" descr="C:\Users\Bryan\Desktop\grey rect.png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3094" cy="9189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image71.png" descr="datacache64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62353" y="180303"/>
              <a:ext cx="531030" cy="531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6" name="Group 176"/>
          <p:cNvGrpSpPr/>
          <p:nvPr/>
        </p:nvGrpSpPr>
        <p:grpSpPr>
          <a:xfrm>
            <a:off x="6221360" y="3633529"/>
            <a:ext cx="722313" cy="636588"/>
            <a:chOff x="0" y="0"/>
            <a:chExt cx="1027287" cy="905367"/>
          </a:xfrm>
        </p:grpSpPr>
        <p:pic>
          <p:nvPicPr>
            <p:cNvPr id="174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88" cy="9053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image80.png" descr="bi64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41341" y="176308"/>
              <a:ext cx="543018" cy="543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9" name="Group 179"/>
          <p:cNvGrpSpPr/>
          <p:nvPr/>
        </p:nvGrpSpPr>
        <p:grpSpPr>
          <a:xfrm>
            <a:off x="6515171" y="2062055"/>
            <a:ext cx="722315" cy="636589"/>
            <a:chOff x="0" y="0"/>
            <a:chExt cx="1027290" cy="905370"/>
          </a:xfrm>
        </p:grpSpPr>
        <p:pic>
          <p:nvPicPr>
            <p:cNvPr id="177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91" cy="9053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image83.png" descr="jsondblarge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19113" y="158836"/>
              <a:ext cx="585890" cy="5861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2" name="Group 182"/>
          <p:cNvGrpSpPr/>
          <p:nvPr/>
        </p:nvGrpSpPr>
        <p:grpSpPr>
          <a:xfrm>
            <a:off x="3703367" y="3111500"/>
            <a:ext cx="722315" cy="635001"/>
            <a:chOff x="0" y="0"/>
            <a:chExt cx="1027290" cy="903112"/>
          </a:xfrm>
        </p:grpSpPr>
        <p:pic>
          <p:nvPicPr>
            <p:cNvPr id="180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91" cy="903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" name="image84.png" descr="cloudant64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15937" y="150518"/>
              <a:ext cx="609707" cy="608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5" name="Group 185"/>
          <p:cNvGrpSpPr/>
          <p:nvPr/>
        </p:nvGrpSpPr>
        <p:grpSpPr>
          <a:xfrm>
            <a:off x="2303348" y="1825703"/>
            <a:ext cx="722313" cy="636588"/>
            <a:chOff x="0" y="0"/>
            <a:chExt cx="1027287" cy="905367"/>
          </a:xfrm>
        </p:grpSpPr>
        <p:pic>
          <p:nvPicPr>
            <p:cNvPr id="183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88" cy="9053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image86.png" descr="watson64"/>
            <p:cNvPicPr/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14349" y="136599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8" name="Group 188"/>
          <p:cNvGrpSpPr/>
          <p:nvPr/>
        </p:nvGrpSpPr>
        <p:grpSpPr>
          <a:xfrm>
            <a:off x="5389412" y="4938051"/>
            <a:ext cx="722313" cy="636588"/>
            <a:chOff x="0" y="0"/>
            <a:chExt cx="1027287" cy="905367"/>
          </a:xfrm>
        </p:grpSpPr>
        <p:pic>
          <p:nvPicPr>
            <p:cNvPr id="186" name="image88.png" descr="cloudmonitoring64"/>
            <p:cNvPicPr/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20700" y="142952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88" cy="9053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1" name="Group 191"/>
          <p:cNvGrpSpPr/>
          <p:nvPr/>
        </p:nvGrpSpPr>
        <p:grpSpPr>
          <a:xfrm>
            <a:off x="4210844" y="3930915"/>
            <a:ext cx="722313" cy="636588"/>
            <a:chOff x="0" y="0"/>
            <a:chExt cx="1027287" cy="905367"/>
          </a:xfrm>
        </p:grpSpPr>
        <p:pic>
          <p:nvPicPr>
            <p:cNvPr id="189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88" cy="9053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image93.png" descr="agile64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14349" y="149306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4" name="Group 194"/>
          <p:cNvGrpSpPr/>
          <p:nvPr/>
        </p:nvGrpSpPr>
        <p:grpSpPr>
          <a:xfrm>
            <a:off x="3542178" y="4922620"/>
            <a:ext cx="1845238" cy="1626242"/>
            <a:chOff x="0" y="0"/>
            <a:chExt cx="2624338" cy="2312876"/>
          </a:xfrm>
        </p:grpSpPr>
        <p:pic>
          <p:nvPicPr>
            <p:cNvPr id="192" name="image36.png" descr="C:\Users\Bryan\Desktop\blue rect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624339" cy="2312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Shape 193"/>
            <p:cNvSpPr/>
            <p:nvPr/>
          </p:nvSpPr>
          <p:spPr>
            <a:xfrm>
              <a:off x="540889" y="759994"/>
              <a:ext cx="1572087" cy="764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 b="1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 lvl="0" algn="ctr">
                <a:defRPr sz="1800" b="0"/>
              </a:pPr>
              <a:r>
                <a:rPr sz="1547" dirty="0">
                  <a:solidFill>
                    <a:schemeClr val="tx2"/>
                  </a:solidFill>
                </a:rPr>
                <a:t>Mobile Ready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6253004" y="4764968"/>
            <a:ext cx="1621695" cy="1429229"/>
            <a:chOff x="0" y="0"/>
            <a:chExt cx="2306408" cy="2032679"/>
          </a:xfrm>
        </p:grpSpPr>
        <p:pic>
          <p:nvPicPr>
            <p:cNvPr id="195" name="image36-filtered.png" descr="C:\Users\Bryan\Desktop\blue rect.png"/>
            <p:cNvPicPr/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0" y="0"/>
              <a:ext cx="2306409" cy="20326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Shape 196"/>
            <p:cNvSpPr/>
            <p:nvPr/>
          </p:nvSpPr>
          <p:spPr>
            <a:xfrm>
              <a:off x="462387" y="548364"/>
              <a:ext cx="1381635" cy="935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 b="1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 lvl="0" algn="ctr">
                <a:defRPr sz="1800" b="0"/>
              </a:pPr>
              <a:r>
                <a:rPr sz="1547" dirty="0">
                  <a:solidFill>
                    <a:schemeClr val="tx2"/>
                  </a:solidFill>
                </a:rPr>
                <a:t>Focus on Code</a:t>
              </a: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7075792" y="2615880"/>
            <a:ext cx="1845238" cy="1626242"/>
            <a:chOff x="0" y="0"/>
            <a:chExt cx="2624337" cy="2312876"/>
          </a:xfrm>
        </p:grpSpPr>
        <p:pic>
          <p:nvPicPr>
            <p:cNvPr id="198" name="image36.png" descr="C:\Users\Bryan\Desktop\blue rect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624338" cy="2312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Shape 199"/>
            <p:cNvSpPr/>
            <p:nvPr/>
          </p:nvSpPr>
          <p:spPr>
            <a:xfrm>
              <a:off x="540889" y="759994"/>
              <a:ext cx="1572087" cy="764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 b="1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 lvl="0" algn="ctr">
                <a:defRPr sz="1800" b="0"/>
              </a:pPr>
              <a:r>
                <a:rPr sz="1547" dirty="0">
                  <a:solidFill>
                    <a:schemeClr val="tx2"/>
                  </a:solidFill>
                </a:rPr>
                <a:t>Choice of Tools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330943" y="3007214"/>
            <a:ext cx="722315" cy="636589"/>
            <a:chOff x="0" y="0"/>
            <a:chExt cx="1027290" cy="905370"/>
          </a:xfrm>
        </p:grpSpPr>
        <p:pic>
          <p:nvPicPr>
            <p:cNvPr id="201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91" cy="9053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image63.png" descr="MAM64"/>
            <p:cNvPicPr/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88975" y="192192"/>
              <a:ext cx="490623" cy="4908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6" name="Group 206"/>
          <p:cNvGrpSpPr/>
          <p:nvPr/>
        </p:nvGrpSpPr>
        <p:grpSpPr>
          <a:xfrm>
            <a:off x="5939345" y="6041555"/>
            <a:ext cx="722315" cy="636588"/>
            <a:chOff x="0" y="0"/>
            <a:chExt cx="1027290" cy="905367"/>
          </a:xfrm>
        </p:grpSpPr>
        <p:pic>
          <p:nvPicPr>
            <p:cNvPr id="204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91" cy="9053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image66.png" descr="rapidapps_identifier_64x64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61983" y="193780"/>
              <a:ext cx="514440" cy="5146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9" name="Group 209"/>
          <p:cNvGrpSpPr/>
          <p:nvPr/>
        </p:nvGrpSpPr>
        <p:grpSpPr>
          <a:xfrm>
            <a:off x="2267935" y="5716056"/>
            <a:ext cx="722313" cy="635001"/>
            <a:chOff x="0" y="0"/>
            <a:chExt cx="1027287" cy="903112"/>
          </a:xfrm>
        </p:grpSpPr>
        <p:pic>
          <p:nvPicPr>
            <p:cNvPr id="207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88" cy="903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image39.png"/>
            <p:cNvPicPr/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257218" y="182206"/>
              <a:ext cx="527141" cy="518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2" name="Group 212"/>
          <p:cNvGrpSpPr/>
          <p:nvPr/>
        </p:nvGrpSpPr>
        <p:grpSpPr>
          <a:xfrm>
            <a:off x="4976931" y="4019067"/>
            <a:ext cx="722313" cy="636589"/>
            <a:chOff x="0" y="0"/>
            <a:chExt cx="1027287" cy="905370"/>
          </a:xfrm>
        </p:grpSpPr>
        <p:pic>
          <p:nvPicPr>
            <p:cNvPr id="210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88" cy="9053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image75.png" descr="mqa_64"/>
            <p:cNvPicPr/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222287" y="174720"/>
              <a:ext cx="609706" cy="609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5" name="Group 215"/>
          <p:cNvGrpSpPr/>
          <p:nvPr/>
        </p:nvGrpSpPr>
        <p:grpSpPr>
          <a:xfrm>
            <a:off x="8015980" y="5417447"/>
            <a:ext cx="722313" cy="636588"/>
            <a:chOff x="0" y="0"/>
            <a:chExt cx="1027287" cy="905367"/>
          </a:xfrm>
        </p:grpSpPr>
        <p:pic>
          <p:nvPicPr>
            <p:cNvPr id="213" name="image36.png" descr="C:\Users\Bryan\Desktop\blue rect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7288" cy="9053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image82.png" descr="sqldblarge"/>
            <p:cNvPicPr/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20700" y="171543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8" name="Group 218"/>
          <p:cNvGrpSpPr/>
          <p:nvPr/>
        </p:nvGrpSpPr>
        <p:grpSpPr>
          <a:xfrm>
            <a:off x="6929808" y="981699"/>
            <a:ext cx="1260990" cy="1111333"/>
            <a:chOff x="0" y="0"/>
            <a:chExt cx="1793407" cy="1580562"/>
          </a:xfrm>
        </p:grpSpPr>
        <p:pic>
          <p:nvPicPr>
            <p:cNvPr id="216" name="image36-filtered.png" descr="C:\Users\Bryan\Desktop\blue rect.png"/>
            <p:cNvPicPr/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93408" cy="15805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7" name="Shape 217"/>
            <p:cNvSpPr/>
            <p:nvPr/>
          </p:nvSpPr>
          <p:spPr>
            <a:xfrm>
              <a:off x="369630" y="405061"/>
              <a:ext cx="1074326" cy="824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 b="1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 lvl="0" algn="ctr">
                <a:defRPr sz="1800" b="0"/>
              </a:pPr>
              <a:r>
                <a:rPr sz="1547" dirty="0">
                  <a:solidFill>
                    <a:schemeClr val="tx2"/>
                  </a:solidFill>
                </a:rPr>
                <a:t>Useful APIs</a:t>
              </a:r>
            </a:p>
          </p:txBody>
        </p:sp>
      </p:grpSp>
      <p:sp>
        <p:nvSpPr>
          <p:cNvPr id="219" name="Shape 219"/>
          <p:cNvSpPr/>
          <p:nvPr/>
        </p:nvSpPr>
        <p:spPr>
          <a:xfrm>
            <a:off x="442756" y="0"/>
            <a:ext cx="6621095" cy="3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 defTabSz="457200">
              <a:spcBef>
                <a:spcPts val="2400"/>
              </a:spcBef>
              <a:defRPr sz="2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endParaRPr sz="2039" dirty="0"/>
          </a:p>
        </p:txBody>
      </p:sp>
      <p:pic>
        <p:nvPicPr>
          <p:cNvPr id="82" name="image3.png" descr="Matt_Logo_400.png"/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4785" y="177390"/>
            <a:ext cx="952911" cy="9529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93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5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4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5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5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65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7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75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80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85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"/>
                            </p:stCondLst>
                            <p:childTnLst>
                              <p:par>
                                <p:cTn id="1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 advAuto="0"/>
      <p:bldP spid="152" grpId="0" animBg="1" advAuto="0"/>
      <p:bldP spid="155" grpId="0" animBg="1" advAuto="0"/>
      <p:bldP spid="158" grpId="0" animBg="1" advAuto="0"/>
      <p:bldP spid="161" grpId="0" animBg="1" advAuto="0"/>
      <p:bldP spid="164" grpId="0" animBg="1" advAuto="0"/>
      <p:bldP spid="167" grpId="0" animBg="1" advAuto="0"/>
      <p:bldP spid="170" grpId="0" animBg="1" advAuto="0"/>
      <p:bldP spid="173" grpId="0" animBg="1" advAuto="0"/>
      <p:bldP spid="176" grpId="0" animBg="1" advAuto="0"/>
      <p:bldP spid="179" grpId="0" animBg="1" advAuto="0"/>
      <p:bldP spid="182" grpId="0" animBg="1" advAuto="0"/>
      <p:bldP spid="185" grpId="0" animBg="1" advAuto="0"/>
      <p:bldP spid="188" grpId="0" animBg="1" advAuto="0"/>
      <p:bldP spid="191" grpId="0" animBg="1" advAuto="0"/>
      <p:bldP spid="194" grpId="0" animBg="1" advAuto="0"/>
      <p:bldP spid="197" grpId="0" animBg="1" advAuto="0"/>
      <p:bldP spid="200" grpId="0" animBg="1" advAuto="0"/>
      <p:bldP spid="203" grpId="0" animBg="1" advAuto="0"/>
      <p:bldP spid="206" grpId="0" animBg="1" advAuto="0"/>
      <p:bldP spid="209" grpId="0" animBg="1" advAuto="0"/>
      <p:bldP spid="212" grpId="0" animBg="1" advAuto="0"/>
      <p:bldP spid="215" grpId="0" animBg="1" advAuto="0"/>
      <p:bldP spid="21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2897849" y="1153306"/>
            <a:ext cx="1171271" cy="6881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457200">
              <a:spcBef>
                <a:spcPts val="2400"/>
              </a:spcBef>
              <a:defRPr sz="2000" b="1">
                <a:solidFill>
                  <a:srgbClr val="043E68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6" dirty="0"/>
              <a:t>Core           IT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t>12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Timing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critical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en-US" sz="1600" dirty="0"/>
              <a:t>Today’s apps must keep up with the speed of the app revolution.</a:t>
            </a:r>
          </a:p>
        </p:txBody>
      </p:sp>
      <p:sp>
        <p:nvSpPr>
          <p:cNvPr id="82" name="Shape 82"/>
          <p:cNvSpPr/>
          <p:nvPr/>
        </p:nvSpPr>
        <p:spPr>
          <a:xfrm flipH="1">
            <a:off x="3483485" y="1948844"/>
            <a:ext cx="1" cy="4192608"/>
          </a:xfrm>
          <a:prstGeom prst="line">
            <a:avLst/>
          </a:prstGeom>
          <a:ln w="25400">
            <a:solidFill>
              <a:srgbClr val="043E68"/>
            </a:solidFill>
            <a:miter lim="400000"/>
          </a:ln>
        </p:spPr>
        <p:txBody>
          <a:bodyPr lIns="0" tIns="0" rIns="0" bIns="0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3" name="Shape 83"/>
          <p:cNvSpPr/>
          <p:nvPr/>
        </p:nvSpPr>
        <p:spPr>
          <a:xfrm>
            <a:off x="3705353" y="2032137"/>
            <a:ext cx="2417143" cy="1081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321457">
              <a:defRPr sz="1800"/>
            </a:pPr>
            <a:r>
              <a:rPr sz="1406" b="1">
                <a:solidFill>
                  <a:srgbClr val="043E68"/>
                </a:solidFill>
                <a:latin typeface="+mj-lt"/>
                <a:ea typeface="+mj-ea"/>
                <a:cs typeface="+mj-cs"/>
                <a:sym typeface="Helvetica Neue"/>
              </a:rPr>
              <a:t>Benefits</a:t>
            </a:r>
            <a:endParaRPr sz="1406">
              <a:solidFill>
                <a:srgbClr val="043E68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Fully customizable.</a:t>
            </a: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Few limitations.</a:t>
            </a: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Necessary for some solutions.</a:t>
            </a: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Existing Investments.</a:t>
            </a:r>
          </a:p>
        </p:txBody>
      </p:sp>
      <p:sp>
        <p:nvSpPr>
          <p:cNvPr id="84" name="Shape 84"/>
          <p:cNvSpPr/>
          <p:nvPr/>
        </p:nvSpPr>
        <p:spPr>
          <a:xfrm>
            <a:off x="3706061" y="3168850"/>
            <a:ext cx="2417143" cy="115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321457">
              <a:defRPr sz="1800"/>
            </a:pPr>
            <a:r>
              <a:rPr sz="1406" b="1">
                <a:solidFill>
                  <a:srgbClr val="043E68"/>
                </a:solidFill>
                <a:latin typeface="+mj-lt"/>
                <a:ea typeface="+mj-ea"/>
                <a:cs typeface="+mj-cs"/>
                <a:sym typeface="Helvetica Neue"/>
              </a:rPr>
              <a:t>Time Commitment</a:t>
            </a:r>
            <a:endParaRPr sz="1406">
              <a:solidFill>
                <a:srgbClr val="043E68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Weeks to setup and deploy.</a:t>
            </a: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Maintenance/upgrades of hardware and software.</a:t>
            </a:r>
          </a:p>
        </p:txBody>
      </p:sp>
      <p:sp>
        <p:nvSpPr>
          <p:cNvPr id="85" name="Shape 85"/>
          <p:cNvSpPr/>
          <p:nvPr/>
        </p:nvSpPr>
        <p:spPr>
          <a:xfrm flipH="1">
            <a:off x="286143" y="6147201"/>
            <a:ext cx="8576625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6" name="Shape 86"/>
          <p:cNvSpPr/>
          <p:nvPr/>
        </p:nvSpPr>
        <p:spPr>
          <a:xfrm>
            <a:off x="426220" y="5942765"/>
            <a:ext cx="2817402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 defTabSz="531622">
              <a:defRPr sz="2002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1000" i="1" dirty="0">
                <a:solidFill>
                  <a:schemeClr val="tx1"/>
                </a:solidFill>
              </a:rPr>
              <a:t>Time to initial deployment</a:t>
            </a:r>
          </a:p>
        </p:txBody>
      </p:sp>
      <p:sp>
        <p:nvSpPr>
          <p:cNvPr id="87" name="Shape 87"/>
          <p:cNvSpPr/>
          <p:nvPr/>
        </p:nvSpPr>
        <p:spPr>
          <a:xfrm>
            <a:off x="3357761" y="6042142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43E6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grpSp>
        <p:nvGrpSpPr>
          <p:cNvPr id="90" name="Group 90"/>
          <p:cNvGrpSpPr/>
          <p:nvPr/>
        </p:nvGrpSpPr>
        <p:grpSpPr>
          <a:xfrm>
            <a:off x="310887" y="1352606"/>
            <a:ext cx="1523640" cy="449023"/>
            <a:chOff x="0" y="0"/>
            <a:chExt cx="2166953" cy="638609"/>
          </a:xfrm>
        </p:grpSpPr>
        <p:sp>
          <p:nvSpPr>
            <p:cNvPr id="88" name="Shape 88"/>
            <p:cNvSpPr/>
            <p:nvPr/>
          </p:nvSpPr>
          <p:spPr>
            <a:xfrm>
              <a:off x="114253" y="0"/>
              <a:ext cx="2052701" cy="638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/>
              </a:pPr>
              <a:r>
                <a:rPr sz="1055" b="1" dirty="0">
                  <a:solidFill>
                    <a:srgbClr val="5695CE"/>
                  </a:solidFill>
                </a:rPr>
                <a:t>Customer Managed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218077"/>
              <a:ext cx="202454" cy="20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050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91" name="Shape 91"/>
          <p:cNvSpPr/>
          <p:nvPr/>
        </p:nvSpPr>
        <p:spPr>
          <a:xfrm>
            <a:off x="2643636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043E68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/>
              <a:t>~ Weeks</a:t>
            </a:r>
          </a:p>
        </p:txBody>
      </p:sp>
      <p:sp>
        <p:nvSpPr>
          <p:cNvPr id="92" name="Shape 92"/>
          <p:cNvSpPr/>
          <p:nvPr/>
        </p:nvSpPr>
        <p:spPr>
          <a:xfrm>
            <a:off x="4055435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E0A8B5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/>
              <a:t>~ Days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1611434" y="1948309"/>
            <a:ext cx="1637723" cy="3399536"/>
            <a:chOff x="1846655" y="1060322"/>
            <a:chExt cx="2329204" cy="4834894"/>
          </a:xfrm>
        </p:grpSpPr>
        <p:sp>
          <p:nvSpPr>
            <p:cNvPr id="93" name="Shape 93"/>
            <p:cNvSpPr/>
            <p:nvPr/>
          </p:nvSpPr>
          <p:spPr>
            <a:xfrm>
              <a:off x="1850916" y="1060322"/>
              <a:ext cx="2320684" cy="461914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1853475" y="1606944"/>
              <a:ext cx="2315566" cy="461915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1854529" y="2153567"/>
              <a:ext cx="2313458" cy="461914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Runtime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853928" y="2700190"/>
              <a:ext cx="2314660" cy="461914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Middleware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1847773" y="3246813"/>
              <a:ext cx="2326970" cy="461914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OS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1854143" y="3793435"/>
              <a:ext cx="2314230" cy="461915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Virtualization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846655" y="4340058"/>
              <a:ext cx="2329206" cy="461915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Servers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853955" y="4886680"/>
              <a:ext cx="2314606" cy="461915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Storage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1851963" y="5433304"/>
              <a:ext cx="2318590" cy="461914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Networking</a:t>
              </a:r>
            </a:p>
          </p:txBody>
        </p:sp>
      </p:grpSp>
      <p:sp>
        <p:nvSpPr>
          <p:cNvPr id="103" name="Shape 103"/>
          <p:cNvSpPr/>
          <p:nvPr/>
        </p:nvSpPr>
        <p:spPr>
          <a:xfrm>
            <a:off x="5601179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B5CFEB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 dirty="0"/>
              <a:t>~ Minutes</a:t>
            </a:r>
          </a:p>
        </p:txBody>
      </p:sp>
    </p:spTree>
    <p:extLst>
      <p:ext uri="{BB962C8B-B14F-4D97-AF65-F5344CB8AC3E}">
        <p14:creationId xmlns:p14="http://schemas.microsoft.com/office/powerpoint/2010/main" val="21383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 advAuto="0"/>
      <p:bldP spid="82" grpId="0" animBg="1" advAuto="0"/>
      <p:bldP spid="83" grpId="0" animBg="1" advAuto="0"/>
      <p:bldP spid="84" grpId="0" animBg="1" advAuto="0"/>
      <p:bldP spid="102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 flipH="1">
            <a:off x="286143" y="6147201"/>
            <a:ext cx="8576625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t>13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 flipH="1">
            <a:off x="4885446" y="1948844"/>
            <a:ext cx="1" cy="4192608"/>
          </a:xfrm>
          <a:prstGeom prst="line">
            <a:avLst/>
          </a:prstGeom>
          <a:ln w="25400">
            <a:solidFill>
              <a:srgbClr val="B3163A"/>
            </a:solidFill>
            <a:miter lim="400000"/>
          </a:ln>
        </p:spPr>
        <p:txBody>
          <a:bodyPr lIns="0" tIns="0" rIns="0" bIns="0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10" name="Shape 110"/>
          <p:cNvSpPr/>
          <p:nvPr/>
        </p:nvSpPr>
        <p:spPr>
          <a:xfrm>
            <a:off x="5107313" y="2015292"/>
            <a:ext cx="2417143" cy="86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321457">
              <a:defRPr sz="1800"/>
            </a:pPr>
            <a:r>
              <a:rPr sz="1406" b="1">
                <a:solidFill>
                  <a:srgbClr val="B3163A"/>
                </a:solidFill>
                <a:latin typeface="+mj-lt"/>
                <a:ea typeface="+mj-ea"/>
                <a:cs typeface="+mj-cs"/>
                <a:sym typeface="Helvetica Neue"/>
              </a:rPr>
              <a:t>Benefits</a:t>
            </a:r>
            <a:endParaRPr sz="1406">
              <a:solidFill>
                <a:srgbClr val="B3163A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Most control in the cloud.</a:t>
            </a: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Necessary for some solutions</a:t>
            </a: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Infrastructure managed by SP.</a:t>
            </a:r>
          </a:p>
        </p:txBody>
      </p:sp>
      <p:sp>
        <p:nvSpPr>
          <p:cNvPr id="111" name="Shape 111"/>
          <p:cNvSpPr/>
          <p:nvPr/>
        </p:nvSpPr>
        <p:spPr>
          <a:xfrm>
            <a:off x="4768652" y="6042142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3163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12" name="Shape 112"/>
          <p:cNvSpPr/>
          <p:nvPr/>
        </p:nvSpPr>
        <p:spPr>
          <a:xfrm>
            <a:off x="4185663" y="1155811"/>
            <a:ext cx="1399568" cy="504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>
              <a:spcBef>
                <a:spcPts val="2400"/>
              </a:spcBef>
              <a:defRPr sz="2000" b="1">
                <a:solidFill>
                  <a:srgbClr val="B3163A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6"/>
              <a:t>Infrastructure as a Service</a:t>
            </a:r>
          </a:p>
        </p:txBody>
      </p:sp>
      <p:grpSp>
        <p:nvGrpSpPr>
          <p:cNvPr id="115" name="Group 115"/>
          <p:cNvGrpSpPr/>
          <p:nvPr/>
        </p:nvGrpSpPr>
        <p:grpSpPr>
          <a:xfrm>
            <a:off x="310887" y="1352606"/>
            <a:ext cx="1523641" cy="449024"/>
            <a:chOff x="0" y="0"/>
            <a:chExt cx="2166955" cy="638610"/>
          </a:xfrm>
        </p:grpSpPr>
        <p:sp>
          <p:nvSpPr>
            <p:cNvPr id="113" name="Shape 113"/>
            <p:cNvSpPr/>
            <p:nvPr/>
          </p:nvSpPr>
          <p:spPr>
            <a:xfrm>
              <a:off x="114253" y="0"/>
              <a:ext cx="2052702" cy="638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/>
              </a:pPr>
              <a:r>
                <a:rPr sz="1055" b="1" dirty="0">
                  <a:solidFill>
                    <a:srgbClr val="5695CE"/>
                  </a:solidFill>
                </a:rPr>
                <a:t>Customer </a:t>
              </a:r>
              <a:r>
                <a:rPr sz="1055" b="1" dirty="0" smtClean="0">
                  <a:solidFill>
                    <a:srgbClr val="5695CE"/>
                  </a:solidFill>
                </a:rPr>
                <a:t>Managed</a:t>
              </a:r>
              <a:endParaRPr sz="1055" b="1" dirty="0">
                <a:solidFill>
                  <a:srgbClr val="5695CE"/>
                </a:solidFill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218077"/>
              <a:ext cx="202454" cy="20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050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310887" y="1589326"/>
            <a:ext cx="1936267" cy="449024"/>
            <a:chOff x="0" y="16472"/>
            <a:chExt cx="2753801" cy="638611"/>
          </a:xfrm>
        </p:grpSpPr>
        <p:sp>
          <p:nvSpPr>
            <p:cNvPr id="116" name="Shape 116"/>
            <p:cNvSpPr/>
            <p:nvPr/>
          </p:nvSpPr>
          <p:spPr>
            <a:xfrm>
              <a:off x="140936" y="16472"/>
              <a:ext cx="2612865" cy="638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/>
              </a:pPr>
              <a:r>
                <a:rPr sz="1055" b="1" dirty="0">
                  <a:solidFill>
                    <a:srgbClr val="5695CE"/>
                  </a:solidFill>
                </a:rPr>
                <a:t>Service Provider Managed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218077"/>
              <a:ext cx="202454" cy="20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396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119" name="Shape 119"/>
          <p:cNvSpPr/>
          <p:nvPr/>
        </p:nvSpPr>
        <p:spPr>
          <a:xfrm>
            <a:off x="3375620" y="6033212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2B6C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0" name="Shape 120"/>
          <p:cNvSpPr/>
          <p:nvPr/>
        </p:nvSpPr>
        <p:spPr>
          <a:xfrm>
            <a:off x="4055435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B3163A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/>
              <a:t>~ Days</a:t>
            </a:r>
          </a:p>
        </p:txBody>
      </p:sp>
      <p:sp>
        <p:nvSpPr>
          <p:cNvPr id="121" name="Shape 121"/>
          <p:cNvSpPr/>
          <p:nvPr/>
        </p:nvSpPr>
        <p:spPr>
          <a:xfrm>
            <a:off x="5125881" y="2954537"/>
            <a:ext cx="2417143" cy="1470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321457">
              <a:defRPr sz="1800"/>
            </a:pPr>
            <a:r>
              <a:rPr sz="1406" b="1">
                <a:solidFill>
                  <a:srgbClr val="B3163A"/>
                </a:solidFill>
                <a:latin typeface="+mj-lt"/>
                <a:ea typeface="+mj-ea"/>
                <a:cs typeface="+mj-cs"/>
                <a:sym typeface="Helvetica Neue"/>
              </a:rPr>
              <a:t>Time Commitment</a:t>
            </a:r>
            <a:endParaRPr sz="1406">
              <a:solidFill>
                <a:srgbClr val="B3163A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Minutes to provision VM.</a:t>
            </a: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Time to configure software and apps varies.</a:t>
            </a:r>
          </a:p>
          <a:p>
            <a:pPr defTabSz="321457">
              <a:defRPr sz="1800"/>
            </a:pPr>
            <a:r>
              <a:rPr sz="1406">
                <a:latin typeface="Helvetica Neue Light"/>
                <a:ea typeface="Helvetica Neue Light"/>
                <a:cs typeface="Helvetica Neue Light"/>
                <a:sym typeface="Helvetica Neue Light"/>
              </a:rPr>
              <a:t>Maintenance/upgrades of OS, middleware, runtime.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7215825" y="4656734"/>
            <a:ext cx="1523641" cy="1273193"/>
            <a:chOff x="0" y="0"/>
            <a:chExt cx="2166954" cy="1810762"/>
          </a:xfrm>
        </p:grpSpPr>
        <p:sp>
          <p:nvSpPr>
            <p:cNvPr id="122" name="Shape 122"/>
            <p:cNvSpPr/>
            <p:nvPr/>
          </p:nvSpPr>
          <p:spPr>
            <a:xfrm>
              <a:off x="0" y="1000329"/>
              <a:ext cx="2166954" cy="81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 lvl="0">
                <a:defRPr sz="1800"/>
              </a:pPr>
              <a:r>
                <a:rPr sz="1617">
                  <a:solidFill>
                    <a:srgbClr val="405059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rPr>
                <a:t>IBM </a:t>
              </a:r>
              <a:r>
                <a:rPr sz="1617" b="1">
                  <a:solidFill>
                    <a:srgbClr val="405059"/>
                  </a:solidFill>
                  <a:latin typeface="+mj-lt"/>
                  <a:ea typeface="+mj-ea"/>
                  <a:cs typeface="+mj-cs"/>
                  <a:sym typeface="Helvetica Neue"/>
                </a:rPr>
                <a:t>SoftLayer</a:t>
              </a:r>
            </a:p>
          </p:txBody>
        </p:sp>
        <p:pic>
          <p:nvPicPr>
            <p:cNvPr id="123" name="kr_ko_softlayer_thumb_ribben_index_02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28075" y="0"/>
              <a:ext cx="710762" cy="1150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7" name="Shape 127"/>
          <p:cNvSpPr/>
          <p:nvPr/>
        </p:nvSpPr>
        <p:spPr>
          <a:xfrm>
            <a:off x="5601179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B5CFEB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/>
              <a:t>~ Minutes</a:t>
            </a:r>
          </a:p>
        </p:txBody>
      </p:sp>
      <p:grpSp>
        <p:nvGrpSpPr>
          <p:cNvPr id="138" name="Group 138"/>
          <p:cNvGrpSpPr/>
          <p:nvPr/>
        </p:nvGrpSpPr>
        <p:grpSpPr>
          <a:xfrm>
            <a:off x="2995535" y="1948309"/>
            <a:ext cx="1637723" cy="3399536"/>
            <a:chOff x="1846655" y="1060322"/>
            <a:chExt cx="2329204" cy="4834894"/>
          </a:xfrm>
        </p:grpSpPr>
        <p:sp>
          <p:nvSpPr>
            <p:cNvPr id="129" name="Shape 129"/>
            <p:cNvSpPr/>
            <p:nvPr/>
          </p:nvSpPr>
          <p:spPr>
            <a:xfrm>
              <a:off x="1850916" y="1060322"/>
              <a:ext cx="2320684" cy="461914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1853475" y="1606944"/>
              <a:ext cx="2315566" cy="461915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1854529" y="2153567"/>
              <a:ext cx="2313458" cy="461914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Runtime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1853928" y="2700190"/>
              <a:ext cx="2314660" cy="461914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Middleware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847773" y="3246813"/>
              <a:ext cx="2326970" cy="461914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OS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1854143" y="3793435"/>
              <a:ext cx="2314230" cy="461915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Virtualization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1846655" y="4340058"/>
              <a:ext cx="2329206" cy="461915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Servers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1853955" y="4886680"/>
              <a:ext cx="2314606" cy="461915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Storage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1851963" y="5433304"/>
              <a:ext cx="2318590" cy="461914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Networking</a:t>
              </a:r>
            </a:p>
          </p:txBody>
        </p:sp>
      </p:grpSp>
      <p:sp>
        <p:nvSpPr>
          <p:cNvPr id="139" name="Shape 139"/>
          <p:cNvSpPr/>
          <p:nvPr/>
        </p:nvSpPr>
        <p:spPr>
          <a:xfrm>
            <a:off x="2652565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A3B6C4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/>
              <a:t>~ Weeks</a:t>
            </a:r>
          </a:p>
        </p:txBody>
      </p:sp>
      <p:sp>
        <p:nvSpPr>
          <p:cNvPr id="140" name="Shape 140"/>
          <p:cNvSpPr/>
          <p:nvPr/>
        </p:nvSpPr>
        <p:spPr>
          <a:xfrm>
            <a:off x="2895044" y="5511113"/>
            <a:ext cx="1171272" cy="688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defTabSz="457200">
              <a:spcBef>
                <a:spcPts val="2400"/>
              </a:spcBef>
              <a:defRPr sz="2000" b="1">
                <a:solidFill>
                  <a:srgbClr val="A3B6C4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6" dirty="0"/>
              <a:t>Core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Timing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critical</a:t>
            </a:r>
            <a:r>
              <a:rPr lang="fr-FR" dirty="0"/>
              <a:t/>
            </a:r>
            <a:br>
              <a:rPr lang="fr-FR" dirty="0"/>
            </a:br>
            <a:r>
              <a:rPr lang="en-US" sz="1600" dirty="0"/>
              <a:t>Today’s apps must keep up with the speed of the app revolution.</a:t>
            </a:r>
            <a:endParaRPr lang="en-US" dirty="0"/>
          </a:p>
        </p:txBody>
      </p:sp>
      <p:sp>
        <p:nvSpPr>
          <p:cNvPr id="38" name="Shape 86"/>
          <p:cNvSpPr/>
          <p:nvPr/>
        </p:nvSpPr>
        <p:spPr>
          <a:xfrm>
            <a:off x="426220" y="5942765"/>
            <a:ext cx="2817402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 defTabSz="531622">
              <a:defRPr sz="2002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1000" i="1" dirty="0">
                <a:solidFill>
                  <a:schemeClr val="tx1"/>
                </a:solidFill>
              </a:rPr>
              <a:t>Time to initial deployment</a:t>
            </a:r>
          </a:p>
        </p:txBody>
      </p:sp>
    </p:spTree>
    <p:extLst>
      <p:ext uri="{BB962C8B-B14F-4D97-AF65-F5344CB8AC3E}">
        <p14:creationId xmlns:p14="http://schemas.microsoft.com/office/powerpoint/2010/main" val="295558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 flipH="1">
            <a:off x="286143" y="6147201"/>
            <a:ext cx="8576625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t>14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 flipH="1">
            <a:off x="6421353" y="1948844"/>
            <a:ext cx="1" cy="4192608"/>
          </a:xfrm>
          <a:prstGeom prst="line">
            <a:avLst/>
          </a:prstGeom>
          <a:ln w="25400">
            <a:solidFill>
              <a:srgbClr val="0365C0"/>
            </a:solidFill>
            <a:miter lim="400000"/>
          </a:ln>
        </p:spPr>
        <p:txBody>
          <a:bodyPr lIns="0" tIns="0" rIns="0" bIns="0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7" name="Shape 227"/>
          <p:cNvSpPr/>
          <p:nvPr/>
        </p:nvSpPr>
        <p:spPr>
          <a:xfrm>
            <a:off x="4777581" y="6042142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5B6C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8" name="Shape 228"/>
          <p:cNvSpPr/>
          <p:nvPr/>
        </p:nvSpPr>
        <p:spPr>
          <a:xfrm>
            <a:off x="5601179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0365C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/>
              <a:t>~ Minutes</a:t>
            </a:r>
          </a:p>
        </p:txBody>
      </p:sp>
      <p:sp>
        <p:nvSpPr>
          <p:cNvPr id="229" name="Shape 229"/>
          <p:cNvSpPr/>
          <p:nvPr/>
        </p:nvSpPr>
        <p:spPr>
          <a:xfrm>
            <a:off x="5721569" y="1155811"/>
            <a:ext cx="1399568" cy="504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>
              <a:spcBef>
                <a:spcPts val="2400"/>
              </a:spcBef>
              <a:defRPr sz="2000" b="1">
                <a:solidFill>
                  <a:srgbClr val="0365C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6" dirty="0"/>
              <a:t>Platform         as a Service</a:t>
            </a:r>
          </a:p>
        </p:txBody>
      </p:sp>
      <p:grpSp>
        <p:nvGrpSpPr>
          <p:cNvPr id="232" name="Group 232"/>
          <p:cNvGrpSpPr/>
          <p:nvPr/>
        </p:nvGrpSpPr>
        <p:grpSpPr>
          <a:xfrm>
            <a:off x="310887" y="1352606"/>
            <a:ext cx="1523640" cy="449023"/>
            <a:chOff x="0" y="0"/>
            <a:chExt cx="2166953" cy="638609"/>
          </a:xfrm>
        </p:grpSpPr>
        <p:sp>
          <p:nvSpPr>
            <p:cNvPr id="230" name="Shape 230"/>
            <p:cNvSpPr/>
            <p:nvPr/>
          </p:nvSpPr>
          <p:spPr>
            <a:xfrm>
              <a:off x="114253" y="0"/>
              <a:ext cx="2052701" cy="638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/>
              </a:pPr>
              <a:r>
                <a:rPr sz="1055" b="1" dirty="0">
                  <a:solidFill>
                    <a:srgbClr val="5695CE"/>
                  </a:solidFill>
                </a:rPr>
                <a:t>Customer Managed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18077"/>
              <a:ext cx="202454" cy="20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050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310887" y="1577744"/>
            <a:ext cx="1917504" cy="449023"/>
            <a:chOff x="0" y="0"/>
            <a:chExt cx="2727116" cy="638609"/>
          </a:xfrm>
        </p:grpSpPr>
        <p:sp>
          <p:nvSpPr>
            <p:cNvPr id="233" name="Shape 233"/>
            <p:cNvSpPr/>
            <p:nvPr/>
          </p:nvSpPr>
          <p:spPr>
            <a:xfrm>
              <a:off x="114253" y="0"/>
              <a:ext cx="2612864" cy="638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algn="ctr">
                <a:defRPr sz="1800"/>
              </a:pPr>
              <a:r>
                <a:rPr sz="1055" b="1" dirty="0">
                  <a:solidFill>
                    <a:srgbClr val="5695CE"/>
                  </a:solidFill>
                </a:rPr>
                <a:t>Service Provider Managed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0" y="218077"/>
              <a:ext cx="202454" cy="20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396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236" name="Shape 236"/>
          <p:cNvSpPr/>
          <p:nvPr/>
        </p:nvSpPr>
        <p:spPr>
          <a:xfrm>
            <a:off x="4539913" y="5655020"/>
            <a:ext cx="681410" cy="40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defTabSz="457200">
              <a:spcBef>
                <a:spcPts val="2400"/>
              </a:spcBef>
              <a:defRPr sz="2000" b="1">
                <a:solidFill>
                  <a:srgbClr val="ECCFD6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6" dirty="0"/>
              <a:t>IaaS</a:t>
            </a:r>
          </a:p>
        </p:txBody>
      </p:sp>
      <p:sp>
        <p:nvSpPr>
          <p:cNvPr id="237" name="Shape 237"/>
          <p:cNvSpPr/>
          <p:nvPr/>
        </p:nvSpPr>
        <p:spPr>
          <a:xfrm>
            <a:off x="6298434" y="6027463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8" name="Shape 238"/>
          <p:cNvSpPr/>
          <p:nvPr/>
        </p:nvSpPr>
        <p:spPr>
          <a:xfrm>
            <a:off x="6646754" y="1882830"/>
            <a:ext cx="2204892" cy="1298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321457">
              <a:defRPr sz="1800"/>
            </a:pPr>
            <a:r>
              <a:rPr sz="1406" b="1" dirty="0">
                <a:solidFill>
                  <a:srgbClr val="0365C0"/>
                </a:solidFill>
                <a:latin typeface="+mj-lt"/>
                <a:ea typeface="+mj-ea"/>
                <a:cs typeface="+mj-cs"/>
                <a:sym typeface="Helvetica Neue"/>
              </a:rPr>
              <a:t>Benefits</a:t>
            </a:r>
            <a:endParaRPr sz="1406" dirty="0">
              <a:solidFill>
                <a:srgbClr val="0365C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defTabSz="321457">
              <a:defRPr sz="1800"/>
            </a:pP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Setup environments and deploy apps </a:t>
            </a:r>
            <a:r>
              <a:rPr sz="1406" i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very </a:t>
            </a: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quickly.</a:t>
            </a:r>
          </a:p>
          <a:p>
            <a:pPr defTabSz="321457">
              <a:defRPr sz="1800"/>
            </a:pP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Infrastructure and platform managed by S</a:t>
            </a:r>
            <a:r>
              <a:rPr lang="fr-FR" sz="1406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ervice</a:t>
            </a:r>
            <a:r>
              <a:rPr lang="fr-FR"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lang="fr-FR" sz="1406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rovider</a:t>
            </a:r>
            <a:r>
              <a:rPr lang="fr-FR"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406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656391" y="3315237"/>
            <a:ext cx="2262503" cy="107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321457">
              <a:defRPr sz="1800"/>
            </a:pPr>
            <a:r>
              <a:rPr sz="1406" b="1" dirty="0">
                <a:solidFill>
                  <a:srgbClr val="0365C0"/>
                </a:solidFill>
                <a:latin typeface="+mj-lt"/>
                <a:ea typeface="+mj-ea"/>
                <a:cs typeface="+mj-cs"/>
                <a:sym typeface="Helvetica Neue"/>
              </a:rPr>
              <a:t>Time Commitment</a:t>
            </a:r>
            <a:endParaRPr sz="1406" dirty="0">
              <a:solidFill>
                <a:srgbClr val="0365C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defTabSz="321457">
              <a:defRPr sz="1800"/>
            </a:pP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Minutes to setup and deploy.</a:t>
            </a:r>
          </a:p>
          <a:p>
            <a:pPr defTabSz="321457">
              <a:defRPr sz="1800"/>
            </a:pP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Focus on your apps and their data.</a:t>
            </a:r>
          </a:p>
        </p:txBody>
      </p:sp>
      <p:sp>
        <p:nvSpPr>
          <p:cNvPr id="242" name="Shape 242"/>
          <p:cNvSpPr/>
          <p:nvPr/>
        </p:nvSpPr>
        <p:spPr>
          <a:xfrm>
            <a:off x="2652565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A3B6C4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/>
              <a:t>~ Weeks</a:t>
            </a:r>
          </a:p>
        </p:txBody>
      </p:sp>
      <p:sp>
        <p:nvSpPr>
          <p:cNvPr id="243" name="Shape 243"/>
          <p:cNvSpPr/>
          <p:nvPr/>
        </p:nvSpPr>
        <p:spPr>
          <a:xfrm>
            <a:off x="3375620" y="6033212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2B6C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44" name="Shape 244"/>
          <p:cNvSpPr/>
          <p:nvPr/>
        </p:nvSpPr>
        <p:spPr>
          <a:xfrm>
            <a:off x="6734439" y="5367907"/>
            <a:ext cx="1279909" cy="5698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/>
          <a:p>
            <a:pPr lvl="0">
              <a:defRPr sz="1800"/>
            </a:pPr>
            <a:r>
              <a:rPr sz="1617" dirty="0">
                <a:solidFill>
                  <a:srgbClr val="405059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 </a:t>
            </a:r>
            <a:r>
              <a:rPr sz="1617" b="1" dirty="0" err="1">
                <a:solidFill>
                  <a:srgbClr val="405059"/>
                </a:solidFill>
                <a:latin typeface="+mj-lt"/>
                <a:ea typeface="+mj-ea"/>
                <a:cs typeface="+mj-cs"/>
                <a:sym typeface="Helvetica Neue"/>
              </a:rPr>
              <a:t>Bluemix</a:t>
            </a:r>
            <a:endParaRPr sz="1617" b="1" dirty="0">
              <a:solidFill>
                <a:srgbClr val="405059"/>
              </a:solidFill>
              <a:latin typeface="+mj-lt"/>
              <a:ea typeface="+mj-ea"/>
              <a:cs typeface="+mj-cs"/>
              <a:sym typeface="Helvetica Neue"/>
            </a:endParaRPr>
          </a:p>
        </p:txBody>
      </p:sp>
      <p:pic>
        <p:nvPicPr>
          <p:cNvPr id="245" name="image3.png" descr="Matt_Logo_40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81427" y="4734709"/>
            <a:ext cx="670016" cy="6700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47" name="Shape 247"/>
          <p:cNvSpPr/>
          <p:nvPr/>
        </p:nvSpPr>
        <p:spPr>
          <a:xfrm>
            <a:off x="4055435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E0A8B5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/>
              <a:t>~ Days</a:t>
            </a:r>
          </a:p>
        </p:txBody>
      </p:sp>
      <p:grpSp>
        <p:nvGrpSpPr>
          <p:cNvPr id="258" name="Group 258"/>
          <p:cNvGrpSpPr/>
          <p:nvPr/>
        </p:nvGrpSpPr>
        <p:grpSpPr>
          <a:xfrm>
            <a:off x="4540371" y="1948309"/>
            <a:ext cx="1637723" cy="3399536"/>
            <a:chOff x="1846655" y="1060322"/>
            <a:chExt cx="2329204" cy="4834894"/>
          </a:xfrm>
        </p:grpSpPr>
        <p:sp>
          <p:nvSpPr>
            <p:cNvPr id="249" name="Shape 249"/>
            <p:cNvSpPr/>
            <p:nvPr/>
          </p:nvSpPr>
          <p:spPr>
            <a:xfrm>
              <a:off x="1850916" y="1060322"/>
              <a:ext cx="2320684" cy="461914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1853475" y="1606944"/>
              <a:ext cx="2315566" cy="461915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1854529" y="2153567"/>
              <a:ext cx="2313458" cy="461914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Runtime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1853928" y="2700190"/>
              <a:ext cx="2314660" cy="461914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Middleware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1847773" y="3246813"/>
              <a:ext cx="2326970" cy="461914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OS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1854143" y="3793435"/>
              <a:ext cx="2314230" cy="461915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Virtualization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1846655" y="4340058"/>
              <a:ext cx="2329206" cy="461915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Servers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1853955" y="4886680"/>
              <a:ext cx="2314606" cy="461915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Storage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851963" y="5433304"/>
              <a:ext cx="2318590" cy="461914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Networking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2895044" y="5511113"/>
            <a:ext cx="1171272" cy="688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defTabSz="457200">
              <a:spcBef>
                <a:spcPts val="2400"/>
              </a:spcBef>
              <a:defRPr sz="2000" b="1">
                <a:solidFill>
                  <a:srgbClr val="A3B6C4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6" dirty="0"/>
              <a:t>Core IT</a:t>
            </a:r>
          </a:p>
        </p:txBody>
      </p:sp>
      <p:sp>
        <p:nvSpPr>
          <p:cNvPr id="38" name="Shape 86"/>
          <p:cNvSpPr/>
          <p:nvPr/>
        </p:nvSpPr>
        <p:spPr>
          <a:xfrm>
            <a:off x="426220" y="5942765"/>
            <a:ext cx="2817402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 defTabSz="531622">
              <a:defRPr sz="2002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1000" i="1" dirty="0">
                <a:solidFill>
                  <a:schemeClr val="tx1"/>
                </a:solidFill>
              </a:rPr>
              <a:t>Time to initial deployment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Timing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critical</a:t>
            </a:r>
            <a:r>
              <a:rPr lang="fr-FR" dirty="0"/>
              <a:t/>
            </a:r>
            <a:br>
              <a:rPr lang="fr-FR" dirty="0"/>
            </a:br>
            <a:r>
              <a:rPr lang="en-US" sz="1600" dirty="0"/>
              <a:t>Today’s apps must keep up with the speed of the app revolution.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t>15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994960" y="2921282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3163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65" name="Shape 265"/>
          <p:cNvSpPr/>
          <p:nvPr/>
        </p:nvSpPr>
        <p:spPr>
          <a:xfrm>
            <a:off x="2757291" y="2534159"/>
            <a:ext cx="681411" cy="400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defTabSz="457200">
              <a:spcBef>
                <a:spcPts val="2400"/>
              </a:spcBef>
              <a:defRPr sz="2000" b="1">
                <a:solidFill>
                  <a:srgbClr val="B3163A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6"/>
              <a:t>IaaS</a:t>
            </a:r>
          </a:p>
        </p:txBody>
      </p:sp>
      <p:sp>
        <p:nvSpPr>
          <p:cNvPr id="266" name="Shape 266"/>
          <p:cNvSpPr/>
          <p:nvPr/>
        </p:nvSpPr>
        <p:spPr>
          <a:xfrm>
            <a:off x="4401146" y="2590101"/>
            <a:ext cx="1399567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>
              <a:spcBef>
                <a:spcPts val="2400"/>
              </a:spcBef>
              <a:defRPr sz="2000" b="1">
                <a:solidFill>
                  <a:srgbClr val="0365C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6"/>
              <a:t>PaaS</a:t>
            </a:r>
          </a:p>
        </p:txBody>
      </p:sp>
      <p:sp>
        <p:nvSpPr>
          <p:cNvPr id="267" name="Shape 267"/>
          <p:cNvSpPr/>
          <p:nvPr/>
        </p:nvSpPr>
        <p:spPr>
          <a:xfrm>
            <a:off x="4986940" y="2906603"/>
            <a:ext cx="227978" cy="227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69" name="Shape 269"/>
          <p:cNvSpPr/>
          <p:nvPr/>
        </p:nvSpPr>
        <p:spPr>
          <a:xfrm>
            <a:off x="250352" y="982772"/>
            <a:ext cx="8643297" cy="3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spcBef>
                <a:spcPts val="1687"/>
              </a:spcBef>
              <a:defRPr sz="1800"/>
            </a:pPr>
            <a:endParaRPr sz="2039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09429" y="2390253"/>
            <a:ext cx="1171272" cy="688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defTabSz="457200">
              <a:spcBef>
                <a:spcPts val="2400"/>
              </a:spcBef>
              <a:defRPr sz="2000" b="1">
                <a:solidFill>
                  <a:srgbClr val="043E68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6"/>
              <a:t>Core IT</a:t>
            </a:r>
          </a:p>
        </p:txBody>
      </p:sp>
      <p:sp>
        <p:nvSpPr>
          <p:cNvPr id="271" name="Shape 271"/>
          <p:cNvSpPr/>
          <p:nvPr/>
        </p:nvSpPr>
        <p:spPr>
          <a:xfrm>
            <a:off x="990006" y="2912352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43E6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14" name="Shape 314"/>
          <p:cNvSpPr/>
          <p:nvPr/>
        </p:nvSpPr>
        <p:spPr>
          <a:xfrm>
            <a:off x="1242373" y="3844568"/>
            <a:ext cx="3243949" cy="78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65" extrusionOk="0">
                <a:moveTo>
                  <a:pt x="0" y="0"/>
                </a:moveTo>
                <a:cubicBezTo>
                  <a:pt x="7197" y="18250"/>
                  <a:pt x="14397" y="21600"/>
                  <a:pt x="21600" y="10050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sp>
        <p:nvSpPr>
          <p:cNvPr id="315" name="Shape 315"/>
          <p:cNvSpPr/>
          <p:nvPr/>
        </p:nvSpPr>
        <p:spPr>
          <a:xfrm>
            <a:off x="1242404" y="3901589"/>
            <a:ext cx="3336882" cy="1061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79" extrusionOk="0">
                <a:moveTo>
                  <a:pt x="0" y="0"/>
                </a:moveTo>
                <a:cubicBezTo>
                  <a:pt x="6446" y="19112"/>
                  <a:pt x="13646" y="21600"/>
                  <a:pt x="21600" y="7464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sp>
        <p:nvSpPr>
          <p:cNvPr id="316" name="Shape 316"/>
          <p:cNvSpPr/>
          <p:nvPr/>
        </p:nvSpPr>
        <p:spPr>
          <a:xfrm>
            <a:off x="3229733" y="3319316"/>
            <a:ext cx="1839062" cy="52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75" extrusionOk="0">
                <a:moveTo>
                  <a:pt x="0" y="10305"/>
                </a:moveTo>
                <a:cubicBezTo>
                  <a:pt x="8058" y="-5225"/>
                  <a:pt x="15258" y="-3202"/>
                  <a:pt x="21600" y="16375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sp>
        <p:nvSpPr>
          <p:cNvPr id="317" name="Shape 317"/>
          <p:cNvSpPr/>
          <p:nvPr/>
        </p:nvSpPr>
        <p:spPr>
          <a:xfrm>
            <a:off x="3235862" y="3515430"/>
            <a:ext cx="1819437" cy="353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4" extrusionOk="0">
                <a:moveTo>
                  <a:pt x="0" y="7701"/>
                </a:moveTo>
                <a:cubicBezTo>
                  <a:pt x="6839" y="-4976"/>
                  <a:pt x="14039" y="-2002"/>
                  <a:pt x="21600" y="16624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pic>
        <p:nvPicPr>
          <p:cNvPr id="276" name="hexIcon_6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541" y="3535601"/>
            <a:ext cx="428685" cy="428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hexIcon_6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9932" y="3535601"/>
            <a:ext cx="428685" cy="42868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4597284" y="4096438"/>
            <a:ext cx="1279909" cy="5698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/>
          <a:p>
            <a:pPr lvl="0">
              <a:defRPr sz="1800"/>
            </a:pPr>
            <a:r>
              <a:rPr sz="1617" dirty="0">
                <a:solidFill>
                  <a:srgbClr val="405059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 </a:t>
            </a:r>
            <a:r>
              <a:rPr sz="1617" b="1" dirty="0" err="1">
                <a:solidFill>
                  <a:srgbClr val="405059"/>
                </a:solidFill>
                <a:latin typeface="+mj-lt"/>
                <a:ea typeface="+mj-ea"/>
                <a:cs typeface="+mj-cs"/>
                <a:sym typeface="Helvetica Neue"/>
              </a:rPr>
              <a:t>Bluemix</a:t>
            </a:r>
            <a:endParaRPr sz="1617" b="1" dirty="0">
              <a:solidFill>
                <a:srgbClr val="405059"/>
              </a:solidFill>
              <a:latin typeface="+mj-lt"/>
              <a:ea typeface="+mj-ea"/>
              <a:cs typeface="+mj-cs"/>
              <a:sym typeface="Helvetica Neue"/>
            </a:endParaRPr>
          </a:p>
        </p:txBody>
      </p:sp>
      <p:pic>
        <p:nvPicPr>
          <p:cNvPr id="279" name="image3.png" descr="Matt_Logo_400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20963" y="3445274"/>
            <a:ext cx="670016" cy="6700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283" name="Group 283"/>
          <p:cNvGrpSpPr/>
          <p:nvPr/>
        </p:nvGrpSpPr>
        <p:grpSpPr>
          <a:xfrm>
            <a:off x="6704062" y="3472607"/>
            <a:ext cx="780676" cy="691457"/>
            <a:chOff x="0" y="0"/>
            <a:chExt cx="1110294" cy="983404"/>
          </a:xfrm>
        </p:grpSpPr>
        <p:pic>
          <p:nvPicPr>
            <p:cNvPr id="281" name="image84.png" descr="cloudant64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0294" y="187495"/>
              <a:ext cx="609707" cy="608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  <p:grpSp>
        <p:nvGrpSpPr>
          <p:cNvPr id="286" name="Group 286"/>
          <p:cNvGrpSpPr/>
          <p:nvPr/>
        </p:nvGrpSpPr>
        <p:grpSpPr>
          <a:xfrm>
            <a:off x="7938989" y="4168877"/>
            <a:ext cx="780677" cy="691457"/>
            <a:chOff x="0" y="0"/>
            <a:chExt cx="1110294" cy="983404"/>
          </a:xfrm>
        </p:grpSpPr>
        <p:pic>
          <p:nvPicPr>
            <p:cNvPr id="284" name="image73.png" descr="Data64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53760" y="205508"/>
              <a:ext cx="543019" cy="543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9" name="Group 289"/>
          <p:cNvGrpSpPr/>
          <p:nvPr/>
        </p:nvGrpSpPr>
        <p:grpSpPr>
          <a:xfrm>
            <a:off x="7309000" y="4510315"/>
            <a:ext cx="780677" cy="691457"/>
            <a:chOff x="0" y="0"/>
            <a:chExt cx="1110294" cy="983404"/>
          </a:xfrm>
        </p:grpSpPr>
        <p:pic>
          <p:nvPicPr>
            <p:cNvPr id="287" name="image86.png" descr="watson64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2580" y="173734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2" name="Group 292"/>
          <p:cNvGrpSpPr/>
          <p:nvPr/>
        </p:nvGrpSpPr>
        <p:grpSpPr>
          <a:xfrm>
            <a:off x="6098067" y="3121601"/>
            <a:ext cx="780677" cy="691457"/>
            <a:chOff x="0" y="0"/>
            <a:chExt cx="1110294" cy="983404"/>
          </a:xfrm>
        </p:grpSpPr>
        <p:pic>
          <p:nvPicPr>
            <p:cNvPr id="290" name="image65.png" descr="AppScan_64x64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8019" y="170753"/>
              <a:ext cx="609705" cy="609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5" name="Group 295"/>
          <p:cNvGrpSpPr/>
          <p:nvPr/>
        </p:nvGrpSpPr>
        <p:grpSpPr>
          <a:xfrm>
            <a:off x="5469135" y="3445818"/>
            <a:ext cx="780677" cy="691457"/>
            <a:chOff x="0" y="0"/>
            <a:chExt cx="1110294" cy="983404"/>
          </a:xfrm>
        </p:grpSpPr>
        <p:pic>
          <p:nvPicPr>
            <p:cNvPr id="293" name="image71.png" descr="datacache64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76932" y="215619"/>
              <a:ext cx="531031" cy="531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8" name="Group 298"/>
          <p:cNvGrpSpPr/>
          <p:nvPr/>
        </p:nvGrpSpPr>
        <p:grpSpPr>
          <a:xfrm>
            <a:off x="7309000" y="3815958"/>
            <a:ext cx="780677" cy="691457"/>
            <a:chOff x="0" y="0"/>
            <a:chExt cx="1110294" cy="983404"/>
          </a:xfrm>
        </p:grpSpPr>
        <p:pic>
          <p:nvPicPr>
            <p:cNvPr id="296" name="image87.png" descr="api_management64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62023" y="178724"/>
              <a:ext cx="608365" cy="608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1" name="Group 301"/>
          <p:cNvGrpSpPr/>
          <p:nvPr/>
        </p:nvGrpSpPr>
        <p:grpSpPr>
          <a:xfrm>
            <a:off x="6098067" y="4510315"/>
            <a:ext cx="780677" cy="691457"/>
            <a:chOff x="0" y="0"/>
            <a:chExt cx="1110294" cy="983404"/>
          </a:xfrm>
        </p:grpSpPr>
        <p:pic>
          <p:nvPicPr>
            <p:cNvPr id="299" name="image74.png" descr="Push64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38739" y="171602"/>
              <a:ext cx="609705" cy="608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4" name="Group 304"/>
          <p:cNvGrpSpPr/>
          <p:nvPr/>
        </p:nvGrpSpPr>
        <p:grpSpPr>
          <a:xfrm>
            <a:off x="6098067" y="3817561"/>
            <a:ext cx="780677" cy="691457"/>
            <a:chOff x="0" y="0"/>
            <a:chExt cx="1110294" cy="983404"/>
          </a:xfrm>
        </p:grpSpPr>
        <p:pic>
          <p:nvPicPr>
            <p:cNvPr id="302" name="image75.png" descr="mqa_64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51378" y="212983"/>
              <a:ext cx="609705" cy="609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7" name="Group 307"/>
          <p:cNvGrpSpPr/>
          <p:nvPr/>
        </p:nvGrpSpPr>
        <p:grpSpPr>
          <a:xfrm>
            <a:off x="6704062" y="4865148"/>
            <a:ext cx="780676" cy="691457"/>
            <a:chOff x="0" y="0"/>
            <a:chExt cx="1110294" cy="983404"/>
          </a:xfrm>
        </p:grpSpPr>
        <p:pic>
          <p:nvPicPr>
            <p:cNvPr id="305" name="image76.png" descr="twilio64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39243" y="182460"/>
              <a:ext cx="608908" cy="608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6" name="hexagongreen.png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0" name="Group 310"/>
          <p:cNvGrpSpPr/>
          <p:nvPr/>
        </p:nvGrpSpPr>
        <p:grpSpPr>
          <a:xfrm>
            <a:off x="6704062" y="4169187"/>
            <a:ext cx="780676" cy="691457"/>
            <a:chOff x="0" y="0"/>
            <a:chExt cx="1110294" cy="983404"/>
          </a:xfrm>
        </p:grpSpPr>
        <p:pic>
          <p:nvPicPr>
            <p:cNvPr id="308" name="image93.png" descr="agile64"/>
            <p:cNvPicPr/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34580" y="178696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3" name="Group 313"/>
          <p:cNvGrpSpPr/>
          <p:nvPr/>
        </p:nvGrpSpPr>
        <p:grpSpPr>
          <a:xfrm>
            <a:off x="7310856" y="3123244"/>
            <a:ext cx="776965" cy="688170"/>
            <a:chOff x="0" y="0"/>
            <a:chExt cx="1105016" cy="978728"/>
          </a:xfrm>
        </p:grpSpPr>
        <p:pic>
          <p:nvPicPr>
            <p:cNvPr id="311" name="image78.png"/>
            <p:cNvPicPr/>
            <p:nvPr/>
          </p:nvPicPr>
          <p:blipFill>
            <a:blip r:embed="rId17">
              <a:extLst/>
            </a:blip>
            <a:srcRect/>
            <a:stretch>
              <a:fillRect/>
            </a:stretch>
          </p:blipFill>
          <p:spPr>
            <a:xfrm>
              <a:off x="219559" y="246398"/>
              <a:ext cx="609606" cy="4936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hexagongreen.png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1105017" cy="978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Leverage the power of </a:t>
            </a:r>
            <a:r>
              <a:rPr lang="en-US" sz="16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Bluemix</a:t>
            </a:r>
            <a:r>
              <a:rPr lang="en-US"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600" dirty="0">
                <a:sym typeface="Helvetica Neue"/>
              </a:rPr>
              <a:t>without abandoning </a:t>
            </a:r>
            <a:r>
              <a:rPr lang="en-US"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what you already use</a:t>
            </a: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85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4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4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5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4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4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 advAuto="0"/>
      <p:bldP spid="315" grpId="0" animBg="1" advAuto="0"/>
      <p:bldP spid="316" grpId="0" animBg="1" advAuto="0"/>
      <p:bldP spid="317" grpId="0" animBg="1" advAuto="0"/>
      <p:bldP spid="276" grpId="0" animBg="1" advAuto="0"/>
      <p:bldP spid="277" grpId="0" animBg="1" advAuto="0"/>
      <p:bldP spid="283" grpId="0" animBg="1" advAuto="0"/>
      <p:bldP spid="286" grpId="0" animBg="1" advAuto="0"/>
      <p:bldP spid="289" grpId="0" animBg="1" advAuto="0"/>
      <p:bldP spid="292" grpId="0" animBg="1" advAuto="0"/>
      <p:bldP spid="295" grpId="0" animBg="1" advAuto="0"/>
      <p:bldP spid="298" grpId="0" animBg="1" advAuto="0"/>
      <p:bldP spid="301" grpId="0" animBg="1" advAuto="0"/>
      <p:bldP spid="304" grpId="0" animBg="1" advAuto="0"/>
      <p:bldP spid="307" grpId="0" animBg="1" advAuto="0"/>
      <p:bldP spid="310" grpId="0" animBg="1" advAuto="0"/>
      <p:bldP spid="313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t>16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Bluemix</a:t>
            </a:r>
            <a:r>
              <a:rPr lang="fr-FR" dirty="0"/>
              <a:t>, </a:t>
            </a:r>
            <a:r>
              <a:rPr lang="fr-FR" dirty="0" smtClean="0"/>
              <a:t>an </a:t>
            </a:r>
            <a:r>
              <a:rPr lang="fr-FR" dirty="0" err="1" smtClean="0"/>
              <a:t>opportunity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/>
              <a:t>SaaS</a:t>
            </a:r>
            <a:endParaRPr lang="en-US" dirty="0"/>
          </a:p>
        </p:txBody>
      </p:sp>
      <p:sp>
        <p:nvSpPr>
          <p:cNvPr id="251" name="Shape 251"/>
          <p:cNvSpPr/>
          <p:nvPr/>
        </p:nvSpPr>
        <p:spPr>
          <a:xfrm>
            <a:off x="802714" y="2568288"/>
            <a:ext cx="1399567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>
              <a:spcBef>
                <a:spcPts val="2400"/>
              </a:spcBef>
              <a:defRPr sz="2000" b="1">
                <a:solidFill>
                  <a:srgbClr val="0365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6" dirty="0">
                <a:latin typeface="Arial"/>
                <a:ea typeface="Arial"/>
                <a:cs typeface="Arial"/>
              </a:rPr>
              <a:t>PaaS</a:t>
            </a:r>
          </a:p>
        </p:txBody>
      </p:sp>
      <p:sp>
        <p:nvSpPr>
          <p:cNvPr id="252" name="Shape 252"/>
          <p:cNvSpPr/>
          <p:nvPr/>
        </p:nvSpPr>
        <p:spPr>
          <a:xfrm>
            <a:off x="1470704" y="2884791"/>
            <a:ext cx="227978" cy="227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02" name="Shape 302"/>
          <p:cNvSpPr/>
          <p:nvPr/>
        </p:nvSpPr>
        <p:spPr>
          <a:xfrm rot="21170390">
            <a:off x="2096831" y="2509658"/>
            <a:ext cx="4211930" cy="1042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4" extrusionOk="0">
                <a:moveTo>
                  <a:pt x="0" y="7701"/>
                </a:moveTo>
                <a:cubicBezTo>
                  <a:pt x="6839" y="-4976"/>
                  <a:pt x="14039" y="-2002"/>
                  <a:pt x="21600" y="16624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grpSp>
        <p:nvGrpSpPr>
          <p:cNvPr id="265" name="Group 265"/>
          <p:cNvGrpSpPr/>
          <p:nvPr/>
        </p:nvGrpSpPr>
        <p:grpSpPr>
          <a:xfrm>
            <a:off x="880755" y="3423462"/>
            <a:ext cx="1550946" cy="939391"/>
            <a:chOff x="-61961" y="0"/>
            <a:chExt cx="2205789" cy="1336021"/>
          </a:xfrm>
        </p:grpSpPr>
        <p:sp>
          <p:nvSpPr>
            <p:cNvPr id="263" name="Shape 263"/>
            <p:cNvSpPr/>
            <p:nvPr/>
          </p:nvSpPr>
          <p:spPr>
            <a:xfrm>
              <a:off x="-61961" y="879508"/>
              <a:ext cx="2205789" cy="456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 lvl="0">
                <a:defRPr sz="1800"/>
              </a:pPr>
              <a:r>
                <a:rPr sz="1617" dirty="0">
                  <a:solidFill>
                    <a:srgbClr val="405059"/>
                  </a:solidFill>
                  <a:latin typeface="Arial"/>
                  <a:ea typeface="Arial"/>
                  <a:cs typeface="Arial"/>
                  <a:sym typeface="Helvetica Neue Thin"/>
                </a:rPr>
                <a:t>IBM </a:t>
              </a:r>
              <a:r>
                <a:rPr sz="1617" b="1" dirty="0">
                  <a:solidFill>
                    <a:srgbClr val="405059"/>
                  </a:solidFill>
                  <a:latin typeface="Arial"/>
                  <a:ea typeface="Arial"/>
                  <a:cs typeface="Arial"/>
                  <a:sym typeface="Helvetica Neue Thin"/>
                </a:rPr>
                <a:t>Bluemix</a:t>
              </a:r>
            </a:p>
          </p:txBody>
        </p:sp>
        <p:pic>
          <p:nvPicPr>
            <p:cNvPr id="264" name="image3.png" descr="Matt_Logo_400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41020" y="0"/>
              <a:ext cx="952910" cy="95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8" name="Group 268"/>
          <p:cNvGrpSpPr/>
          <p:nvPr/>
        </p:nvGrpSpPr>
        <p:grpSpPr>
          <a:xfrm>
            <a:off x="3187826" y="3450794"/>
            <a:ext cx="780676" cy="691457"/>
            <a:chOff x="0" y="0"/>
            <a:chExt cx="1110294" cy="983404"/>
          </a:xfrm>
        </p:grpSpPr>
        <p:pic>
          <p:nvPicPr>
            <p:cNvPr id="266" name="image84.png" descr="cloudant64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0294" y="187495"/>
              <a:ext cx="609707" cy="608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7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  <p:grpSp>
        <p:nvGrpSpPr>
          <p:cNvPr id="271" name="Group 271"/>
          <p:cNvGrpSpPr/>
          <p:nvPr/>
        </p:nvGrpSpPr>
        <p:grpSpPr>
          <a:xfrm>
            <a:off x="4422753" y="4147064"/>
            <a:ext cx="780677" cy="691457"/>
            <a:chOff x="0" y="0"/>
            <a:chExt cx="1110294" cy="983404"/>
          </a:xfrm>
        </p:grpSpPr>
        <p:pic>
          <p:nvPicPr>
            <p:cNvPr id="269" name="image73.png" descr="Data64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3760" y="205508"/>
              <a:ext cx="543019" cy="543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oup 274"/>
          <p:cNvGrpSpPr/>
          <p:nvPr/>
        </p:nvGrpSpPr>
        <p:grpSpPr>
          <a:xfrm>
            <a:off x="3792763" y="4488503"/>
            <a:ext cx="780677" cy="691457"/>
            <a:chOff x="0" y="0"/>
            <a:chExt cx="1110294" cy="983404"/>
          </a:xfrm>
        </p:grpSpPr>
        <p:pic>
          <p:nvPicPr>
            <p:cNvPr id="272" name="image86.png" descr="watson64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2580" y="173734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7" name="Group 277"/>
          <p:cNvGrpSpPr/>
          <p:nvPr/>
        </p:nvGrpSpPr>
        <p:grpSpPr>
          <a:xfrm>
            <a:off x="2581831" y="3099789"/>
            <a:ext cx="780677" cy="691457"/>
            <a:chOff x="0" y="0"/>
            <a:chExt cx="1110294" cy="983404"/>
          </a:xfrm>
        </p:grpSpPr>
        <p:pic>
          <p:nvPicPr>
            <p:cNvPr id="275" name="image65.png" descr="AppScan_64x64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8019" y="170753"/>
              <a:ext cx="609705" cy="609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0" name="Group 280"/>
          <p:cNvGrpSpPr/>
          <p:nvPr/>
        </p:nvGrpSpPr>
        <p:grpSpPr>
          <a:xfrm>
            <a:off x="1952898" y="3424005"/>
            <a:ext cx="780677" cy="691457"/>
            <a:chOff x="0" y="0"/>
            <a:chExt cx="1110294" cy="983404"/>
          </a:xfrm>
        </p:grpSpPr>
        <p:pic>
          <p:nvPicPr>
            <p:cNvPr id="278" name="image71.png" descr="datacache64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76932" y="215619"/>
              <a:ext cx="531031" cy="531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3" name="Group 283"/>
          <p:cNvGrpSpPr/>
          <p:nvPr/>
        </p:nvGrpSpPr>
        <p:grpSpPr>
          <a:xfrm>
            <a:off x="3792763" y="3794146"/>
            <a:ext cx="780677" cy="691457"/>
            <a:chOff x="0" y="0"/>
            <a:chExt cx="1110294" cy="983404"/>
          </a:xfrm>
        </p:grpSpPr>
        <p:pic>
          <p:nvPicPr>
            <p:cNvPr id="281" name="image87.png" descr="api_management64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62023" y="178724"/>
              <a:ext cx="608365" cy="608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oup 286"/>
          <p:cNvGrpSpPr/>
          <p:nvPr/>
        </p:nvGrpSpPr>
        <p:grpSpPr>
          <a:xfrm>
            <a:off x="2581831" y="4488503"/>
            <a:ext cx="780677" cy="691457"/>
            <a:chOff x="0" y="0"/>
            <a:chExt cx="1110294" cy="983404"/>
          </a:xfrm>
        </p:grpSpPr>
        <p:pic>
          <p:nvPicPr>
            <p:cNvPr id="284" name="image74.png" descr="Push64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38739" y="171602"/>
              <a:ext cx="609705" cy="608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9" name="Group 289"/>
          <p:cNvGrpSpPr/>
          <p:nvPr/>
        </p:nvGrpSpPr>
        <p:grpSpPr>
          <a:xfrm>
            <a:off x="2581831" y="3795749"/>
            <a:ext cx="780677" cy="691457"/>
            <a:chOff x="0" y="0"/>
            <a:chExt cx="1110294" cy="983404"/>
          </a:xfrm>
        </p:grpSpPr>
        <p:pic>
          <p:nvPicPr>
            <p:cNvPr id="287" name="image75.png" descr="mqa_64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51378" y="212983"/>
              <a:ext cx="609705" cy="609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2" name="Group 292"/>
          <p:cNvGrpSpPr/>
          <p:nvPr/>
        </p:nvGrpSpPr>
        <p:grpSpPr>
          <a:xfrm>
            <a:off x="3187826" y="4843335"/>
            <a:ext cx="780676" cy="691457"/>
            <a:chOff x="0" y="0"/>
            <a:chExt cx="1110294" cy="983404"/>
          </a:xfrm>
        </p:grpSpPr>
        <p:pic>
          <p:nvPicPr>
            <p:cNvPr id="290" name="image76.png" descr="twilio64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39243" y="182460"/>
              <a:ext cx="608908" cy="608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hexagongreen.png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5" name="Group 295"/>
          <p:cNvGrpSpPr/>
          <p:nvPr/>
        </p:nvGrpSpPr>
        <p:grpSpPr>
          <a:xfrm>
            <a:off x="3187826" y="4147375"/>
            <a:ext cx="780676" cy="691457"/>
            <a:chOff x="0" y="0"/>
            <a:chExt cx="1110294" cy="983404"/>
          </a:xfrm>
        </p:grpSpPr>
        <p:pic>
          <p:nvPicPr>
            <p:cNvPr id="293" name="image93.png" descr="agile64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34580" y="178696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8" name="Group 298"/>
          <p:cNvGrpSpPr/>
          <p:nvPr/>
        </p:nvGrpSpPr>
        <p:grpSpPr>
          <a:xfrm>
            <a:off x="3794619" y="3101431"/>
            <a:ext cx="776965" cy="688170"/>
            <a:chOff x="0" y="0"/>
            <a:chExt cx="1105016" cy="978728"/>
          </a:xfrm>
        </p:grpSpPr>
        <p:pic>
          <p:nvPicPr>
            <p:cNvPr id="296" name="image78.png"/>
            <p:cNvPicPr/>
            <p:nvPr/>
          </p:nvPicPr>
          <p:blipFill>
            <a:blip r:embed="rId16">
              <a:extLst/>
            </a:blip>
            <a:srcRect/>
            <a:stretch>
              <a:fillRect/>
            </a:stretch>
          </p:blipFill>
          <p:spPr>
            <a:xfrm>
              <a:off x="219559" y="246398"/>
              <a:ext cx="609606" cy="4936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hexagongreen.png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0" y="0"/>
              <a:ext cx="1105017" cy="978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" name="Shape 251"/>
          <p:cNvSpPr/>
          <p:nvPr/>
        </p:nvSpPr>
        <p:spPr>
          <a:xfrm>
            <a:off x="5980862" y="2370804"/>
            <a:ext cx="1399567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>
              <a:spcBef>
                <a:spcPts val="2400"/>
              </a:spcBef>
              <a:defRPr sz="2000" b="1">
                <a:solidFill>
                  <a:srgbClr val="0365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406" dirty="0">
                <a:solidFill>
                  <a:srgbClr val="00B050"/>
                </a:solidFill>
                <a:latin typeface="Arial"/>
                <a:ea typeface="Arial"/>
                <a:cs typeface="Arial"/>
              </a:rPr>
              <a:t>Sa</a:t>
            </a:r>
            <a:r>
              <a:rPr sz="1406" dirty="0" err="1">
                <a:solidFill>
                  <a:srgbClr val="00B050"/>
                </a:solidFill>
                <a:latin typeface="Arial"/>
                <a:ea typeface="Arial"/>
                <a:cs typeface="Arial"/>
              </a:rPr>
              <a:t>aS</a:t>
            </a:r>
            <a:endParaRPr sz="1406" dirty="0">
              <a:solidFill>
                <a:srgbClr val="00B05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Shape 252"/>
          <p:cNvSpPr/>
          <p:nvPr/>
        </p:nvSpPr>
        <p:spPr>
          <a:xfrm>
            <a:off x="6586595" y="2706909"/>
            <a:ext cx="227978" cy="227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8" name="Shape 301"/>
          <p:cNvSpPr/>
          <p:nvPr/>
        </p:nvSpPr>
        <p:spPr>
          <a:xfrm rot="20981429">
            <a:off x="1996797" y="2546014"/>
            <a:ext cx="4268029" cy="854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75" extrusionOk="0">
                <a:moveTo>
                  <a:pt x="0" y="10305"/>
                </a:moveTo>
                <a:cubicBezTo>
                  <a:pt x="8058" y="-5225"/>
                  <a:pt x="15258" y="-3202"/>
                  <a:pt x="21600" y="16375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grpSp>
        <p:nvGrpSpPr>
          <p:cNvPr id="4" name="Group 3"/>
          <p:cNvGrpSpPr/>
          <p:nvPr/>
        </p:nvGrpSpPr>
        <p:grpSpPr>
          <a:xfrm>
            <a:off x="5903878" y="3042249"/>
            <a:ext cx="1982336" cy="2643115"/>
            <a:chOff x="7857366" y="3646819"/>
            <a:chExt cx="2819323" cy="375909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57366" y="3646819"/>
              <a:ext cx="2819323" cy="375909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 rot="21336437">
              <a:off x="9015943" y="6479947"/>
              <a:ext cx="951999" cy="471834"/>
            </a:xfrm>
            <a:prstGeom prst="rect">
              <a:avLst/>
            </a:prstGeom>
            <a:solidFill>
              <a:srgbClr val="5C5C5C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endParaRPr lang="fr-FR" sz="1687">
                <a:solidFill>
                  <a:srgbClr val="FFFFFF"/>
                </a:solidFill>
                <a:latin typeface="+mn-lt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4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animBg="1" advAuto="0"/>
      <p:bldP spid="268" grpId="0" animBg="1" advAuto="0"/>
      <p:bldP spid="271" grpId="0" animBg="1" advAuto="0"/>
      <p:bldP spid="274" grpId="0" animBg="1" advAuto="0"/>
      <p:bldP spid="277" grpId="0" animBg="1" advAuto="0"/>
      <p:bldP spid="280" grpId="0" animBg="1" advAuto="0"/>
      <p:bldP spid="283" grpId="0" animBg="1" advAuto="0"/>
      <p:bldP spid="286" grpId="0" animBg="1" advAuto="0"/>
      <p:bldP spid="289" grpId="0" animBg="1" advAuto="0"/>
      <p:bldP spid="292" grpId="0" animBg="1" advAuto="0"/>
      <p:bldP spid="295" grpId="0" animBg="1" advAuto="0"/>
      <p:bldP spid="298" grpId="0" animBg="1" advAuto="0"/>
      <p:bldP spid="58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1914586" y="5714508"/>
            <a:ext cx="3376316" cy="162443"/>
          </a:xfrm>
          <a:prstGeom prst="rect">
            <a:avLst/>
          </a:prstGeom>
          <a:solidFill>
            <a:srgbClr val="06B9A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10"/>
          </p:nvPr>
        </p:nvSpPr>
        <p:spPr>
          <a:xfrm>
            <a:off x="8534400" y="6479569"/>
            <a:ext cx="1219200" cy="3238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t>17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Architecture of IBM </a:t>
            </a:r>
            <a:r>
              <a:rPr lang="fr-FR" dirty="0" err="1" smtClean="0"/>
              <a:t>Bluemix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/>
              <a:t>In a </a:t>
            </a:r>
            <a:r>
              <a:rPr lang="fr-FR" sz="1600" dirty="0" err="1" smtClean="0"/>
              <a:t>nutshell</a:t>
            </a:r>
            <a:endParaRPr lang="en-US" sz="1600" dirty="0"/>
          </a:p>
        </p:txBody>
      </p:sp>
      <p:sp>
        <p:nvSpPr>
          <p:cNvPr id="537" name="Shape 537"/>
          <p:cNvSpPr/>
          <p:nvPr/>
        </p:nvSpPr>
        <p:spPr>
          <a:xfrm>
            <a:off x="302779" y="655968"/>
            <a:ext cx="8489017" cy="35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/>
          <a:p>
            <a:pPr defTabSz="914038">
              <a:spcBef>
                <a:spcPts val="1125"/>
              </a:spcBef>
              <a:defRPr sz="1800"/>
            </a:pPr>
            <a:endParaRPr sz="1687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1926418" y="3877591"/>
            <a:ext cx="1636096" cy="753599"/>
          </a:xfrm>
          <a:prstGeom prst="rect">
            <a:avLst/>
          </a:prstGeom>
          <a:ln w="25400">
            <a:solidFill>
              <a:srgbClr val="5592DA"/>
            </a:solidFill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pic>
        <p:nvPicPr>
          <p:cNvPr id="540" name="i-l-cloudfoundry-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3228" y="4140126"/>
            <a:ext cx="983642" cy="353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i-l-docker-2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8700" y="4068260"/>
            <a:ext cx="1393274" cy="500778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hape 542"/>
          <p:cNvSpPr/>
          <p:nvPr/>
        </p:nvSpPr>
        <p:spPr>
          <a:xfrm>
            <a:off x="3656129" y="3877591"/>
            <a:ext cx="1636096" cy="753599"/>
          </a:xfrm>
          <a:prstGeom prst="rect">
            <a:avLst/>
          </a:prstGeom>
          <a:ln w="25400">
            <a:solidFill>
              <a:srgbClr val="467AB9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4579B7"/>
                </a:solidFill>
              </a:defRPr>
            </a:pPr>
            <a:endParaRPr sz="1125"/>
          </a:p>
        </p:txBody>
      </p:sp>
      <p:sp>
        <p:nvSpPr>
          <p:cNvPr id="543" name="Shape 543"/>
          <p:cNvSpPr/>
          <p:nvPr/>
        </p:nvSpPr>
        <p:spPr>
          <a:xfrm>
            <a:off x="5402529" y="3877591"/>
            <a:ext cx="1636097" cy="753599"/>
          </a:xfrm>
          <a:prstGeom prst="rect">
            <a:avLst/>
          </a:prstGeom>
          <a:ln w="25400">
            <a:solidFill>
              <a:srgbClr val="39669B"/>
            </a:solidFill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pic>
        <p:nvPicPr>
          <p:cNvPr id="544" name="i-l-openstack-2x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16896" y="4083444"/>
            <a:ext cx="1436417" cy="5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Shape 545"/>
          <p:cNvSpPr/>
          <p:nvPr/>
        </p:nvSpPr>
        <p:spPr>
          <a:xfrm>
            <a:off x="1914512" y="5087357"/>
            <a:ext cx="3376316" cy="582375"/>
          </a:xfrm>
          <a:prstGeom prst="rect">
            <a:avLst/>
          </a:prstGeom>
          <a:ln w="25400">
            <a:solidFill>
              <a:srgbClr val="06B9A5"/>
            </a:solidFill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pic>
        <p:nvPicPr>
          <p:cNvPr id="546" name="hybridpagev6-filtered.jpe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09058" y="5180466"/>
            <a:ext cx="553200" cy="40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hybridpagev6-filtered.jpe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52549" y="5133462"/>
            <a:ext cx="436749" cy="443355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Shape 548"/>
          <p:cNvSpPr/>
          <p:nvPr/>
        </p:nvSpPr>
        <p:spPr>
          <a:xfrm>
            <a:off x="5397091" y="5093309"/>
            <a:ext cx="1668040" cy="582375"/>
          </a:xfrm>
          <a:prstGeom prst="rect">
            <a:avLst/>
          </a:prstGeom>
          <a:ln w="25400">
            <a:solidFill>
              <a:srgbClr val="019B8A"/>
            </a:solidFill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pic>
        <p:nvPicPr>
          <p:cNvPr id="549" name="hybridpagev6-filtered.jpe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45439" y="5147907"/>
            <a:ext cx="436749" cy="443355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Shape 550"/>
          <p:cNvSpPr/>
          <p:nvPr/>
        </p:nvSpPr>
        <p:spPr>
          <a:xfrm>
            <a:off x="1904918" y="3686295"/>
            <a:ext cx="2619307" cy="17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300" b="1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14"/>
              <a:t>Flexible Compute Options to Run Apps / Services</a:t>
            </a:r>
          </a:p>
        </p:txBody>
      </p:sp>
      <p:sp>
        <p:nvSpPr>
          <p:cNvPr id="551" name="Shape 551"/>
          <p:cNvSpPr/>
          <p:nvPr/>
        </p:nvSpPr>
        <p:spPr>
          <a:xfrm>
            <a:off x="1959398" y="3893530"/>
            <a:ext cx="779059" cy="15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100">
                <a:solidFill>
                  <a:srgbClr val="5592D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3"/>
              <a:t>Instant Runtimes</a:t>
            </a:r>
          </a:p>
        </p:txBody>
      </p:sp>
      <p:sp>
        <p:nvSpPr>
          <p:cNvPr id="552" name="Shape 552"/>
          <p:cNvSpPr/>
          <p:nvPr/>
        </p:nvSpPr>
        <p:spPr>
          <a:xfrm>
            <a:off x="3692125" y="3893530"/>
            <a:ext cx="516167" cy="15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100">
                <a:solidFill>
                  <a:srgbClr val="39669B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3"/>
              <a:t>Containers</a:t>
            </a:r>
          </a:p>
        </p:txBody>
      </p:sp>
      <p:sp>
        <p:nvSpPr>
          <p:cNvPr id="553" name="Shape 553"/>
          <p:cNvSpPr/>
          <p:nvPr/>
        </p:nvSpPr>
        <p:spPr>
          <a:xfrm>
            <a:off x="5430341" y="3893530"/>
            <a:ext cx="769441" cy="15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100">
                <a:solidFill>
                  <a:srgbClr val="39669B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3"/>
              <a:t>Virtual Machines</a:t>
            </a:r>
          </a:p>
        </p:txBody>
      </p:sp>
      <p:sp>
        <p:nvSpPr>
          <p:cNvPr id="554" name="Shape 554"/>
          <p:cNvSpPr/>
          <p:nvPr/>
        </p:nvSpPr>
        <p:spPr>
          <a:xfrm>
            <a:off x="1887586" y="4892925"/>
            <a:ext cx="3699731" cy="17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300" b="1">
                <a:solidFill>
                  <a:srgbClr val="06B9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14"/>
              <a:t>Platform Deployment Options that Meet Your Workload Requirements </a:t>
            </a:r>
          </a:p>
        </p:txBody>
      </p:sp>
      <p:sp>
        <p:nvSpPr>
          <p:cNvPr id="555" name="Shape 555"/>
          <p:cNvSpPr/>
          <p:nvPr/>
        </p:nvSpPr>
        <p:spPr>
          <a:xfrm>
            <a:off x="2049458" y="5171628"/>
            <a:ext cx="678071" cy="40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lvl="0" algn="l">
              <a:defRPr sz="1800"/>
            </a:pPr>
            <a:r>
              <a:rPr sz="1195" b="1">
                <a:solidFill>
                  <a:srgbClr val="06B9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Bluemix</a:t>
            </a:r>
            <a:r>
              <a:rPr sz="1195">
                <a:solidFill>
                  <a:srgbClr val="06B9A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</a:p>
          <a:p>
            <a:pPr lvl="0" algn="l">
              <a:defRPr sz="1800"/>
            </a:pPr>
            <a:r>
              <a:rPr sz="1195">
                <a:solidFill>
                  <a:srgbClr val="06B9A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Public</a:t>
            </a:r>
          </a:p>
        </p:txBody>
      </p:sp>
      <p:sp>
        <p:nvSpPr>
          <p:cNvPr id="556" name="Shape 556"/>
          <p:cNvSpPr/>
          <p:nvPr/>
        </p:nvSpPr>
        <p:spPr>
          <a:xfrm>
            <a:off x="3736676" y="5173509"/>
            <a:ext cx="727763" cy="40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lvl="0" algn="l">
              <a:defRPr sz="1800"/>
            </a:pPr>
            <a:r>
              <a:rPr sz="1195" b="1">
                <a:solidFill>
                  <a:srgbClr val="06B9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Bluemix</a:t>
            </a:r>
            <a:r>
              <a:rPr sz="1195">
                <a:solidFill>
                  <a:srgbClr val="06B9A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</a:p>
          <a:p>
            <a:pPr lvl="0" algn="l">
              <a:defRPr sz="1800"/>
            </a:pPr>
            <a:r>
              <a:rPr sz="1195">
                <a:solidFill>
                  <a:srgbClr val="06B9A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Dedicated</a:t>
            </a:r>
          </a:p>
        </p:txBody>
      </p:sp>
      <p:sp>
        <p:nvSpPr>
          <p:cNvPr id="557" name="Shape 557"/>
          <p:cNvSpPr/>
          <p:nvPr/>
        </p:nvSpPr>
        <p:spPr>
          <a:xfrm>
            <a:off x="5520214" y="5173509"/>
            <a:ext cx="678071" cy="40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lvl="0" algn="l">
              <a:defRPr sz="1800"/>
            </a:pPr>
            <a:r>
              <a:rPr sz="1195" b="1" dirty="0">
                <a:solidFill>
                  <a:srgbClr val="009B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Bluemix</a:t>
            </a:r>
            <a:r>
              <a:rPr sz="1195" dirty="0">
                <a:solidFill>
                  <a:srgbClr val="009B8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</a:p>
          <a:p>
            <a:pPr lvl="0" algn="l">
              <a:defRPr sz="1800"/>
            </a:pPr>
            <a:r>
              <a:rPr sz="1195" dirty="0">
                <a:solidFill>
                  <a:srgbClr val="009B8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Local</a:t>
            </a:r>
          </a:p>
        </p:txBody>
      </p:sp>
      <p:sp>
        <p:nvSpPr>
          <p:cNvPr id="558" name="Shape 558"/>
          <p:cNvSpPr/>
          <p:nvPr/>
        </p:nvSpPr>
        <p:spPr>
          <a:xfrm flipV="1">
            <a:off x="3610078" y="5170270"/>
            <a:ext cx="1" cy="435806"/>
          </a:xfrm>
          <a:prstGeom prst="line">
            <a:avLst/>
          </a:prstGeom>
          <a:ln w="25400">
            <a:solidFill>
              <a:srgbClr val="06B9A5">
                <a:alpha val="3623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59" name="Shape 559"/>
          <p:cNvSpPr/>
          <p:nvPr/>
        </p:nvSpPr>
        <p:spPr>
          <a:xfrm>
            <a:off x="820913" y="1522500"/>
            <a:ext cx="740536" cy="4139525"/>
          </a:xfrm>
          <a:prstGeom prst="rect">
            <a:avLst/>
          </a:prstGeom>
          <a:ln w="25400">
            <a:solidFill>
              <a:srgbClr val="AE6DE8"/>
            </a:solidFill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60" name="Shape 560"/>
          <p:cNvSpPr/>
          <p:nvPr/>
        </p:nvSpPr>
        <p:spPr>
          <a:xfrm>
            <a:off x="803283" y="1171353"/>
            <a:ext cx="484107" cy="31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lvl="0" algn="l">
              <a:defRPr sz="1800"/>
            </a:pPr>
            <a:r>
              <a:rPr sz="914" b="1">
                <a:solidFill>
                  <a:srgbClr val="AE6D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DevOps</a:t>
            </a:r>
          </a:p>
          <a:p>
            <a:pPr lvl="0" algn="l">
              <a:defRPr sz="1800"/>
            </a:pPr>
            <a:r>
              <a:rPr sz="914" b="1">
                <a:solidFill>
                  <a:srgbClr val="AE6D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Tooling</a:t>
            </a:r>
          </a:p>
        </p:txBody>
      </p:sp>
      <p:grpSp>
        <p:nvGrpSpPr>
          <p:cNvPr id="565" name="Group 565"/>
          <p:cNvGrpSpPr/>
          <p:nvPr/>
        </p:nvGrpSpPr>
        <p:grpSpPr>
          <a:xfrm>
            <a:off x="1917489" y="1321336"/>
            <a:ext cx="5091341" cy="719035"/>
            <a:chOff x="0" y="-397"/>
            <a:chExt cx="7241017" cy="1022626"/>
          </a:xfrm>
        </p:grpSpPr>
        <p:pic>
          <p:nvPicPr>
            <p:cNvPr id="561" name="CloudBluemixDiagramV2-01.png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98674" y="308510"/>
              <a:ext cx="3645566" cy="626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2" name="Shape 562"/>
            <p:cNvSpPr/>
            <p:nvPr/>
          </p:nvSpPr>
          <p:spPr>
            <a:xfrm>
              <a:off x="895" y="257885"/>
              <a:ext cx="7240122" cy="764344"/>
            </a:xfrm>
            <a:prstGeom prst="rect">
              <a:avLst/>
            </a:prstGeom>
            <a:noFill/>
            <a:ln w="25400" cap="flat">
              <a:solidFill>
                <a:srgbClr val="D44008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5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758"/>
            </a:p>
          </p:txBody>
        </p:sp>
        <p:sp>
          <p:nvSpPr>
            <p:cNvPr id="563" name="Shape 563"/>
            <p:cNvSpPr/>
            <p:nvPr/>
          </p:nvSpPr>
          <p:spPr>
            <a:xfrm>
              <a:off x="0" y="-397"/>
              <a:ext cx="2583044" cy="254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 algn="l">
                <a:defRPr sz="1300" b="1">
                  <a:solidFill>
                    <a:srgbClr val="D4400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914"/>
                <a:t>Your Own Hosted Apps / Services</a:t>
              </a:r>
            </a:p>
          </p:txBody>
        </p:sp>
        <p:pic>
          <p:nvPicPr>
            <p:cNvPr id="564" name="CloudBluemixDiagramV2-01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278122" y="324677"/>
              <a:ext cx="2753907" cy="6266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66" name="image93-filtered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68822" y="1671542"/>
            <a:ext cx="267791" cy="267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Unknown-filtered.jpe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29" y="2974030"/>
            <a:ext cx="373377" cy="373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Sublime_Text_Logo-filtered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128" y="2521386"/>
            <a:ext cx="375178" cy="375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image92-filtered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12492" y="2067409"/>
            <a:ext cx="380450" cy="379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Unknown-1-filtered.jpeg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824" y="3424240"/>
            <a:ext cx="451711" cy="376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1" name="image65-filtered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42536" y="3903963"/>
            <a:ext cx="320363" cy="320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image90-filtered.png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42125" y="4355707"/>
            <a:ext cx="321165" cy="320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image113-filtered.jpe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937059" y="4892069"/>
            <a:ext cx="531252" cy="151312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Shape 574"/>
          <p:cNvSpPr/>
          <p:nvPr/>
        </p:nvSpPr>
        <p:spPr>
          <a:xfrm>
            <a:off x="7402157" y="1509773"/>
            <a:ext cx="740536" cy="4139525"/>
          </a:xfrm>
          <a:prstGeom prst="rect">
            <a:avLst/>
          </a:prstGeom>
          <a:ln w="25400">
            <a:solidFill>
              <a:srgbClr val="26475B"/>
            </a:solidFill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75" name="Shape 575"/>
          <p:cNvSpPr/>
          <p:nvPr/>
        </p:nvSpPr>
        <p:spPr>
          <a:xfrm>
            <a:off x="7377122" y="1142700"/>
            <a:ext cx="883479" cy="3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l">
              <a:defRPr sz="1400" b="1">
                <a:solidFill>
                  <a:srgbClr val="2647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84"/>
              <a:t>Integration and API Mgmt</a:t>
            </a:r>
          </a:p>
        </p:txBody>
      </p:sp>
      <p:pic>
        <p:nvPicPr>
          <p:cNvPr id="576" name="pasted-image.tif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924" y="3134413"/>
            <a:ext cx="446485" cy="446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pasted-image.tif"/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4138" y="2422753"/>
            <a:ext cx="450057" cy="446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pasted-image.tif"/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924" y="3846073"/>
            <a:ext cx="446485" cy="446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" name="pasted-image.tif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924" y="4557733"/>
            <a:ext cx="446485" cy="446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pasted-image.tif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4138" y="1711093"/>
            <a:ext cx="450057" cy="446485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Shape 581"/>
          <p:cNvSpPr/>
          <p:nvPr/>
        </p:nvSpPr>
        <p:spPr>
          <a:xfrm>
            <a:off x="1943275" y="5710853"/>
            <a:ext cx="1211870" cy="15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73"/>
              <a:t>Powered by IBM SoftLayer</a:t>
            </a:r>
          </a:p>
        </p:txBody>
      </p:sp>
      <p:sp>
        <p:nvSpPr>
          <p:cNvPr id="582" name="Shape 582"/>
          <p:cNvSpPr/>
          <p:nvPr/>
        </p:nvSpPr>
        <p:spPr>
          <a:xfrm>
            <a:off x="5394343" y="5714583"/>
            <a:ext cx="1681718" cy="162295"/>
          </a:xfrm>
          <a:prstGeom prst="rect">
            <a:avLst/>
          </a:prstGeom>
          <a:solidFill>
            <a:srgbClr val="009B8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83" name="Shape 583"/>
          <p:cNvSpPr/>
          <p:nvPr/>
        </p:nvSpPr>
        <p:spPr>
          <a:xfrm>
            <a:off x="5423031" y="5719857"/>
            <a:ext cx="915315" cy="15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73"/>
              <a:t>In Your Data Center</a:t>
            </a:r>
          </a:p>
        </p:txBody>
      </p:sp>
      <p:sp>
        <p:nvSpPr>
          <p:cNvPr id="584" name="Shape 584"/>
          <p:cNvSpPr/>
          <p:nvPr/>
        </p:nvSpPr>
        <p:spPr>
          <a:xfrm>
            <a:off x="6567012" y="3864839"/>
            <a:ext cx="466402" cy="765179"/>
          </a:xfrm>
          <a:prstGeom prst="rect">
            <a:avLst/>
          </a:prstGeom>
          <a:solidFill>
            <a:srgbClr val="5592DA">
              <a:alpha val="774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3C3E3E"/>
                </a:solidFill>
              </a:defRPr>
            </a:pPr>
            <a:endParaRPr sz="1125"/>
          </a:p>
        </p:txBody>
      </p:sp>
      <p:sp>
        <p:nvSpPr>
          <p:cNvPr id="585" name="Shape 585"/>
          <p:cNvSpPr/>
          <p:nvPr/>
        </p:nvSpPr>
        <p:spPr>
          <a:xfrm>
            <a:off x="4836243" y="3874940"/>
            <a:ext cx="466402" cy="765179"/>
          </a:xfrm>
          <a:prstGeom prst="rect">
            <a:avLst/>
          </a:prstGeom>
          <a:solidFill>
            <a:srgbClr val="5592DA">
              <a:alpha val="774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3C3E3E"/>
                </a:solidFill>
              </a:defRPr>
            </a:pPr>
            <a:endParaRPr sz="1125"/>
          </a:p>
        </p:txBody>
      </p:sp>
      <p:sp>
        <p:nvSpPr>
          <p:cNvPr id="586" name="Shape 586"/>
          <p:cNvSpPr/>
          <p:nvPr/>
        </p:nvSpPr>
        <p:spPr>
          <a:xfrm>
            <a:off x="3113589" y="3880621"/>
            <a:ext cx="466401" cy="765180"/>
          </a:xfrm>
          <a:prstGeom prst="rect">
            <a:avLst/>
          </a:prstGeom>
          <a:solidFill>
            <a:srgbClr val="5592DA">
              <a:alpha val="774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3C3E3E"/>
                </a:solidFill>
              </a:defRPr>
            </a:pPr>
            <a:endParaRPr sz="1125"/>
          </a:p>
        </p:txBody>
      </p:sp>
      <p:sp>
        <p:nvSpPr>
          <p:cNvPr id="587" name="Shape 587"/>
          <p:cNvSpPr/>
          <p:nvPr/>
        </p:nvSpPr>
        <p:spPr>
          <a:xfrm>
            <a:off x="3201716" y="3942594"/>
            <a:ext cx="282130" cy="50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4000" b="1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/>
              <a:t>+</a:t>
            </a:r>
          </a:p>
        </p:txBody>
      </p:sp>
      <p:sp>
        <p:nvSpPr>
          <p:cNvPr id="588" name="Shape 588"/>
          <p:cNvSpPr/>
          <p:nvPr/>
        </p:nvSpPr>
        <p:spPr>
          <a:xfrm>
            <a:off x="4925815" y="3942594"/>
            <a:ext cx="282130" cy="50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4000" b="1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/>
              <a:t>+</a:t>
            </a:r>
          </a:p>
        </p:txBody>
      </p:sp>
      <p:sp>
        <p:nvSpPr>
          <p:cNvPr id="589" name="Shape 589"/>
          <p:cNvSpPr/>
          <p:nvPr/>
        </p:nvSpPr>
        <p:spPr>
          <a:xfrm>
            <a:off x="6664216" y="3956107"/>
            <a:ext cx="282130" cy="50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4000" b="1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/>
              <a:t>+</a:t>
            </a:r>
          </a:p>
        </p:txBody>
      </p:sp>
      <p:sp>
        <p:nvSpPr>
          <p:cNvPr id="590" name="Shape 590"/>
          <p:cNvSpPr/>
          <p:nvPr/>
        </p:nvSpPr>
        <p:spPr>
          <a:xfrm>
            <a:off x="811772" y="5190555"/>
            <a:ext cx="761102" cy="461415"/>
          </a:xfrm>
          <a:prstGeom prst="rect">
            <a:avLst/>
          </a:prstGeom>
          <a:solidFill>
            <a:srgbClr val="AE6DE8">
              <a:alpha val="774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3C3E3E"/>
                </a:solidFill>
              </a:defRPr>
            </a:pPr>
            <a:endParaRPr sz="1125"/>
          </a:p>
        </p:txBody>
      </p:sp>
      <p:sp>
        <p:nvSpPr>
          <p:cNvPr id="591" name="Shape 591"/>
          <p:cNvSpPr/>
          <p:nvPr/>
        </p:nvSpPr>
        <p:spPr>
          <a:xfrm>
            <a:off x="1043406" y="5127978"/>
            <a:ext cx="282130" cy="50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4000" b="1">
                <a:solidFill>
                  <a:srgbClr val="AE6DE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/>
              <a:t>+</a:t>
            </a:r>
          </a:p>
        </p:txBody>
      </p:sp>
      <p:sp>
        <p:nvSpPr>
          <p:cNvPr id="592" name="Shape 592"/>
          <p:cNvSpPr/>
          <p:nvPr/>
        </p:nvSpPr>
        <p:spPr>
          <a:xfrm>
            <a:off x="7396605" y="5197630"/>
            <a:ext cx="761102" cy="461415"/>
          </a:xfrm>
          <a:prstGeom prst="rect">
            <a:avLst/>
          </a:prstGeom>
          <a:solidFill>
            <a:srgbClr val="26475B">
              <a:alpha val="774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3C3E3E"/>
                </a:solidFill>
              </a:defRPr>
            </a:pPr>
            <a:endParaRPr sz="1125"/>
          </a:p>
        </p:txBody>
      </p:sp>
      <p:sp>
        <p:nvSpPr>
          <p:cNvPr id="593" name="Shape 593"/>
          <p:cNvSpPr/>
          <p:nvPr/>
        </p:nvSpPr>
        <p:spPr>
          <a:xfrm>
            <a:off x="7628239" y="5135053"/>
            <a:ext cx="282130" cy="50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4000" b="1">
                <a:solidFill>
                  <a:srgbClr val="2647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/>
              <a:t>+</a:t>
            </a:r>
          </a:p>
        </p:txBody>
      </p:sp>
      <p:grpSp>
        <p:nvGrpSpPr>
          <p:cNvPr id="640" name="Group 640"/>
          <p:cNvGrpSpPr/>
          <p:nvPr/>
        </p:nvGrpSpPr>
        <p:grpSpPr>
          <a:xfrm>
            <a:off x="1909025" y="2258799"/>
            <a:ext cx="5127280" cy="1219653"/>
            <a:chOff x="0" y="-1707"/>
            <a:chExt cx="7292130" cy="1734616"/>
          </a:xfrm>
        </p:grpSpPr>
        <p:sp>
          <p:nvSpPr>
            <p:cNvPr id="596" name="Shape 596"/>
            <p:cNvSpPr/>
            <p:nvPr/>
          </p:nvSpPr>
          <p:spPr>
            <a:xfrm>
              <a:off x="6577950" y="299999"/>
              <a:ext cx="708474" cy="1427204"/>
            </a:xfrm>
            <a:prstGeom prst="rect">
              <a:avLst/>
            </a:prstGeom>
            <a:solidFill>
              <a:srgbClr val="3C3E3E">
                <a:alpha val="438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3C3E3E"/>
                  </a:solidFill>
                </a:defRPr>
              </a:pPr>
              <a:endParaRPr sz="1125"/>
            </a:p>
          </p:txBody>
        </p:sp>
        <p:sp>
          <p:nvSpPr>
            <p:cNvPr id="597" name="Shape 597"/>
            <p:cNvSpPr/>
            <p:nvPr/>
          </p:nvSpPr>
          <p:spPr>
            <a:xfrm>
              <a:off x="29127" y="305706"/>
              <a:ext cx="7263003" cy="1427203"/>
            </a:xfrm>
            <a:prstGeom prst="rect">
              <a:avLst/>
            </a:prstGeom>
            <a:noFill/>
            <a:ln w="25400" cap="flat">
              <a:solidFill>
                <a:srgbClr val="5F6E7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3C3E3E"/>
                  </a:solidFill>
                </a:defRPr>
              </a:pPr>
              <a:endParaRPr sz="1125"/>
            </a:p>
          </p:txBody>
        </p:sp>
        <p:sp>
          <p:nvSpPr>
            <p:cNvPr id="598" name="Shape 598"/>
            <p:cNvSpPr/>
            <p:nvPr/>
          </p:nvSpPr>
          <p:spPr>
            <a:xfrm>
              <a:off x="0" y="-1707"/>
              <a:ext cx="4128766" cy="270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 algn="l">
                <a:defRPr sz="1400" b="1">
                  <a:solidFill>
                    <a:srgbClr val="5F6E7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984"/>
                <a:t>Catalog of Services that Extend Apps’ Functionality</a:t>
              </a:r>
            </a:p>
          </p:txBody>
        </p:sp>
        <p:grpSp>
          <p:nvGrpSpPr>
            <p:cNvPr id="603" name="Group 603"/>
            <p:cNvGrpSpPr/>
            <p:nvPr/>
          </p:nvGrpSpPr>
          <p:grpSpPr>
            <a:xfrm>
              <a:off x="259867" y="586721"/>
              <a:ext cx="694474" cy="931910"/>
              <a:chOff x="0" y="0"/>
              <a:chExt cx="694473" cy="931909"/>
            </a:xfrm>
          </p:grpSpPr>
          <p:grpSp>
            <p:nvGrpSpPr>
              <p:cNvPr id="601" name="Group 601"/>
              <p:cNvGrpSpPr/>
              <p:nvPr/>
            </p:nvGrpSpPr>
            <p:grpSpPr>
              <a:xfrm>
                <a:off x="0" y="0"/>
                <a:ext cx="694473" cy="615105"/>
                <a:chOff x="0" y="0"/>
                <a:chExt cx="694472" cy="615104"/>
              </a:xfrm>
            </p:grpSpPr>
            <p:pic>
              <p:nvPicPr>
                <p:cNvPr id="599" name="image71.png"/>
                <p:cNvPicPr/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217" y="134866"/>
                  <a:ext cx="332151" cy="33239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600" name="hexagon-filtered.png"/>
                <p:cNvPicPr/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0" y="0"/>
                  <a:ext cx="694473" cy="6151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602" name="Shape 602"/>
              <p:cNvSpPr/>
              <p:nvPr/>
            </p:nvSpPr>
            <p:spPr>
              <a:xfrm>
                <a:off x="114167" y="660153"/>
                <a:ext cx="389850" cy="2717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l">
                  <a:defRPr sz="1100">
                    <a:solidFill>
                      <a:srgbClr val="3C3E3E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773"/>
                  <a:t>Web</a:t>
                </a:r>
              </a:p>
            </p:txBody>
          </p:sp>
        </p:grpSp>
        <p:grpSp>
          <p:nvGrpSpPr>
            <p:cNvPr id="608" name="Group 608"/>
            <p:cNvGrpSpPr/>
            <p:nvPr/>
          </p:nvGrpSpPr>
          <p:grpSpPr>
            <a:xfrm>
              <a:off x="1052192" y="586721"/>
              <a:ext cx="694475" cy="931910"/>
              <a:chOff x="0" y="0"/>
              <a:chExt cx="694473" cy="931909"/>
            </a:xfrm>
          </p:grpSpPr>
          <p:grpSp>
            <p:nvGrpSpPr>
              <p:cNvPr id="606" name="Group 606"/>
              <p:cNvGrpSpPr/>
              <p:nvPr/>
            </p:nvGrpSpPr>
            <p:grpSpPr>
              <a:xfrm>
                <a:off x="0" y="0"/>
                <a:ext cx="694473" cy="615105"/>
                <a:chOff x="0" y="0"/>
                <a:chExt cx="694472" cy="615104"/>
              </a:xfrm>
            </p:grpSpPr>
            <p:pic>
              <p:nvPicPr>
                <p:cNvPr id="604" name="image84.png"/>
                <p:cNvPicPr/>
                <p:nvPr/>
              </p:nvPicPr>
              <p:blipFill>
                <a:blip r:embed="rId26">
                  <a:extLst/>
                </a:blip>
                <a:stretch>
                  <a:fillRect/>
                </a:stretch>
              </p:blipFill>
              <p:spPr>
                <a:xfrm>
                  <a:off x="156555" y="117275"/>
                  <a:ext cx="381362" cy="38055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605" name="hexagon-filtered.png"/>
                <p:cNvPicPr/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0" y="0"/>
                  <a:ext cx="694473" cy="6151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607" name="Shape 607"/>
              <p:cNvSpPr/>
              <p:nvPr/>
            </p:nvSpPr>
            <p:spPr>
              <a:xfrm>
                <a:off x="130638" y="660153"/>
                <a:ext cx="398969" cy="2717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l">
                  <a:defRPr sz="1100">
                    <a:solidFill>
                      <a:srgbClr val="3C3E3E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773"/>
                  <a:t>Data</a:t>
                </a:r>
              </a:p>
            </p:txBody>
          </p:sp>
        </p:grpSp>
        <p:grpSp>
          <p:nvGrpSpPr>
            <p:cNvPr id="613" name="Group 613"/>
            <p:cNvGrpSpPr/>
            <p:nvPr/>
          </p:nvGrpSpPr>
          <p:grpSpPr>
            <a:xfrm>
              <a:off x="1844518" y="586721"/>
              <a:ext cx="694474" cy="931910"/>
              <a:chOff x="0" y="0"/>
              <a:chExt cx="694473" cy="931909"/>
            </a:xfrm>
          </p:grpSpPr>
          <p:grpSp>
            <p:nvGrpSpPr>
              <p:cNvPr id="611" name="Group 611"/>
              <p:cNvGrpSpPr/>
              <p:nvPr/>
            </p:nvGrpSpPr>
            <p:grpSpPr>
              <a:xfrm>
                <a:off x="0" y="0"/>
                <a:ext cx="694473" cy="615105"/>
                <a:chOff x="0" y="0"/>
                <a:chExt cx="694472" cy="615104"/>
              </a:xfrm>
            </p:grpSpPr>
            <p:pic>
              <p:nvPicPr>
                <p:cNvPr id="609" name="image74.png"/>
                <p:cNvPicPr/>
                <p:nvPr/>
              </p:nvPicPr>
              <p:blipFill>
                <a:blip r:embed="rId27">
                  <a:extLst/>
                </a:blip>
                <a:stretch>
                  <a:fillRect/>
                </a:stretch>
              </p:blipFill>
              <p:spPr>
                <a:xfrm>
                  <a:off x="149327" y="107334"/>
                  <a:ext cx="381362" cy="38055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610" name="hexagon-filtered.png"/>
                <p:cNvPicPr/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0" y="0"/>
                  <a:ext cx="694473" cy="6151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612" name="Shape 612"/>
              <p:cNvSpPr/>
              <p:nvPr/>
            </p:nvSpPr>
            <p:spPr>
              <a:xfrm>
                <a:off x="67627" y="660153"/>
                <a:ext cx="517520" cy="2717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l">
                  <a:defRPr sz="1100">
                    <a:solidFill>
                      <a:srgbClr val="3C3E3E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773"/>
                  <a:t>Mobile</a:t>
                </a:r>
              </a:p>
            </p:txBody>
          </p:sp>
        </p:grpSp>
        <p:grpSp>
          <p:nvGrpSpPr>
            <p:cNvPr id="617" name="Group 617"/>
            <p:cNvGrpSpPr/>
            <p:nvPr/>
          </p:nvGrpSpPr>
          <p:grpSpPr>
            <a:xfrm>
              <a:off x="3425467" y="586721"/>
              <a:ext cx="697469" cy="931910"/>
              <a:chOff x="0" y="0"/>
              <a:chExt cx="697468" cy="931909"/>
            </a:xfrm>
          </p:grpSpPr>
          <p:pic>
            <p:nvPicPr>
              <p:cNvPr id="614" name="image7.png"/>
              <p:cNvPicPr/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50035" y="118217"/>
                <a:ext cx="366878" cy="3822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5" name="hexagon-filtered.png"/>
              <p:cNvPicPr/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994" y="0"/>
                <a:ext cx="694474" cy="6151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16" name="Shape 616"/>
              <p:cNvSpPr/>
              <p:nvPr/>
            </p:nvSpPr>
            <p:spPr>
              <a:xfrm>
                <a:off x="0" y="660153"/>
                <a:ext cx="665710" cy="2717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l">
                  <a:defRPr sz="1100">
                    <a:solidFill>
                      <a:srgbClr val="3C3E3E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773"/>
                  <a:t>Analytics</a:t>
                </a:r>
              </a:p>
            </p:txBody>
          </p:sp>
        </p:grpSp>
        <p:grpSp>
          <p:nvGrpSpPr>
            <p:cNvPr id="622" name="Group 622"/>
            <p:cNvGrpSpPr/>
            <p:nvPr/>
          </p:nvGrpSpPr>
          <p:grpSpPr>
            <a:xfrm>
              <a:off x="2621546" y="586721"/>
              <a:ext cx="716360" cy="931910"/>
              <a:chOff x="0" y="0"/>
              <a:chExt cx="716358" cy="931909"/>
            </a:xfrm>
          </p:grpSpPr>
          <p:sp>
            <p:nvSpPr>
              <p:cNvPr id="618" name="Shape 618"/>
              <p:cNvSpPr/>
              <p:nvPr/>
            </p:nvSpPr>
            <p:spPr>
              <a:xfrm>
                <a:off x="0" y="660153"/>
                <a:ext cx="688507" cy="2717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l">
                  <a:defRPr sz="1100">
                    <a:solidFill>
                      <a:srgbClr val="3C3E3E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773"/>
                  <a:t>Cognitive</a:t>
                </a:r>
              </a:p>
            </p:txBody>
          </p:sp>
          <p:grpSp>
            <p:nvGrpSpPr>
              <p:cNvPr id="621" name="Group 621"/>
              <p:cNvGrpSpPr/>
              <p:nvPr/>
            </p:nvGrpSpPr>
            <p:grpSpPr>
              <a:xfrm>
                <a:off x="21884" y="0"/>
                <a:ext cx="694474" cy="615105"/>
                <a:chOff x="0" y="0"/>
                <a:chExt cx="694472" cy="615104"/>
              </a:xfrm>
            </p:grpSpPr>
            <p:pic>
              <p:nvPicPr>
                <p:cNvPr id="619" name="image86.png"/>
                <p:cNvPicPr/>
                <p:nvPr/>
              </p:nvPicPr>
              <p:blipFill>
                <a:blip r:embed="rId29">
                  <a:extLst/>
                </a:blip>
                <a:stretch>
                  <a:fillRect/>
                </a:stretch>
              </p:blipFill>
              <p:spPr>
                <a:xfrm>
                  <a:off x="151730" y="108668"/>
                  <a:ext cx="381362" cy="38150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620" name="hexagon-filtered.png"/>
                <p:cNvPicPr/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694473" cy="6151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grpSp>
          <p:nvGrpSpPr>
            <p:cNvPr id="626" name="Group 626"/>
            <p:cNvGrpSpPr/>
            <p:nvPr/>
          </p:nvGrpSpPr>
          <p:grpSpPr>
            <a:xfrm>
              <a:off x="4221496" y="586721"/>
              <a:ext cx="694474" cy="931910"/>
              <a:chOff x="0" y="0"/>
              <a:chExt cx="694473" cy="931909"/>
            </a:xfrm>
          </p:grpSpPr>
          <p:pic>
            <p:nvPicPr>
              <p:cNvPr id="623" name="image11.png"/>
              <p:cNvPicPr/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48112" y="93481"/>
                <a:ext cx="349718" cy="3811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24" name="Shape 624"/>
              <p:cNvSpPr/>
              <p:nvPr/>
            </p:nvSpPr>
            <p:spPr>
              <a:xfrm>
                <a:off x="185091" y="660153"/>
                <a:ext cx="305497" cy="2717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l">
                  <a:defRPr sz="1100">
                    <a:solidFill>
                      <a:srgbClr val="3C3E3E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773"/>
                  <a:t>IoT</a:t>
                </a:r>
              </a:p>
            </p:txBody>
          </p:sp>
          <p:pic>
            <p:nvPicPr>
              <p:cNvPr id="625" name="hexagon-filtered.png"/>
              <p:cNvPicPr/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94473" cy="6151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31" name="Group 631"/>
            <p:cNvGrpSpPr/>
            <p:nvPr/>
          </p:nvGrpSpPr>
          <p:grpSpPr>
            <a:xfrm>
              <a:off x="5013822" y="586721"/>
              <a:ext cx="694475" cy="931910"/>
              <a:chOff x="0" y="0"/>
              <a:chExt cx="694473" cy="931909"/>
            </a:xfrm>
          </p:grpSpPr>
          <p:sp>
            <p:nvSpPr>
              <p:cNvPr id="627" name="Shape 627"/>
              <p:cNvSpPr/>
              <p:nvPr/>
            </p:nvSpPr>
            <p:spPr>
              <a:xfrm>
                <a:off x="18135" y="660153"/>
                <a:ext cx="610993" cy="2717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l">
                  <a:defRPr sz="1100">
                    <a:solidFill>
                      <a:srgbClr val="3C3E3E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773"/>
                  <a:t>Security</a:t>
                </a:r>
              </a:p>
            </p:txBody>
          </p:sp>
          <p:grpSp>
            <p:nvGrpSpPr>
              <p:cNvPr id="630" name="Group 630"/>
              <p:cNvGrpSpPr/>
              <p:nvPr/>
            </p:nvGrpSpPr>
            <p:grpSpPr>
              <a:xfrm>
                <a:off x="0" y="0"/>
                <a:ext cx="694473" cy="615105"/>
                <a:chOff x="0" y="0"/>
                <a:chExt cx="694472" cy="615104"/>
              </a:xfrm>
            </p:grpSpPr>
            <p:pic>
              <p:nvPicPr>
                <p:cNvPr id="628" name="image65.png"/>
                <p:cNvPicPr/>
                <p:nvPr/>
              </p:nvPicPr>
              <p:blipFill>
                <a:blip r:embed="rId31">
                  <a:extLst/>
                </a:blip>
                <a:stretch>
                  <a:fillRect/>
                </a:stretch>
              </p:blipFill>
              <p:spPr>
                <a:xfrm>
                  <a:off x="148877" y="106803"/>
                  <a:ext cx="381361" cy="3815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629" name="hexagon-filtered.png"/>
                <p:cNvPicPr/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694473" cy="6151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grpSp>
          <p:nvGrpSpPr>
            <p:cNvPr id="637" name="Group 637"/>
            <p:cNvGrpSpPr/>
            <p:nvPr/>
          </p:nvGrpSpPr>
          <p:grpSpPr>
            <a:xfrm>
              <a:off x="5904781" y="751356"/>
              <a:ext cx="469647" cy="767274"/>
              <a:chOff x="0" y="0"/>
              <a:chExt cx="469644" cy="767272"/>
            </a:xfrm>
          </p:grpSpPr>
          <p:sp>
            <p:nvSpPr>
              <p:cNvPr id="632" name="Shape 632"/>
              <p:cNvSpPr/>
              <p:nvPr/>
            </p:nvSpPr>
            <p:spPr>
              <a:xfrm>
                <a:off x="0" y="495516"/>
                <a:ext cx="469644" cy="2717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l">
                  <a:defRPr sz="1100">
                    <a:solidFill>
                      <a:srgbClr val="FFA574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773"/>
                  <a:t>Yours</a:t>
                </a:r>
              </a:p>
            </p:txBody>
          </p:sp>
          <p:grpSp>
            <p:nvGrpSpPr>
              <p:cNvPr id="636" name="Group 636"/>
              <p:cNvGrpSpPr/>
              <p:nvPr/>
            </p:nvGrpSpPr>
            <p:grpSpPr>
              <a:xfrm>
                <a:off x="85952" y="0"/>
                <a:ext cx="260559" cy="260013"/>
                <a:chOff x="0" y="0"/>
                <a:chExt cx="260558" cy="260012"/>
              </a:xfrm>
            </p:grpSpPr>
            <p:sp>
              <p:nvSpPr>
                <p:cNvPr id="633" name="Shape 633"/>
                <p:cNvSpPr/>
                <p:nvPr/>
              </p:nvSpPr>
              <p:spPr>
                <a:xfrm>
                  <a:off x="112951" y="0"/>
                  <a:ext cx="144328" cy="1263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470" y="0"/>
                      </a:moveTo>
                      <a:lnTo>
                        <a:pt x="16161" y="0"/>
                      </a:lnTo>
                      <a:lnTo>
                        <a:pt x="21600" y="10787"/>
                      </a:lnTo>
                      <a:lnTo>
                        <a:pt x="16197" y="21600"/>
                      </a:lnTo>
                      <a:lnTo>
                        <a:pt x="5389" y="21600"/>
                      </a:lnTo>
                      <a:lnTo>
                        <a:pt x="0" y="11176"/>
                      </a:lnTo>
                      <a:lnTo>
                        <a:pt x="5470" y="0"/>
                      </a:lnTo>
                      <a:close/>
                    </a:path>
                  </a:pathLst>
                </a:custGeom>
                <a:solidFill>
                  <a:srgbClr val="9BD4D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321457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844"/>
                </a:p>
              </p:txBody>
            </p:sp>
            <p:sp>
              <p:nvSpPr>
                <p:cNvPr id="634" name="Shape 634"/>
                <p:cNvSpPr/>
                <p:nvPr/>
              </p:nvSpPr>
              <p:spPr>
                <a:xfrm>
                  <a:off x="0" y="71667"/>
                  <a:ext cx="144327" cy="1263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470" y="0"/>
                      </a:moveTo>
                      <a:lnTo>
                        <a:pt x="16161" y="0"/>
                      </a:lnTo>
                      <a:lnTo>
                        <a:pt x="21600" y="10787"/>
                      </a:lnTo>
                      <a:lnTo>
                        <a:pt x="16197" y="21600"/>
                      </a:lnTo>
                      <a:lnTo>
                        <a:pt x="5389" y="21600"/>
                      </a:lnTo>
                      <a:lnTo>
                        <a:pt x="0" y="11176"/>
                      </a:lnTo>
                      <a:lnTo>
                        <a:pt x="5470" y="0"/>
                      </a:lnTo>
                      <a:close/>
                    </a:path>
                  </a:pathLst>
                </a:custGeom>
                <a:solidFill>
                  <a:srgbClr val="1F7B8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321457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844"/>
                </a:p>
              </p:txBody>
            </p:sp>
            <p:sp>
              <p:nvSpPr>
                <p:cNvPr id="635" name="Shape 635"/>
                <p:cNvSpPr/>
                <p:nvPr/>
              </p:nvSpPr>
              <p:spPr>
                <a:xfrm>
                  <a:off x="116231" y="133618"/>
                  <a:ext cx="144328" cy="1263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470" y="0"/>
                      </a:moveTo>
                      <a:lnTo>
                        <a:pt x="16161" y="0"/>
                      </a:lnTo>
                      <a:lnTo>
                        <a:pt x="21600" y="10787"/>
                      </a:lnTo>
                      <a:lnTo>
                        <a:pt x="16197" y="21600"/>
                      </a:lnTo>
                      <a:lnTo>
                        <a:pt x="5389" y="21600"/>
                      </a:lnTo>
                      <a:lnTo>
                        <a:pt x="0" y="11176"/>
                      </a:lnTo>
                      <a:lnTo>
                        <a:pt x="5470" y="0"/>
                      </a:lnTo>
                      <a:close/>
                    </a:path>
                  </a:pathLst>
                </a:custGeom>
                <a:solidFill>
                  <a:srgbClr val="2EA3B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321457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844"/>
                </a:p>
              </p:txBody>
            </p:sp>
          </p:grpSp>
        </p:grpSp>
        <p:sp>
          <p:nvSpPr>
            <p:cNvPr id="638" name="Shape 638"/>
            <p:cNvSpPr/>
            <p:nvPr/>
          </p:nvSpPr>
          <p:spPr>
            <a:xfrm>
              <a:off x="6711514" y="591268"/>
              <a:ext cx="401251" cy="718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4000" b="1">
                  <a:solidFill>
                    <a:srgbClr val="5F6E7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812"/>
                <a:t>+</a:t>
              </a:r>
            </a:p>
          </p:txBody>
        </p:sp>
        <p:sp>
          <p:nvSpPr>
            <p:cNvPr id="639" name="Shape 639"/>
            <p:cNvSpPr/>
            <p:nvPr/>
          </p:nvSpPr>
          <p:spPr>
            <a:xfrm>
              <a:off x="5837740" y="612344"/>
              <a:ext cx="610742" cy="53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56" y="0"/>
                  </a:moveTo>
                  <a:lnTo>
                    <a:pt x="16176" y="0"/>
                  </a:lnTo>
                  <a:lnTo>
                    <a:pt x="21600" y="11165"/>
                  </a:lnTo>
                  <a:lnTo>
                    <a:pt x="16038" y="21600"/>
                  </a:lnTo>
                  <a:lnTo>
                    <a:pt x="5434" y="21600"/>
                  </a:lnTo>
                  <a:lnTo>
                    <a:pt x="0" y="11312"/>
                  </a:lnTo>
                  <a:lnTo>
                    <a:pt x="5456" y="0"/>
                  </a:lnTo>
                  <a:close/>
                </a:path>
              </a:pathLst>
            </a:custGeom>
            <a:noFill/>
            <a:ln w="19050" cap="flat">
              <a:solidFill>
                <a:srgbClr val="FFA57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1686468" y="4790213"/>
            <a:ext cx="5474314" cy="1301969"/>
          </a:xfrm>
          <a:prstGeom prst="rect">
            <a:avLst/>
          </a:prstGeom>
          <a:solidFill>
            <a:srgbClr val="00B0F0">
              <a:alpha val="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691549" y="3685901"/>
            <a:ext cx="5468383" cy="1110856"/>
          </a:xfrm>
          <a:prstGeom prst="rect">
            <a:avLst/>
          </a:prstGeom>
          <a:solidFill>
            <a:srgbClr val="00B0F0">
              <a:alpha val="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90159" y="2217679"/>
            <a:ext cx="5469774" cy="1473548"/>
          </a:xfrm>
          <a:prstGeom prst="rect">
            <a:avLst/>
          </a:prstGeom>
          <a:solidFill>
            <a:srgbClr val="00B0F0">
              <a:alpha val="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686468" y="1119325"/>
            <a:ext cx="5473465" cy="1098354"/>
          </a:xfrm>
          <a:prstGeom prst="rect">
            <a:avLst/>
          </a:prstGeom>
          <a:solidFill>
            <a:srgbClr val="00B0F0">
              <a:alpha val="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467544" y="1109851"/>
            <a:ext cx="1218924" cy="4971113"/>
          </a:xfrm>
          <a:prstGeom prst="rect">
            <a:avLst/>
          </a:prstGeom>
          <a:solidFill>
            <a:srgbClr val="00B0F0">
              <a:alpha val="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165014" y="1119323"/>
            <a:ext cx="1219903" cy="4972859"/>
          </a:xfrm>
          <a:prstGeom prst="rect">
            <a:avLst/>
          </a:prstGeom>
          <a:solidFill>
            <a:srgbClr val="00B0F0">
              <a:alpha val="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8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0" grpId="0" animBg="1"/>
      <p:bldP spid="111" grpId="0" animBg="1"/>
      <p:bldP spid="112" grpId="0" animBg="1"/>
      <p:bldP spid="113" grpId="0" animBg="1"/>
      <p:bldP spid="1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fr-FR" dirty="0" err="1" smtClean="0"/>
              <a:t>tools</a:t>
            </a:r>
            <a:endParaRPr lang="en-US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 bwMode="auto">
          <a:xfrm>
            <a:off x="615950" y="1214438"/>
            <a:ext cx="78184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algn="ctr"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en-US" sz="1800" kern="0" dirty="0">
                <a:solidFill>
                  <a:schemeClr val="tx1"/>
                </a:solidFill>
                <a:latin typeface="+mn-lt"/>
                <a:cs typeface="+mn-cs"/>
                <a:hlinkClick r:id="rId2"/>
              </a:rPr>
              <a:t>https://</a:t>
            </a:r>
            <a:r>
              <a:rPr lang="en-US" sz="1800" kern="0" dirty="0" smtClean="0">
                <a:solidFill>
                  <a:schemeClr val="tx1"/>
                </a:solidFill>
                <a:latin typeface="+mn-lt"/>
                <a:cs typeface="+mn-cs"/>
                <a:hlinkClick r:id="rId2"/>
              </a:rPr>
              <a:t>ibm.box.com/v/DauphineEmergingTechnologies</a:t>
            </a:r>
            <a:endParaRPr lang="en-US" sz="1800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+mn-lt"/>
                <a:cs typeface="+mn-cs"/>
              </a:rPr>
              <a:t>A </a:t>
            </a:r>
            <a:r>
              <a:rPr lang="en-US" sz="1800" kern="0" dirty="0">
                <a:solidFill>
                  <a:schemeClr val="tx1"/>
                </a:solidFill>
                <a:latin typeface="+mn-lt"/>
                <a:cs typeface="+mn-cs"/>
              </a:rPr>
              <a:t>set of </a:t>
            </a:r>
            <a:r>
              <a:rPr lang="en-US" sz="1800" b="1" kern="0" dirty="0">
                <a:solidFill>
                  <a:schemeClr val="tx1"/>
                </a:solidFill>
                <a:latin typeface="+mn-lt"/>
                <a:cs typeface="+mn-cs"/>
              </a:rPr>
              <a:t>PowerPoint </a:t>
            </a:r>
            <a:r>
              <a:rPr lang="en-US" sz="1800" b="1" kern="0" dirty="0" smtClean="0">
                <a:solidFill>
                  <a:schemeClr val="tx1"/>
                </a:solidFill>
                <a:latin typeface="+mn-lt"/>
                <a:cs typeface="+mn-cs"/>
              </a:rPr>
              <a:t>presentations</a:t>
            </a:r>
            <a:endParaRPr lang="en-US" sz="1800" b="1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endParaRPr lang="en-US" sz="18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+mn-lt"/>
                <a:cs typeface="+mn-cs"/>
              </a:rPr>
              <a:t>A personal </a:t>
            </a:r>
            <a:r>
              <a:rPr lang="en-US" sz="18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Bluemix</a:t>
            </a:r>
            <a:r>
              <a:rPr lang="en-US" sz="1800" b="1" kern="0" dirty="0" smtClean="0">
                <a:solidFill>
                  <a:schemeClr val="tx1"/>
                </a:solidFill>
                <a:latin typeface="+mn-lt"/>
                <a:cs typeface="+mn-cs"/>
              </a:rPr>
              <a:t> account</a:t>
            </a:r>
            <a:r>
              <a:rPr lang="en-US" sz="1800" kern="0" dirty="0" smtClean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endParaRPr lang="en-US" sz="18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+mn-lt"/>
                <a:cs typeface="+mn-cs"/>
              </a:rPr>
              <a:t>A </a:t>
            </a:r>
            <a:r>
              <a:rPr lang="en-US" sz="18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VirtualBox</a:t>
            </a:r>
            <a:r>
              <a:rPr lang="en-US" sz="1800" b="1" kern="0" dirty="0" smtClean="0">
                <a:solidFill>
                  <a:schemeClr val="tx1"/>
                </a:solidFill>
                <a:latin typeface="+mn-lt"/>
                <a:cs typeface="+mn-cs"/>
              </a:rPr>
              <a:t> image </a:t>
            </a:r>
            <a:r>
              <a:rPr lang="en-US" sz="1800" kern="0" dirty="0" smtClean="0">
                <a:solidFill>
                  <a:schemeClr val="tx1"/>
                </a:solidFill>
                <a:latin typeface="+mn-lt"/>
                <a:cs typeface="+mn-cs"/>
              </a:rPr>
              <a:t>(Ubuntu 16.04) that contains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+mn-lt"/>
                <a:cs typeface="+mn-cs"/>
              </a:rPr>
              <a:t>all the development tools required for the session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Nodejs</a:t>
            </a:r>
            <a:endParaRPr lang="en-US" sz="18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Cloud </a:t>
            </a:r>
            <a:r>
              <a:rPr lang="fr-FR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Foundry</a:t>
            </a: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 Command Line Interface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git</a:t>
            </a:r>
            <a:endParaRPr lang="en-US" sz="18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+mn-lt"/>
                <a:cs typeface="+mn-cs"/>
              </a:rPr>
              <a:t>Atom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err="1" smtClean="0">
                <a:solidFill>
                  <a:schemeClr val="tx1"/>
                </a:solidFill>
                <a:latin typeface="+mn-lt"/>
                <a:cs typeface="+mn-cs"/>
              </a:rPr>
              <a:t>SoapUI</a:t>
            </a:r>
            <a:endParaRPr lang="en-US" sz="18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800" kern="0" dirty="0" smtClean="0">
                <a:solidFill>
                  <a:schemeClr val="tx1"/>
                </a:solidFill>
                <a:latin typeface="+mn-lt"/>
                <a:cs typeface="+mn-cs"/>
              </a:rPr>
              <a:t>A web browser</a:t>
            </a:r>
            <a:endParaRPr lang="en-US" sz="18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+mn-lt"/>
                <a:cs typeface="+mn-cs"/>
              </a:rPr>
              <a:t>The first steps of the implementation of our session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endParaRPr lang="en-US" sz="1800" b="1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fr-FR" sz="12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Remark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:</a:t>
            </a:r>
          </a:p>
          <a:p>
            <a:pPr lvl="1"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VirtualBox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needs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to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be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installed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if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you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want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to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run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the image.</a:t>
            </a:r>
            <a:endParaRPr lang="en-US" sz="12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lvl="2" eaLnBrk="1" hangingPunct="1">
              <a:spcBef>
                <a:spcPct val="20000"/>
              </a:spcBef>
              <a:buClr>
                <a:srgbClr val="CC660B"/>
              </a:buClr>
              <a:defRPr/>
            </a:pPr>
            <a:endParaRPr lang="en-US" sz="1800" b="1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endParaRPr lang="en-US" sz="1800" b="1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endParaRPr lang="en-US" sz="1800" b="1" kern="0" dirty="0" smtClean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55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Stop </a:t>
            </a:r>
            <a:r>
              <a:rPr lang="fr-FR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Talking</a:t>
            </a:r>
            <a:r>
              <a:rPr lang="fr-FR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  <a:p>
            <a:pPr marL="0" indent="0">
              <a:buNone/>
            </a:pPr>
            <a:endParaRPr lang="fr-FR" sz="5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r">
              <a:buNone/>
            </a:pPr>
            <a:r>
              <a:rPr lang="fr-FR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…Start </a:t>
            </a:r>
            <a:r>
              <a:rPr lang="fr-FR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Playing</a:t>
            </a:r>
            <a:r>
              <a:rPr lang="fr-FR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!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Emerging</a:t>
            </a:r>
            <a:r>
              <a:rPr lang="fr-FR" dirty="0" smtClean="0"/>
              <a:t> Technologies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6590" y="5445224"/>
            <a:ext cx="84305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https://console.ng.bluemix.net/</a:t>
            </a:r>
          </a:p>
        </p:txBody>
      </p:sp>
    </p:spTree>
    <p:extLst>
      <p:ext uri="{BB962C8B-B14F-4D97-AF65-F5344CB8AC3E}">
        <p14:creationId xmlns:p14="http://schemas.microsoft.com/office/powerpoint/2010/main" val="34052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of the sessions</a:t>
            </a:r>
            <a:endParaRPr lang="en-US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 bwMode="auto">
          <a:xfrm>
            <a:off x="585788" y="5198458"/>
            <a:ext cx="5645261" cy="85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And a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project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in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order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to let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you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apply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the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elements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shared</a:t>
            </a:r>
            <a:endParaRPr lang="fr-FR" sz="14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fr-FR" sz="1400" kern="0" dirty="0">
                <a:solidFill>
                  <a:schemeClr val="tx1"/>
                </a:solidFill>
                <a:latin typeface="+mn-lt"/>
                <a:cs typeface="+mn-cs"/>
              </a:rPr>
              <a:t>	</a:t>
            </a:r>
            <a:r>
              <a:rPr lang="fr-FR" sz="1400" b="1" kern="0" dirty="0" smtClean="0">
                <a:solidFill>
                  <a:schemeClr val="tx1"/>
                </a:solidFill>
                <a:latin typeface="+mn-lt"/>
                <a:cs typeface="+mn-cs"/>
              </a:rPr>
              <a:t>Date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: 2017 May 2</a:t>
            </a:r>
            <a:r>
              <a:rPr lang="fr-FR" sz="1400" kern="0" baseline="30000" dirty="0" smtClean="0">
                <a:solidFill>
                  <a:schemeClr val="tx1"/>
                </a:solidFill>
                <a:latin typeface="+mn-lt"/>
                <a:cs typeface="+mn-cs"/>
              </a:rPr>
              <a:t>nd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fr-FR" sz="1400" kern="0" dirty="0">
                <a:solidFill>
                  <a:schemeClr val="tx1"/>
                </a:solidFill>
                <a:latin typeface="+mn-lt"/>
                <a:cs typeface="+mn-cs"/>
              </a:rPr>
              <a:t>	</a:t>
            </a:r>
            <a:r>
              <a:rPr lang="fr-FR" sz="14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Subject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: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Implement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a web application in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bluemix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integrating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several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services, and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enabling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REST API to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be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consumed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by a </a:t>
            </a:r>
            <a:r>
              <a:rPr lang="fr-FR" sz="1400" kern="0" dirty="0" err="1" smtClean="0">
                <a:solidFill>
                  <a:schemeClr val="tx1"/>
                </a:solidFill>
                <a:latin typeface="+mn-lt"/>
                <a:cs typeface="+mn-cs"/>
              </a:rPr>
              <a:t>tier</a:t>
            </a:r>
            <a:r>
              <a:rPr lang="fr-FR" sz="1400" kern="0" dirty="0" smtClean="0">
                <a:solidFill>
                  <a:schemeClr val="tx1"/>
                </a:solidFill>
                <a:latin typeface="+mn-lt"/>
                <a:cs typeface="+mn-cs"/>
              </a:rPr>
              <a:t> application 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446700"/>
              </p:ext>
            </p:extLst>
          </p:nvPr>
        </p:nvGraphicFramePr>
        <p:xfrm>
          <a:off x="585788" y="1279145"/>
          <a:ext cx="3338694" cy="3654721"/>
        </p:xfrm>
        <a:graphic>
          <a:graphicData uri="http://schemas.openxmlformats.org/drawingml/2006/table">
            <a:tbl>
              <a:tblPr/>
              <a:tblGrid>
                <a:gridCol w="1109442"/>
                <a:gridCol w="404376"/>
                <a:gridCol w="1824876"/>
              </a:tblGrid>
              <a:tr h="394761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Mercredi</a:t>
                      </a:r>
                      <a:r>
                        <a:rPr lang="en-US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01 Mars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684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319">
                <a:tc>
                  <a:txBody>
                    <a:bodyPr/>
                    <a:lstStyle/>
                    <a:p>
                      <a:pPr algn="ctr" fontAlgn="ctr"/>
                      <a:r>
                        <a:rPr lang="mr-I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</a:t>
                      </a:r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r>
                        <a:rPr lang="mr-I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-15h</a:t>
                      </a:r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028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 of the session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Installing the virtual image for the session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 introduction to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Bluemix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51319">
                <a:tc>
                  <a:txBody>
                    <a:bodyPr/>
                    <a:lstStyle/>
                    <a:p>
                      <a:pPr algn="ctr" fontAlgn="ctr"/>
                      <a:r>
                        <a:rPr lang="mr-IN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15h</a:t>
                      </a:r>
                      <a:r>
                        <a:rPr lang="fr-F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r>
                        <a:rPr lang="mr-IN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fr-F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mr-IN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fr-F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028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Creating your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Bluemix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account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Playing with the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Bluemix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interface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Deploying my first application</a:t>
                      </a:r>
                    </a:p>
                  </a:txBody>
                  <a:tcPr marL="6809" marR="6809" marT="6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51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17h15-18h45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028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 introduction to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nodeJS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cloudfoundry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51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19h00-20h30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028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Working with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Bluemix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on 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nodeJS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CloudFoundry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458859"/>
              </p:ext>
            </p:extLst>
          </p:nvPr>
        </p:nvGraphicFramePr>
        <p:xfrm>
          <a:off x="4777581" y="1070800"/>
          <a:ext cx="3338694" cy="2152083"/>
        </p:xfrm>
        <a:graphic>
          <a:graphicData uri="http://schemas.openxmlformats.org/drawingml/2006/table">
            <a:tbl>
              <a:tblPr/>
              <a:tblGrid>
                <a:gridCol w="1109442"/>
                <a:gridCol w="404376"/>
                <a:gridCol w="1824876"/>
              </a:tblGrid>
              <a:tr h="394761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Lundi</a:t>
                      </a:r>
                      <a:r>
                        <a:rPr lang="en-US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03</a:t>
                      </a:r>
                      <a:r>
                        <a:rPr lang="en-US" sz="13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Avril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684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08h30-10h00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028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Working with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Cloudant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5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10h15-11h45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028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Hands-on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798372"/>
              </p:ext>
            </p:extLst>
          </p:nvPr>
        </p:nvGraphicFramePr>
        <p:xfrm>
          <a:off x="4777581" y="3300942"/>
          <a:ext cx="3338694" cy="2152083"/>
        </p:xfrm>
        <a:graphic>
          <a:graphicData uri="http://schemas.openxmlformats.org/drawingml/2006/table">
            <a:tbl>
              <a:tblPr/>
              <a:tblGrid>
                <a:gridCol w="1109442"/>
                <a:gridCol w="404376"/>
                <a:gridCol w="1824876"/>
              </a:tblGrid>
              <a:tr h="394761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Mardi 04</a:t>
                      </a:r>
                      <a:r>
                        <a:rPr lang="en-US" sz="13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Avril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684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1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17h15-18h45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028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Working with Watson, APIM</a:t>
                      </a:r>
                    </a:p>
                  </a:txBody>
                  <a:tcPr marL="6809" marR="6809" marT="6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51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19h00-20h30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028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9" marR="6809" marT="68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Hands-on</a:t>
                      </a:r>
                    </a:p>
                  </a:txBody>
                  <a:tcPr marL="6809" marR="6809" marT="6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6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IBM </a:t>
            </a:r>
            <a:r>
              <a:rPr lang="fr-FR" dirty="0" err="1" smtClean="0"/>
              <a:t>Bluemix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/>
              <a:t>Main areas – The </a:t>
            </a:r>
            <a:r>
              <a:rPr lang="fr-FR" sz="1600" dirty="0" err="1" smtClean="0"/>
              <a:t>dashboard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</p:spTree>
    <p:extLst>
      <p:ext uri="{BB962C8B-B14F-4D97-AF65-F5344CB8AC3E}">
        <p14:creationId xmlns:p14="http://schemas.microsoft.com/office/powerpoint/2010/main" val="42364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IBM </a:t>
            </a:r>
            <a:r>
              <a:rPr lang="fr-FR" dirty="0" err="1"/>
              <a:t>Bluemix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Main areas – The </a:t>
            </a:r>
            <a:r>
              <a:rPr lang="fr-FR" sz="1600" dirty="0" err="1" smtClean="0"/>
              <a:t>catalog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</p:spTree>
    <p:extLst>
      <p:ext uri="{BB962C8B-B14F-4D97-AF65-F5344CB8AC3E}">
        <p14:creationId xmlns:p14="http://schemas.microsoft.com/office/powerpoint/2010/main" val="26789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IBM </a:t>
            </a:r>
            <a:r>
              <a:rPr lang="fr-FR" dirty="0" err="1"/>
              <a:t>Bluemix</a:t>
            </a:r>
            <a:r>
              <a:rPr lang="fr-FR" dirty="0"/>
              <a:t/>
            </a:r>
            <a:br>
              <a:rPr lang="fr-FR" dirty="0"/>
            </a:br>
            <a:r>
              <a:rPr lang="fr-FR" sz="1600" dirty="0"/>
              <a:t>Main areas – </a:t>
            </a:r>
            <a:r>
              <a:rPr lang="fr-FR" sz="1600" dirty="0" err="1" smtClean="0"/>
              <a:t>My</a:t>
            </a:r>
            <a:r>
              <a:rPr lang="fr-FR" sz="1600" dirty="0" smtClean="0"/>
              <a:t> Profile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</p:spTree>
    <p:extLst>
      <p:ext uri="{BB962C8B-B14F-4D97-AF65-F5344CB8AC3E}">
        <p14:creationId xmlns:p14="http://schemas.microsoft.com/office/powerpoint/2010/main" val="28952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Bluemix</a:t>
            </a:r>
            <a:r>
              <a:rPr lang="en-US" sz="1800" dirty="0"/>
              <a:t> abstracts and hides most of the complexities that are associated with hosting and managing cloud-based apps</a:t>
            </a:r>
          </a:p>
          <a:p>
            <a:r>
              <a:rPr lang="fr-FR" sz="1800" b="1" dirty="0" err="1" smtClean="0"/>
              <a:t>Region</a:t>
            </a:r>
            <a:r>
              <a:rPr lang="fr-FR" sz="1800" dirty="0" smtClean="0"/>
              <a:t> : </a:t>
            </a:r>
            <a:r>
              <a:rPr lang="en-US" sz="1800" dirty="0"/>
              <a:t>A </a:t>
            </a:r>
            <a:r>
              <a:rPr lang="en-US" sz="1800" dirty="0" err="1"/>
              <a:t>Bluemix</a:t>
            </a:r>
            <a:r>
              <a:rPr lang="en-US" sz="1800" dirty="0"/>
              <a:t> region is a defined geographical territory that you can deploy your apps </a:t>
            </a:r>
            <a:r>
              <a:rPr lang="en-US" sz="1800" dirty="0" smtClean="0"/>
              <a:t>to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 smtClean="0"/>
          </a:p>
          <a:p>
            <a:pPr marL="0" indent="0">
              <a:buNone/>
            </a:pPr>
            <a:r>
              <a:rPr lang="en-US" sz="1800" b="1" dirty="0"/>
              <a:t>Infrastructure</a:t>
            </a:r>
          </a:p>
          <a:p>
            <a:r>
              <a:rPr lang="en-US" sz="1800" b="1" dirty="0"/>
              <a:t>Cloud </a:t>
            </a:r>
            <a:r>
              <a:rPr lang="en-US" sz="1800" b="1" dirty="0" smtClean="0"/>
              <a:t>Foundry:  </a:t>
            </a:r>
            <a:r>
              <a:rPr lang="en-US" sz="1800" dirty="0" smtClean="0"/>
              <a:t>Apps </a:t>
            </a:r>
            <a:r>
              <a:rPr lang="en-US" sz="1800" dirty="0"/>
              <a:t>running in the Cloud Foundry infrastructure work with existing Cloud Foundry apps and can bind to any of the services available in the </a:t>
            </a:r>
            <a:r>
              <a:rPr lang="en-US" sz="1800" dirty="0" err="1"/>
              <a:t>Bluemix</a:t>
            </a:r>
            <a:r>
              <a:rPr lang="en-US" sz="1800" dirty="0"/>
              <a:t> Catalog</a:t>
            </a:r>
          </a:p>
          <a:p>
            <a:r>
              <a:rPr lang="en-US" sz="1800" b="1" dirty="0"/>
              <a:t>IBM </a:t>
            </a:r>
            <a:r>
              <a:rPr lang="en-US" sz="1800" b="1" dirty="0" smtClean="0"/>
              <a:t>Containers: </a:t>
            </a:r>
            <a:r>
              <a:rPr lang="en-US" sz="1800" dirty="0" smtClean="0"/>
              <a:t>With </a:t>
            </a:r>
            <a:r>
              <a:rPr lang="en-US" sz="1800" dirty="0"/>
              <a:t>the IBM Containers infrastructure, you can run your web app anywhere that supports container deployment. A </a:t>
            </a:r>
            <a:r>
              <a:rPr lang="en-US" sz="1800" i="1" dirty="0"/>
              <a:t>container</a:t>
            </a:r>
            <a:r>
              <a:rPr lang="en-US" sz="1800" dirty="0"/>
              <a:t> is an object that holds everything that is needed for an app to run</a:t>
            </a:r>
          </a:p>
          <a:p>
            <a:r>
              <a:rPr lang="en-US" sz="1800" b="1" dirty="0"/>
              <a:t>Virtual Machines (</a:t>
            </a:r>
            <a:r>
              <a:rPr lang="en-US" sz="1800" b="1" dirty="0" smtClean="0"/>
              <a:t>BETA): </a:t>
            </a:r>
            <a:r>
              <a:rPr lang="en-US" sz="1800" dirty="0" smtClean="0"/>
              <a:t>The </a:t>
            </a:r>
            <a:r>
              <a:rPr lang="en-US" sz="1800" dirty="0" err="1"/>
              <a:t>Bluemix</a:t>
            </a:r>
            <a:r>
              <a:rPr lang="en-US" sz="1800" dirty="0"/>
              <a:t> virtual machines infrastructure gives you the ability to create and manage virtual machine groups on the IBM public cloud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Bluemix</a:t>
            </a:r>
            <a:r>
              <a:rPr lang="fr-FR" dirty="0" smtClean="0"/>
              <a:t> </a:t>
            </a:r>
            <a:r>
              <a:rPr lang="fr-FR" dirty="0" err="1" smtClean="0"/>
              <a:t>Cheat</a:t>
            </a:r>
            <a:r>
              <a:rPr lang="fr-FR" dirty="0" smtClean="0"/>
              <a:t> </a:t>
            </a:r>
            <a:r>
              <a:rPr lang="fr-FR" dirty="0" err="1" smtClean="0"/>
              <a:t>sheet</a:t>
            </a:r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872" y="2204864"/>
            <a:ext cx="3570511" cy="128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9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Applications</a:t>
            </a:r>
          </a:p>
          <a:p>
            <a:pPr marL="0" indent="0">
              <a:buNone/>
            </a:pPr>
            <a:r>
              <a:rPr lang="en-US" sz="1800" dirty="0"/>
              <a:t>In </a:t>
            </a:r>
            <a:r>
              <a:rPr lang="en-US" sz="1800" dirty="0" err="1"/>
              <a:t>Bluemix</a:t>
            </a:r>
            <a:r>
              <a:rPr lang="en-US" sz="1800" dirty="0"/>
              <a:t>, an application, or </a:t>
            </a:r>
            <a:r>
              <a:rPr lang="en-US" sz="1800" i="1" dirty="0"/>
              <a:t>app</a:t>
            </a:r>
            <a:r>
              <a:rPr lang="en-US" sz="1800" dirty="0"/>
              <a:t>, represents the artifact that a developer is building.</a:t>
            </a:r>
          </a:p>
          <a:p>
            <a:r>
              <a:rPr lang="en-US" sz="1800" b="1" dirty="0"/>
              <a:t>Mobile </a:t>
            </a:r>
            <a:r>
              <a:rPr lang="en-US" sz="1800" b="1" dirty="0" smtClean="0"/>
              <a:t>apps</a:t>
            </a:r>
            <a:r>
              <a:rPr lang="en-US" sz="1800" dirty="0" smtClean="0"/>
              <a:t>: Mobile </a:t>
            </a:r>
            <a:r>
              <a:rPr lang="en-US" sz="1800" dirty="0"/>
              <a:t>apps run outside of the </a:t>
            </a:r>
            <a:r>
              <a:rPr lang="en-US" sz="1800" dirty="0" err="1"/>
              <a:t>Bluemix</a:t>
            </a:r>
            <a:r>
              <a:rPr lang="en-US" sz="1800" dirty="0"/>
              <a:t> environment and use services that the mobile apps are exposed to. These services typically act in concert, and represent the back-end projection of that app. </a:t>
            </a:r>
            <a:r>
              <a:rPr lang="en-US" sz="1800" dirty="0" err="1"/>
              <a:t>Bluemix</a:t>
            </a:r>
            <a:r>
              <a:rPr lang="en-US" sz="1800" dirty="0"/>
              <a:t> can also host app code that the developer would rather run on a back-end server in a container-based environment.</a:t>
            </a:r>
          </a:p>
          <a:p>
            <a:r>
              <a:rPr lang="en-US" sz="1800" b="1" dirty="0"/>
              <a:t>Web </a:t>
            </a:r>
            <a:r>
              <a:rPr lang="en-US" sz="1800" b="1" dirty="0" smtClean="0"/>
              <a:t>apps: </a:t>
            </a:r>
            <a:r>
              <a:rPr lang="en-US" sz="1800" dirty="0" smtClean="0"/>
              <a:t>Web </a:t>
            </a:r>
            <a:r>
              <a:rPr lang="en-US" sz="1800" dirty="0"/>
              <a:t>apps consist of all the code that is required to be run or referenced at run time. Web apps are uploaded to </a:t>
            </a:r>
            <a:r>
              <a:rPr lang="en-US" sz="1800" dirty="0" err="1"/>
              <a:t>Bluemix</a:t>
            </a:r>
            <a:r>
              <a:rPr lang="en-US" sz="1800" dirty="0"/>
              <a:t> to host the app.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Services</a:t>
            </a:r>
          </a:p>
          <a:p>
            <a:r>
              <a:rPr lang="en-US" sz="1800" dirty="0"/>
              <a:t>A </a:t>
            </a:r>
            <a:r>
              <a:rPr lang="en-US" sz="1800" i="1" dirty="0"/>
              <a:t>service</a:t>
            </a:r>
            <a:r>
              <a:rPr lang="en-US" sz="1800" dirty="0"/>
              <a:t> is a cloud extension that is hosted by </a:t>
            </a:r>
            <a:r>
              <a:rPr lang="en-US" sz="1800" dirty="0" err="1"/>
              <a:t>Bluemix</a:t>
            </a:r>
            <a:r>
              <a:rPr lang="en-US" sz="1800" dirty="0"/>
              <a:t>. The service provides functionality that is ready-for-use by the app's running code</a:t>
            </a:r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Bluemix</a:t>
            </a:r>
            <a:r>
              <a:rPr lang="fr-FR" dirty="0" smtClean="0"/>
              <a:t> </a:t>
            </a:r>
            <a:r>
              <a:rPr lang="fr-FR" dirty="0" err="1" smtClean="0"/>
              <a:t>Cheat</a:t>
            </a:r>
            <a:r>
              <a:rPr lang="fr-FR" dirty="0" smtClean="0"/>
              <a:t> </a:t>
            </a:r>
            <a:r>
              <a:rPr lang="fr-FR" dirty="0" err="1" smtClean="0"/>
              <a:t>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Starters</a:t>
            </a:r>
          </a:p>
          <a:p>
            <a:r>
              <a:rPr lang="en-US" sz="1800" dirty="0"/>
              <a:t>A </a:t>
            </a:r>
            <a:r>
              <a:rPr lang="en-US" sz="1800" i="1" dirty="0"/>
              <a:t>starter</a:t>
            </a:r>
            <a:r>
              <a:rPr lang="en-US" sz="1800" dirty="0"/>
              <a:t> is a template that includes predefined services and app code that is configured with a particular </a:t>
            </a:r>
            <a:r>
              <a:rPr lang="en-US" sz="1800" dirty="0" err="1"/>
              <a:t>buildpack</a:t>
            </a:r>
            <a:endParaRPr lang="en-US" sz="1800" dirty="0"/>
          </a:p>
          <a:p>
            <a:endParaRPr lang="en-US" sz="1800" b="1" dirty="0" smtClean="0"/>
          </a:p>
          <a:p>
            <a:r>
              <a:rPr lang="en-US" sz="1800" b="1" dirty="0" smtClean="0"/>
              <a:t>Boilerplates:  </a:t>
            </a:r>
            <a:r>
              <a:rPr lang="en-US" sz="1800" dirty="0" smtClean="0"/>
              <a:t>In </a:t>
            </a:r>
            <a:r>
              <a:rPr lang="en-US" sz="1800" dirty="0" err="1"/>
              <a:t>Bluemix</a:t>
            </a:r>
            <a:r>
              <a:rPr lang="en-US" sz="1800" dirty="0"/>
              <a:t>, a </a:t>
            </a:r>
            <a:r>
              <a:rPr lang="en-US" sz="1800" i="1" dirty="0"/>
              <a:t>boilerplate</a:t>
            </a:r>
            <a:r>
              <a:rPr lang="en-US" sz="1800" dirty="0"/>
              <a:t> contains an app and its associated runtime environment and predefined services for a particular domain. </a:t>
            </a:r>
            <a:endParaRPr lang="en-US" sz="1800" dirty="0" smtClean="0"/>
          </a:p>
          <a:p>
            <a:r>
              <a:rPr lang="en-US" sz="1800" b="1" dirty="0" err="1" smtClean="0"/>
              <a:t>Runtimes:</a:t>
            </a:r>
            <a:r>
              <a:rPr lang="en-US" sz="1800" dirty="0" err="1" smtClean="0"/>
              <a:t>A</a:t>
            </a:r>
            <a:r>
              <a:rPr lang="en-US" sz="1800" dirty="0" smtClean="0"/>
              <a:t> </a:t>
            </a:r>
            <a:r>
              <a:rPr lang="en-US" sz="1800" i="1" dirty="0"/>
              <a:t>runtime</a:t>
            </a:r>
            <a:r>
              <a:rPr lang="en-US" sz="1800" dirty="0"/>
              <a:t> is the set of resources that is used to run an </a:t>
            </a:r>
            <a:r>
              <a:rPr lang="en-US" sz="1800" dirty="0" smtClean="0"/>
              <a:t>app.</a:t>
            </a:r>
          </a:p>
          <a:p>
            <a:r>
              <a:rPr lang="en-US" sz="1800" b="1" dirty="0" err="1" smtClean="0"/>
              <a:t>Buildpacks</a:t>
            </a:r>
            <a:r>
              <a:rPr lang="en-US" sz="1800" b="1" dirty="0" smtClean="0"/>
              <a:t>: </a:t>
            </a:r>
            <a:r>
              <a:rPr lang="en-US" sz="1800" dirty="0" smtClean="0"/>
              <a:t>A </a:t>
            </a:r>
            <a:r>
              <a:rPr lang="en-US" sz="1800" dirty="0" err="1"/>
              <a:t>buildpack</a:t>
            </a:r>
            <a:r>
              <a:rPr lang="en-US" sz="1800" dirty="0"/>
              <a:t> gathers the runtime and framework dependencies of an app. Then, it packages them with the app into a droplet that can be deployed to the cloud.</a:t>
            </a:r>
          </a:p>
          <a:p>
            <a:r>
              <a:rPr lang="en-US" sz="1800" b="1" dirty="0" smtClean="0"/>
              <a:t>Built-in </a:t>
            </a:r>
            <a:r>
              <a:rPr lang="en-US" sz="1800" b="1" dirty="0"/>
              <a:t>IBM </a:t>
            </a:r>
            <a:r>
              <a:rPr lang="en-US" sz="1800" b="1" dirty="0" err="1" smtClean="0"/>
              <a:t>buildpacks</a:t>
            </a:r>
            <a:r>
              <a:rPr lang="en-US" sz="1800" b="1" dirty="0" smtClean="0"/>
              <a:t>. </a:t>
            </a:r>
            <a:r>
              <a:rPr lang="en-US" sz="1800" dirty="0" smtClean="0"/>
              <a:t>The </a:t>
            </a:r>
            <a:r>
              <a:rPr lang="en-US" sz="1800" dirty="0"/>
              <a:t>following list is the built-in </a:t>
            </a:r>
            <a:r>
              <a:rPr lang="en-US" sz="1800" dirty="0" err="1"/>
              <a:t>buildpacks</a:t>
            </a:r>
            <a:r>
              <a:rPr lang="en-US" sz="1800" dirty="0"/>
              <a:t> that are created by IBM. </a:t>
            </a:r>
          </a:p>
          <a:p>
            <a:pPr lvl="1"/>
            <a:r>
              <a:rPr lang="en-US" sz="1400" dirty="0"/>
              <a:t>Liberty for Java</a:t>
            </a:r>
          </a:p>
          <a:p>
            <a:pPr lvl="1"/>
            <a:r>
              <a:rPr lang="en-US" sz="1400" dirty="0" smtClean="0"/>
              <a:t>Node.js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Bluemix</a:t>
            </a:r>
            <a:r>
              <a:rPr lang="fr-FR" dirty="0" smtClean="0"/>
              <a:t> </a:t>
            </a:r>
            <a:r>
              <a:rPr lang="fr-FR" dirty="0" err="1" smtClean="0"/>
              <a:t>Cheat</a:t>
            </a:r>
            <a:r>
              <a:rPr lang="fr-FR" dirty="0" smtClean="0"/>
              <a:t> </a:t>
            </a:r>
            <a:r>
              <a:rPr lang="fr-FR" dirty="0" err="1" smtClean="0"/>
              <a:t>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5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Emerging</a:t>
            </a:r>
            <a:r>
              <a:rPr lang="fr-FR" dirty="0" smtClean="0"/>
              <a:t> technologies</a:t>
            </a:r>
            <a:br>
              <a:rPr lang="fr-FR" dirty="0" smtClean="0"/>
            </a:br>
            <a:r>
              <a:rPr lang="fr-FR" sz="1600" dirty="0" err="1" smtClean="0"/>
              <a:t>What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your</a:t>
            </a:r>
            <a:r>
              <a:rPr lang="fr-FR" sz="1600" dirty="0" smtClean="0"/>
              <a:t> </a:t>
            </a:r>
            <a:r>
              <a:rPr lang="fr-FR" sz="1600" dirty="0" err="1" smtClean="0"/>
              <a:t>definition</a:t>
            </a:r>
            <a:r>
              <a:rPr lang="fr-FR" sz="1600" dirty="0" smtClean="0"/>
              <a:t> ?</a:t>
            </a:r>
            <a:endParaRPr lang="fr-FR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3728" y="1988840"/>
            <a:ext cx="5044306" cy="2333525"/>
          </a:xfrm>
        </p:spPr>
        <p:txBody>
          <a:bodyPr/>
          <a:lstStyle/>
          <a:p>
            <a:pPr marL="0" indent="0" algn="ctr">
              <a:buNone/>
            </a:pPr>
            <a:r>
              <a:rPr lang="fr-FR" sz="15000" dirty="0" smtClean="0">
                <a:solidFill>
                  <a:srgbClr val="5695CE"/>
                </a:solidFill>
                <a:latin typeface="Arial Black" panose="020B0A04020102020204" pitchFamily="34" charset="0"/>
              </a:rPr>
              <a:t>?</a:t>
            </a:r>
            <a:endParaRPr lang="en-US" sz="15000" dirty="0">
              <a:solidFill>
                <a:srgbClr val="5695C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8574088" y="6002338"/>
            <a:ext cx="788987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0B71EC-E12D-4FD5-A9D5-64A545E90024}" type="slidenum">
              <a:rPr lang="en-GB" altLang="fr-FR" sz="1200" smtClean="0">
                <a:solidFill>
                  <a:srgbClr val="CC660B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fr-FR" sz="1200" smtClean="0">
              <a:solidFill>
                <a:srgbClr val="CC660B"/>
              </a:solidFill>
              <a:latin typeface="Verdana" panose="020B0604030504040204" pitchFamily="34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576513" y="192563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>
              <a:solidFill>
                <a:srgbClr val="F4961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 bwMode="auto">
          <a:xfrm>
            <a:off x="615950" y="1214438"/>
            <a:ext cx="78184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endParaRPr lang="fr-FR" sz="1800" kern="0" dirty="0" smtClea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2533" name="Titre 6"/>
          <p:cNvSpPr>
            <a:spLocks noGrp="1"/>
          </p:cNvSpPr>
          <p:nvPr>
            <p:ph type="title"/>
          </p:nvPr>
        </p:nvSpPr>
        <p:spPr>
          <a:xfrm>
            <a:off x="585788" y="554038"/>
            <a:ext cx="8383587" cy="576262"/>
          </a:xfrm>
        </p:spPr>
        <p:txBody>
          <a:bodyPr/>
          <a:lstStyle/>
          <a:p>
            <a:pPr eaLnBrk="1" hangingPunct="1"/>
            <a:r>
              <a:rPr lang="fr-FR" dirty="0" err="1"/>
              <a:t>Emerging</a:t>
            </a:r>
            <a:r>
              <a:rPr lang="fr-FR" dirty="0"/>
              <a:t> </a:t>
            </a:r>
            <a:r>
              <a:rPr lang="fr-FR" dirty="0" smtClean="0"/>
              <a:t>technologies</a:t>
            </a:r>
            <a:br>
              <a:rPr lang="fr-FR" dirty="0" smtClean="0"/>
            </a:br>
            <a:r>
              <a:rPr lang="fr-FR" sz="1600" dirty="0" smtClean="0"/>
              <a:t>A </a:t>
            </a:r>
            <a:r>
              <a:rPr lang="fr-FR" sz="1600" dirty="0" err="1" smtClean="0"/>
              <a:t>continuous</a:t>
            </a:r>
            <a:r>
              <a:rPr lang="fr-FR" sz="1600" dirty="0" smtClean="0"/>
              <a:t> </a:t>
            </a:r>
            <a:r>
              <a:rPr lang="fr-FR" sz="1600" dirty="0" err="1" smtClean="0"/>
              <a:t>journey</a:t>
            </a:r>
            <a:r>
              <a:rPr lang="fr-FR" sz="1600" dirty="0" smtClean="0"/>
              <a:t> …. </a:t>
            </a:r>
            <a:r>
              <a:rPr lang="fr-FR" sz="1600" dirty="0" err="1" smtClean="0"/>
              <a:t>Always</a:t>
            </a:r>
            <a:r>
              <a:rPr lang="fr-FR" sz="1600" dirty="0" smtClean="0"/>
              <a:t> </a:t>
            </a:r>
            <a:r>
              <a:rPr lang="fr-FR" sz="1600" dirty="0" err="1" smtClean="0"/>
              <a:t>accelerating</a:t>
            </a:r>
            <a:endParaRPr lang="fr-FR" altLang="fr-FR" sz="1600" i="1" dirty="0" smtClean="0"/>
          </a:p>
        </p:txBody>
      </p:sp>
      <p:pic>
        <p:nvPicPr>
          <p:cNvPr id="8" name="image3.png" descr="Matt_Logo_40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4785" y="177390"/>
            <a:ext cx="952911" cy="9529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69" y="1062978"/>
            <a:ext cx="8382000" cy="4726517"/>
          </a:xfrm>
          <a:prstGeom prst="rect">
            <a:avLst/>
          </a:prstGeom>
        </p:spPr>
      </p:pic>
      <p:pic>
        <p:nvPicPr>
          <p:cNvPr id="10" name="Picture 5" descr="Arrow Swoosh v6 solo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09361">
            <a:off x="-641351" y="2373916"/>
            <a:ext cx="10333038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12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Emerging</a:t>
            </a:r>
            <a:r>
              <a:rPr lang="fr-FR" dirty="0" smtClean="0"/>
              <a:t> technologies</a:t>
            </a:r>
            <a:br>
              <a:rPr lang="fr-FR" dirty="0" smtClean="0"/>
            </a:br>
            <a:r>
              <a:rPr lang="fr-FR" sz="1600" dirty="0"/>
              <a:t>Gartner </a:t>
            </a:r>
            <a:r>
              <a:rPr lang="fr-FR" sz="1600" dirty="0" err="1"/>
              <a:t>Hype</a:t>
            </a:r>
            <a:r>
              <a:rPr lang="fr-FR" sz="1600" dirty="0"/>
              <a:t> Cycle </a:t>
            </a:r>
            <a:r>
              <a:rPr lang="fr-FR" sz="1600" dirty="0" smtClean="0"/>
              <a:t>2015 </a:t>
            </a:r>
            <a:r>
              <a:rPr lang="fr-FR" sz="1600" dirty="0"/>
              <a:t>– </a:t>
            </a:r>
            <a:r>
              <a:rPr lang="fr-FR" sz="1600" dirty="0" err="1"/>
              <a:t>Emerging</a:t>
            </a:r>
            <a:r>
              <a:rPr lang="fr-FR" sz="1600" dirty="0"/>
              <a:t> </a:t>
            </a:r>
            <a:r>
              <a:rPr lang="fr-FR" sz="1600" dirty="0" smtClean="0"/>
              <a:t>Technologies</a:t>
            </a:r>
            <a:endParaRPr lang="fr-FR" sz="1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6" y="1319924"/>
            <a:ext cx="7530265" cy="4847238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737352" y="6167162"/>
            <a:ext cx="434606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dirty="0" smtClean="0">
                <a:solidFill>
                  <a:srgbClr val="0070C0"/>
                </a:solidFill>
              </a:rPr>
              <a:t>Source</a:t>
            </a:r>
            <a:r>
              <a:rPr lang="fr-FR" sz="1050" dirty="0" smtClean="0">
                <a:solidFill>
                  <a:srgbClr val="0070C0"/>
                </a:solidFill>
              </a:rPr>
              <a:t> :  Gartner :</a:t>
            </a:r>
            <a:r>
              <a:rPr lang="en-US" sz="1050" dirty="0">
                <a:solidFill>
                  <a:srgbClr val="0070C0"/>
                </a:solidFill>
              </a:rPr>
              <a:t>www.gartner.com/newsroom/id/3114217</a:t>
            </a:r>
          </a:p>
          <a:p>
            <a:r>
              <a:rPr lang="fr-FR" sz="1050" dirty="0" smtClean="0">
                <a:solidFill>
                  <a:srgbClr val="0070C0"/>
                </a:solidFill>
              </a:rPr>
              <a:t> </a:t>
            </a:r>
            <a:endParaRPr lang="en-US" sz="105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23728" y="2665487"/>
            <a:ext cx="720080" cy="147547"/>
          </a:xfrm>
          <a:prstGeom prst="rect">
            <a:avLst/>
          </a:prstGeom>
          <a:solidFill>
            <a:schemeClr val="bg1">
              <a:alpha val="6000"/>
            </a:schemeClr>
          </a:solidFill>
          <a:ln w="15875" cap="flat" cmpd="sng" algn="ctr">
            <a:solidFill>
              <a:srgbClr val="5695C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03575" y="1477618"/>
            <a:ext cx="1085867" cy="155973"/>
          </a:xfrm>
          <a:prstGeom prst="rect">
            <a:avLst/>
          </a:prstGeom>
          <a:solidFill>
            <a:schemeClr val="bg1">
              <a:alpha val="6000"/>
            </a:schemeClr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a2.www.gartner.com/imagesrv/newsroom/images/emerging-tech-hc-2016.png;wa59f7b006c48409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5788" y="1097905"/>
            <a:ext cx="762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Emerging</a:t>
            </a:r>
            <a:r>
              <a:rPr lang="fr-FR" dirty="0" smtClean="0"/>
              <a:t> technologies</a:t>
            </a:r>
            <a:br>
              <a:rPr lang="fr-FR" dirty="0" smtClean="0"/>
            </a:br>
            <a:r>
              <a:rPr lang="fr-FR" sz="1600" dirty="0"/>
              <a:t>Gartner </a:t>
            </a:r>
            <a:r>
              <a:rPr lang="fr-FR" sz="1600" dirty="0" err="1"/>
              <a:t>Hype</a:t>
            </a:r>
            <a:r>
              <a:rPr lang="fr-FR" sz="1600" dirty="0"/>
              <a:t> Cycle </a:t>
            </a:r>
            <a:r>
              <a:rPr lang="fr-FR" sz="1600" dirty="0" smtClean="0"/>
              <a:t>2016 </a:t>
            </a:r>
            <a:r>
              <a:rPr lang="fr-FR" sz="1600" dirty="0"/>
              <a:t>– </a:t>
            </a:r>
            <a:r>
              <a:rPr lang="fr-FR" sz="1600" dirty="0" err="1"/>
              <a:t>Emerging</a:t>
            </a:r>
            <a:r>
              <a:rPr lang="fr-FR" sz="1600" dirty="0"/>
              <a:t> </a:t>
            </a:r>
            <a:r>
              <a:rPr lang="fr-FR" sz="1600" dirty="0" smtClean="0"/>
              <a:t>Technologies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139952" y="6145510"/>
            <a:ext cx="48990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dirty="0" smtClean="0">
                <a:solidFill>
                  <a:srgbClr val="0070C0"/>
                </a:solidFill>
              </a:rPr>
              <a:t>Source</a:t>
            </a:r>
            <a:r>
              <a:rPr lang="fr-FR" sz="1050" dirty="0" smtClean="0">
                <a:solidFill>
                  <a:srgbClr val="0070C0"/>
                </a:solidFill>
              </a:rPr>
              <a:t> :  Gartner </a:t>
            </a:r>
            <a:r>
              <a:rPr lang="fr-FR" sz="1050" dirty="0">
                <a:solidFill>
                  <a:srgbClr val="0070C0"/>
                </a:solidFill>
              </a:rPr>
              <a:t>: http://</a:t>
            </a:r>
            <a:r>
              <a:rPr lang="fr-FR" sz="1050" dirty="0" err="1">
                <a:solidFill>
                  <a:srgbClr val="0070C0"/>
                </a:solidFill>
              </a:rPr>
              <a:t>www.gartner.com</a:t>
            </a:r>
            <a:r>
              <a:rPr lang="fr-FR" sz="1050" dirty="0">
                <a:solidFill>
                  <a:srgbClr val="0070C0"/>
                </a:solidFill>
              </a:rPr>
              <a:t>/</a:t>
            </a:r>
            <a:r>
              <a:rPr lang="fr-FR" sz="1050" dirty="0" err="1">
                <a:solidFill>
                  <a:srgbClr val="0070C0"/>
                </a:solidFill>
              </a:rPr>
              <a:t>newsroom</a:t>
            </a:r>
            <a:r>
              <a:rPr lang="fr-FR" sz="1050" dirty="0">
                <a:solidFill>
                  <a:srgbClr val="0070C0"/>
                </a:solidFill>
              </a:rPr>
              <a:t>/id/3412017 </a:t>
            </a:r>
            <a:endParaRPr lang="en-US" sz="1050" dirty="0">
              <a:solidFill>
                <a:srgbClr val="0070C0"/>
              </a:solidFill>
            </a:endParaRPr>
          </a:p>
        </p:txBody>
      </p:sp>
      <p:pic>
        <p:nvPicPr>
          <p:cNvPr id="6" name="Picture 2" descr="http://na2.www.gartner.com/imagesrv/newsroom/images/emerging-tech-hc-2016.png;wa59f7b006c48409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5788" y="1208666"/>
            <a:ext cx="762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295302" y="2139206"/>
            <a:ext cx="720080" cy="147547"/>
          </a:xfrm>
          <a:prstGeom prst="rect">
            <a:avLst/>
          </a:prstGeom>
          <a:solidFill>
            <a:schemeClr val="bg1">
              <a:alpha val="6000"/>
            </a:schemeClr>
          </a:solidFill>
          <a:ln w="15875" cap="flat" cmpd="sng" algn="ctr">
            <a:solidFill>
              <a:srgbClr val="5695C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03575" y="1716157"/>
            <a:ext cx="1085867" cy="155973"/>
          </a:xfrm>
          <a:prstGeom prst="rect">
            <a:avLst/>
          </a:prstGeom>
          <a:solidFill>
            <a:schemeClr val="bg1">
              <a:alpha val="6000"/>
            </a:schemeClr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8574088" y="6002338"/>
            <a:ext cx="788987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0B71EC-E12D-4FD5-A9D5-64A545E90024}" type="slidenum">
              <a:rPr lang="en-GB" altLang="fr-FR" sz="1200" smtClean="0">
                <a:solidFill>
                  <a:srgbClr val="CC660B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fr-FR" sz="1200" smtClean="0">
              <a:solidFill>
                <a:srgbClr val="CC660B"/>
              </a:solidFill>
              <a:latin typeface="Verdana" panose="020B0604030504040204" pitchFamily="34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576513" y="192563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>
              <a:solidFill>
                <a:srgbClr val="F4961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 bwMode="auto">
          <a:xfrm>
            <a:off x="615950" y="1214438"/>
            <a:ext cx="78184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endParaRPr lang="fr-FR" sz="1800" kern="0" dirty="0" smtClea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2533" name="Titre 6"/>
          <p:cNvSpPr>
            <a:spLocks noGrp="1"/>
          </p:cNvSpPr>
          <p:nvPr>
            <p:ph type="title"/>
          </p:nvPr>
        </p:nvSpPr>
        <p:spPr>
          <a:xfrm>
            <a:off x="585788" y="554038"/>
            <a:ext cx="8383587" cy="576262"/>
          </a:xfrm>
        </p:spPr>
        <p:txBody>
          <a:bodyPr/>
          <a:lstStyle/>
          <a:p>
            <a:pPr eaLnBrk="1" hangingPunct="1"/>
            <a:r>
              <a:rPr lang="fr-FR" dirty="0" err="1"/>
              <a:t>Emerging</a:t>
            </a:r>
            <a:r>
              <a:rPr lang="fr-FR" dirty="0"/>
              <a:t> technologies</a:t>
            </a:r>
            <a:br>
              <a:rPr lang="fr-FR" dirty="0"/>
            </a:br>
            <a:r>
              <a:rPr lang="fr-FR" sz="1600" dirty="0"/>
              <a:t>A</a:t>
            </a:r>
            <a:r>
              <a:rPr lang="fr-FR" sz="1600" dirty="0" smtClean="0"/>
              <a:t>n introduction – The App </a:t>
            </a:r>
            <a:r>
              <a:rPr lang="fr-FR" sz="1600" dirty="0" err="1" smtClean="0"/>
              <a:t>Revolution</a:t>
            </a:r>
            <a:r>
              <a:rPr lang="fr-FR" sz="1600" dirty="0" smtClean="0"/>
              <a:t> !</a:t>
            </a:r>
            <a:endParaRPr lang="fr-FR" altLang="fr-FR" sz="2000" i="1" dirty="0" smtClean="0"/>
          </a:p>
        </p:txBody>
      </p:sp>
      <p:pic>
        <p:nvPicPr>
          <p:cNvPr id="8" name="image3.png" descr="Matt_Logo_40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4785" y="177390"/>
            <a:ext cx="952911" cy="9529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" name="Shape 54"/>
          <p:cNvSpPr>
            <a:spLocks noChangeArrowheads="1"/>
          </p:cNvSpPr>
          <p:nvPr/>
        </p:nvSpPr>
        <p:spPr bwMode="auto">
          <a:xfrm>
            <a:off x="880131" y="1552046"/>
            <a:ext cx="2484000" cy="288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spAutoFit/>
          </a:bodyPr>
          <a:lstStyle>
            <a:lvl1pPr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Bold for IBM"/>
              </a:rPr>
              <a:t>Apps are everywhere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Helvetica Neue Bold for IBM"/>
            </a:endParaRP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Helvetica Neue Light"/>
            </a:endParaRP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The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quantity and usefulness of web and mobile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+mn-cs"/>
                <a:sym typeface="Helvetica Neue Light"/>
              </a:rPr>
              <a:t>apps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 has led to an </a:t>
            </a: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“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app revolution</a:t>
            </a: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”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 among consumers and businesses alike.</a:t>
            </a:r>
          </a:p>
        </p:txBody>
      </p:sp>
      <p:sp>
        <p:nvSpPr>
          <p:cNvPr id="24" name="Shape 56"/>
          <p:cNvSpPr>
            <a:spLocks noChangeArrowheads="1"/>
          </p:cNvSpPr>
          <p:nvPr/>
        </p:nvSpPr>
        <p:spPr bwMode="auto">
          <a:xfrm>
            <a:off x="3789576" y="1552046"/>
            <a:ext cx="24840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spAutoFit/>
          </a:bodyPr>
          <a:lstStyle>
            <a:lvl1pPr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695C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Bold for IBM"/>
              </a:rPr>
              <a:t>Experience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695C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Bold for IBM"/>
              </a:rPr>
              <a:t>matters</a:t>
            </a: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5695C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Helvetica Neue Bold for IBM"/>
            </a:endParaRP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Customers and employees now expect a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delightful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 and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seamless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 experience across all interactions with a business.</a:t>
            </a:r>
          </a:p>
        </p:txBody>
      </p:sp>
      <p:sp>
        <p:nvSpPr>
          <p:cNvPr id="25" name="Shape 57"/>
          <p:cNvSpPr>
            <a:spLocks noChangeArrowheads="1"/>
          </p:cNvSpPr>
          <p:nvPr/>
        </p:nvSpPr>
        <p:spPr bwMode="auto">
          <a:xfrm>
            <a:off x="6585912" y="1561399"/>
            <a:ext cx="2484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Bold for IBM"/>
              </a:rPr>
              <a:t>Cloud makes it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Bold for IBM"/>
              </a:rPr>
              <a:t>possible</a:t>
            </a: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5695C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Helvetica Neue Bold for IBM"/>
            </a:endParaRP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Apps today can be stitched together quickly with pre-built  assets. Cloud makes the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API economy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possible.</a:t>
            </a:r>
          </a:p>
        </p:txBody>
      </p:sp>
      <p:sp>
        <p:nvSpPr>
          <p:cNvPr id="27" name="Shape 55"/>
          <p:cNvSpPr>
            <a:spLocks noChangeShapeType="1"/>
          </p:cNvSpPr>
          <p:nvPr/>
        </p:nvSpPr>
        <p:spPr bwMode="auto">
          <a:xfrm>
            <a:off x="880130" y="1484784"/>
            <a:ext cx="2160000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4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28" name="Shape 55"/>
          <p:cNvSpPr>
            <a:spLocks noChangeShapeType="1"/>
          </p:cNvSpPr>
          <p:nvPr/>
        </p:nvSpPr>
        <p:spPr bwMode="auto">
          <a:xfrm>
            <a:off x="3789576" y="1484784"/>
            <a:ext cx="2160000" cy="0"/>
          </a:xfrm>
          <a:prstGeom prst="line">
            <a:avLst/>
          </a:prstGeom>
          <a:noFill/>
          <a:ln w="38100">
            <a:solidFill>
              <a:srgbClr val="5695CE"/>
            </a:solidFill>
            <a:miter lim="4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29" name="Shape 55"/>
          <p:cNvSpPr>
            <a:spLocks noChangeShapeType="1"/>
          </p:cNvSpPr>
          <p:nvPr/>
        </p:nvSpPr>
        <p:spPr bwMode="auto">
          <a:xfrm>
            <a:off x="6585912" y="1484784"/>
            <a:ext cx="2160000" cy="0"/>
          </a:xfrm>
          <a:prstGeom prst="line">
            <a:avLst/>
          </a:prstGeom>
          <a:noFill/>
          <a:ln w="38100">
            <a:solidFill>
              <a:srgbClr val="99CCFF"/>
            </a:solidFill>
            <a:miter lim="4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046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Emerging</a:t>
            </a:r>
            <a:r>
              <a:rPr lang="fr-FR" dirty="0" smtClean="0"/>
              <a:t> technologies</a:t>
            </a:r>
            <a:br>
              <a:rPr lang="fr-FR" dirty="0" smtClean="0"/>
            </a:br>
            <a:r>
              <a:rPr lang="fr-FR" sz="1600" dirty="0" smtClean="0"/>
              <a:t>Our </a:t>
            </a:r>
            <a:r>
              <a:rPr lang="fr-FR" sz="1600" dirty="0" err="1" smtClean="0"/>
              <a:t>journey</a:t>
            </a:r>
            <a:endParaRPr lang="en-US" dirty="0"/>
          </a:p>
        </p:txBody>
      </p:sp>
      <p:pic>
        <p:nvPicPr>
          <p:cNvPr id="5" name="image3.png" descr="Matt_Logo_40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4785" y="177390"/>
            <a:ext cx="952911" cy="9529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Picture 5" descr="content_swoo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1797050"/>
            <a:ext cx="8748712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025" y="1484788"/>
            <a:ext cx="883498" cy="368124"/>
          </a:xfrm>
          <a:prstGeom prst="rect">
            <a:avLst/>
          </a:prstGeom>
        </p:spPr>
      </p:pic>
      <p:pic>
        <p:nvPicPr>
          <p:cNvPr id="1030" name="Picture 6" descr="G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026" y="2318997"/>
            <a:ext cx="739651" cy="30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93"/>
          <p:cNvSpPr/>
          <p:nvPr/>
        </p:nvSpPr>
        <p:spPr>
          <a:xfrm>
            <a:off x="3138332" y="3544119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4" name="Primary-DarkBackground-450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040" y="3370528"/>
            <a:ext cx="1354616" cy="135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048" y="1413123"/>
            <a:ext cx="1966607" cy="439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751" y="1362403"/>
            <a:ext cx="772950" cy="772950"/>
          </a:xfrm>
          <a:prstGeom prst="rect">
            <a:avLst/>
          </a:prstGeom>
        </p:spPr>
      </p:pic>
      <p:sp>
        <p:nvSpPr>
          <p:cNvPr id="21" name="Espace réservé du contenu 7"/>
          <p:cNvSpPr txBox="1">
            <a:spLocks/>
          </p:cNvSpPr>
          <p:nvPr/>
        </p:nvSpPr>
        <p:spPr bwMode="auto">
          <a:xfrm>
            <a:off x="3112188" y="4405835"/>
            <a:ext cx="5171454" cy="266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+mn-lt"/>
                <a:cs typeface="+mn-cs"/>
              </a:rPr>
              <a:t>A « Hands-on » experience to deploy in few sessions, </a:t>
            </a:r>
            <a:r>
              <a:rPr lang="en-US" sz="1200" kern="0" dirty="0" smtClean="0">
                <a:solidFill>
                  <a:schemeClr val="tx1"/>
                </a:solidFill>
                <a:latin typeface="+mn-lt"/>
                <a:cs typeface="+mn-cs"/>
              </a:rPr>
              <a:t>a live </a:t>
            </a:r>
            <a:r>
              <a:rPr lang="en-US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nodeJS</a:t>
            </a:r>
            <a:r>
              <a:rPr lang="en-US" sz="1200" kern="0" dirty="0" smtClean="0">
                <a:solidFill>
                  <a:schemeClr val="tx1"/>
                </a:solidFill>
                <a:latin typeface="+mn-lt"/>
                <a:cs typeface="+mn-cs"/>
              </a:rPr>
              <a:t> web application on internet with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tx1"/>
                </a:solidFill>
                <a:latin typeface="+mn-lt"/>
                <a:cs typeface="+mn-cs"/>
              </a:rPr>
              <a:t>A </a:t>
            </a:r>
            <a:r>
              <a:rPr lang="en-US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noSQL</a:t>
            </a:r>
            <a:r>
              <a:rPr lang="en-US" sz="1200" kern="0" dirty="0" smtClean="0">
                <a:solidFill>
                  <a:schemeClr val="tx1"/>
                </a:solidFill>
                <a:latin typeface="+mn-lt"/>
                <a:cs typeface="+mn-cs"/>
              </a:rPr>
              <a:t> Data Repository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tx1"/>
                </a:solidFill>
                <a:latin typeface="+mn-lt"/>
                <a:cs typeface="+mn-cs"/>
              </a:rPr>
              <a:t>Cognitive capabilities (Real time translation, language detection, Personality profiling)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tx1"/>
                </a:solidFill>
                <a:latin typeface="+mn-lt"/>
                <a:cs typeface="+mn-cs"/>
              </a:rPr>
              <a:t>APIs to be integrated with the external world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tx1"/>
                </a:solidFill>
                <a:latin typeface="+mn-lt"/>
                <a:cs typeface="+mn-cs"/>
              </a:rPr>
              <a:t>Implemented in a seamless Build and Deploy approach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tx1"/>
                </a:solidFill>
                <a:latin typeface="+mn-lt"/>
                <a:cs typeface="+mn-cs"/>
              </a:rPr>
              <a:t>Hosted In the cloud !! (2-clicks provisioning, Scalability…) </a:t>
            </a:r>
          </a:p>
        </p:txBody>
      </p:sp>
      <p:pic>
        <p:nvPicPr>
          <p:cNvPr id="1038" name="Picture 14" descr="Résultat de recherche d'images pour &quot;https://atom.io/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671" y="2135353"/>
            <a:ext cx="1032049" cy="21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I Managemen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700" y="2320851"/>
            <a:ext cx="9715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429174"/>
              </p:ext>
            </p:extLst>
          </p:nvPr>
        </p:nvGraphicFramePr>
        <p:xfrm>
          <a:off x="1059944" y="1628980"/>
          <a:ext cx="7064375" cy="412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</a:t>
            </a:r>
            <a:r>
              <a:rPr lang="en-US" dirty="0" smtClean="0"/>
              <a:t>, </a:t>
            </a:r>
            <a:r>
              <a:rPr lang="en-US" dirty="0" err="1" smtClean="0"/>
              <a:t>SoE</a:t>
            </a:r>
            <a:r>
              <a:rPr lang="en-US" dirty="0" smtClean="0"/>
              <a:t>, </a:t>
            </a:r>
            <a:r>
              <a:rPr lang="en-US" dirty="0" err="1" smtClean="0"/>
              <a:t>SoI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sz="1600" dirty="0"/>
              <a:t>Different concerns, different approaches </a:t>
            </a:r>
          </a:p>
        </p:txBody>
      </p:sp>
      <p:sp>
        <p:nvSpPr>
          <p:cNvPr id="9" name="Line Callout 2 (No Border) 8"/>
          <p:cNvSpPr/>
          <p:nvPr/>
        </p:nvSpPr>
        <p:spPr bwMode="auto">
          <a:xfrm flipH="1">
            <a:off x="162046" y="2576900"/>
            <a:ext cx="2558005" cy="1615827"/>
          </a:xfrm>
          <a:prstGeom prst="callout2">
            <a:avLst>
              <a:gd name="adj1" fmla="val 18750"/>
              <a:gd name="adj2" fmla="val 264"/>
              <a:gd name="adj3" fmla="val 18750"/>
              <a:gd name="adj4" fmla="val -16667"/>
              <a:gd name="adj5" fmla="val 56852"/>
              <a:gd name="adj6" fmla="val -24560"/>
            </a:avLst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Support to Decision Making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Integrates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data in the 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SoE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, 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SoR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Finds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new relationships and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patterns by: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analyzing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historical data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, 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assessing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current situation, 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 - applying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business rules, 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predicting outcomes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proposing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the next best action. 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Line Callout 2 (No Border) 9"/>
          <p:cNvSpPr/>
          <p:nvPr/>
        </p:nvSpPr>
        <p:spPr bwMode="auto">
          <a:xfrm>
            <a:off x="5915708" y="800947"/>
            <a:ext cx="2876309" cy="1615827"/>
          </a:xfrm>
          <a:prstGeom prst="callout2">
            <a:avLst>
              <a:gd name="adj1" fmla="val 18750"/>
              <a:gd name="adj2" fmla="val 264"/>
              <a:gd name="adj3" fmla="val 18750"/>
              <a:gd name="adj4" fmla="val -16667"/>
              <a:gd name="adj5" fmla="val 65448"/>
              <a:gd name="adj6" fmla="val -26975"/>
            </a:avLst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Support Processes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Tradition Enterprise Systems acting as referential for data and processes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ERP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Directories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…</a:t>
            </a: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Remark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: Sometimes called </a:t>
            </a: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System of Reference</a:t>
            </a:r>
          </a:p>
        </p:txBody>
      </p:sp>
      <p:sp>
        <p:nvSpPr>
          <p:cNvPr id="11" name="Line Callout 2 (No Border) 10"/>
          <p:cNvSpPr/>
          <p:nvPr/>
        </p:nvSpPr>
        <p:spPr bwMode="auto">
          <a:xfrm>
            <a:off x="6686164" y="2915454"/>
            <a:ext cx="2336053" cy="1277273"/>
          </a:xfrm>
          <a:prstGeom prst="callout2">
            <a:avLst>
              <a:gd name="adj1" fmla="val 18750"/>
              <a:gd name="adj2" fmla="val 264"/>
              <a:gd name="adj3" fmla="val 18750"/>
              <a:gd name="adj4" fmla="val -16667"/>
              <a:gd name="adj5" fmla="val 49765"/>
              <a:gd name="adj6" fmla="val -31215"/>
            </a:avLst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Touches People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deliver apps and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products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directly in the context of the daily lives </a:t>
            </a:r>
          </a:p>
          <a:p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 -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mobile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, 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social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, 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cloud</a:t>
            </a:r>
            <a:b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</a:b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 </a:t>
            </a:r>
            <a:r>
              <a:rPr lang="mr-IN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…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668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3653</TotalTime>
  <Words>2100</Words>
  <Application>Microsoft Macintosh PowerPoint</Application>
  <PresentationFormat>On-screen Show (4:3)</PresentationFormat>
  <Paragraphs>380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Aharoni</vt:lpstr>
      <vt:lpstr>Arial</vt:lpstr>
      <vt:lpstr>Arial Black</vt:lpstr>
      <vt:lpstr>Avenir Book</vt:lpstr>
      <vt:lpstr>Calibri</vt:lpstr>
      <vt:lpstr>Helvetica</vt:lpstr>
      <vt:lpstr>Helvetica Light</vt:lpstr>
      <vt:lpstr>Helvetica Neue</vt:lpstr>
      <vt:lpstr>Helvetica Neue Bold for IBM</vt:lpstr>
      <vt:lpstr>Helvetica Neue Light</vt:lpstr>
      <vt:lpstr>Helvetica Neue Medium</vt:lpstr>
      <vt:lpstr>Helvetica Neue Thin</vt:lpstr>
      <vt:lpstr>HelvNeue Bold for IBM</vt:lpstr>
      <vt:lpstr>MS PGothic</vt:lpstr>
      <vt:lpstr>Verdana</vt:lpstr>
      <vt:lpstr>Wingdings</vt:lpstr>
      <vt:lpstr>TLE 2006</vt:lpstr>
      <vt:lpstr>2_Custom Design</vt:lpstr>
      <vt:lpstr>Emerging Technologies </vt:lpstr>
      <vt:lpstr>Organisation of the sessions</vt:lpstr>
      <vt:lpstr>Emerging technologies What is your definition ?</vt:lpstr>
      <vt:lpstr>Emerging technologies A continuous journey …. Always accelerating</vt:lpstr>
      <vt:lpstr>Emerging technologies Gartner Hype Cycle 2015 – Emerging Technologies</vt:lpstr>
      <vt:lpstr>Emerging technologies Gartner Hype Cycle 2016 – Emerging Technologies</vt:lpstr>
      <vt:lpstr>Emerging technologies An introduction – The App Revolution !</vt:lpstr>
      <vt:lpstr>Emerging technologies Our journey</vt:lpstr>
      <vt:lpstr>SoR, SoE, SoI,  Different concerns, different approaches </vt:lpstr>
      <vt:lpstr>Emerging technologies An introduction</vt:lpstr>
      <vt:lpstr>App dev is about speed and choice Developers’ expectations have evolved.</vt:lpstr>
      <vt:lpstr>Timing is critical Today’s apps must keep up with the speed of the app revolution.</vt:lpstr>
      <vt:lpstr>Timing is critical Today’s apps must keep up with the speed of the app revolution.</vt:lpstr>
      <vt:lpstr>Timing is critical Today’s apps must keep up with the speed of the app revolution.</vt:lpstr>
      <vt:lpstr>Leverage the power of Bluemix without abandoning what you already use.</vt:lpstr>
      <vt:lpstr>Bluemix, an opportunity for SaaS</vt:lpstr>
      <vt:lpstr>The Architecture of IBM Bluemix In a nutshell</vt:lpstr>
      <vt:lpstr>Our tools</vt:lpstr>
      <vt:lpstr>Emerging Technologies</vt:lpstr>
      <vt:lpstr>IBM Bluemix Main areas – The dashboard</vt:lpstr>
      <vt:lpstr>IBM Bluemix Main areas – The catalog</vt:lpstr>
      <vt:lpstr>IBM Bluemix Main areas – My Profile</vt:lpstr>
      <vt:lpstr>Bluemix Cheat sheet</vt:lpstr>
      <vt:lpstr>Bluemix Cheat sheet</vt:lpstr>
      <vt:lpstr>Bluemix Cheat sheet</vt:lpstr>
    </vt:vector>
  </TitlesOfParts>
  <Company>IBM Corporation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</dc:title>
  <dc:creator>ADMINIBM</dc:creator>
  <cp:lastModifiedBy>Sylvain-Roch Wilbert</cp:lastModifiedBy>
  <cp:revision>111</cp:revision>
  <cp:lastPrinted>2015-12-05T18:10:14Z</cp:lastPrinted>
  <dcterms:created xsi:type="dcterms:W3CDTF">2015-11-23T20:45:01Z</dcterms:created>
  <dcterms:modified xsi:type="dcterms:W3CDTF">2017-02-28T18:20:15Z</dcterms:modified>
</cp:coreProperties>
</file>