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11"/>
  </p:notesMasterIdLst>
  <p:handoutMasterIdLst>
    <p:handoutMasterId r:id="rId12"/>
  </p:handoutMasterIdLst>
  <p:sldIdLst>
    <p:sldId id="259" r:id="rId3"/>
    <p:sldId id="509" r:id="rId4"/>
    <p:sldId id="511" r:id="rId5"/>
    <p:sldId id="497" r:id="rId6"/>
    <p:sldId id="500" r:id="rId7"/>
    <p:sldId id="508" r:id="rId8"/>
    <p:sldId id="498" r:id="rId9"/>
    <p:sldId id="510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910"/>
    <a:srgbClr val="E67300"/>
    <a:srgbClr val="00B299"/>
    <a:srgbClr val="5695CE"/>
    <a:srgbClr val="99CCFF"/>
    <a:srgbClr val="F9F9F9"/>
    <a:srgbClr val="669900"/>
    <a:srgbClr val="DCE0FE"/>
    <a:srgbClr val="CC6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8" autoAdjust="0"/>
    <p:restoredTop sz="94487" autoAdjust="0"/>
  </p:normalViewPr>
  <p:slideViewPr>
    <p:cSldViewPr>
      <p:cViewPr>
        <p:scale>
          <a:sx n="129" d="100"/>
          <a:sy n="129" d="100"/>
        </p:scale>
        <p:origin x="392" y="-664"/>
      </p:cViewPr>
      <p:guideLst>
        <p:guide orient="horz" pos="234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71438" y="6400038"/>
            <a:ext cx="1771650" cy="2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1200" b="1" baseline="0" dirty="0" smtClean="0">
                <a:solidFill>
                  <a:srgbClr val="CC660B"/>
                </a:solidFill>
              </a:rPr>
              <a:t>2016-2017</a:t>
            </a:r>
            <a:endParaRPr lang="en-US" sz="1200" b="1" dirty="0" smtClean="0">
              <a:solidFill>
                <a:srgbClr val="CC660B"/>
              </a:solidFill>
            </a:endParaRPr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71438" y="6400800"/>
            <a:ext cx="1830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solidFill>
                  <a:srgbClr val="CC660B"/>
                </a:solidFill>
              </a:rPr>
              <a:t>2016-2017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www.virtualbox.org)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github.com/cloudfoundry/cli/releases" TargetMode="External"/><Relationship Id="rId5" Type="http://schemas.openxmlformats.org/officeDocument/2006/relationships/hyperlink" Target="https://www.soapui.org/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atom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b="1" dirty="0" smtClean="0">
                <a:latin typeface="Calibri" panose="020F0502020204030204" pitchFamily="34" charset="0"/>
              </a:rPr>
              <a:t>Session #04.0:</a:t>
            </a:r>
            <a:r>
              <a:rPr lang="fr-FR" sz="2800" dirty="0">
                <a:latin typeface="Calibri" panose="020F0502020204030204" pitchFamily="34" charset="0"/>
              </a:rPr>
              <a:t> </a:t>
            </a:r>
            <a:r>
              <a:rPr lang="fr-FR" sz="2800" dirty="0" smtClean="0">
                <a:latin typeface="Calibri" panose="020F0502020204030204" pitchFamily="34" charset="0"/>
              </a:rPr>
              <a:t>The </a:t>
            </a:r>
            <a:r>
              <a:rPr lang="fr-FR" sz="2800" dirty="0" err="1" smtClean="0">
                <a:latin typeface="Calibri" panose="020F0502020204030204" pitchFamily="34" charset="0"/>
              </a:rPr>
              <a:t>virtual</a:t>
            </a:r>
            <a:r>
              <a:rPr lang="fr-FR" sz="2800" dirty="0" smtClean="0">
                <a:latin typeface="Calibri" panose="020F0502020204030204" pitchFamily="34" charset="0"/>
              </a:rPr>
              <a:t> machine</a:t>
            </a: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An Ubuntu virtual machine is proposed in order to run the workshops.</a:t>
            </a:r>
          </a:p>
          <a:p>
            <a:pPr marL="0" indent="0">
              <a:buNone/>
            </a:pPr>
            <a:r>
              <a:rPr lang="en-US" sz="2000" dirty="0" smtClean="0"/>
              <a:t>=&gt; All </a:t>
            </a:r>
            <a:r>
              <a:rPr lang="en-US" sz="2000" dirty="0" smtClean="0"/>
              <a:t>software </a:t>
            </a:r>
            <a:r>
              <a:rPr lang="en-US" sz="2000" dirty="0" smtClean="0"/>
              <a:t>are included and setup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Prerequisites</a:t>
            </a:r>
          </a:p>
          <a:p>
            <a:r>
              <a:rPr lang="en-US" sz="2000" dirty="0" smtClean="0"/>
              <a:t>10Gb on your hard disk to host the virtual machine </a:t>
            </a:r>
          </a:p>
          <a:p>
            <a:r>
              <a:rPr lang="en-US" sz="2000" dirty="0" smtClean="0"/>
              <a:t>Virtual </a:t>
            </a:r>
            <a:r>
              <a:rPr lang="en-US" sz="2000" dirty="0"/>
              <a:t>Box is to be installed (</a:t>
            </a:r>
            <a:r>
              <a:rPr lang="en-US" sz="2000" dirty="0">
                <a:hlinkClick r:id="rId2"/>
              </a:rPr>
              <a:t>https://www.virtualbox.org)</a:t>
            </a:r>
            <a:endParaRPr lang="en-US" sz="2000" dirty="0"/>
          </a:p>
          <a:p>
            <a:pPr lvl="1">
              <a:buClr>
                <a:srgbClr val="333399"/>
              </a:buClr>
            </a:pPr>
            <a:r>
              <a:rPr lang="en-US" sz="1600" dirty="0" smtClean="0">
                <a:solidFill>
                  <a:srgbClr val="000000"/>
                </a:solidFill>
              </a:rPr>
              <a:t>Allow at least  2 GB Ram and 1 CPU</a:t>
            </a:r>
          </a:p>
          <a:p>
            <a:endParaRPr lang="en-US" sz="400" dirty="0" smtClean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3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Pre requisites:</a:t>
            </a:r>
          </a:p>
          <a:p>
            <a:r>
              <a:rPr lang="en-US" sz="1800" dirty="0" err="1" smtClean="0"/>
              <a:t>VirtualBox</a:t>
            </a:r>
            <a:r>
              <a:rPr lang="en-US" sz="1800" dirty="0" smtClean="0"/>
              <a:t> shall be installed on your laptop</a:t>
            </a:r>
          </a:p>
          <a:p>
            <a:r>
              <a:rPr lang="en-US" sz="1800" dirty="0" smtClean="0"/>
              <a:t> The Virtual machine “DAUPHINE 2016 </a:t>
            </a:r>
            <a:r>
              <a:rPr lang="mr-IN" sz="1800" dirty="0" smtClean="0"/>
              <a:t>–</a:t>
            </a:r>
            <a:r>
              <a:rPr lang="en-US" sz="1800" dirty="0" smtClean="0"/>
              <a:t> Ubuntu” folder shall be copied to your </a:t>
            </a:r>
            <a:r>
              <a:rPr lang="en-US" sz="1800" dirty="0" err="1" smtClean="0"/>
              <a:t>hardrive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Steps:</a:t>
            </a:r>
          </a:p>
          <a:p>
            <a:r>
              <a:rPr lang="en-US" sz="1800" b="1" dirty="0" smtClean="0"/>
              <a:t> </a:t>
            </a:r>
            <a:r>
              <a:rPr lang="en-US" sz="1800" dirty="0" smtClean="0"/>
              <a:t>In </a:t>
            </a:r>
            <a:r>
              <a:rPr lang="en-US" sz="1800" dirty="0" err="1" smtClean="0"/>
              <a:t>VirtualBox</a:t>
            </a:r>
            <a:r>
              <a:rPr lang="en-US" sz="1800" dirty="0" smtClean="0"/>
              <a:t> : Machines &gt; Add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Open the .</a:t>
            </a:r>
            <a:r>
              <a:rPr lang="en-US" sz="1800" dirty="0" err="1" smtClean="0"/>
              <a:t>vboxfile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You can launch your virtual machine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Virtual Machine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40" y="3645024"/>
            <a:ext cx="1024040" cy="680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420888"/>
            <a:ext cx="2897882" cy="1043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797152"/>
            <a:ext cx="3923928" cy="13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</a:t>
            </a:r>
            <a:r>
              <a:rPr lang="fr-FR" dirty="0" err="1" smtClean="0"/>
              <a:t>dministrator</a:t>
            </a:r>
            <a:r>
              <a:rPr lang="fr-FR" dirty="0" smtClean="0"/>
              <a:t> (</a:t>
            </a:r>
            <a:r>
              <a:rPr lang="fr-FR" dirty="0" err="1" smtClean="0"/>
              <a:t>password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Load</a:t>
            </a:r>
            <a:r>
              <a:rPr lang="fr-FR" dirty="0" smtClean="0"/>
              <a:t> the </a:t>
            </a:r>
            <a:r>
              <a:rPr lang="fr-FR" dirty="0" err="1" smtClean="0"/>
              <a:t>virtual</a:t>
            </a:r>
            <a:r>
              <a:rPr lang="fr-FR" dirty="0" smtClean="0"/>
              <a:t> image </a:t>
            </a:r>
            <a:r>
              <a:rPr lang="fr-FR" dirty="0" err="1" smtClean="0"/>
              <a:t>provided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VirtualBox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00" y="1824347"/>
            <a:ext cx="6574561" cy="40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11640"/>
            <a:ext cx="6670433" cy="51536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tools</a:t>
            </a:r>
            <a:endParaRPr lang="en-US" dirty="0"/>
          </a:p>
        </p:txBody>
      </p:sp>
      <p:sp>
        <p:nvSpPr>
          <p:cNvPr id="8" name="Line Callout 2 (Accent Bar) 7"/>
          <p:cNvSpPr/>
          <p:nvPr/>
        </p:nvSpPr>
        <p:spPr bwMode="auto">
          <a:xfrm>
            <a:off x="2771800" y="2492896"/>
            <a:ext cx="2952328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762"/>
              <a:gd name="adj6" fmla="val -61398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Firefox web browser∑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Line Callout 2 (Accent Bar) 8"/>
          <p:cNvSpPr/>
          <p:nvPr/>
        </p:nvSpPr>
        <p:spPr bwMode="auto">
          <a:xfrm>
            <a:off x="3419872" y="1288066"/>
            <a:ext cx="2952328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7591"/>
              <a:gd name="adj6" fmla="val -56221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Source code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Line Callout 2 (Accent Bar) 9"/>
          <p:cNvSpPr/>
          <p:nvPr/>
        </p:nvSpPr>
        <p:spPr bwMode="auto">
          <a:xfrm>
            <a:off x="2771800" y="3209123"/>
            <a:ext cx="2952328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964"/>
              <a:gd name="adj6" fmla="val -60051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ATOM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 IDE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1" name="Line Callout 2 (Accent Bar) 10"/>
          <p:cNvSpPr/>
          <p:nvPr/>
        </p:nvSpPr>
        <p:spPr bwMode="auto">
          <a:xfrm>
            <a:off x="2771800" y="4043997"/>
            <a:ext cx="2952328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964"/>
              <a:gd name="adj6" fmla="val -60051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Terminal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2" name="Line Callout 2 (Accent Bar) 11"/>
          <p:cNvSpPr/>
          <p:nvPr/>
        </p:nvSpPr>
        <p:spPr bwMode="auto">
          <a:xfrm>
            <a:off x="2764582" y="4461434"/>
            <a:ext cx="2952328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964"/>
              <a:gd name="adj6" fmla="val -60051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Google Chrome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3" name="Line Callout 2 (Accent Bar) 12"/>
          <p:cNvSpPr/>
          <p:nvPr/>
        </p:nvSpPr>
        <p:spPr bwMode="auto">
          <a:xfrm>
            <a:off x="2762215" y="3620406"/>
            <a:ext cx="2952328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964"/>
              <a:gd name="adj6" fmla="val -60051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SOAPUI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 – API Client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5" name="Line Callout 2 (Accent Bar) 14"/>
          <p:cNvSpPr/>
          <p:nvPr/>
        </p:nvSpPr>
        <p:spPr bwMode="auto">
          <a:xfrm>
            <a:off x="3432510" y="1821145"/>
            <a:ext cx="2952328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497"/>
              <a:gd name="adj6" fmla="val -35124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Workspace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800" dirty="0" smtClean="0"/>
              <a:t> 		List the content of a directory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	</a:t>
            </a:r>
            <a:r>
              <a:rPr lang="en-US" sz="2800" dirty="0" smtClean="0"/>
              <a:t>Change Directory</a:t>
            </a:r>
          </a:p>
          <a:p>
            <a:r>
              <a:rPr lang="en-US" sz="2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ef|grep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F799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List all running processes called node (including </a:t>
            </a:r>
            <a:r>
              <a:rPr lang="en-US" sz="2800" dirty="0" err="1" smtClean="0"/>
              <a:t>ProcessID</a:t>
            </a:r>
            <a:r>
              <a:rPr lang="en-US" sz="2800" dirty="0" smtClean="0"/>
              <a:t>)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 -9 </a:t>
            </a:r>
            <a:r>
              <a:rPr lang="en-US" sz="2800" b="1" dirty="0" smtClean="0">
                <a:solidFill>
                  <a:srgbClr val="F799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Terminate the </a:t>
            </a:r>
            <a:r>
              <a:rPr lang="en-US" sz="2800" dirty="0" smtClean="0">
                <a:solidFill>
                  <a:srgbClr val="F79910"/>
                </a:solidFill>
              </a:rPr>
              <a:t>Process ID</a:t>
            </a:r>
          </a:p>
          <a:p>
            <a:r>
              <a:rPr lang="en-US" sz="2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</a:t>
            </a:r>
            <a:r>
              <a:rPr lang="en-US" sz="2800" dirty="0"/>
              <a:t>R</a:t>
            </a:r>
            <a:r>
              <a:rPr lang="en-US" sz="2800" dirty="0" smtClean="0"/>
              <a:t>un </a:t>
            </a:r>
            <a:r>
              <a:rPr lang="en-US" sz="2800" dirty="0" smtClean="0">
                <a:solidFill>
                  <a:srgbClr val="F79910"/>
                </a:solidFill>
              </a:rPr>
              <a:t>command</a:t>
            </a:r>
            <a:r>
              <a:rPr lang="en-US" sz="2800" dirty="0" smtClean="0"/>
              <a:t> as root</a:t>
            </a:r>
          </a:p>
          <a:p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sz="2800" dirty="0" smtClean="0"/>
              <a:t>  </a:t>
            </a:r>
            <a:r>
              <a:rPr lang="en-US" sz="2800" dirty="0"/>
              <a:t>S</a:t>
            </a:r>
            <a:r>
              <a:rPr lang="en-US" sz="2800" dirty="0" smtClean="0"/>
              <a:t>how </a:t>
            </a:r>
            <a:r>
              <a:rPr lang="en-US" sz="2800" dirty="0"/>
              <a:t>network </a:t>
            </a:r>
            <a:r>
              <a:rPr lang="en-US" sz="2800" dirty="0" smtClean="0"/>
              <a:t>information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More commands: Linux Cheat Sheet on Google </a:t>
            </a:r>
            <a:r>
              <a:rPr lang="mr-IN" sz="2800" dirty="0" smtClean="0"/>
              <a:t>…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3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source code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7956376" cy="38595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697" y="1511573"/>
            <a:ext cx="6038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Shall be retrieved from the </a:t>
            </a:r>
            <a:r>
              <a:rPr lang="en-US" dirty="0" err="1" smtClean="0">
                <a:solidFill>
                  <a:schemeClr val="tx1"/>
                </a:solidFill>
              </a:rPr>
              <a:t>box.com</a:t>
            </a:r>
            <a:r>
              <a:rPr lang="en-US" dirty="0" smtClean="0">
                <a:solidFill>
                  <a:schemeClr val="tx1"/>
                </a:solidFill>
              </a:rPr>
              <a:t> (see previous URL)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and placed in the </a:t>
            </a:r>
            <a:r>
              <a:rPr lang="en-US" dirty="0" err="1" smtClean="0">
                <a:solidFill>
                  <a:schemeClr val="tx1"/>
                </a:solidFill>
              </a:rPr>
              <a:t>SourceCode</a:t>
            </a:r>
            <a:r>
              <a:rPr lang="en-US" dirty="0" smtClean="0">
                <a:solidFill>
                  <a:schemeClr val="tx1"/>
                </a:solidFill>
              </a:rPr>
              <a:t> Folder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following software are used during the session and shall be installed</a:t>
            </a:r>
          </a:p>
          <a:p>
            <a:pPr lvl="1"/>
            <a:r>
              <a:rPr lang="en-US" sz="1800" b="1" dirty="0" smtClean="0"/>
              <a:t>a Text Editor : </a:t>
            </a:r>
            <a:r>
              <a:rPr lang="en-US" sz="1800" dirty="0" smtClean="0"/>
              <a:t>Atom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atom.io</a:t>
            </a:r>
            <a:endParaRPr lang="en-US" sz="1800" dirty="0" smtClean="0"/>
          </a:p>
          <a:p>
            <a:pPr lvl="1"/>
            <a:r>
              <a:rPr lang="en-US" sz="1800" b="1" dirty="0" err="1" smtClean="0"/>
              <a:t>nodeJS</a:t>
            </a:r>
            <a:r>
              <a:rPr lang="en-US" sz="1800" dirty="0"/>
              <a:t> : </a:t>
            </a:r>
            <a:r>
              <a:rPr lang="en-US" sz="1800" dirty="0">
                <a:hlinkClick r:id="rId3"/>
              </a:rPr>
              <a:t>https://nodejs.org/en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lvl="1"/>
            <a:r>
              <a:rPr lang="en-US" sz="1800" b="1" dirty="0" err="1" smtClean="0"/>
              <a:t>CloudFoundry</a:t>
            </a:r>
            <a:r>
              <a:rPr lang="en-US" sz="1800" b="1" dirty="0" smtClean="0"/>
              <a:t> Command Line Interface</a:t>
            </a:r>
            <a:r>
              <a:rPr lang="en-US" sz="1800" dirty="0" smtClean="0"/>
              <a:t>: 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github.com/cloudfoundry/cli/releases</a:t>
            </a:r>
            <a:endParaRPr lang="en-US" sz="1800" dirty="0" smtClean="0"/>
          </a:p>
          <a:p>
            <a:pPr lvl="1"/>
            <a:r>
              <a:rPr lang="en-US" sz="1800" b="1" dirty="0" err="1"/>
              <a:t>Git</a:t>
            </a:r>
            <a:r>
              <a:rPr lang="en-US" sz="1800" dirty="0"/>
              <a:t> : </a:t>
            </a:r>
            <a:endParaRPr lang="en-US" sz="1800" dirty="0" smtClean="0"/>
          </a:p>
          <a:p>
            <a:pPr lvl="1"/>
            <a:r>
              <a:rPr lang="en-US" sz="1800" b="1" dirty="0"/>
              <a:t>Rest API injection </a:t>
            </a:r>
            <a:r>
              <a:rPr lang="en-US" sz="1800" dirty="0"/>
              <a:t>: SOAP UI : </a:t>
            </a:r>
            <a:r>
              <a:rPr lang="en-US" sz="1800" dirty="0">
                <a:hlinkClick r:id="rId5"/>
              </a:rPr>
              <a:t>https://www.soapui.org/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pic>
        <p:nvPicPr>
          <p:cNvPr id="1026" name="Picture 2" descr="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615702" cy="2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73488"/>
      </p:ext>
    </p:extLst>
  </p:cSld>
  <p:clrMapOvr>
    <a:masterClrMapping/>
  </p:clrMapOvr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3043</TotalTime>
  <Words>238</Words>
  <Application>Microsoft Macintosh PowerPoint</Application>
  <PresentationFormat>On-screen Show 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Courier New</vt:lpstr>
      <vt:lpstr>Helvetica Light</vt:lpstr>
      <vt:lpstr>Helvetica Neue</vt:lpstr>
      <vt:lpstr>Helvetica Neue Thin</vt:lpstr>
      <vt:lpstr>Verdana</vt:lpstr>
      <vt:lpstr>Wingdings</vt:lpstr>
      <vt:lpstr>Arial</vt:lpstr>
      <vt:lpstr>TLE 2006</vt:lpstr>
      <vt:lpstr>2_Custom Design</vt:lpstr>
      <vt:lpstr>Emerging Technologies </vt:lpstr>
      <vt:lpstr>The virtual machine</vt:lpstr>
      <vt:lpstr>Running the Virtual Machine</vt:lpstr>
      <vt:lpstr>Load the virtual image provided using VirtualBox</vt:lpstr>
      <vt:lpstr>The tools</vt:lpstr>
      <vt:lpstr>Some useful commands</vt:lpstr>
      <vt:lpstr>The source code </vt:lpstr>
      <vt:lpstr>Alternative</vt:lpstr>
    </vt:vector>
  </TitlesOfParts>
  <Company>IBM Corporation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</dc:title>
  <dc:creator>ADMINIBM</dc:creator>
  <cp:lastModifiedBy>Sylvain-Roch Wilbert</cp:lastModifiedBy>
  <cp:revision>173</cp:revision>
  <cp:lastPrinted>2015-12-05T18:15:06Z</cp:lastPrinted>
  <dcterms:created xsi:type="dcterms:W3CDTF">2015-11-23T20:45:01Z</dcterms:created>
  <dcterms:modified xsi:type="dcterms:W3CDTF">2017-02-26T16:23:45Z</dcterms:modified>
</cp:coreProperties>
</file>