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55" r:id="rId2"/>
  </p:sldMasterIdLst>
  <p:notesMasterIdLst>
    <p:notesMasterId r:id="rId14"/>
  </p:notesMasterIdLst>
  <p:handoutMasterIdLst>
    <p:handoutMasterId r:id="rId15"/>
  </p:handoutMasterIdLst>
  <p:sldIdLst>
    <p:sldId id="259" r:id="rId3"/>
    <p:sldId id="510" r:id="rId4"/>
    <p:sldId id="508" r:id="rId5"/>
    <p:sldId id="511" r:id="rId6"/>
    <p:sldId id="503" r:id="rId7"/>
    <p:sldId id="504" r:id="rId8"/>
    <p:sldId id="506" r:id="rId9"/>
    <p:sldId id="507" r:id="rId10"/>
    <p:sldId id="499" r:id="rId11"/>
    <p:sldId id="501" r:id="rId12"/>
    <p:sldId id="502" r:id="rId1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2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300"/>
    <a:srgbClr val="CC660B"/>
    <a:srgbClr val="00B299"/>
    <a:srgbClr val="F79910"/>
    <a:srgbClr val="5695CE"/>
    <a:srgbClr val="99CCFF"/>
    <a:srgbClr val="F9F9F9"/>
    <a:srgbClr val="669900"/>
    <a:srgbClr val="DCE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25" autoAdjust="0"/>
    <p:restoredTop sz="94487" autoAdjust="0"/>
  </p:normalViewPr>
  <p:slideViewPr>
    <p:cSldViewPr>
      <p:cViewPr>
        <p:scale>
          <a:sx n="131" d="100"/>
          <a:sy n="131" d="100"/>
        </p:scale>
        <p:origin x="2232" y="816"/>
      </p:cViewPr>
      <p:guideLst>
        <p:guide orient="horz" pos="2341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1662" y="438"/>
      </p:cViewPr>
      <p:guideLst>
        <p:guide orient="horz" pos="3025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>
            <a:lvl1pPr defTabSz="963142" eaLnBrk="1" hangingPunct="1">
              <a:buFont typeface="Wingdings" pitchFamily="2" charset="2"/>
              <a:buNone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062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>
            <a:lvl1pPr algn="r" defTabSz="963142" eaLnBrk="1" hangingPunct="1">
              <a:buFont typeface="Wingdings" pitchFamily="2" charset="2"/>
              <a:buNone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b" anchorCtr="0" compatLnSpc="1">
            <a:prstTxWarp prst="textNoShape">
              <a:avLst/>
            </a:prstTxWarp>
          </a:bodyPr>
          <a:lstStyle>
            <a:lvl1pPr defTabSz="963142" eaLnBrk="1" hangingPunct="1">
              <a:buFont typeface="Wingdings" pitchFamily="2" charset="2"/>
              <a:buNone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062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b" anchorCtr="0" compatLnSpc="1">
            <a:prstTxWarp prst="textNoShape">
              <a:avLst/>
            </a:prstTxWarp>
          </a:bodyPr>
          <a:lstStyle>
            <a:lvl1pPr algn="r" defTabSz="962025" eaLnBrk="1" hangingPunct="1">
              <a:buFont typeface="Wingdings" panose="05000000000000000000" pitchFamily="2" charset="2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4784969-C87A-42FB-A9B1-27A8DA0F88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25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>
            <a:lvl1pPr defTabSz="963142"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>
            <a:lvl1pPr algn="r" defTabSz="963142"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60086"/>
            <a:ext cx="5852814" cy="4320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b" anchorCtr="0" compatLnSpc="1">
            <a:prstTxWarp prst="textNoShape">
              <a:avLst/>
            </a:prstTxWarp>
          </a:bodyPr>
          <a:lstStyle>
            <a:lvl1pPr defTabSz="963142"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b" anchorCtr="0" compatLnSpc="1">
            <a:prstTxWarp prst="textNoShape">
              <a:avLst/>
            </a:prstTxWarp>
          </a:bodyPr>
          <a:lstStyle>
            <a:lvl1pPr algn="r" defTabSz="962025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701D054-A9D3-42C4-82CF-C02943339A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05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A6A03B-E6ED-48F8-A27E-179DC8E9CCAA}" type="slidenum">
              <a:rPr lang="en-US" altLang="fr-FR" smtClean="0"/>
              <a:pPr>
                <a:spcBef>
                  <a:spcPct val="0"/>
                </a:spcBef>
              </a:pPr>
              <a:t>1</a:t>
            </a:fld>
            <a:endParaRPr lang="en-US" altLang="fr-F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31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125663" y="2005013"/>
            <a:ext cx="184150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4" rIns="91428" bIns="45714" anchor="b">
            <a:spAutoFit/>
          </a:bodyPr>
          <a:lstStyle>
            <a:lvl1pPr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GB" sz="4300" b="1" smtClean="0">
              <a:solidFill>
                <a:schemeClr val="bg1"/>
              </a:solidFill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1438" y="6505575"/>
            <a:ext cx="14049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b">
            <a:spAutoFit/>
          </a:bodyPr>
          <a:lstStyle>
            <a:lvl1pPr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900" smtClean="0">
                <a:solidFill>
                  <a:srgbClr val="969696"/>
                </a:solidFill>
              </a:rPr>
              <a:t>7 janvier 2013</a:t>
            </a:r>
          </a:p>
        </p:txBody>
      </p:sp>
      <p:sp>
        <p:nvSpPr>
          <p:cNvPr id="997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54250" y="4630738"/>
            <a:ext cx="6484938" cy="325437"/>
          </a:xfrm>
        </p:spPr>
        <p:txBody>
          <a:bodyPr lIns="91428" tIns="17998" rIns="91428"/>
          <a:lstStyle>
            <a:lvl1pPr marL="0" indent="0">
              <a:buFont typeface="Wingdings" pitchFamily="2" charset="2"/>
              <a:buNone/>
              <a:defRPr sz="16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9738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2212975" y="3889375"/>
            <a:ext cx="6538913" cy="666750"/>
          </a:xfrm>
        </p:spPr>
        <p:txBody>
          <a:bodyPr lIns="91428" rIns="91428" anchor="b"/>
          <a:lstStyle>
            <a:lvl1pPr>
              <a:defRPr sz="36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0757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0D778-BD73-451C-BFDD-05FF88179BA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0572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0063" y="1816100"/>
            <a:ext cx="1558925" cy="3932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173288" y="1816100"/>
            <a:ext cx="4524375" cy="3932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B8FE3-2338-4EC7-A2F2-0D8789103E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950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43138" y="1816100"/>
            <a:ext cx="6165850" cy="5762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2173288" y="2587625"/>
            <a:ext cx="2938462" cy="3160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64150" y="2587625"/>
            <a:ext cx="2940050" cy="3160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8DA46-9521-44B2-9809-4E713ED19E7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16903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ABEBFF78-233F-4917-AC76-FDEBEDA732B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745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5950" y="1214438"/>
            <a:ext cx="8353425" cy="523875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7DFFE07-1075-409E-AD04-3BBE9C3E7C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14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D1836C9C-C9A6-4664-ADDE-9304B8E1868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719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15950" y="1214438"/>
            <a:ext cx="3519488" cy="1954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87838" y="1214438"/>
            <a:ext cx="3521075" cy="1954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58F3BB4C-0111-47FA-85B1-8E50245807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75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5A32E960-BDC9-4B57-93BB-42CA66390F3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754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A98D0F1B-900B-42D1-BD8B-EC305A169F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891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8DBF7E2C-B9C8-457E-9A17-F939631E335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700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00029-ADF2-46B8-8E27-A8350B40FF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24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E0606404-1779-43A0-B17F-E38D721D38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487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75698E8C-49DB-46DC-86D7-488E76ADB0C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790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25D38A6-CE26-4C46-B81D-FDF06A8D94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11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669727" y="312539"/>
            <a:ext cx="7804547" cy="151804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ctr" defTabSz="410751">
              <a:lnSpc>
                <a:spcPct val="100000"/>
              </a:lnSpc>
              <a:defRPr sz="5625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669727" y="1830586"/>
            <a:ext cx="7804547" cy="442019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312528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1pPr>
            <a:lvl2pPr marL="625056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2pPr>
            <a:lvl3pPr marL="937584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3pPr>
            <a:lvl4pPr marL="1250112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4pPr>
            <a:lvl5pPr marL="1562640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2531"/>
              <a:t>Body Level One</a:t>
            </a:r>
          </a:p>
          <a:p>
            <a:pPr lvl="1">
              <a:defRPr sz="1800"/>
            </a:pPr>
            <a:r>
              <a:rPr sz="2531"/>
              <a:t>Body Level Two</a:t>
            </a:r>
          </a:p>
          <a:p>
            <a:pPr lvl="2">
              <a:defRPr sz="1800"/>
            </a:pPr>
            <a:r>
              <a:rPr sz="2531"/>
              <a:t>Body Level Three</a:t>
            </a:r>
          </a:p>
          <a:p>
            <a:pPr lvl="3">
              <a:defRPr sz="1800"/>
            </a:pPr>
            <a:r>
              <a:rPr sz="2531"/>
              <a:t>Body Level Four</a:t>
            </a:r>
          </a:p>
          <a:p>
            <a:pPr lvl="4">
              <a:defRPr sz="1800"/>
            </a:pPr>
            <a:r>
              <a:rPr sz="2531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38323690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821FB-87B6-4F25-BA31-65BD322C806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564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173288" y="2587625"/>
            <a:ext cx="2938462" cy="3160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64150" y="2587625"/>
            <a:ext cx="2940050" cy="3160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8FF2E-13E0-4FB2-ADFF-6758656A61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488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CFF6C-EC73-4F5B-A94C-6F4B701B49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060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56981-A321-4C3F-B8BB-3C0338AFD2C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232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D8AD6-E1FF-4D2F-9005-C02EDFC6EC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648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0ECC2-0436-4EF5-811F-106EE134A9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263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730CC-4672-496A-9C3F-CC56C1AE07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536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305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43138" y="1816100"/>
            <a:ext cx="61658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14" rIns="0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Header text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3288" y="2587625"/>
            <a:ext cx="6030912" cy="316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4" tIns="45714" rIns="45714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Level One Text</a:t>
            </a:r>
          </a:p>
          <a:p>
            <a:pPr lvl="1"/>
            <a:r>
              <a:rPr lang="en-US" altLang="fr-FR" smtClean="0"/>
              <a:t>Level Two Text</a:t>
            </a:r>
          </a:p>
          <a:p>
            <a:pPr lvl="2"/>
            <a:r>
              <a:rPr lang="en-US" altLang="fr-FR" smtClean="0"/>
              <a:t>Level Three Text</a:t>
            </a:r>
          </a:p>
          <a:p>
            <a:pPr lvl="3"/>
            <a:r>
              <a:rPr lang="en-US" altLang="fr-FR" smtClean="0"/>
              <a:t>Level Four Text</a:t>
            </a:r>
          </a:p>
          <a:p>
            <a:pPr lvl="4"/>
            <a:r>
              <a:rPr lang="en-US" altLang="fr-FR" smtClean="0"/>
              <a:t>Level Five Text</a:t>
            </a:r>
          </a:p>
        </p:txBody>
      </p:sp>
      <p:sp>
        <p:nvSpPr>
          <p:cNvPr id="99635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2650" y="6453188"/>
            <a:ext cx="1219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982" tIns="68392" rIns="91428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CC660B"/>
                </a:solidFill>
              </a:defRPr>
            </a:lvl1pPr>
          </a:lstStyle>
          <a:p>
            <a:pPr>
              <a:defRPr/>
            </a:pPr>
            <a:fld id="{44D0597F-0570-4000-AE80-2695F26125E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71438" y="6400038"/>
            <a:ext cx="1771650" cy="27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b">
            <a:spAutoFit/>
          </a:bodyPr>
          <a:lstStyle>
            <a:lvl1pPr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1200" b="1" baseline="0" dirty="0" smtClean="0">
                <a:solidFill>
                  <a:srgbClr val="CC660B"/>
                </a:solidFill>
              </a:rPr>
              <a:t>2016-2017</a:t>
            </a:r>
            <a:endParaRPr lang="en-US" sz="1200" b="1" dirty="0" smtClean="0">
              <a:solidFill>
                <a:srgbClr val="CC660B"/>
              </a:solidFill>
            </a:endParaRPr>
          </a:p>
        </p:txBody>
      </p:sp>
      <p:pic>
        <p:nvPicPr>
          <p:cNvPr id="1031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71688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24" r:id="rId1"/>
    <p:sldLayoutId id="2147484302" r:id="rId2"/>
    <p:sldLayoutId id="2147484303" r:id="rId3"/>
    <p:sldLayoutId id="2147484304" r:id="rId4"/>
    <p:sldLayoutId id="2147484305" r:id="rId5"/>
    <p:sldLayoutId id="2147484306" r:id="rId6"/>
    <p:sldLayoutId id="2147484307" r:id="rId7"/>
    <p:sldLayoutId id="2147484308" r:id="rId8"/>
    <p:sldLayoutId id="2147484309" r:id="rId9"/>
    <p:sldLayoutId id="2147484310" r:id="rId10"/>
    <p:sldLayoutId id="2147484311" r:id="rId11"/>
    <p:sldLayoutId id="2147484312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9pPr>
    </p:titleStyle>
    <p:bodyStyle>
      <a:lvl1pPr marL="192088" indent="-19208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3200">
          <a:solidFill>
            <a:srgbClr val="241E70"/>
          </a:solidFill>
          <a:latin typeface="+mn-lt"/>
          <a:ea typeface="+mn-ea"/>
          <a:cs typeface="+mn-cs"/>
        </a:defRPr>
      </a:lvl1pPr>
      <a:lvl2pPr marL="463550" indent="-18573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1600">
          <a:solidFill>
            <a:srgbClr val="241E70"/>
          </a:solidFill>
          <a:latin typeface="+mn-lt"/>
          <a:cs typeface="+mn-cs"/>
        </a:defRPr>
      </a:lvl2pPr>
      <a:lvl3pPr marL="768350" indent="-1936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1400">
          <a:solidFill>
            <a:srgbClr val="241E70"/>
          </a:solidFill>
          <a:latin typeface="+mn-lt"/>
          <a:cs typeface="+mn-cs"/>
        </a:defRPr>
      </a:lvl3pPr>
      <a:lvl4pPr marL="1052513" indent="-1809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1200">
          <a:solidFill>
            <a:srgbClr val="241E70"/>
          </a:solidFill>
          <a:latin typeface="+mn-lt"/>
          <a:cs typeface="+mn-cs"/>
        </a:defRPr>
      </a:lvl4pPr>
      <a:lvl5pPr marL="13811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5pPr>
      <a:lvl6pPr marL="18383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6pPr>
      <a:lvl7pPr marL="22955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7pPr>
      <a:lvl8pPr marL="27527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8pPr>
      <a:lvl9pPr marL="32099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305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85788" y="554038"/>
            <a:ext cx="83835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Click to add Target Audience</a:t>
            </a:r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5950" y="1214438"/>
            <a:ext cx="7192963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Level One Text</a:t>
            </a:r>
          </a:p>
          <a:p>
            <a:pPr lvl="1"/>
            <a:r>
              <a:rPr lang="en-US" altLang="fr-FR" smtClean="0"/>
              <a:t>Level Two Text</a:t>
            </a:r>
          </a:p>
          <a:p>
            <a:pPr lvl="2"/>
            <a:r>
              <a:rPr lang="en-US" altLang="fr-FR" smtClean="0"/>
              <a:t>Level Three Text</a:t>
            </a:r>
          </a:p>
          <a:p>
            <a:pPr lvl="3"/>
            <a:r>
              <a:rPr lang="en-US" altLang="fr-FR" smtClean="0"/>
              <a:t>Level Four Text</a:t>
            </a:r>
          </a:p>
          <a:p>
            <a:pPr lvl="4"/>
            <a:r>
              <a:rPr lang="en-US" altLang="fr-FR" smtClean="0"/>
              <a:t>Level Five Text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2650" y="6453188"/>
            <a:ext cx="1219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982" tIns="68392" rIns="91428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CC660B"/>
                </a:solidFill>
              </a:defRPr>
            </a:lvl1pPr>
          </a:lstStyle>
          <a:p>
            <a:pPr>
              <a:defRPr/>
            </a:pPr>
            <a:fld id="{1BA5FEF3-E194-46BB-BCC0-9F6AF904A7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2054" name="Text Box 7"/>
          <p:cNvSpPr txBox="1">
            <a:spLocks noChangeArrowheads="1"/>
          </p:cNvSpPr>
          <p:nvPr/>
        </p:nvSpPr>
        <p:spPr bwMode="auto">
          <a:xfrm>
            <a:off x="71438" y="6400800"/>
            <a:ext cx="1830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b">
            <a:spAutoFit/>
          </a:bodyPr>
          <a:lstStyle>
            <a:lvl1pPr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b="1" dirty="0" smtClean="0">
                <a:solidFill>
                  <a:srgbClr val="CC660B"/>
                </a:solidFill>
              </a:rPr>
              <a:t>2016-2017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5" r:id="rId1"/>
    <p:sldLayoutId id="2147484326" r:id="rId2"/>
    <p:sldLayoutId id="2147484327" r:id="rId3"/>
    <p:sldLayoutId id="2147484328" r:id="rId4"/>
    <p:sldLayoutId id="2147484329" r:id="rId5"/>
    <p:sldLayoutId id="2147484330" r:id="rId6"/>
    <p:sldLayoutId id="2147484331" r:id="rId7"/>
    <p:sldLayoutId id="2147484332" r:id="rId8"/>
    <p:sldLayoutId id="2147484333" r:id="rId9"/>
    <p:sldLayoutId id="2147484334" r:id="rId10"/>
    <p:sldLayoutId id="214748433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400">
          <a:solidFill>
            <a:schemeClr val="tx1"/>
          </a:solidFill>
          <a:latin typeface="+mn-lt"/>
          <a:cs typeface="+mn-cs"/>
        </a:defRPr>
      </a:lvl4pPr>
      <a:lvl5pPr marL="2209800" indent="-382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5pPr>
      <a:lvl6pPr marL="2667000" indent="-38258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6pPr>
      <a:lvl7pPr marL="3124200" indent="-38258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7pPr>
      <a:lvl8pPr marL="3581400" indent="-38258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8pPr>
      <a:lvl9pPr marL="4038600" indent="-38258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_wilbert@fr.ibm.com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erveur.fr/" TargetMode="External"/><Relationship Id="rId4" Type="http://schemas.openxmlformats.org/officeDocument/2006/relationships/hyperlink" Target="http://www.myserveur.fr:8080/" TargetMode="External"/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www.google.f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xpressjs.com/en/4x/api.html#res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expressjs.com/en/4x/api.html#req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4000"/>
              </a:lnSpc>
              <a:buNone/>
              <a:defRPr/>
            </a:pPr>
            <a:r>
              <a:rPr lang="fr-FR" sz="2800" b="1" dirty="0" smtClean="0">
                <a:latin typeface="Calibri" panose="020F0502020204030204" pitchFamily="34" charset="0"/>
              </a:rPr>
              <a:t>Session #04: </a:t>
            </a:r>
            <a:r>
              <a:rPr lang="fr-FR" sz="2800" dirty="0" smtClean="0">
                <a:latin typeface="Calibri" panose="020F0502020204030204" pitchFamily="34" charset="0"/>
              </a:rPr>
              <a:t>An introduction to </a:t>
            </a:r>
            <a:r>
              <a:rPr lang="fr-FR" sz="2800" dirty="0" err="1" smtClean="0">
                <a:latin typeface="Calibri" panose="020F0502020204030204" pitchFamily="34" charset="0"/>
              </a:rPr>
              <a:t>NodeJS</a:t>
            </a:r>
            <a:endParaRPr lang="en-US" sz="2800" dirty="0" smtClean="0">
              <a:latin typeface="Calibri" panose="020F0502020204030204" pitchFamily="34" charset="0"/>
            </a:endParaRPr>
          </a:p>
        </p:txBody>
      </p:sp>
      <p:sp>
        <p:nvSpPr>
          <p:cNvPr id="1843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32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16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14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12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5BB17C62-E28C-4800-A750-E7111FD2D41A}" type="slidenum">
              <a:rPr lang="en-GB" altLang="fr-FR" sz="1200" smtClean="0">
                <a:solidFill>
                  <a:srgbClr val="CC660B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fr-FR" sz="1200" smtClean="0">
              <a:solidFill>
                <a:srgbClr val="CC660B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Emerging Technologies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32585" y="6012470"/>
            <a:ext cx="4572000" cy="79040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eaLnBrk="1" hangingPunct="1">
              <a:lnSpc>
                <a:spcPct val="84000"/>
              </a:lnSpc>
              <a:buNone/>
              <a:defRPr/>
            </a:pPr>
            <a:r>
              <a:rPr lang="en-US" sz="1800" dirty="0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Sylvain-</a:t>
            </a:r>
            <a:r>
              <a:rPr lang="en-US" sz="1800" dirty="0" err="1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Roch</a:t>
            </a:r>
            <a:r>
              <a:rPr lang="en-US" sz="1800" dirty="0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 WILBERT</a:t>
            </a:r>
          </a:p>
          <a:p>
            <a:pPr marL="0" indent="0" eaLnBrk="1" hangingPunct="1">
              <a:lnSpc>
                <a:spcPct val="84000"/>
              </a:lnSpc>
              <a:buNone/>
              <a:defRPr/>
            </a:pPr>
            <a:r>
              <a:rPr lang="en-US" sz="1800" dirty="0">
                <a:solidFill>
                  <a:srgbClr val="241E70"/>
                </a:solidFill>
                <a:latin typeface="Calibri" panose="020F0502020204030204" pitchFamily="34" charset="0"/>
                <a:cs typeface="+mn-cs"/>
                <a:hlinkClick r:id="rId3"/>
              </a:rPr>
              <a:t>s_wilbert@fr.ibm.com</a:t>
            </a:r>
            <a:endParaRPr lang="en-US" sz="1800" dirty="0">
              <a:solidFill>
                <a:srgbClr val="241E70"/>
              </a:solidFill>
              <a:latin typeface="Calibri" panose="020F0502020204030204" pitchFamily="34" charset="0"/>
              <a:cs typeface="+mn-cs"/>
            </a:endParaRPr>
          </a:p>
          <a:p>
            <a:pPr marL="0" indent="0" eaLnBrk="1" hangingPunct="1">
              <a:lnSpc>
                <a:spcPct val="84000"/>
              </a:lnSpc>
              <a:buNone/>
              <a:defRPr/>
            </a:pPr>
            <a:r>
              <a:rPr lang="en-US" sz="1800" dirty="0" err="1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Université</a:t>
            </a:r>
            <a:r>
              <a:rPr lang="en-US" sz="1800" dirty="0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 Paris - Dauphine</a:t>
            </a:r>
          </a:p>
        </p:txBody>
      </p:sp>
      <p:sp>
        <p:nvSpPr>
          <p:cNvPr id="9" name="Shape 93"/>
          <p:cNvSpPr/>
          <p:nvPr/>
        </p:nvSpPr>
        <p:spPr>
          <a:xfrm>
            <a:off x="4000483" y="3865727"/>
            <a:ext cx="4203717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584200" eaLnBrk="1" fontAlgn="auto" hangingPunct="1">
              <a:spcBef>
                <a:spcPts val="0"/>
              </a:spcBef>
              <a:spcAft>
                <a:spcPts val="0"/>
              </a:spcAft>
              <a:defRPr sz="1800"/>
            </a:pPr>
            <a:r>
              <a:rPr sz="4400" kern="0" dirty="0">
                <a:solidFill>
                  <a:srgbClr val="5695CE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IBM</a:t>
            </a:r>
            <a:r>
              <a:rPr sz="4400" b="1" kern="0" dirty="0">
                <a:solidFill>
                  <a:srgbClr val="5695C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Bluemix</a:t>
            </a:r>
          </a:p>
        </p:txBody>
      </p:sp>
      <p:pic>
        <p:nvPicPr>
          <p:cNvPr id="10" name="Primary-DarkBackground-450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73191" y="3692136"/>
            <a:ext cx="1354616" cy="135461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95"/>
          <p:cNvSpPr txBox="1">
            <a:spLocks/>
          </p:cNvSpPr>
          <p:nvPr/>
        </p:nvSpPr>
        <p:spPr>
          <a:xfrm>
            <a:off x="4048029" y="4601530"/>
            <a:ext cx="4949667" cy="874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defTabSz="584200">
              <a:lnSpc>
                <a:spcPct val="100000"/>
              </a:lnSpc>
              <a:defRPr sz="3700" b="0">
                <a:solidFill>
                  <a:srgbClr val="FFFFFF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  <a:lvl2pPr indent="2286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2pPr>
            <a:lvl3pPr indent="4572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3pPr>
            <a:lvl4pPr indent="6858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4pPr>
            <a:lvl5pPr indent="9144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5pPr>
            <a:lvl6pPr indent="11430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6pPr>
            <a:lvl7pPr indent="13716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7pPr>
            <a:lvl8pPr indent="16002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8pPr>
            <a:lvl9pPr indent="18288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Thin"/>
                <a:sym typeface="Helvetica Neue Thin"/>
              </a:rPr>
              <a:t>The Digital Innovation Platform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Thin"/>
              <a:sym typeface="Helvetica Neue Thi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5950" y="1214438"/>
            <a:ext cx="8181329" cy="5238750"/>
          </a:xfrm>
        </p:spPr>
        <p:txBody>
          <a:bodyPr/>
          <a:lstStyle/>
          <a:p>
            <a:r>
              <a:rPr lang="fr-FR" sz="1800" dirty="0" smtClean="0"/>
              <a:t>Open the ATOM IDE</a:t>
            </a:r>
          </a:p>
          <a:p>
            <a:r>
              <a:rPr lang="fr-FR" sz="1800" dirty="0" err="1" smtClean="0"/>
              <a:t>Add</a:t>
            </a:r>
            <a:r>
              <a:rPr lang="fr-FR" sz="1800" dirty="0" smtClean="0"/>
              <a:t> the </a:t>
            </a:r>
            <a:r>
              <a:rPr lang="fr-FR" sz="1800" dirty="0" err="1" smtClean="0"/>
              <a:t>project</a:t>
            </a:r>
            <a:r>
              <a:rPr lang="fr-FR" sz="1800" dirty="0" smtClean="0"/>
              <a:t> </a:t>
            </a:r>
            <a:r>
              <a:rPr lang="fr-FR" sz="1800" dirty="0" err="1" smtClean="0"/>
              <a:t>folder</a:t>
            </a:r>
            <a:r>
              <a:rPr lang="fr-FR" sz="1800" dirty="0" smtClean="0"/>
              <a:t> of the </a:t>
            </a:r>
            <a:r>
              <a:rPr lang="fr-FR" sz="1800" dirty="0" err="1" smtClean="0"/>
              <a:t>exercize</a:t>
            </a:r>
            <a:endParaRPr lang="fr-FR" sz="1800" dirty="0" smtClean="0"/>
          </a:p>
          <a:p>
            <a:endParaRPr lang="fr-FR" sz="1800" dirty="0"/>
          </a:p>
          <a:p>
            <a:endParaRPr lang="fr-FR" sz="1800" dirty="0" smtClean="0"/>
          </a:p>
          <a:p>
            <a:endParaRPr lang="fr-FR" sz="1800" dirty="0" smtClean="0"/>
          </a:p>
          <a:p>
            <a:r>
              <a:rPr lang="fr-FR" sz="1800" dirty="0" err="1" smtClean="0"/>
              <a:t>Create</a:t>
            </a:r>
            <a:r>
              <a:rPr lang="fr-FR" sz="1800" dirty="0" smtClean="0"/>
              <a:t> new app.js, </a:t>
            </a:r>
            <a:r>
              <a:rPr lang="fr-FR" sz="1800" dirty="0" err="1" smtClean="0"/>
              <a:t>it</a:t>
            </a:r>
            <a:r>
              <a:rPr lang="fr-FR" sz="1800" dirty="0" smtClean="0"/>
              <a:t> </a:t>
            </a:r>
            <a:r>
              <a:rPr lang="fr-FR" sz="1800" dirty="0" err="1" smtClean="0"/>
              <a:t>appears</a:t>
            </a:r>
            <a:r>
              <a:rPr lang="fr-FR" sz="1800" dirty="0" smtClean="0"/>
              <a:t> in the </a:t>
            </a:r>
            <a:r>
              <a:rPr lang="fr-FR" sz="1800" dirty="0" err="1" smtClean="0"/>
              <a:t>project</a:t>
            </a:r>
            <a:r>
              <a:rPr lang="fr-FR" sz="1800" dirty="0" smtClean="0"/>
              <a:t> </a:t>
            </a:r>
            <a:r>
              <a:rPr lang="fr-FR" sz="1800" dirty="0" err="1" smtClean="0"/>
              <a:t>folder</a:t>
            </a:r>
            <a:r>
              <a:rPr lang="fr-FR" sz="1800" dirty="0" smtClean="0"/>
              <a:t> </a:t>
            </a:r>
          </a:p>
          <a:p>
            <a:endParaRPr lang="fr-FR" sz="1800" dirty="0" smtClean="0"/>
          </a:p>
          <a:p>
            <a:endParaRPr lang="fr-FR" sz="1800" dirty="0" smtClean="0"/>
          </a:p>
          <a:p>
            <a:r>
              <a:rPr lang="fr-FR" sz="1800" dirty="0" err="1" smtClean="0"/>
              <a:t>Add</a:t>
            </a:r>
            <a:r>
              <a:rPr lang="fr-FR" sz="1800" dirty="0" smtClean="0"/>
              <a:t> a message to display in the </a:t>
            </a:r>
            <a:r>
              <a:rPr lang="fr-FR" sz="1800" dirty="0" smtClean="0"/>
              <a:t>console</a:t>
            </a:r>
          </a:p>
          <a:p>
            <a:endParaRPr lang="fr-FR" sz="1800" dirty="0"/>
          </a:p>
          <a:p>
            <a:endParaRPr lang="fr-FR" sz="1800" dirty="0" smtClean="0"/>
          </a:p>
          <a:p>
            <a:r>
              <a:rPr lang="fr-FR" sz="1800" dirty="0" smtClean="0"/>
              <a:t>Save and </a:t>
            </a:r>
            <a:r>
              <a:rPr lang="fr-FR" sz="1800" dirty="0" err="1" smtClean="0"/>
              <a:t>run</a:t>
            </a:r>
            <a:r>
              <a:rPr lang="fr-FR" sz="1800" dirty="0" smtClean="0"/>
              <a:t> the code </a:t>
            </a:r>
            <a:r>
              <a:rPr lang="fr-FR" sz="1800" dirty="0" err="1" smtClean="0"/>
              <a:t>from</a:t>
            </a:r>
            <a:r>
              <a:rPr lang="fr-FR" sz="1800" dirty="0" smtClean="0"/>
              <a:t> a terminal console, open in the </a:t>
            </a:r>
            <a:r>
              <a:rPr lang="fr-FR" sz="1800" dirty="0" err="1" smtClean="0"/>
              <a:t>target</a:t>
            </a:r>
            <a:r>
              <a:rPr lang="fr-FR" sz="1800" dirty="0" smtClean="0"/>
              <a:t> </a:t>
            </a:r>
            <a:r>
              <a:rPr lang="fr-FR" sz="1800" dirty="0" err="1" smtClean="0"/>
              <a:t>folder</a:t>
            </a:r>
            <a:r>
              <a:rPr lang="fr-FR" sz="1800" dirty="0" smtClean="0"/>
              <a:t>.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Exercize</a:t>
            </a:r>
            <a:r>
              <a:rPr lang="fr-FR" dirty="0" smtClean="0"/>
              <a:t> 01 - </a:t>
            </a:r>
            <a:r>
              <a:rPr lang="fr-FR" dirty="0" err="1"/>
              <a:t>NodeJS</a:t>
            </a:r>
            <a:r>
              <a:rPr lang="fr-FR" dirty="0"/>
              <a:t> </a:t>
            </a:r>
            <a:r>
              <a:rPr lang="fr-FR" dirty="0" smtClean="0"/>
              <a:t>basics</a:t>
            </a:r>
            <a:br>
              <a:rPr lang="fr-FR" dirty="0" smtClean="0"/>
            </a:br>
            <a:r>
              <a:rPr lang="fr-FR" sz="1600" dirty="0" err="1" smtClean="0"/>
              <a:t>Playing</a:t>
            </a:r>
            <a:r>
              <a:rPr lang="fr-FR" sz="1600" dirty="0" smtClean="0"/>
              <a:t> </a:t>
            </a:r>
            <a:r>
              <a:rPr lang="fr-FR" sz="1600" dirty="0" err="1" smtClean="0"/>
              <a:t>with</a:t>
            </a:r>
            <a:r>
              <a:rPr lang="fr-FR" sz="1600" dirty="0" smtClean="0"/>
              <a:t> the console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227982"/>
            <a:ext cx="321718" cy="3515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506" y="5264088"/>
            <a:ext cx="6516216" cy="13332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1893071"/>
            <a:ext cx="3584750" cy="10508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6299" y="3219155"/>
            <a:ext cx="3410581" cy="6830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2973" y="4236092"/>
            <a:ext cx="4379375" cy="69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3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"/>
          <p:cNvSpPr>
            <a:spLocks noGrp="1"/>
          </p:cNvSpPr>
          <p:nvPr>
            <p:ph idx="1"/>
          </p:nvPr>
        </p:nvSpPr>
        <p:spPr>
          <a:xfrm>
            <a:off x="615950" y="1214438"/>
            <a:ext cx="8181329" cy="5238750"/>
          </a:xfrm>
        </p:spPr>
        <p:txBody>
          <a:bodyPr/>
          <a:lstStyle/>
          <a:p>
            <a:endParaRPr lang="fr-FR" sz="1800" dirty="0" smtClean="0"/>
          </a:p>
          <a:p>
            <a:endParaRPr lang="fr-FR" sz="1800" dirty="0"/>
          </a:p>
          <a:p>
            <a:endParaRPr lang="fr-FR" sz="1800" dirty="0" smtClean="0"/>
          </a:p>
          <a:p>
            <a:endParaRPr lang="fr-FR" sz="1800" dirty="0"/>
          </a:p>
          <a:p>
            <a:endParaRPr lang="fr-FR" sz="1800" dirty="0" smtClean="0"/>
          </a:p>
          <a:p>
            <a:endParaRPr lang="fr-FR" sz="1800" dirty="0" smtClean="0"/>
          </a:p>
          <a:p>
            <a:r>
              <a:rPr lang="fr-FR" sz="1800" dirty="0" smtClean="0"/>
              <a:t>Save and </a:t>
            </a:r>
            <a:r>
              <a:rPr lang="fr-FR" sz="1800" dirty="0" err="1" smtClean="0"/>
              <a:t>run</a:t>
            </a:r>
            <a:r>
              <a:rPr lang="fr-FR" sz="1800" dirty="0" smtClean="0"/>
              <a:t> the code </a:t>
            </a:r>
            <a:r>
              <a:rPr lang="fr-FR" sz="1800" dirty="0" err="1" smtClean="0"/>
              <a:t>from</a:t>
            </a:r>
            <a:r>
              <a:rPr lang="fr-FR" sz="1800" dirty="0" smtClean="0"/>
              <a:t> a terminal console, open in the </a:t>
            </a:r>
            <a:r>
              <a:rPr lang="fr-FR" sz="1800" dirty="0" err="1" smtClean="0"/>
              <a:t>target</a:t>
            </a:r>
            <a:r>
              <a:rPr lang="fr-FR" sz="1800" dirty="0" smtClean="0"/>
              <a:t> </a:t>
            </a:r>
            <a:r>
              <a:rPr lang="fr-FR" sz="1800" dirty="0" err="1" smtClean="0"/>
              <a:t>folder</a:t>
            </a:r>
            <a:r>
              <a:rPr lang="fr-FR" sz="1800" dirty="0" smtClean="0"/>
              <a:t>.</a:t>
            </a:r>
          </a:p>
          <a:p>
            <a:endParaRPr lang="fr-FR" sz="1800" dirty="0"/>
          </a:p>
          <a:p>
            <a:endParaRPr lang="fr-FR" sz="1800" dirty="0" smtClean="0"/>
          </a:p>
          <a:p>
            <a:endParaRPr lang="fr-FR" sz="1800" dirty="0"/>
          </a:p>
          <a:p>
            <a:r>
              <a:rPr lang="fr-FR" sz="1800" dirty="0" smtClean="0"/>
              <a:t>Observe the </a:t>
            </a:r>
            <a:r>
              <a:rPr lang="fr-FR" sz="1800" dirty="0" err="1" smtClean="0"/>
              <a:t>result</a:t>
            </a:r>
            <a:r>
              <a:rPr lang="fr-FR" sz="1800" dirty="0" smtClean="0"/>
              <a:t> in a Web browser page</a:t>
            </a:r>
            <a:endParaRPr lang="en-US" sz="1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30" y="1648594"/>
            <a:ext cx="4143375" cy="12763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Exercize</a:t>
            </a:r>
            <a:r>
              <a:rPr lang="fr-FR" dirty="0" smtClean="0"/>
              <a:t> 02 - </a:t>
            </a:r>
            <a:r>
              <a:rPr lang="fr-FR" dirty="0" err="1"/>
              <a:t>NodeJS</a:t>
            </a:r>
            <a:r>
              <a:rPr lang="fr-FR" dirty="0"/>
              <a:t> </a:t>
            </a:r>
            <a:r>
              <a:rPr lang="fr-FR" dirty="0" smtClean="0"/>
              <a:t>basics</a:t>
            </a:r>
            <a:br>
              <a:rPr lang="fr-FR" dirty="0" smtClean="0"/>
            </a:br>
            <a:r>
              <a:rPr lang="fr-FR" sz="1600" dirty="0" err="1" smtClean="0"/>
              <a:t>Playing</a:t>
            </a:r>
            <a:r>
              <a:rPr lang="fr-FR" sz="1600" dirty="0" smtClean="0"/>
              <a:t> </a:t>
            </a:r>
            <a:r>
              <a:rPr lang="fr-FR" sz="1600" dirty="0" err="1" smtClean="0"/>
              <a:t>with</a:t>
            </a:r>
            <a:r>
              <a:rPr lang="fr-FR" sz="1600" dirty="0" smtClean="0"/>
              <a:t> routes and middlewares, display in the browser</a:t>
            </a:r>
            <a:endParaRPr lang="en-US" sz="1600" dirty="0"/>
          </a:p>
        </p:txBody>
      </p:sp>
      <p:sp>
        <p:nvSpPr>
          <p:cNvPr id="13" name="Line Callout 2 (Accent Bar) 12"/>
          <p:cNvSpPr/>
          <p:nvPr/>
        </p:nvSpPr>
        <p:spPr bwMode="auto">
          <a:xfrm>
            <a:off x="5652119" y="1397967"/>
            <a:ext cx="3317255" cy="40011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7945"/>
              <a:gd name="adj6" fmla="val -87390"/>
            </a:avLst>
          </a:prstGeom>
          <a:noFill/>
          <a:ln w="28575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The http</a:t>
            </a:r>
            <a:r>
              <a:rPr kumimoji="0" lang="fr-FR" sz="1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 </a:t>
            </a:r>
            <a:r>
              <a:rPr kumimoji="0" lang="fr-FR" sz="10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library</a:t>
            </a:r>
            <a:r>
              <a:rPr kumimoji="0" lang="fr-FR" sz="1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 </a:t>
            </a:r>
            <a:r>
              <a:rPr kumimoji="0" lang="fr-FR" sz="10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is</a:t>
            </a:r>
            <a:r>
              <a:rPr kumimoji="0" lang="fr-FR" sz="1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 </a:t>
            </a:r>
            <a:r>
              <a:rPr kumimoji="0" lang="fr-FR" sz="10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required</a:t>
            </a:r>
            <a:r>
              <a:rPr kumimoji="0" lang="fr-FR" sz="1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 to </a:t>
            </a:r>
            <a:r>
              <a:rPr kumimoji="0" lang="fr-FR" sz="10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generate</a:t>
            </a:r>
            <a:r>
              <a:rPr kumimoji="0" lang="fr-FR" sz="1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 the http server </a:t>
            </a:r>
            <a:r>
              <a:rPr kumimoji="0" lang="fr-FR" sz="10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where</a:t>
            </a:r>
            <a:r>
              <a:rPr kumimoji="0" lang="fr-FR" sz="1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 the page </a:t>
            </a:r>
            <a:r>
              <a:rPr kumimoji="0" lang="fr-FR" sz="10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is</a:t>
            </a:r>
            <a:r>
              <a:rPr kumimoji="0" lang="fr-FR" sz="1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 </a:t>
            </a:r>
            <a:r>
              <a:rPr kumimoji="0" lang="fr-FR" sz="10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going</a:t>
            </a:r>
            <a:r>
              <a:rPr kumimoji="0" lang="fr-FR" sz="1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 to </a:t>
            </a:r>
            <a:r>
              <a:rPr kumimoji="0" lang="fr-FR" sz="10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be</a:t>
            </a:r>
            <a:r>
              <a:rPr kumimoji="0" lang="fr-FR" sz="1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 </a:t>
            </a:r>
            <a:r>
              <a:rPr kumimoji="0" lang="fr-FR" sz="10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rendered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14" name="Line Callout 2 (Accent Bar) 13"/>
          <p:cNvSpPr/>
          <p:nvPr/>
        </p:nvSpPr>
        <p:spPr bwMode="auto">
          <a:xfrm>
            <a:off x="5634582" y="1869837"/>
            <a:ext cx="3317255" cy="246221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6512"/>
              <a:gd name="adj6" fmla="val -96291"/>
            </a:avLst>
          </a:prstGeom>
          <a:noFill/>
          <a:ln w="28575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Header of the page </a:t>
            </a:r>
            <a:r>
              <a:rPr kumimoji="0" lang="fr-FR" sz="1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is</a:t>
            </a:r>
            <a:r>
              <a:rPr kumimoji="0" lang="fr-FR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 </a:t>
            </a:r>
            <a:r>
              <a:rPr kumimoji="0" lang="fr-FR" sz="1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generated</a:t>
            </a:r>
            <a:r>
              <a:rPr kumimoji="0" lang="fr-FR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 : HTTP 200 OK</a:t>
            </a:r>
          </a:p>
        </p:txBody>
      </p:sp>
      <p:sp>
        <p:nvSpPr>
          <p:cNvPr id="16" name="Line Callout 2 (Accent Bar) 15"/>
          <p:cNvSpPr/>
          <p:nvPr/>
        </p:nvSpPr>
        <p:spPr bwMode="auto">
          <a:xfrm>
            <a:off x="5580112" y="2680261"/>
            <a:ext cx="3317255" cy="246221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9143"/>
              <a:gd name="adj6" fmla="val -96578"/>
            </a:avLst>
          </a:prstGeom>
          <a:noFill/>
          <a:ln w="28575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The server </a:t>
            </a:r>
            <a:r>
              <a:rPr kumimoji="0" lang="fr-FR" sz="1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is</a:t>
            </a:r>
            <a:r>
              <a:rPr kumimoji="0" lang="fr-FR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 </a:t>
            </a:r>
            <a:r>
              <a:rPr kumimoji="0" lang="fr-FR" sz="1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created</a:t>
            </a:r>
            <a:r>
              <a:rPr kumimoji="0" lang="fr-FR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 on the port </a:t>
            </a:r>
            <a:r>
              <a:rPr kumimoji="0" lang="fr-F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8080</a:t>
            </a:r>
          </a:p>
        </p:txBody>
      </p:sp>
      <p:sp>
        <p:nvSpPr>
          <p:cNvPr id="17" name="Line Callout 2 (Accent Bar) 16"/>
          <p:cNvSpPr/>
          <p:nvPr/>
        </p:nvSpPr>
        <p:spPr bwMode="auto">
          <a:xfrm>
            <a:off x="5652118" y="2239169"/>
            <a:ext cx="3317255" cy="246221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9143"/>
              <a:gd name="adj6" fmla="val -31686"/>
            </a:avLst>
          </a:prstGeom>
          <a:noFill/>
          <a:ln w="28575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The message </a:t>
            </a:r>
            <a:r>
              <a:rPr kumimoji="0" lang="fr-FR" sz="1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is</a:t>
            </a:r>
            <a:r>
              <a:rPr kumimoji="0" lang="fr-FR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 </a:t>
            </a:r>
            <a:r>
              <a:rPr kumimoji="0" lang="fr-FR" sz="1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passed</a:t>
            </a:r>
            <a:r>
              <a:rPr kumimoji="0" lang="fr-FR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 to the </a:t>
            </a:r>
            <a:r>
              <a:rPr kumimoji="0" lang="fr-FR" sz="1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result</a:t>
            </a:r>
            <a:r>
              <a:rPr kumimoji="0" lang="fr-FR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 page</a:t>
            </a:r>
            <a:endParaRPr kumimoji="0" lang="fr-F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936265"/>
            <a:ext cx="6400800" cy="12096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3551638"/>
            <a:ext cx="5580112" cy="101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4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smtClean="0"/>
              <a:t>A </a:t>
            </a:r>
            <a:r>
              <a:rPr lang="en-US" sz="1400" b="1" dirty="0">
                <a:solidFill>
                  <a:srgbClr val="F79910"/>
                </a:solidFill>
              </a:rPr>
              <a:t>URL</a:t>
            </a:r>
            <a:r>
              <a:rPr lang="en-US" sz="1400" dirty="0" smtClean="0"/>
              <a:t>, is a address allowing to identify a </a:t>
            </a:r>
            <a:r>
              <a:rPr lang="en-US" sz="1400" dirty="0" err="1" smtClean="0"/>
              <a:t>ressource</a:t>
            </a:r>
            <a:r>
              <a:rPr lang="en-US" sz="1400" dirty="0" smtClean="0"/>
              <a:t> and the way to access it on a network. The ”web </a:t>
            </a:r>
            <a:r>
              <a:rPr lang="en-US" sz="1400" dirty="0" err="1" smtClean="0"/>
              <a:t>adress</a:t>
            </a:r>
            <a:r>
              <a:rPr lang="en-US" sz="1400" dirty="0" smtClean="0"/>
              <a:t>”. 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The </a:t>
            </a:r>
            <a:r>
              <a:rPr lang="en-US" sz="1400" dirty="0"/>
              <a:t>structure of a </a:t>
            </a:r>
            <a:r>
              <a:rPr lang="en-US" sz="1400" dirty="0" smtClean="0"/>
              <a:t>URL (Uniform Resource Locator) </a:t>
            </a:r>
            <a:r>
              <a:rPr lang="en-US" sz="1400" dirty="0"/>
              <a:t>is as </a:t>
            </a:r>
            <a:r>
              <a:rPr lang="en-US" sz="1400" dirty="0" smtClean="0"/>
              <a:t>follow</a:t>
            </a:r>
          </a:p>
          <a:p>
            <a:pPr marL="0" indent="0" algn="ctr">
              <a:buNone/>
            </a:pPr>
            <a:r>
              <a:rPr lang="en-US" sz="1400" b="1" dirty="0" smtClean="0">
                <a:solidFill>
                  <a:srgbClr val="00B0F0"/>
                </a:solidFill>
              </a:rPr>
              <a:t>Protocol</a:t>
            </a:r>
            <a:r>
              <a:rPr lang="en-US" sz="1400" dirty="0" smtClean="0"/>
              <a:t>://</a:t>
            </a:r>
            <a:r>
              <a:rPr lang="en-US" sz="1400" b="1" dirty="0" smtClean="0">
                <a:solidFill>
                  <a:srgbClr val="CC660B"/>
                </a:solidFill>
              </a:rPr>
              <a:t>Server</a:t>
            </a:r>
            <a:r>
              <a:rPr lang="en-US" sz="1400" dirty="0" smtClean="0"/>
              <a:t>/</a:t>
            </a:r>
            <a:r>
              <a:rPr lang="en-US" sz="1400" b="1" dirty="0" smtClean="0">
                <a:solidFill>
                  <a:srgbClr val="7030A0"/>
                </a:solidFill>
              </a:rPr>
              <a:t>Resource</a:t>
            </a:r>
            <a:endParaRPr lang="en-US" sz="1400" b="1" dirty="0">
              <a:solidFill>
                <a:srgbClr val="7030A0"/>
              </a:solidFill>
            </a:endParaRPr>
          </a:p>
          <a:p>
            <a:r>
              <a:rPr lang="en-US" sz="1400" b="1" dirty="0" smtClean="0">
                <a:solidFill>
                  <a:srgbClr val="00B0F0"/>
                </a:solidFill>
              </a:rPr>
              <a:t>Protocol:</a:t>
            </a:r>
            <a:r>
              <a:rPr lang="en-US" sz="1400" b="1" dirty="0" smtClean="0">
                <a:solidFill>
                  <a:srgbClr val="F79910"/>
                </a:solidFill>
              </a:rPr>
              <a:t> </a:t>
            </a:r>
            <a:r>
              <a:rPr lang="en-US" sz="1400" dirty="0" smtClean="0"/>
              <a:t>The way you want to speak</a:t>
            </a:r>
          </a:p>
          <a:p>
            <a:pPr lvl="1"/>
            <a:r>
              <a:rPr lang="en-US" sz="1400" b="1" dirty="0" smtClean="0">
                <a:solidFill>
                  <a:srgbClr val="F79910"/>
                </a:solidFill>
              </a:rPr>
              <a:t>HTTP : </a:t>
            </a:r>
            <a:r>
              <a:rPr lang="en-US" sz="1400" dirty="0" err="1">
                <a:ea typeface="+mn-ea"/>
              </a:rPr>
              <a:t>HyperText</a:t>
            </a:r>
            <a:endParaRPr lang="en-US" sz="1400" dirty="0">
              <a:ea typeface="+mn-ea"/>
            </a:endParaRPr>
          </a:p>
          <a:p>
            <a:pPr lvl="1"/>
            <a:r>
              <a:rPr lang="en-US" sz="1400" b="1" dirty="0" smtClean="0">
                <a:solidFill>
                  <a:srgbClr val="F79910"/>
                </a:solidFill>
              </a:rPr>
              <a:t>FTP: </a:t>
            </a:r>
            <a:r>
              <a:rPr lang="en-US" sz="1400" dirty="0">
                <a:ea typeface="+mn-ea"/>
              </a:rPr>
              <a:t>File Transfer</a:t>
            </a:r>
          </a:p>
          <a:p>
            <a:pPr lvl="1"/>
            <a:r>
              <a:rPr lang="en-US" sz="1400" b="1" dirty="0" smtClean="0">
                <a:solidFill>
                  <a:srgbClr val="F79910"/>
                </a:solidFill>
              </a:rPr>
              <a:t>SMB: </a:t>
            </a:r>
            <a:r>
              <a:rPr lang="en-US" sz="1400" dirty="0" err="1" smtClean="0">
                <a:ea typeface="+mn-ea"/>
              </a:rPr>
              <a:t>ServerMessageBlock</a:t>
            </a:r>
            <a:r>
              <a:rPr lang="en-US" sz="1400" dirty="0" smtClean="0">
                <a:ea typeface="+mn-ea"/>
              </a:rPr>
              <a:t> , </a:t>
            </a:r>
            <a:r>
              <a:rPr lang="mr-IN" sz="1400" b="1" dirty="0" smtClean="0">
                <a:solidFill>
                  <a:srgbClr val="F79910"/>
                </a:solidFill>
              </a:rPr>
              <a:t>…</a:t>
            </a:r>
            <a:endParaRPr lang="en-US" sz="1400" b="1" dirty="0" smtClean="0">
              <a:solidFill>
                <a:srgbClr val="F79910"/>
              </a:solidFill>
            </a:endParaRPr>
          </a:p>
          <a:p>
            <a:r>
              <a:rPr lang="en-US" sz="1400" b="1" dirty="0">
                <a:solidFill>
                  <a:srgbClr val="CC660B"/>
                </a:solidFill>
              </a:rPr>
              <a:t>Server</a:t>
            </a:r>
            <a:r>
              <a:rPr lang="en-US" sz="1400" b="1" dirty="0">
                <a:solidFill>
                  <a:srgbClr val="F79910"/>
                </a:solidFill>
              </a:rPr>
              <a:t> : </a:t>
            </a:r>
            <a:r>
              <a:rPr lang="en-US" sz="1400" dirty="0"/>
              <a:t>The location of the resou</a:t>
            </a:r>
            <a:r>
              <a:rPr lang="en-US" sz="1400" dirty="0" smtClean="0"/>
              <a:t>rce</a:t>
            </a:r>
          </a:p>
          <a:p>
            <a:pPr lvl="1"/>
            <a:r>
              <a:rPr lang="en-US" sz="1400" dirty="0">
                <a:ea typeface="+mn-ea"/>
              </a:rPr>
              <a:t>Can be a logical name : </a:t>
            </a:r>
            <a:r>
              <a:rPr lang="en-US" sz="1400" dirty="0" smtClean="0">
                <a:ea typeface="+mn-ea"/>
                <a:hlinkClick r:id="rId2"/>
              </a:rPr>
              <a:t>www.google.fr</a:t>
            </a:r>
            <a:r>
              <a:rPr lang="en-US" sz="1400" dirty="0" smtClean="0">
                <a:ea typeface="+mn-ea"/>
              </a:rPr>
              <a:t> </a:t>
            </a:r>
          </a:p>
          <a:p>
            <a:pPr lvl="1"/>
            <a:r>
              <a:rPr lang="en-US" sz="1400" dirty="0" smtClean="0">
                <a:ea typeface="+mn-ea"/>
              </a:rPr>
              <a:t>Can be a physical name : </a:t>
            </a:r>
            <a:r>
              <a:rPr lang="is-IS" sz="1400" dirty="0" smtClean="0">
                <a:ea typeface="+mn-ea"/>
              </a:rPr>
              <a:t>216.58.213.35</a:t>
            </a:r>
          </a:p>
          <a:p>
            <a:pPr lvl="1"/>
            <a:r>
              <a:rPr lang="is-IS" sz="1400" dirty="0" smtClean="0">
                <a:ea typeface="+mn-ea"/>
              </a:rPr>
              <a:t>Can </a:t>
            </a:r>
            <a:r>
              <a:rPr lang="is-IS" sz="1400" dirty="0">
                <a:ea typeface="+mn-ea"/>
              </a:rPr>
              <a:t>be </a:t>
            </a:r>
            <a:r>
              <a:rPr lang="is-IS" sz="1400" dirty="0" smtClean="0">
                <a:ea typeface="+mn-ea"/>
              </a:rPr>
              <a:t>extended </a:t>
            </a:r>
            <a:r>
              <a:rPr lang="is-IS" sz="1400" dirty="0">
                <a:ea typeface="+mn-ea"/>
              </a:rPr>
              <a:t>with a PORT to enable several </a:t>
            </a:r>
            <a:r>
              <a:rPr lang="is-IS" sz="1400" dirty="0" smtClean="0">
                <a:ea typeface="+mn-ea"/>
              </a:rPr>
              <a:t>channels </a:t>
            </a:r>
            <a:r>
              <a:rPr lang="is-IS" sz="1400" dirty="0">
                <a:ea typeface="+mn-ea"/>
              </a:rPr>
              <a:t>of communications on the same adress: for example </a:t>
            </a:r>
            <a:endParaRPr lang="is-IS" sz="1400" dirty="0" smtClean="0">
              <a:ea typeface="+mn-ea"/>
            </a:endParaRPr>
          </a:p>
          <a:p>
            <a:pPr lvl="2"/>
            <a:r>
              <a:rPr lang="is-IS" sz="1400" dirty="0" smtClean="0">
                <a:ea typeface="+mn-ea"/>
                <a:hlinkClick r:id="rId3"/>
              </a:rPr>
              <a:t>www.myserver.fr</a:t>
            </a:r>
            <a:endParaRPr lang="is-IS" sz="1400" dirty="0" smtClean="0">
              <a:ea typeface="+mn-ea"/>
            </a:endParaRPr>
          </a:p>
          <a:p>
            <a:pPr lvl="2"/>
            <a:r>
              <a:rPr lang="is-IS" sz="1400" dirty="0" smtClean="0">
                <a:ea typeface="+mn-ea"/>
                <a:hlinkClick r:id="rId4"/>
              </a:rPr>
              <a:t>www.myserver.fr:8080</a:t>
            </a:r>
            <a:r>
              <a:rPr lang="is-IS" sz="1400" dirty="0" smtClean="0">
                <a:ea typeface="+mn-ea"/>
              </a:rPr>
              <a:t> </a:t>
            </a:r>
            <a:endParaRPr lang="is-IS" sz="1400" dirty="0">
              <a:ea typeface="+mn-ea"/>
            </a:endParaRPr>
          </a:p>
          <a:p>
            <a:pPr lvl="1"/>
            <a:r>
              <a:rPr lang="is-IS" sz="1400" dirty="0">
                <a:ea typeface="+mn-ea"/>
              </a:rPr>
              <a:t>Useful to test the same application on different </a:t>
            </a:r>
            <a:r>
              <a:rPr lang="is-IS" sz="1400" dirty="0" smtClean="0">
                <a:ea typeface="+mn-ea"/>
              </a:rPr>
              <a:t>environments or f</a:t>
            </a:r>
            <a:r>
              <a:rPr lang="en-US" sz="1400" dirty="0" smtClean="0">
                <a:ea typeface="+mn-ea"/>
              </a:rPr>
              <a:t>or </a:t>
            </a:r>
            <a:r>
              <a:rPr lang="en-US" sz="1400" dirty="0">
                <a:ea typeface="+mn-ea"/>
              </a:rPr>
              <a:t>specific usage (Secure a website )</a:t>
            </a:r>
            <a:endParaRPr lang="is-IS" sz="1400" dirty="0">
              <a:ea typeface="+mn-ea"/>
            </a:endParaRPr>
          </a:p>
          <a:p>
            <a:pPr lvl="1"/>
            <a:r>
              <a:rPr lang="is-IS" sz="1400" dirty="0">
                <a:ea typeface="+mn-ea"/>
              </a:rPr>
              <a:t>Default value for http (commonly ommittedin URL) is </a:t>
            </a:r>
            <a:r>
              <a:rPr lang="is-IS" sz="1400" dirty="0" smtClean="0">
                <a:ea typeface="+mn-ea"/>
              </a:rPr>
              <a:t>80</a:t>
            </a:r>
          </a:p>
          <a:p>
            <a:r>
              <a:rPr lang="en-US" sz="1400" b="1" dirty="0">
                <a:solidFill>
                  <a:srgbClr val="7030A0"/>
                </a:solidFill>
              </a:rPr>
              <a:t>Resource</a:t>
            </a:r>
            <a:r>
              <a:rPr lang="en-US" sz="1400" b="1" dirty="0" smtClean="0">
                <a:solidFill>
                  <a:srgbClr val="F79910"/>
                </a:solidFill>
              </a:rPr>
              <a:t>: </a:t>
            </a:r>
            <a:r>
              <a:rPr lang="en-US" sz="1400" dirty="0"/>
              <a:t>The </a:t>
            </a:r>
            <a:r>
              <a:rPr lang="en-US" sz="1400" dirty="0" smtClean="0"/>
              <a:t>resource your want to access/send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C00029-ADF2-46B8-8E27-A8350B40FF58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Pages on </a:t>
            </a:r>
            <a:r>
              <a:rPr lang="en-US" dirty="0"/>
              <a:t>the Web</a:t>
            </a:r>
            <a:r>
              <a:rPr lang="en-US" dirty="0" smtClean="0"/>
              <a:t>: Reminders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10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F79910"/>
                </a:solidFill>
              </a:rPr>
              <a:t>HTTP</a:t>
            </a:r>
            <a:r>
              <a:rPr lang="en-US" sz="2400" dirty="0" smtClean="0"/>
              <a:t> (Hypertext </a:t>
            </a:r>
            <a:r>
              <a:rPr lang="en-US" sz="2400" dirty="0"/>
              <a:t>Transfer </a:t>
            </a:r>
            <a:r>
              <a:rPr lang="en-US" sz="2400" dirty="0" smtClean="0"/>
              <a:t>Protocol) is  a protocol to enable </a:t>
            </a:r>
            <a:r>
              <a:rPr lang="en-US" sz="2400" b="1" dirty="0"/>
              <a:t>communications</a:t>
            </a:r>
            <a:r>
              <a:rPr lang="en-US" sz="2400" dirty="0"/>
              <a:t> between </a:t>
            </a:r>
            <a:r>
              <a:rPr lang="en-US" sz="2400" b="1" dirty="0"/>
              <a:t>clients</a:t>
            </a:r>
            <a:r>
              <a:rPr lang="en-US" sz="2400" dirty="0"/>
              <a:t> and </a:t>
            </a:r>
            <a:r>
              <a:rPr lang="en-US" sz="2400" b="1" dirty="0"/>
              <a:t>servers</a:t>
            </a:r>
            <a:r>
              <a:rPr lang="en-US" sz="2400" dirty="0" smtClean="0"/>
              <a:t>.</a:t>
            </a:r>
          </a:p>
          <a:p>
            <a:pPr marL="457200" lvl="1" indent="0">
              <a:buNone/>
            </a:pPr>
            <a:r>
              <a:rPr lang="en-US" sz="2000" dirty="0" smtClean="0"/>
              <a:t>It operates </a:t>
            </a:r>
            <a:r>
              <a:rPr lang="en-US" sz="2000" dirty="0"/>
              <a:t>a request-response </a:t>
            </a:r>
            <a:r>
              <a:rPr lang="en-US" sz="2000" dirty="0" smtClean="0"/>
              <a:t>exchange between </a:t>
            </a:r>
            <a:r>
              <a:rPr lang="en-US" sz="2000" dirty="0"/>
              <a:t>a </a:t>
            </a:r>
            <a:r>
              <a:rPr lang="en-US" sz="2000" dirty="0" smtClean="0"/>
              <a:t>client (your browser) </a:t>
            </a:r>
            <a:r>
              <a:rPr lang="en-US" sz="2000" dirty="0"/>
              <a:t>and </a:t>
            </a:r>
            <a:r>
              <a:rPr lang="en-US" sz="2000" dirty="0" smtClean="0"/>
              <a:t>server (the “website”)</a:t>
            </a:r>
          </a:p>
          <a:p>
            <a:endParaRPr lang="en-US" sz="2400" dirty="0" smtClean="0"/>
          </a:p>
          <a:p>
            <a:r>
              <a:rPr lang="en-US" sz="2400" dirty="0" smtClean="0"/>
              <a:t>2 main types of interactions</a:t>
            </a:r>
          </a:p>
          <a:p>
            <a:pPr lvl="1"/>
            <a:r>
              <a:rPr lang="en-US" sz="2000" b="1" dirty="0" err="1" smtClean="0"/>
              <a:t>GET</a:t>
            </a:r>
            <a:r>
              <a:rPr lang="en-US" sz="2000" dirty="0" err="1" smtClean="0"/>
              <a:t>ting</a:t>
            </a:r>
            <a:r>
              <a:rPr lang="en-US" sz="2000" b="1" dirty="0" smtClean="0"/>
              <a:t> </a:t>
            </a:r>
            <a:r>
              <a:rPr lang="en-US" sz="2000" dirty="0" smtClean="0"/>
              <a:t>a page: You retrieve a resource ( and display its content in a page) from an address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b="1" dirty="0" err="1" smtClean="0"/>
              <a:t>POST</a:t>
            </a:r>
            <a:r>
              <a:rPr lang="en-US" sz="2000" dirty="0" err="1" smtClean="0"/>
              <a:t>ing</a:t>
            </a:r>
            <a:r>
              <a:rPr lang="en-US" sz="2000" b="1" dirty="0" smtClean="0"/>
              <a:t> </a:t>
            </a:r>
            <a:r>
              <a:rPr lang="en-US" sz="2000" dirty="0"/>
              <a:t>a </a:t>
            </a:r>
            <a:r>
              <a:rPr lang="en-US" sz="2000" dirty="0" smtClean="0"/>
              <a:t>page: You send something (the content of the page) to an address</a:t>
            </a:r>
            <a:endParaRPr lang="en-US" sz="2000" dirty="0"/>
          </a:p>
          <a:p>
            <a:pPr lvl="1"/>
            <a:endParaRPr lang="en-US" sz="2000" b="1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C00029-ADF2-46B8-8E27-A8350B40FF58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Pages on </a:t>
            </a:r>
            <a:r>
              <a:rPr lang="en-US" dirty="0"/>
              <a:t>the Web</a:t>
            </a:r>
            <a:r>
              <a:rPr lang="en-US" dirty="0" smtClean="0"/>
              <a:t>: Reminders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82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HTTP hides in pages a return code (in their header) to allow the client (browser) to share the status of the exchange</a:t>
            </a:r>
          </a:p>
          <a:p>
            <a:endParaRPr lang="en-US" sz="2000" dirty="0" smtClean="0"/>
          </a:p>
          <a:p>
            <a:r>
              <a:rPr lang="en-US" sz="2000" dirty="0" smtClean="0"/>
              <a:t>Most common codes</a:t>
            </a:r>
          </a:p>
          <a:p>
            <a:pPr lvl="1"/>
            <a:r>
              <a:rPr lang="en-US" sz="1800" b="1" dirty="0">
                <a:solidFill>
                  <a:srgbClr val="E67300"/>
                </a:solidFill>
              </a:rPr>
              <a:t>200</a:t>
            </a:r>
            <a:r>
              <a:rPr lang="en-US" sz="1800" dirty="0"/>
              <a:t> : </a:t>
            </a:r>
            <a:r>
              <a:rPr lang="en-US" sz="1800" dirty="0" err="1" smtClean="0"/>
              <a:t>Sucess</a:t>
            </a:r>
            <a:r>
              <a:rPr lang="en-US" sz="1800" dirty="0" smtClean="0"/>
              <a:t>;</a:t>
            </a:r>
            <a:endParaRPr lang="en-US" sz="1800" dirty="0"/>
          </a:p>
          <a:p>
            <a:pPr lvl="1"/>
            <a:r>
              <a:rPr lang="en-US" sz="1800" b="1" dirty="0">
                <a:solidFill>
                  <a:srgbClr val="E67300"/>
                </a:solidFill>
              </a:rPr>
              <a:t>401</a:t>
            </a:r>
            <a:r>
              <a:rPr lang="en-US" sz="1800" dirty="0"/>
              <a:t> : </a:t>
            </a:r>
            <a:r>
              <a:rPr lang="en-US" sz="1800" dirty="0" err="1" smtClean="0"/>
              <a:t>Unauthentified</a:t>
            </a:r>
            <a:r>
              <a:rPr lang="en-US" sz="1800" dirty="0" smtClean="0"/>
              <a:t> users;</a:t>
            </a:r>
            <a:endParaRPr lang="en-US" sz="1800" dirty="0"/>
          </a:p>
          <a:p>
            <a:pPr lvl="1"/>
            <a:r>
              <a:rPr lang="en-US" sz="1800" b="1" dirty="0">
                <a:solidFill>
                  <a:srgbClr val="E67300"/>
                </a:solidFill>
              </a:rPr>
              <a:t>404</a:t>
            </a:r>
            <a:r>
              <a:rPr lang="en-US" sz="1800" dirty="0"/>
              <a:t> : </a:t>
            </a:r>
            <a:r>
              <a:rPr lang="en-US" sz="1800" dirty="0" smtClean="0"/>
              <a:t>File not Found;</a:t>
            </a:r>
            <a:endParaRPr lang="en-US" sz="1800" dirty="0"/>
          </a:p>
          <a:p>
            <a:pPr lvl="1"/>
            <a:r>
              <a:rPr lang="en-US" sz="1800" b="1" dirty="0">
                <a:solidFill>
                  <a:srgbClr val="E67300"/>
                </a:solidFill>
              </a:rPr>
              <a:t>500</a:t>
            </a:r>
            <a:r>
              <a:rPr lang="en-US" sz="1800" dirty="0"/>
              <a:t> : </a:t>
            </a:r>
            <a:r>
              <a:rPr lang="en-US" sz="1800" dirty="0" smtClean="0"/>
              <a:t>Server Error.</a:t>
            </a:r>
            <a:endParaRPr lang="en-US" sz="1800" dirty="0"/>
          </a:p>
          <a:p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Pages on the Web: Reminders</a:t>
            </a:r>
          </a:p>
        </p:txBody>
      </p:sp>
    </p:spTree>
    <p:extLst>
      <p:ext uri="{BB962C8B-B14F-4D97-AF65-F5344CB8AC3E}">
        <p14:creationId xmlns:p14="http://schemas.microsoft.com/office/powerpoint/2010/main" val="1062842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Node </a:t>
            </a:r>
            <a:endParaRPr lang="en-US" b="1" dirty="0" smtClean="0"/>
          </a:p>
          <a:p>
            <a:r>
              <a:rPr lang="en-US" dirty="0" smtClean="0"/>
              <a:t>provides </a:t>
            </a:r>
            <a:r>
              <a:rPr lang="en-US" dirty="0"/>
              <a:t>a JavaScript runtime </a:t>
            </a:r>
            <a:r>
              <a:rPr lang="en-US" dirty="0" smtClean="0"/>
              <a:t>environment</a:t>
            </a:r>
          </a:p>
          <a:p>
            <a:r>
              <a:rPr lang="en-US" dirty="0" smtClean="0"/>
              <a:t>Accessed from a terminal using </a:t>
            </a:r>
            <a:endParaRPr lang="en-US" dirty="0"/>
          </a:p>
          <a:p>
            <a:pPr marL="457200" lvl="1" indent="0" algn="ctr">
              <a:buNone/>
            </a:pPr>
            <a:r>
              <a:rPr lang="en-US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app_name.js</a:t>
            </a:r>
            <a:endParaRPr lang="en-US" b="1" dirty="0" smtClean="0"/>
          </a:p>
          <a:p>
            <a:r>
              <a:rPr lang="en-US" dirty="0" smtClean="0"/>
              <a:t>ships </a:t>
            </a:r>
            <a:r>
              <a:rPr lang="en-US" dirty="0"/>
              <a:t>with a package management utility called </a:t>
            </a:r>
            <a:r>
              <a:rPr lang="en-US" dirty="0" err="1" smtClean="0"/>
              <a:t>npm</a:t>
            </a:r>
            <a:r>
              <a:rPr lang="en-US" dirty="0" smtClean="0"/>
              <a:t>, to </a:t>
            </a:r>
            <a:r>
              <a:rPr lang="en-US" dirty="0" smtClean="0"/>
              <a:t>import third-party </a:t>
            </a:r>
            <a:r>
              <a:rPr lang="en-US" dirty="0"/>
              <a:t>libraries into your workspace to use in your </a:t>
            </a:r>
            <a:r>
              <a:rPr lang="en-US" dirty="0" smtClean="0"/>
              <a:t>code </a:t>
            </a:r>
          </a:p>
          <a:p>
            <a:pPr marL="457200" lvl="1" indent="0" algn="ctr">
              <a:buNone/>
            </a:pP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watson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-developer-cloud</a:t>
            </a:r>
          </a:p>
          <a:p>
            <a:endParaRPr lang="fr-FR" dirty="0"/>
          </a:p>
          <a:p>
            <a:endParaRPr lang="fr-FR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NodeJS</a:t>
            </a:r>
            <a:r>
              <a:rPr lang="fr-FR" dirty="0" smtClean="0"/>
              <a:t> in a </a:t>
            </a:r>
            <a:r>
              <a:rPr lang="fr-FR" dirty="0" err="1" smtClean="0"/>
              <a:t>nutshell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8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Express</a:t>
            </a:r>
          </a:p>
          <a:p>
            <a:pPr>
              <a:spcBef>
                <a:spcPct val="0"/>
              </a:spcBef>
              <a:buClrTx/>
            </a:pPr>
            <a:r>
              <a:rPr lang="en-US" altLang="en-US" b="1" dirty="0" smtClean="0">
                <a:latin typeface="Arial" panose="020B0604020202020204" pitchFamily="34" charset="0"/>
              </a:rPr>
              <a:t>routing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and </a:t>
            </a:r>
            <a:r>
              <a:rPr lang="en-US" altLang="en-US" b="1" dirty="0">
                <a:latin typeface="Arial" panose="020B0604020202020204" pitchFamily="34" charset="0"/>
              </a:rPr>
              <a:t>middleware</a:t>
            </a:r>
            <a:r>
              <a:rPr lang="en-US" altLang="en-US" dirty="0">
                <a:latin typeface="Arial" panose="020B0604020202020204" pitchFamily="34" charset="0"/>
              </a:rPr>
              <a:t> web </a:t>
            </a:r>
            <a:r>
              <a:rPr lang="en-US" altLang="en-US" dirty="0" smtClean="0">
                <a:latin typeface="Arial" panose="020B0604020202020204" pitchFamily="34" charset="0"/>
              </a:rPr>
              <a:t>framework</a:t>
            </a:r>
          </a:p>
          <a:p>
            <a:pPr lvl="1"/>
            <a:r>
              <a:rPr lang="en-US" b="1" i="1" dirty="0"/>
              <a:t>Routing</a:t>
            </a:r>
            <a:r>
              <a:rPr lang="en-US" dirty="0"/>
              <a:t> : Allows to definition of application end points (URIs) and how they respond to client </a:t>
            </a:r>
            <a:r>
              <a:rPr lang="en-US" dirty="0" smtClean="0"/>
              <a:t>requests</a:t>
            </a:r>
          </a:p>
          <a:p>
            <a:pPr lvl="1"/>
            <a:endParaRPr lang="en-US" dirty="0"/>
          </a:p>
          <a:p>
            <a:pPr lvl="1"/>
            <a:r>
              <a:rPr lang="en-US" altLang="en-US" b="1" i="1" dirty="0" smtClean="0"/>
              <a:t>Middleware</a:t>
            </a:r>
            <a:r>
              <a:rPr lang="en-US" altLang="en-US" i="1" dirty="0" smtClean="0"/>
              <a:t> </a:t>
            </a:r>
            <a:r>
              <a:rPr lang="en-US" altLang="en-US" i="1" dirty="0"/>
              <a:t>are functions that have access to the </a:t>
            </a:r>
            <a:r>
              <a:rPr lang="en-US" altLang="en-US" i="1" dirty="0">
                <a:hlinkClick r:id="rId2"/>
              </a:rPr>
              <a:t>request</a:t>
            </a:r>
            <a:r>
              <a:rPr lang="en-US" altLang="en-US" i="1" dirty="0"/>
              <a:t> and  </a:t>
            </a:r>
            <a:r>
              <a:rPr lang="en-US" altLang="en-US" i="1" dirty="0">
                <a:hlinkClick r:id="rId3"/>
              </a:rPr>
              <a:t>response</a:t>
            </a:r>
          </a:p>
          <a:p>
            <a:pPr marL="1028700" lvl="2" indent="0">
              <a:spcBef>
                <a:spcPct val="0"/>
              </a:spcBef>
              <a:buClrTx/>
            </a:pPr>
            <a:r>
              <a:rPr lang="en-US" altLang="en-US" dirty="0" smtClean="0">
                <a:latin typeface="Arial" panose="020B0604020202020204" pitchFamily="34" charset="0"/>
              </a:rPr>
              <a:t>Execute </a:t>
            </a:r>
            <a:r>
              <a:rPr lang="en-US" altLang="en-US" dirty="0">
                <a:latin typeface="Arial" panose="020B0604020202020204" pitchFamily="34" charset="0"/>
              </a:rPr>
              <a:t>any code. 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marL="1028700" lvl="2" indent="0">
              <a:spcBef>
                <a:spcPct val="0"/>
              </a:spcBef>
              <a:buClrTx/>
            </a:pPr>
            <a:r>
              <a:rPr lang="en-US" altLang="en-US" dirty="0" smtClean="0">
                <a:latin typeface="Arial" panose="020B0604020202020204" pitchFamily="34" charset="0"/>
              </a:rPr>
              <a:t>Make </a:t>
            </a:r>
            <a:r>
              <a:rPr lang="en-US" altLang="en-US" dirty="0">
                <a:latin typeface="Arial" panose="020B0604020202020204" pitchFamily="34" charset="0"/>
              </a:rPr>
              <a:t>changes to the request and the response objects. 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marL="1028700" lvl="2" indent="0">
              <a:spcBef>
                <a:spcPct val="0"/>
              </a:spcBef>
              <a:buClrTx/>
            </a:pPr>
            <a:r>
              <a:rPr lang="en-US" altLang="en-US" dirty="0" smtClean="0">
                <a:latin typeface="Arial" panose="020B0604020202020204" pitchFamily="34" charset="0"/>
              </a:rPr>
              <a:t>End </a:t>
            </a:r>
            <a:r>
              <a:rPr lang="en-US" altLang="en-US" dirty="0">
                <a:latin typeface="Arial" panose="020B0604020202020204" pitchFamily="34" charset="0"/>
              </a:rPr>
              <a:t>the request-response cycle. 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marL="1028700" lvl="2" indent="0">
              <a:spcBef>
                <a:spcPct val="0"/>
              </a:spcBef>
              <a:buClrTx/>
            </a:pPr>
            <a:r>
              <a:rPr lang="en-US" altLang="en-US" dirty="0" smtClean="0">
                <a:latin typeface="Arial" panose="020B0604020202020204" pitchFamily="34" charset="0"/>
              </a:rPr>
              <a:t>Call </a:t>
            </a:r>
            <a:r>
              <a:rPr lang="en-US" altLang="en-US" dirty="0">
                <a:latin typeface="Arial" panose="020B0604020202020204" pitchFamily="34" charset="0"/>
              </a:rPr>
              <a:t>the next middleware function in the stack. </a:t>
            </a:r>
          </a:p>
          <a:p>
            <a:endParaRPr lang="fr-FR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NodeJS</a:t>
            </a:r>
            <a:r>
              <a:rPr lang="fr-FR" dirty="0"/>
              <a:t> in a </a:t>
            </a:r>
            <a:r>
              <a:rPr lang="fr-FR" dirty="0" err="1"/>
              <a:t>nutshell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3196360"/>
            <a:ext cx="3182516" cy="10399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192" y="5524629"/>
            <a:ext cx="2477641" cy="84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85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Templates</a:t>
            </a:r>
          </a:p>
          <a:p>
            <a:r>
              <a:rPr lang="en-US" dirty="0" smtClean="0"/>
              <a:t>allow </a:t>
            </a:r>
            <a:r>
              <a:rPr lang="en-US" dirty="0"/>
              <a:t>you to split </a:t>
            </a:r>
            <a:r>
              <a:rPr lang="en-US" dirty="0" smtClean="0"/>
              <a:t>presentation </a:t>
            </a:r>
            <a:r>
              <a:rPr lang="en-US" dirty="0"/>
              <a:t>information out from </a:t>
            </a:r>
            <a:r>
              <a:rPr lang="en-US" dirty="0" smtClean="0"/>
              <a:t>program code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Events-based programming model</a:t>
            </a:r>
            <a:endParaRPr lang="en-US" b="1" dirty="0"/>
          </a:p>
          <a:p>
            <a:r>
              <a:rPr lang="en-US" dirty="0" smtClean="0"/>
              <a:t>Node is a single </a:t>
            </a:r>
            <a:r>
              <a:rPr lang="en-US" dirty="0"/>
              <a:t>threaded application enabling </a:t>
            </a:r>
            <a:r>
              <a:rPr lang="en-US" dirty="0" smtClean="0"/>
              <a:t>the concept </a:t>
            </a:r>
            <a:r>
              <a:rPr lang="en-US" dirty="0"/>
              <a:t>of event and </a:t>
            </a:r>
            <a:r>
              <a:rPr lang="en-US" dirty="0" smtClean="0"/>
              <a:t>callbacks (non blocking strategy)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NodeJS</a:t>
            </a:r>
            <a:r>
              <a:rPr lang="fr-FR" dirty="0"/>
              <a:t> in a </a:t>
            </a:r>
            <a:r>
              <a:rPr lang="fr-FR" dirty="0" err="1"/>
              <a:t>nutshell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442" y="2276872"/>
            <a:ext cx="3733031" cy="12443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5575157"/>
            <a:ext cx="3182516" cy="103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51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NodeJS</a:t>
            </a:r>
            <a:r>
              <a:rPr lang="fr-FR" dirty="0"/>
              <a:t> in a </a:t>
            </a:r>
            <a:r>
              <a:rPr lang="fr-FR" dirty="0" err="1"/>
              <a:t>nutshell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8" y="1792288"/>
            <a:ext cx="2362200" cy="1924050"/>
          </a:xfrm>
          <a:prstGeom prst="rect">
            <a:avLst/>
          </a:prstGeom>
        </p:spPr>
      </p:pic>
      <p:sp>
        <p:nvSpPr>
          <p:cNvPr id="7" name="Line Callout 2 (Accent Bar) 6"/>
          <p:cNvSpPr/>
          <p:nvPr/>
        </p:nvSpPr>
        <p:spPr bwMode="auto">
          <a:xfrm>
            <a:off x="3923928" y="1916832"/>
            <a:ext cx="2952328" cy="33855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1964"/>
              <a:gd name="adj6" fmla="val -60051"/>
            </a:avLst>
          </a:prstGeom>
          <a:noFill/>
          <a:ln w="28575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F49610"/>
                </a:solidFill>
                <a:effectLst/>
                <a:latin typeface="Verdana" pitchFamily="34" charset="0"/>
                <a:cs typeface="Arial" charset="0"/>
              </a:rPr>
              <a:t>Libraries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8" name="Line Callout 2 (Accent Bar) 7"/>
          <p:cNvSpPr/>
          <p:nvPr/>
        </p:nvSpPr>
        <p:spPr bwMode="auto">
          <a:xfrm>
            <a:off x="4067944" y="2415759"/>
            <a:ext cx="4578722" cy="33855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1322"/>
              <a:gd name="adj6" fmla="val -53894"/>
            </a:avLst>
          </a:prstGeom>
          <a:noFill/>
          <a:ln w="28575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err="1" smtClean="0">
                <a:cs typeface="Arial" charset="0"/>
              </a:rPr>
              <a:t>Your</a:t>
            </a:r>
            <a:r>
              <a:rPr lang="fr-FR" b="1" dirty="0" smtClean="0">
                <a:cs typeface="Arial" charset="0"/>
              </a:rPr>
              <a:t> </a:t>
            </a:r>
            <a:r>
              <a:rPr lang="fr-FR" b="1" dirty="0" err="1" smtClean="0">
                <a:cs typeface="Arial" charset="0"/>
              </a:rPr>
              <a:t>static</a:t>
            </a:r>
            <a:r>
              <a:rPr lang="fr-FR" b="1" dirty="0" smtClean="0">
                <a:cs typeface="Arial" charset="0"/>
              </a:rPr>
              <a:t> files ( logo, </a:t>
            </a:r>
            <a:r>
              <a:rPr lang="fr-FR" b="1" dirty="0" err="1" smtClean="0">
                <a:cs typeface="Arial" charset="0"/>
              </a:rPr>
              <a:t>stylesheet</a:t>
            </a:r>
            <a:r>
              <a:rPr lang="fr-FR" b="1" dirty="0" smtClean="0">
                <a:cs typeface="Arial" charset="0"/>
              </a:rPr>
              <a:t>)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9" name="Line Callout 2 (Accent Bar) 8"/>
          <p:cNvSpPr/>
          <p:nvPr/>
        </p:nvSpPr>
        <p:spPr bwMode="auto">
          <a:xfrm>
            <a:off x="4090814" y="2872641"/>
            <a:ext cx="4578722" cy="33855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133"/>
              <a:gd name="adj6" fmla="val -55142"/>
            </a:avLst>
          </a:prstGeom>
          <a:noFill/>
          <a:ln w="28575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err="1" smtClean="0">
                <a:cs typeface="Arial" charset="0"/>
              </a:rPr>
              <a:t>Your</a:t>
            </a:r>
            <a:r>
              <a:rPr lang="fr-FR" b="1" dirty="0" smtClean="0">
                <a:cs typeface="Arial" charset="0"/>
              </a:rPr>
              <a:t> </a:t>
            </a:r>
            <a:r>
              <a:rPr lang="fr-FR" b="1" dirty="0" err="1" smtClean="0">
                <a:cs typeface="Arial" charset="0"/>
              </a:rPr>
              <a:t>templates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10" name="Line Callout 2 (Accent Bar) 9"/>
          <p:cNvSpPr/>
          <p:nvPr/>
        </p:nvSpPr>
        <p:spPr bwMode="auto">
          <a:xfrm>
            <a:off x="4090814" y="3377784"/>
            <a:ext cx="4578722" cy="33855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5588"/>
              <a:gd name="adj6" fmla="val -55974"/>
            </a:avLst>
          </a:prstGeom>
          <a:noFill/>
          <a:ln w="28575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err="1" smtClean="0">
                <a:cs typeface="Arial" charset="0"/>
              </a:rPr>
              <a:t>Your</a:t>
            </a:r>
            <a:r>
              <a:rPr lang="fr-FR" b="1" dirty="0" smtClean="0">
                <a:cs typeface="Arial" charset="0"/>
              </a:rPr>
              <a:t> application (the code…)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11" name="Line Callout 2 (Accent Bar) 10"/>
          <p:cNvSpPr/>
          <p:nvPr/>
        </p:nvSpPr>
        <p:spPr bwMode="auto">
          <a:xfrm>
            <a:off x="4090814" y="3865240"/>
            <a:ext cx="4578722" cy="33855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0909"/>
              <a:gd name="adj6" fmla="val -51605"/>
            </a:avLst>
          </a:prstGeom>
          <a:noFill/>
          <a:ln w="28575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err="1" smtClean="0">
                <a:cs typeface="Arial" charset="0"/>
              </a:rPr>
              <a:t>Your</a:t>
            </a:r>
            <a:r>
              <a:rPr lang="fr-FR" b="1" dirty="0" smtClean="0">
                <a:cs typeface="Arial" charset="0"/>
              </a:rPr>
              <a:t> application description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884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5950" y="1214438"/>
            <a:ext cx="7772474" cy="5238750"/>
          </a:xfrm>
        </p:spPr>
        <p:txBody>
          <a:bodyPr/>
          <a:lstStyle/>
          <a:p>
            <a:r>
              <a:rPr lang="fr-FR" sz="2000" dirty="0" smtClean="0"/>
              <a:t>Open a terminal</a:t>
            </a:r>
          </a:p>
          <a:p>
            <a:endParaRPr lang="fr-FR" sz="2000" dirty="0"/>
          </a:p>
          <a:p>
            <a:r>
              <a:rPr lang="fr-FR" sz="2000" dirty="0" smtClean="0"/>
              <a:t>Go to </a:t>
            </a:r>
            <a:r>
              <a:rPr lang="fr-FR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Desktop/</a:t>
            </a:r>
            <a:r>
              <a:rPr lang="fr-FR" sz="20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fr-FR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fr-FR" sz="20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r>
              <a:rPr lang="fr-FR" sz="2000" dirty="0" err="1" smtClean="0"/>
              <a:t>Create</a:t>
            </a:r>
            <a:r>
              <a:rPr lang="fr-FR" sz="2000" dirty="0" smtClean="0"/>
              <a:t> a directory for the </a:t>
            </a:r>
            <a:r>
              <a:rPr lang="fr-FR" sz="2000" dirty="0" err="1" smtClean="0"/>
              <a:t>exercize</a:t>
            </a:r>
            <a:r>
              <a:rPr lang="fr-FR" sz="2000" dirty="0" smtClean="0"/>
              <a:t> </a:t>
            </a:r>
          </a:p>
          <a:p>
            <a:pPr marL="0" indent="0">
              <a:buNone/>
            </a:pPr>
            <a:r>
              <a:rPr lang="fr-FR" sz="2000" dirty="0" smtClean="0"/>
              <a:t>	#1 : </a:t>
            </a:r>
            <a:r>
              <a:rPr lang="fr-FR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fr-FR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01-basic</a:t>
            </a:r>
          </a:p>
          <a:p>
            <a:pPr marL="0" indent="0">
              <a:buNone/>
            </a:pPr>
            <a:endParaRPr lang="fr-FR" sz="2000" b="1" dirty="0"/>
          </a:p>
          <a:p>
            <a:pPr marL="0" indent="0">
              <a:buNone/>
            </a:pPr>
            <a:endParaRPr lang="fr-FR" sz="2000" b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Exercize</a:t>
            </a:r>
            <a:r>
              <a:rPr lang="en-US" dirty="0"/>
              <a:t/>
            </a:r>
            <a:br>
              <a:rPr lang="en-US" dirty="0"/>
            </a:br>
            <a:r>
              <a:rPr lang="fr-FR" sz="1600" dirty="0" smtClean="0"/>
              <a:t>Directory </a:t>
            </a:r>
            <a:r>
              <a:rPr lang="fr-FR" sz="1600" dirty="0" err="1" smtClean="0"/>
              <a:t>preparation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290515"/>
            <a:ext cx="371474" cy="29051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771800" y="5805264"/>
            <a:ext cx="42466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fr-FR" b="1" dirty="0" err="1"/>
              <a:t>Same</a:t>
            </a:r>
            <a:r>
              <a:rPr lang="fr-FR" b="1" dirty="0"/>
              <a:t> </a:t>
            </a:r>
            <a:r>
              <a:rPr lang="fr-FR" b="1" dirty="0" err="1"/>
              <a:t>principle</a:t>
            </a:r>
            <a:r>
              <a:rPr lang="fr-FR" b="1" dirty="0"/>
              <a:t> for all the </a:t>
            </a:r>
            <a:r>
              <a:rPr lang="fr-FR" b="1" dirty="0" err="1" smtClean="0"/>
              <a:t>exercizes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754" y="2579275"/>
            <a:ext cx="5307186" cy="6933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4869160"/>
            <a:ext cx="5947074" cy="84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86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LE 2006">
  <a:themeElements>
    <a:clrScheme name="TLE 2006 1">
      <a:dk1>
        <a:srgbClr val="000000"/>
      </a:dk1>
      <a:lt1>
        <a:srgbClr val="FFFFFF"/>
      </a:lt1>
      <a:dk2>
        <a:srgbClr val="061DC8"/>
      </a:dk2>
      <a:lt2>
        <a:srgbClr val="727272"/>
      </a:lt2>
      <a:accent1>
        <a:srgbClr val="7889FB"/>
      </a:accent1>
      <a:accent2>
        <a:srgbClr val="C7CDFD"/>
      </a:accent2>
      <a:accent3>
        <a:srgbClr val="FFFFFF"/>
      </a:accent3>
      <a:accent4>
        <a:srgbClr val="000000"/>
      </a:accent4>
      <a:accent5>
        <a:srgbClr val="BEC4FD"/>
      </a:accent5>
      <a:accent6>
        <a:srgbClr val="B4BAE5"/>
      </a:accent6>
      <a:hlink>
        <a:srgbClr val="669900"/>
      </a:hlink>
      <a:folHlink>
        <a:srgbClr val="8CC800"/>
      </a:folHlink>
    </a:clrScheme>
    <a:fontScheme name="TLE 2006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49610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49610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TLE 2006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UPHINE _Template.potx" id="{7023FB6D-6C98-480D-B469-109A091F5207}" vid="{3EB1BE38-47D0-4078-AD15-0A2AE36A1CB7}"/>
    </a:ext>
  </a:extLst>
</a:theme>
</file>

<file path=ppt/theme/theme2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49610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49610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UPHINE _Template.potx" id="{7023FB6D-6C98-480D-B469-109A091F5207}" vid="{703668B2-C7B3-4500-88ED-FA21D7F5D84D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DAUPHINE _Template</Template>
  <TotalTime>2959</TotalTime>
  <Words>615</Words>
  <Application>Microsoft Macintosh PowerPoint</Application>
  <PresentationFormat>On-screen Show (4:3)</PresentationFormat>
  <Paragraphs>124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Calibri</vt:lpstr>
      <vt:lpstr>Courier New</vt:lpstr>
      <vt:lpstr>Helvetica Light</vt:lpstr>
      <vt:lpstr>Helvetica Neue</vt:lpstr>
      <vt:lpstr>Helvetica Neue Thin</vt:lpstr>
      <vt:lpstr>Verdana</vt:lpstr>
      <vt:lpstr>Wingdings</vt:lpstr>
      <vt:lpstr>Arial</vt:lpstr>
      <vt:lpstr>TLE 2006</vt:lpstr>
      <vt:lpstr>2_Custom Design</vt:lpstr>
      <vt:lpstr>Emerging Technologies </vt:lpstr>
      <vt:lpstr>Pages on the Web: Reminders</vt:lpstr>
      <vt:lpstr>Pages on the Web: Reminders</vt:lpstr>
      <vt:lpstr>Pages on the Web: Reminders</vt:lpstr>
      <vt:lpstr>NodeJS in a nutshell</vt:lpstr>
      <vt:lpstr>NodeJS in a nutshell</vt:lpstr>
      <vt:lpstr>NodeJS in a nutshell</vt:lpstr>
      <vt:lpstr>NodeJS in a nutshell</vt:lpstr>
      <vt:lpstr>Exercize Directory preparation</vt:lpstr>
      <vt:lpstr>Exercize 01 - NodeJS basics Playing with the console</vt:lpstr>
      <vt:lpstr>Exercize 02 - NodeJS basics Playing with routes and middlewares, display in the browser</vt:lpstr>
    </vt:vector>
  </TitlesOfParts>
  <Company>IBM Corporation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Emerging Technologies</dc:title>
  <dc:creator>ADMINIBM</dc:creator>
  <cp:lastModifiedBy>Sylvain-Roch Wilbert</cp:lastModifiedBy>
  <cp:revision>173</cp:revision>
  <cp:lastPrinted>2015-12-05T18:15:06Z</cp:lastPrinted>
  <dcterms:created xsi:type="dcterms:W3CDTF">2015-11-23T20:45:01Z</dcterms:created>
  <dcterms:modified xsi:type="dcterms:W3CDTF">2016-11-05T14:18:20Z</dcterms:modified>
</cp:coreProperties>
</file>