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18"/>
  </p:notesMasterIdLst>
  <p:handoutMasterIdLst>
    <p:handoutMasterId r:id="rId19"/>
  </p:handoutMasterIdLst>
  <p:sldIdLst>
    <p:sldId id="259" r:id="rId3"/>
    <p:sldId id="494" r:id="rId4"/>
    <p:sldId id="504" r:id="rId5"/>
    <p:sldId id="505" r:id="rId6"/>
    <p:sldId id="495" r:id="rId7"/>
    <p:sldId id="496" r:id="rId8"/>
    <p:sldId id="503" r:id="rId9"/>
    <p:sldId id="508" r:id="rId10"/>
    <p:sldId id="506" r:id="rId11"/>
    <p:sldId id="498" r:id="rId12"/>
    <p:sldId id="499" r:id="rId13"/>
    <p:sldId id="500" r:id="rId14"/>
    <p:sldId id="501" r:id="rId15"/>
    <p:sldId id="509" r:id="rId16"/>
    <p:sldId id="507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300"/>
    <a:srgbClr val="F79910"/>
    <a:srgbClr val="00B299"/>
    <a:srgbClr val="5695CE"/>
    <a:srgbClr val="99CCFF"/>
    <a:srgbClr val="F9F9F9"/>
    <a:srgbClr val="669900"/>
    <a:srgbClr val="DCE0FE"/>
    <a:srgbClr val="CC6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4" autoAdjust="0"/>
    <p:restoredTop sz="94487" autoAdjust="0"/>
  </p:normalViewPr>
  <p:slideViewPr>
    <p:cSldViewPr>
      <p:cViewPr>
        <p:scale>
          <a:sx n="100" d="100"/>
          <a:sy n="100" d="100"/>
        </p:scale>
        <p:origin x="1592" y="0"/>
      </p:cViewPr>
      <p:guideLst>
        <p:guide orient="horz" pos="234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1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1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7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7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1D054-A9D3-42C4-82CF-C02943339A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71438" y="6400038"/>
            <a:ext cx="1771650" cy="2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1200" b="1" dirty="0" smtClean="0">
                <a:solidFill>
                  <a:srgbClr val="CC660B"/>
                </a:solidFill>
              </a:rPr>
              <a:t>2016-2017</a:t>
            </a:r>
            <a:endParaRPr lang="en-US" sz="1200" b="1" dirty="0" smtClean="0">
              <a:solidFill>
                <a:srgbClr val="CC660B"/>
              </a:solidFill>
            </a:endParaRPr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71438" y="6400800"/>
            <a:ext cx="1830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b="1" dirty="0" smtClean="0">
                <a:solidFill>
                  <a:srgbClr val="CC660B"/>
                </a:solidFill>
              </a:rPr>
              <a:t>2016-2017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api.ng.bluemix.net/" TargetMode="Externa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u-gb.bluemix.net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api.ng.bluemix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api.ng.bluemix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4000"/>
              </a:lnSpc>
              <a:buNone/>
              <a:defRPr/>
            </a:pPr>
            <a:r>
              <a:rPr lang="fr-FR" sz="2800" b="1" dirty="0" smtClean="0">
                <a:latin typeface="Calibri" panose="020F0502020204030204" pitchFamily="34" charset="0"/>
              </a:rPr>
              <a:t>Session #06</a:t>
            </a:r>
            <a:r>
              <a:rPr lang="fr-FR" sz="2800" dirty="0" smtClean="0">
                <a:latin typeface="Calibri" panose="020F0502020204030204" pitchFamily="34" charset="0"/>
              </a:rPr>
              <a:t>: </a:t>
            </a:r>
            <a:r>
              <a:rPr lang="fr-FR" sz="2800" dirty="0" err="1" smtClean="0">
                <a:latin typeface="Calibri" panose="020F0502020204030204" pitchFamily="34" charset="0"/>
              </a:rPr>
              <a:t>Deploying</a:t>
            </a:r>
            <a:r>
              <a:rPr lang="fr-FR" sz="2800" dirty="0" smtClean="0">
                <a:latin typeface="Calibri" panose="020F0502020204030204" pitchFamily="34" charset="0"/>
              </a:rPr>
              <a:t> the application in </a:t>
            </a:r>
            <a:r>
              <a:rPr lang="fr-FR" sz="2800" dirty="0" err="1">
                <a:latin typeface="Calibri" panose="020F0502020204030204" pitchFamily="34" charset="0"/>
              </a:rPr>
              <a:t>B</a:t>
            </a:r>
            <a:r>
              <a:rPr lang="fr-FR" sz="2800" dirty="0" err="1" smtClean="0">
                <a:latin typeface="Calibri" panose="020F0502020204030204" pitchFamily="34" charset="0"/>
              </a:rPr>
              <a:t>luemix</a:t>
            </a:r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 smtClean="0">
                <a:latin typeface="Calibri" panose="020F0502020204030204" pitchFamily="34" charset="0"/>
              </a:rPr>
              <a:t>using</a:t>
            </a:r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 smtClean="0">
                <a:latin typeface="Calibri" panose="020F0502020204030204" pitchFamily="34" charset="0"/>
              </a:rPr>
              <a:t>CloudFoundry</a:t>
            </a:r>
            <a:r>
              <a:rPr lang="fr-FR" sz="2800" dirty="0" smtClean="0">
                <a:latin typeface="Calibri" panose="020F0502020204030204" pitchFamily="34" charset="0"/>
              </a:rPr>
              <a:t> CLI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Pointing</a:t>
            </a:r>
            <a:r>
              <a:rPr lang="fr-FR" sz="2400" dirty="0" smtClean="0"/>
              <a:t> to the US </a:t>
            </a:r>
            <a:r>
              <a:rPr lang="fr-FR" sz="2400" dirty="0" err="1" smtClean="0"/>
              <a:t>south</a:t>
            </a:r>
            <a:r>
              <a:rPr lang="fr-FR" sz="2400" dirty="0" smtClean="0"/>
              <a:t> </a:t>
            </a:r>
            <a:r>
              <a:rPr lang="fr-FR" sz="2400" dirty="0" err="1" smtClean="0"/>
              <a:t>region</a:t>
            </a:r>
            <a:endParaRPr lang="en-US" sz="2400" dirty="0"/>
          </a:p>
          <a:p>
            <a:pPr marL="0" indent="0" algn="ctr">
              <a:buNone/>
            </a:pP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api.ng.bluemix.net</a:t>
            </a: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04 – </a:t>
            </a:r>
            <a:r>
              <a:rPr lang="fr-FR" dirty="0" err="1"/>
              <a:t>CloudFoundry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Push the application to </a:t>
            </a:r>
            <a:r>
              <a:rPr lang="fr-FR" sz="1600" dirty="0" err="1"/>
              <a:t>Bluemix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cloud </a:t>
            </a:r>
            <a:r>
              <a:rPr lang="fr-FR" sz="1600" dirty="0" err="1"/>
              <a:t>foundry</a:t>
            </a:r>
            <a:r>
              <a:rPr lang="fr-FR" sz="1600" dirty="0"/>
              <a:t> </a:t>
            </a:r>
            <a:r>
              <a:rPr lang="fr-FR" sz="1600" dirty="0" err="1"/>
              <a:t>commands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52936"/>
            <a:ext cx="7956376" cy="12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Login to </a:t>
            </a:r>
            <a:r>
              <a:rPr lang="fr-FR" dirty="0" err="1" smtClean="0"/>
              <a:t>bluemix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terminal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 -u YOUR_EMAIL -o 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YOUR_ORG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 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YOUR_WORKSPACE</a:t>
            </a:r>
          </a:p>
          <a:p>
            <a:endParaRPr lang="fr-FR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 -u </a:t>
            </a:r>
            <a:r>
              <a:rPr lang="en-US" sz="2000" b="1" dirty="0" err="1" smtClean="0">
                <a:solidFill>
                  <a:srgbClr val="E67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theibmbluemix@gmail.com</a:t>
            </a:r>
            <a:r>
              <a:rPr lang="en-US" sz="2000" b="1" dirty="0" smtClean="0">
                <a:solidFill>
                  <a:srgbClr val="E67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2000" b="1" dirty="0" err="1">
                <a:solidFill>
                  <a:srgbClr val="E67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theibmbluemix@gmail.com</a:t>
            </a:r>
            <a:r>
              <a:rPr lang="en-US" sz="2000" b="1" dirty="0">
                <a:solidFill>
                  <a:srgbClr val="E67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000" b="1" dirty="0" smtClean="0">
                <a:solidFill>
                  <a:srgbClr val="E67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</a:p>
          <a:p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04 – </a:t>
            </a:r>
            <a:r>
              <a:rPr lang="fr-FR" dirty="0" err="1"/>
              <a:t>CloudFoundry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Push the application to </a:t>
            </a:r>
            <a:r>
              <a:rPr lang="fr-FR" sz="1600" dirty="0" err="1"/>
              <a:t>Bluemix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cloud </a:t>
            </a:r>
            <a:r>
              <a:rPr lang="fr-FR" sz="1600" dirty="0" err="1"/>
              <a:t>foundry</a:t>
            </a:r>
            <a:r>
              <a:rPr lang="fr-FR" sz="1600" dirty="0"/>
              <a:t> </a:t>
            </a:r>
            <a:r>
              <a:rPr lang="fr-FR" sz="1600" dirty="0" err="1"/>
              <a:t>commands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412776"/>
            <a:ext cx="1965301" cy="1836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4005064"/>
            <a:ext cx="809690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1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</a:t>
            </a:r>
            <a:r>
              <a:rPr lang="en-US" b="1" dirty="0">
                <a:solidFill>
                  <a:srgbClr val="E67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YOUR_APPNAME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512m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04 – </a:t>
            </a:r>
            <a:r>
              <a:rPr lang="fr-FR" dirty="0" err="1"/>
              <a:t>CloudFoundry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Push the application to </a:t>
            </a:r>
            <a:r>
              <a:rPr lang="fr-FR" sz="1600" dirty="0" err="1"/>
              <a:t>Bluemix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cloud </a:t>
            </a:r>
            <a:r>
              <a:rPr lang="fr-FR" sz="1600" dirty="0" err="1"/>
              <a:t>foundry</a:t>
            </a:r>
            <a:r>
              <a:rPr lang="fr-FR" sz="1600" dirty="0"/>
              <a:t> </a:t>
            </a:r>
            <a:r>
              <a:rPr lang="fr-FR" sz="1600" dirty="0" err="1"/>
              <a:t>commands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16832"/>
            <a:ext cx="6804248" cy="1796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57" y="3833813"/>
            <a:ext cx="6804248" cy="173963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5292080" y="5594008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The application is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pushed to the cloud,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configured with 512m of memory,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published on the internet with your name.</a:t>
            </a:r>
          </a:p>
        </p:txBody>
      </p:sp>
    </p:spTree>
    <p:extLst>
      <p:ext uri="{BB962C8B-B14F-4D97-AF65-F5344CB8AC3E}">
        <p14:creationId xmlns:p14="http://schemas.microsoft.com/office/powerpoint/2010/main" val="18505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568419"/>
            <a:ext cx="8353425" cy="453078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04 – </a:t>
            </a:r>
            <a:r>
              <a:rPr lang="fr-FR" dirty="0" err="1"/>
              <a:t>CloudFoundry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Push the application to </a:t>
            </a:r>
            <a:r>
              <a:rPr lang="fr-FR" sz="1600" dirty="0" err="1"/>
              <a:t>Bluemix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cloud </a:t>
            </a:r>
            <a:r>
              <a:rPr lang="fr-FR" sz="1600" dirty="0" err="1"/>
              <a:t>foundry</a:t>
            </a:r>
            <a:r>
              <a:rPr lang="fr-FR" sz="1600" dirty="0"/>
              <a:t> </a:t>
            </a:r>
            <a:r>
              <a:rPr lang="fr-FR" sz="1600" dirty="0" err="1"/>
              <a:t>commands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71600" y="4509120"/>
            <a:ext cx="7488832" cy="344763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292080" y="5594008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The application can be monitored from the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Bluemix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Dashboard.</a:t>
            </a:r>
          </a:p>
        </p:txBody>
      </p:sp>
    </p:spTree>
    <p:extLst>
      <p:ext uri="{BB962C8B-B14F-4D97-AF65-F5344CB8AC3E}">
        <p14:creationId xmlns:p14="http://schemas.microsoft.com/office/powerpoint/2010/main" val="12769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568419"/>
            <a:ext cx="8353425" cy="453078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04 – </a:t>
            </a:r>
            <a:r>
              <a:rPr lang="fr-FR" dirty="0" err="1"/>
              <a:t>CloudFoundry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Push the application to </a:t>
            </a:r>
            <a:r>
              <a:rPr lang="fr-FR" sz="1600" dirty="0" err="1"/>
              <a:t>Bluemix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cloud </a:t>
            </a:r>
            <a:r>
              <a:rPr lang="fr-FR" sz="1600" dirty="0" err="1"/>
              <a:t>foundry</a:t>
            </a:r>
            <a:r>
              <a:rPr lang="fr-FR" sz="1600" dirty="0"/>
              <a:t> </a:t>
            </a:r>
            <a:r>
              <a:rPr lang="fr-FR" sz="1600" dirty="0" err="1"/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9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568419"/>
            <a:ext cx="8353425" cy="453078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04 – </a:t>
            </a:r>
            <a:r>
              <a:rPr lang="fr-FR" dirty="0" err="1"/>
              <a:t>CloudFoundry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Push the application to </a:t>
            </a:r>
            <a:r>
              <a:rPr lang="fr-FR" sz="1600" dirty="0" err="1"/>
              <a:t>Bluemix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cloud </a:t>
            </a:r>
            <a:r>
              <a:rPr lang="fr-FR" sz="1600" dirty="0" err="1"/>
              <a:t>foundry</a:t>
            </a:r>
            <a:r>
              <a:rPr lang="fr-FR" sz="1600" dirty="0"/>
              <a:t> </a:t>
            </a:r>
            <a:r>
              <a:rPr lang="fr-FR" sz="1600" dirty="0" err="1"/>
              <a:t>commands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15616" y="1772816"/>
            <a:ext cx="2736304" cy="360040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Cloud Foundry </a:t>
            </a:r>
            <a:r>
              <a:rPr lang="en-US" sz="2400" dirty="0"/>
              <a:t>is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open source cloud computing platform as a service (</a:t>
            </a:r>
            <a:r>
              <a:rPr lang="en-US" sz="2400" b="1" dirty="0"/>
              <a:t>PaaS</a:t>
            </a:r>
            <a:r>
              <a:rPr lang="en-US" sz="2400" dirty="0" smtClean="0"/>
              <a:t>). It is an  </a:t>
            </a:r>
            <a:r>
              <a:rPr lang="en-US" sz="2400" dirty="0"/>
              <a:t>industry standard platform for cloud </a:t>
            </a:r>
            <a:r>
              <a:rPr lang="en-US" sz="2400" dirty="0" smtClean="0"/>
              <a:t>applications</a:t>
            </a:r>
          </a:p>
          <a:p>
            <a:r>
              <a:rPr lang="fr-FR" sz="2400" dirty="0" smtClean="0"/>
              <a:t>It </a:t>
            </a:r>
            <a:r>
              <a:rPr lang="fr-FR" sz="2400" dirty="0" err="1" smtClean="0"/>
              <a:t>enables</a:t>
            </a:r>
            <a:r>
              <a:rPr lang="fr-FR" sz="2400" dirty="0" smtClean="0"/>
              <a:t> a </a:t>
            </a:r>
            <a:r>
              <a:rPr lang="fr-FR" sz="2400" dirty="0" err="1" smtClean="0"/>
              <a:t>tool</a:t>
            </a:r>
            <a:r>
              <a:rPr lang="fr-FR" sz="2400" dirty="0" smtClean="0"/>
              <a:t> to </a:t>
            </a:r>
            <a:r>
              <a:rPr lang="fr-FR" sz="2400" dirty="0" err="1" smtClean="0"/>
              <a:t>deploy</a:t>
            </a:r>
            <a:r>
              <a:rPr lang="fr-FR" sz="2400" dirty="0" smtClean="0"/>
              <a:t> applications in the cloud : </a:t>
            </a:r>
            <a:r>
              <a:rPr lang="en-US" sz="2400" b="1" dirty="0" err="1" smtClean="0"/>
              <a:t>cf</a:t>
            </a:r>
            <a:r>
              <a:rPr lang="en-US" sz="2400" b="1" dirty="0" smtClean="0"/>
              <a:t> </a:t>
            </a:r>
            <a:r>
              <a:rPr lang="en-US" sz="2400" b="1" dirty="0"/>
              <a:t>Command Line </a:t>
            </a:r>
            <a:r>
              <a:rPr lang="en-US" sz="2400" b="1" dirty="0" smtClean="0"/>
              <a:t>Interface</a:t>
            </a:r>
          </a:p>
          <a:p>
            <a:pPr lvl="1"/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https://api.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ng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.bluemix.net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(US South Region)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or </a:t>
            </a:r>
            <a:r>
              <a:rPr lang="en-US" sz="1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api.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eu-gb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.bluemix.net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cs typeface="Courier New" panose="02070309020205020404" pitchFamily="49" charset="0"/>
              </a:rPr>
              <a:t>(UK Region)</a:t>
            </a:r>
          </a:p>
          <a:p>
            <a:pPr lvl="1"/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 -u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YOUR_EMAIL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YOUR_ORG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YOUR_WORKSPACE</a:t>
            </a:r>
          </a:p>
          <a:p>
            <a:pPr lvl="1"/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YOUR_APPNAME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512m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CloudFoundry</a:t>
            </a:r>
            <a:r>
              <a:rPr lang="fr-FR" dirty="0" smtClean="0"/>
              <a:t> in a </a:t>
            </a:r>
            <a:r>
              <a:rPr lang="fr-FR" dirty="0" err="1" smtClean="0"/>
              <a:t>nutshell</a:t>
            </a:r>
            <a:endParaRPr lang="en-US" sz="1600" dirty="0"/>
          </a:p>
        </p:txBody>
      </p:sp>
      <p:pic>
        <p:nvPicPr>
          <p:cNvPr id="5" name="Picture 52" descr="eto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005064"/>
            <a:ext cx="2063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97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Directory :  </a:t>
            </a:r>
            <a:r>
              <a:rPr lang="fr-FR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04-andnowinbluemix</a:t>
            </a: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</a:t>
            </a:r>
            <a:r>
              <a:rPr lang="fr-FR" dirty="0" smtClean="0"/>
              <a:t>04 </a:t>
            </a:r>
            <a:r>
              <a:rPr lang="fr-FR" dirty="0"/>
              <a:t>- </a:t>
            </a:r>
            <a:r>
              <a:rPr lang="fr-FR" dirty="0" err="1" smtClean="0"/>
              <a:t>CloudFoundry</a:t>
            </a:r>
            <a:r>
              <a:rPr lang="fr-FR" dirty="0"/>
              <a:t/>
            </a:r>
            <a:br>
              <a:rPr lang="fr-FR" dirty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7128792" cy="44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8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Start from a stable application  for ex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03-abitmorecomplex</a:t>
            </a:r>
          </a:p>
          <a:p>
            <a:endParaRPr lang="en-US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Adapt the code in order to</a:t>
            </a:r>
          </a:p>
          <a:p>
            <a:pPr lvl="1"/>
            <a:r>
              <a:rPr lang="en-US" sz="2000" dirty="0" smtClean="0"/>
              <a:t>Run the application locally (Design/Implementation time)</a:t>
            </a:r>
          </a:p>
          <a:p>
            <a:pPr lvl="1"/>
            <a:r>
              <a:rPr lang="en-US" sz="2000" dirty="0" smtClean="0"/>
              <a:t>Run the application on cloud ( Run time)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Rely on Cloud Foundry to push the code on </a:t>
            </a:r>
            <a:r>
              <a:rPr lang="en-US" sz="2400" dirty="0" err="1" smtClean="0"/>
              <a:t>Bluemix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Cloud compliance</a:t>
            </a:r>
          </a:p>
          <a:p>
            <a:pPr lvl="1"/>
            <a:r>
              <a:rPr lang="en-US" sz="2000" dirty="0" smtClean="0"/>
              <a:t>A default JS file shall be target (instead of relying on 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filename.js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Adapt the code in order detect when run locally or in the cloud (detecting automatically de host and port)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</a:t>
            </a:r>
            <a:r>
              <a:rPr lang="fr-FR" dirty="0" smtClean="0"/>
              <a:t>03 </a:t>
            </a:r>
            <a:r>
              <a:rPr lang="fr-FR" dirty="0"/>
              <a:t>- </a:t>
            </a:r>
            <a:r>
              <a:rPr lang="fr-FR" dirty="0" err="1"/>
              <a:t>NodeJS</a:t>
            </a:r>
            <a:r>
              <a:rPr lang="fr-FR" dirty="0"/>
              <a:t> basics</a:t>
            </a:r>
            <a:br>
              <a:rPr lang="fr-FR" dirty="0"/>
            </a:br>
            <a:r>
              <a:rPr lang="fr-FR" sz="1600" dirty="0" smtClean="0"/>
              <a:t>Our </a:t>
            </a:r>
            <a:r>
              <a:rPr lang="fr-FR" sz="1600" dirty="0" err="1" smtClean="0"/>
              <a:t>requirements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Update the </a:t>
            </a:r>
            <a:r>
              <a:rPr lang="fr-FR" sz="2000" dirty="0" err="1" smtClean="0"/>
              <a:t>Package.json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a </a:t>
            </a:r>
            <a:r>
              <a:rPr lang="fr-FR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/>
              <a:t>directive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A </a:t>
            </a:r>
            <a:r>
              <a:rPr lang="fr-FR" sz="2000" dirty="0" err="1" smtClean="0"/>
              <a:t>generic</a:t>
            </a:r>
            <a:r>
              <a:rPr lang="fr-FR" sz="2000" dirty="0" smtClean="0"/>
              <a:t> command </a:t>
            </a:r>
            <a:r>
              <a:rPr lang="fr-FR" sz="2000" dirty="0" err="1" smtClean="0"/>
              <a:t>start</a:t>
            </a:r>
            <a:r>
              <a:rPr lang="fr-FR" sz="2000" dirty="0" smtClean="0"/>
              <a:t> the </a:t>
            </a:r>
            <a:r>
              <a:rPr lang="fr-FR" sz="2000" dirty="0" err="1" smtClean="0"/>
              <a:t>app</a:t>
            </a:r>
            <a:r>
              <a:rPr lang="fr-FR" sz="2000" dirty="0" smtClean="0"/>
              <a:t> : </a:t>
            </a:r>
            <a:r>
              <a:rPr lang="fr-FR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fr-FR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3906834" cy="28611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04 - </a:t>
            </a:r>
            <a:r>
              <a:rPr lang="fr-FR" dirty="0" err="1"/>
              <a:t>CloudFoundry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 err="1" smtClean="0"/>
              <a:t>Preparing</a:t>
            </a:r>
            <a:r>
              <a:rPr lang="fr-FR" sz="1600" dirty="0" smtClean="0"/>
              <a:t> </a:t>
            </a:r>
            <a:r>
              <a:rPr lang="fr-FR" sz="1600" dirty="0"/>
              <a:t>the file to </a:t>
            </a:r>
            <a:r>
              <a:rPr lang="fr-FR" sz="1600" dirty="0" err="1"/>
              <a:t>be</a:t>
            </a:r>
            <a:r>
              <a:rPr lang="fr-FR" sz="1600" dirty="0"/>
              <a:t> Cloud </a:t>
            </a:r>
            <a:r>
              <a:rPr lang="fr-FR" sz="1600" dirty="0" err="1" smtClean="0"/>
              <a:t>compliant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15616" y="2658316"/>
            <a:ext cx="1368152" cy="288032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941168"/>
            <a:ext cx="5511183" cy="14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527484"/>
            <a:ext cx="8719960" cy="250460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Update the app.js in </a:t>
            </a:r>
            <a:r>
              <a:rPr lang="fr-FR" sz="2000" dirty="0" err="1" smtClean="0"/>
              <a:t>order</a:t>
            </a:r>
            <a:r>
              <a:rPr lang="fr-FR" sz="2000" dirty="0" smtClean="0"/>
              <a:t> to </a:t>
            </a:r>
            <a:r>
              <a:rPr lang="fr-FR" sz="2000" dirty="0" err="1" smtClean="0"/>
              <a:t>determine</a:t>
            </a:r>
            <a:r>
              <a:rPr lang="fr-FR" sz="2000" dirty="0" smtClean="0"/>
              <a:t> the server and port in </a:t>
            </a:r>
            <a:r>
              <a:rPr lang="fr-FR" sz="2000" dirty="0" err="1" smtClean="0"/>
              <a:t>adequation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the location </a:t>
            </a:r>
            <a:r>
              <a:rPr lang="fr-FR" sz="2000" dirty="0" err="1" smtClean="0"/>
              <a:t>where</a:t>
            </a:r>
            <a:r>
              <a:rPr lang="fr-FR" sz="2000" dirty="0" smtClean="0"/>
              <a:t> the </a:t>
            </a:r>
            <a:r>
              <a:rPr lang="fr-FR" sz="2000" dirty="0" err="1" smtClean="0"/>
              <a:t>app</a:t>
            </a:r>
            <a:r>
              <a:rPr lang="fr-FR" sz="2000" dirty="0" smtClean="0"/>
              <a:t> </a:t>
            </a:r>
            <a:r>
              <a:rPr lang="fr-FR" sz="2000" dirty="0" err="1" smtClean="0"/>
              <a:t>resides</a:t>
            </a:r>
            <a:r>
              <a:rPr lang="fr-FR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04 - </a:t>
            </a:r>
            <a:r>
              <a:rPr lang="fr-FR" dirty="0" err="1"/>
              <a:t>CloudFoundry</a:t>
            </a:r>
            <a:endParaRPr lang="en-US" dirty="0"/>
          </a:p>
        </p:txBody>
      </p:sp>
      <p:sp>
        <p:nvSpPr>
          <p:cNvPr id="6" name="Line Callout 2 (Accent Bar) 5"/>
          <p:cNvSpPr/>
          <p:nvPr/>
        </p:nvSpPr>
        <p:spPr bwMode="auto">
          <a:xfrm>
            <a:off x="7063607" y="2077906"/>
            <a:ext cx="2592288" cy="253916"/>
          </a:xfrm>
          <a:prstGeom prst="accentCallout2">
            <a:avLst>
              <a:gd name="adj1" fmla="val 18750"/>
              <a:gd name="adj2" fmla="val -8333"/>
              <a:gd name="adj3" fmla="val 22501"/>
              <a:gd name="adj4" fmla="val -17402"/>
              <a:gd name="adj5" fmla="val 446456"/>
              <a:gd name="adj6" fmla="val -139887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50" b="1" i="0" u="none" strike="noStrike" cap="none" normalizeH="0" baseline="0" dirty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Cloud variable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Line Callout 2 (Accent Bar) 7"/>
          <p:cNvSpPr/>
          <p:nvPr/>
        </p:nvSpPr>
        <p:spPr bwMode="auto">
          <a:xfrm flipH="1">
            <a:off x="1187624" y="5361766"/>
            <a:ext cx="1584176" cy="253916"/>
          </a:xfrm>
          <a:prstGeom prst="accentCallout2">
            <a:avLst>
              <a:gd name="adj1" fmla="val 18750"/>
              <a:gd name="adj2" fmla="val -8333"/>
              <a:gd name="adj3" fmla="val 22501"/>
              <a:gd name="adj4" fmla="val -17402"/>
              <a:gd name="adj5" fmla="val -747425"/>
              <a:gd name="adj6" fmla="val -91410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50" b="1" i="0" u="none" strike="noStrike" cap="none" normalizeH="0" baseline="0" dirty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Local variable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09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568419"/>
            <a:ext cx="8353425" cy="453078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04 – </a:t>
            </a:r>
            <a:r>
              <a:rPr lang="fr-FR" dirty="0" err="1"/>
              <a:t>CloudFoundry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Push the application to </a:t>
            </a:r>
            <a:r>
              <a:rPr lang="fr-FR" sz="1600" dirty="0" err="1"/>
              <a:t>Bluemix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cloud </a:t>
            </a:r>
            <a:r>
              <a:rPr lang="fr-FR" sz="1600" dirty="0" err="1"/>
              <a:t>foundry</a:t>
            </a:r>
            <a:r>
              <a:rPr lang="fr-FR" sz="1600" dirty="0"/>
              <a:t> </a:t>
            </a:r>
            <a:r>
              <a:rPr lang="fr-FR" sz="1600" dirty="0" err="1"/>
              <a:t>commands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71600" y="1772816"/>
            <a:ext cx="2880320" cy="360040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92080" y="5594008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BEFORE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It works on your local laptop</a:t>
            </a:r>
          </a:p>
        </p:txBody>
      </p:sp>
    </p:spTree>
    <p:extLst>
      <p:ext uri="{BB962C8B-B14F-4D97-AF65-F5344CB8AC3E}">
        <p14:creationId xmlns:p14="http://schemas.microsoft.com/office/powerpoint/2010/main" val="587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568419"/>
            <a:ext cx="8353425" cy="453078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04 – </a:t>
            </a:r>
            <a:r>
              <a:rPr lang="fr-FR" dirty="0" err="1"/>
              <a:t>CloudFoundry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Push the application to </a:t>
            </a:r>
            <a:r>
              <a:rPr lang="fr-FR" sz="1600" dirty="0" err="1" smtClean="0"/>
              <a:t>Bluemix</a:t>
            </a:r>
            <a:r>
              <a:rPr lang="fr-FR" sz="1600" dirty="0" smtClean="0"/>
              <a:t> </a:t>
            </a:r>
            <a:r>
              <a:rPr lang="fr-FR" sz="1600" dirty="0" err="1"/>
              <a:t>using</a:t>
            </a:r>
            <a:r>
              <a:rPr lang="fr-FR" sz="1600" dirty="0"/>
              <a:t> cloud </a:t>
            </a:r>
            <a:r>
              <a:rPr lang="fr-FR" sz="1600" dirty="0" err="1"/>
              <a:t>foundry</a:t>
            </a:r>
            <a:r>
              <a:rPr lang="fr-FR" sz="1600" dirty="0"/>
              <a:t> </a:t>
            </a:r>
            <a:r>
              <a:rPr lang="fr-FR" sz="1600" dirty="0" err="1"/>
              <a:t>commands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15616" y="1772816"/>
            <a:ext cx="2736304" cy="360040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92080" y="5594008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AFTER</a:t>
            </a:r>
          </a:p>
          <a:p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Publish your application in the cloud, in less than 5 minutes</a:t>
            </a:r>
            <a:r>
              <a:rPr lang="mr-IN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…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Pushing your application to the cloud</a:t>
            </a:r>
            <a:r>
              <a:rPr lang="mr-IN" dirty="0" smtClean="0"/>
              <a:t>…</a:t>
            </a:r>
            <a:r>
              <a:rPr lang="fr-FR" dirty="0" smtClean="0"/>
              <a:t>..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:</a:t>
            </a:r>
          </a:p>
          <a:p>
            <a:pPr lvl="1"/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Bluemix</a:t>
            </a:r>
            <a:r>
              <a:rPr lang="fr-FR" sz="2400" dirty="0" smtClean="0"/>
              <a:t> </a:t>
            </a:r>
            <a:r>
              <a:rPr lang="fr-FR" sz="2400" b="1" dirty="0" err="1"/>
              <a:t>c</a:t>
            </a:r>
            <a:r>
              <a:rPr lang="fr-FR" sz="2400" b="1" dirty="0" err="1" smtClean="0"/>
              <a:t>redentials</a:t>
            </a:r>
            <a:r>
              <a:rPr lang="fr-FR" sz="2400" dirty="0" smtClean="0"/>
              <a:t> (user and </a:t>
            </a:r>
            <a:r>
              <a:rPr lang="fr-FR" sz="2400" dirty="0" err="1" smtClean="0"/>
              <a:t>password</a:t>
            </a:r>
            <a:r>
              <a:rPr lang="fr-FR" sz="2400" dirty="0" smtClean="0"/>
              <a:t>)</a:t>
            </a:r>
          </a:p>
          <a:p>
            <a:pPr lvl="1"/>
            <a:r>
              <a:rPr lang="fr-FR" sz="2400" dirty="0" smtClean="0"/>
              <a:t>The </a:t>
            </a:r>
            <a:r>
              <a:rPr lang="fr-FR" sz="2400" dirty="0" err="1" smtClean="0"/>
              <a:t>name</a:t>
            </a:r>
            <a:r>
              <a:rPr lang="fr-FR" sz="2400" dirty="0" smtClean="0"/>
              <a:t> of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b="1" dirty="0" err="1" smtClean="0"/>
              <a:t>region</a:t>
            </a:r>
            <a:r>
              <a:rPr lang="fr-FR" sz="2400" dirty="0" smtClean="0"/>
              <a:t> : </a:t>
            </a:r>
            <a:r>
              <a:rPr lang="fr-FR" sz="2400" b="1" dirty="0" smtClean="0">
                <a:solidFill>
                  <a:srgbClr val="E67300"/>
                </a:solidFill>
              </a:rPr>
              <a:t>US-SOUTH </a:t>
            </a:r>
            <a:r>
              <a:rPr lang="fr-FR" sz="2400" dirty="0" smtClean="0"/>
              <a:t>(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api.ng.bluemix.net</a:t>
            </a:r>
            <a:r>
              <a:rPr lang="fr-FR" sz="2400" dirty="0"/>
              <a:t> </a:t>
            </a:r>
            <a:r>
              <a:rPr lang="fr-FR" sz="2400" dirty="0" smtClean="0"/>
              <a:t>)</a:t>
            </a:r>
          </a:p>
          <a:p>
            <a:pPr lvl="1"/>
            <a:r>
              <a:rPr lang="fr-FR" sz="2400" dirty="0"/>
              <a:t>The </a:t>
            </a:r>
            <a:r>
              <a:rPr lang="fr-FR" sz="2400" dirty="0" err="1"/>
              <a:t>name</a:t>
            </a:r>
            <a:r>
              <a:rPr lang="fr-FR" sz="2400" dirty="0"/>
              <a:t> of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b="1" dirty="0" err="1" smtClean="0"/>
              <a:t>organization</a:t>
            </a:r>
            <a:r>
              <a:rPr lang="fr-FR" sz="2400" dirty="0" smtClean="0"/>
              <a:t> : </a:t>
            </a:r>
            <a:r>
              <a:rPr lang="fr-FR" sz="2400" b="1" i="1" dirty="0" smtClean="0">
                <a:solidFill>
                  <a:srgbClr val="E67300"/>
                </a:solidFill>
              </a:rPr>
              <a:t>email</a:t>
            </a:r>
            <a:r>
              <a:rPr lang="fr-FR" sz="2400" dirty="0" smtClean="0">
                <a:solidFill>
                  <a:srgbClr val="E67300"/>
                </a:solidFill>
              </a:rPr>
              <a:t> </a:t>
            </a:r>
            <a:r>
              <a:rPr lang="fr-FR" sz="2400" dirty="0" smtClean="0"/>
              <a:t>(?)</a:t>
            </a:r>
          </a:p>
          <a:p>
            <a:pPr lvl="1"/>
            <a:r>
              <a:rPr lang="fr-FR" sz="2400" dirty="0"/>
              <a:t>The </a:t>
            </a:r>
            <a:r>
              <a:rPr lang="fr-FR" sz="2400" dirty="0" err="1"/>
              <a:t>name</a:t>
            </a:r>
            <a:r>
              <a:rPr lang="fr-FR" sz="2400" dirty="0"/>
              <a:t> of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b="1" dirty="0" err="1" smtClean="0"/>
              <a:t>space</a:t>
            </a:r>
            <a:r>
              <a:rPr lang="fr-FR" sz="2400" dirty="0" smtClean="0"/>
              <a:t>: </a:t>
            </a:r>
            <a:r>
              <a:rPr lang="fr-FR" sz="2400" b="1" dirty="0" err="1" smtClean="0">
                <a:solidFill>
                  <a:srgbClr val="E67300"/>
                </a:solidFill>
              </a:rPr>
              <a:t>dev</a:t>
            </a:r>
            <a:r>
              <a:rPr lang="fr-FR" sz="2400" dirty="0" smtClean="0">
                <a:solidFill>
                  <a:srgbClr val="E67300"/>
                </a:solidFill>
              </a:rPr>
              <a:t> </a:t>
            </a:r>
            <a:r>
              <a:rPr lang="fr-FR" sz="2400" dirty="0" smtClean="0"/>
              <a:t>(?)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Exercize</a:t>
            </a:r>
            <a:r>
              <a:rPr lang="fr-FR" dirty="0"/>
              <a:t> 04 – </a:t>
            </a:r>
            <a:r>
              <a:rPr lang="fr-FR" dirty="0" err="1"/>
              <a:t>CloudFoundry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Push the application to </a:t>
            </a:r>
            <a:r>
              <a:rPr lang="fr-FR" sz="1600" dirty="0" err="1"/>
              <a:t>Bluemix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cloud </a:t>
            </a:r>
            <a:r>
              <a:rPr lang="fr-FR" sz="1600" dirty="0" err="1"/>
              <a:t>foundry</a:t>
            </a:r>
            <a:r>
              <a:rPr lang="fr-FR" sz="1600" dirty="0"/>
              <a:t> </a:t>
            </a:r>
            <a:r>
              <a:rPr lang="fr-FR" sz="1600" dirty="0" err="1"/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80795"/>
      </p:ext>
    </p:extLst>
  </p:cSld>
  <p:clrMapOvr>
    <a:masterClrMapping/>
  </p:clrMapOvr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2568</TotalTime>
  <Words>422</Words>
  <Application>Microsoft Macintosh PowerPoint</Application>
  <PresentationFormat>On-screen Show (4:3)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</vt:lpstr>
      <vt:lpstr>Courier New</vt:lpstr>
      <vt:lpstr>Helvetica Light</vt:lpstr>
      <vt:lpstr>Helvetica Neue</vt:lpstr>
      <vt:lpstr>Helvetica Neue Thin</vt:lpstr>
      <vt:lpstr>Lucida Console</vt:lpstr>
      <vt:lpstr>Verdana</vt:lpstr>
      <vt:lpstr>Wingdings</vt:lpstr>
      <vt:lpstr>Arial</vt:lpstr>
      <vt:lpstr>TLE 2006</vt:lpstr>
      <vt:lpstr>2_Custom Design</vt:lpstr>
      <vt:lpstr>Emerging Technologies </vt:lpstr>
      <vt:lpstr>CloudFoundry in a nutshell</vt:lpstr>
      <vt:lpstr>Exercize 04 - CloudFoundry </vt:lpstr>
      <vt:lpstr>Exercize 03 - NodeJS basics Our requirements</vt:lpstr>
      <vt:lpstr>Exercize 04 - CloudFoundry Preparing the file to be Cloud compliant</vt:lpstr>
      <vt:lpstr>Exercize 04 - CloudFoundry</vt:lpstr>
      <vt:lpstr>Exercize 04 – CloudFoundry Push the application to Bluemix using cloud foundry commands</vt:lpstr>
      <vt:lpstr>Exercize 04 – CloudFoundry Push the application to Bluemix using cloud foundry commands</vt:lpstr>
      <vt:lpstr>Exercize 04 – CloudFoundry Push the application to Bluemix using cloud foundry commands</vt:lpstr>
      <vt:lpstr>Exercize 04 – CloudFoundry Push the application to Bluemix using cloud foundry commands</vt:lpstr>
      <vt:lpstr>Exercize 04 – CloudFoundry Push the application to Bluemix using cloud foundry commands</vt:lpstr>
      <vt:lpstr>Exercize 04 – CloudFoundry Push the application to Bluemix using cloud foundry commands</vt:lpstr>
      <vt:lpstr>Exercize 04 – CloudFoundry Push the application to Bluemix using cloud foundry commands</vt:lpstr>
      <vt:lpstr>Exercize 04 – CloudFoundry Push the application to Bluemix using cloud foundry commands</vt:lpstr>
      <vt:lpstr>Exercize 04 – CloudFoundry Push the application to Bluemix using cloud foundry commands</vt:lpstr>
    </vt:vector>
  </TitlesOfParts>
  <Company>IBM Corporation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ADMINIBM</dc:creator>
  <cp:lastModifiedBy>Sylvain-Roch Wilbert</cp:lastModifiedBy>
  <cp:revision>186</cp:revision>
  <cp:lastPrinted>2015-12-05T20:58:38Z</cp:lastPrinted>
  <dcterms:created xsi:type="dcterms:W3CDTF">2015-11-23T20:45:01Z</dcterms:created>
  <dcterms:modified xsi:type="dcterms:W3CDTF">2017-01-13T18:08:26Z</dcterms:modified>
</cp:coreProperties>
</file>