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5" r:id="rId2"/>
  </p:sldMasterIdLst>
  <p:notesMasterIdLst>
    <p:notesMasterId r:id="rId18"/>
  </p:notesMasterIdLst>
  <p:handoutMasterIdLst>
    <p:handoutMasterId r:id="rId19"/>
  </p:handoutMasterIdLst>
  <p:sldIdLst>
    <p:sldId id="259" r:id="rId3"/>
    <p:sldId id="495" r:id="rId4"/>
    <p:sldId id="497" r:id="rId5"/>
    <p:sldId id="496" r:id="rId6"/>
    <p:sldId id="498" r:id="rId7"/>
    <p:sldId id="499" r:id="rId8"/>
    <p:sldId id="500" r:id="rId9"/>
    <p:sldId id="509" r:id="rId10"/>
    <p:sldId id="510" r:id="rId11"/>
    <p:sldId id="501" r:id="rId12"/>
    <p:sldId id="504" r:id="rId13"/>
    <p:sldId id="502" r:id="rId14"/>
    <p:sldId id="503" r:id="rId15"/>
    <p:sldId id="505" r:id="rId16"/>
    <p:sldId id="506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F49610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300"/>
    <a:srgbClr val="F79910"/>
    <a:srgbClr val="00B299"/>
    <a:srgbClr val="5695CE"/>
    <a:srgbClr val="99CCFF"/>
    <a:srgbClr val="F9F9F9"/>
    <a:srgbClr val="669900"/>
    <a:srgbClr val="DCE0FE"/>
    <a:srgbClr val="CC6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98" autoAdjust="0"/>
    <p:restoredTop sz="94487" autoAdjust="0"/>
  </p:normalViewPr>
  <p:slideViewPr>
    <p:cSldViewPr>
      <p:cViewPr>
        <p:scale>
          <a:sx n="115" d="100"/>
          <a:sy n="115" d="100"/>
        </p:scale>
        <p:origin x="4040" y="1176"/>
      </p:cViewPr>
      <p:guideLst>
        <p:guide orient="horz" pos="234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1662" y="43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9C44A-F3CB-754B-BE69-CE72AF8F8F92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1BCD7-648A-1743-AD8D-37C98172207A}">
      <dgm:prSet phldrT="[Text]"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Record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33A0E637-2BE3-6149-B22F-6DC644855269}" type="parTrans" cxnId="{9908EBD7-3C81-D64B-9920-BF3FAF480B91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071AF563-73FC-F64B-8222-97CA384B04F4}" type="sibTrans" cxnId="{9908EBD7-3C81-D64B-9920-BF3FAF480B91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6672834-652C-2043-85B0-C9A348DFB0C8}">
      <dgm:prSet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Insight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5BF10B6D-ED1B-B143-B4AF-BC0181B14633}" type="parTrans" cxnId="{51B8EA50-ED16-344D-950C-86F33FCBDAA8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B0F9109-88FD-A247-BBB8-064BE9275E1B}" type="sibTrans" cxnId="{51B8EA50-ED16-344D-950C-86F33FCBDAA8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0C6AA21E-D85B-1B4F-84F5-D2A0E6A56E1C}">
      <dgm:prSet phldrT="[Text]"/>
      <dgm:spPr/>
      <dgm:t>
        <a:bodyPr/>
        <a:lstStyle/>
        <a:p>
          <a:r>
            <a:rPr lang="en-US" b="1" dirty="0" smtClean="0">
              <a:latin typeface="Calibri" charset="0"/>
              <a:ea typeface="Calibri" charset="0"/>
              <a:cs typeface="Calibri" charset="0"/>
            </a:rPr>
            <a:t>System of Engagement</a:t>
          </a:r>
          <a:endParaRPr lang="en-US" b="1" dirty="0">
            <a:latin typeface="Calibri" charset="0"/>
            <a:ea typeface="Calibri" charset="0"/>
            <a:cs typeface="Calibri" charset="0"/>
          </a:endParaRPr>
        </a:p>
      </dgm:t>
    </dgm:pt>
    <dgm:pt modelId="{9E1EB37F-5587-FF47-A958-969086742BB5}" type="parTrans" cxnId="{D4A10345-5464-F14F-855F-4602CCE90F4C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9D2FA68D-042E-1648-A5C7-7E02EC54A6CF}" type="sibTrans" cxnId="{D4A10345-5464-F14F-855F-4602CCE90F4C}">
      <dgm:prSet/>
      <dgm:spPr/>
      <dgm:t>
        <a:bodyPr/>
        <a:lstStyle/>
        <a:p>
          <a:endParaRPr lang="en-US" b="1">
            <a:latin typeface="Calibri" charset="0"/>
            <a:ea typeface="Calibri" charset="0"/>
            <a:cs typeface="Calibri" charset="0"/>
          </a:endParaRPr>
        </a:p>
      </dgm:t>
    </dgm:pt>
    <dgm:pt modelId="{2827139D-CB73-0646-8169-A8F13326E163}" type="pres">
      <dgm:prSet presAssocID="{58B9C44A-F3CB-754B-BE69-CE72AF8F8F9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2C9CF3-FDEE-3F4D-AEA0-8972AD3D96AD}" type="pres">
      <dgm:prSet presAssocID="{2DA1BCD7-648A-1743-AD8D-37C98172207A}" presName="circ1" presStyleLbl="vennNode1" presStyleIdx="0" presStyleCnt="3"/>
      <dgm:spPr/>
      <dgm:t>
        <a:bodyPr/>
        <a:lstStyle/>
        <a:p>
          <a:endParaRPr lang="en-US"/>
        </a:p>
      </dgm:t>
    </dgm:pt>
    <dgm:pt modelId="{E24B5791-3FCC-0C46-BC6D-B60C894FC40C}" type="pres">
      <dgm:prSet presAssocID="{2DA1BCD7-648A-1743-AD8D-37C98172207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C69CE-0B9A-F94A-B29E-DF910A2B8859}" type="pres">
      <dgm:prSet presAssocID="{0C6AA21E-D85B-1B4F-84F5-D2A0E6A56E1C}" presName="circ2" presStyleLbl="vennNode1" presStyleIdx="1" presStyleCnt="3"/>
      <dgm:spPr/>
      <dgm:t>
        <a:bodyPr/>
        <a:lstStyle/>
        <a:p>
          <a:endParaRPr lang="en-US"/>
        </a:p>
      </dgm:t>
    </dgm:pt>
    <dgm:pt modelId="{15C12E46-C8ED-6B42-9903-D5A4B8A559D5}" type="pres">
      <dgm:prSet presAssocID="{0C6AA21E-D85B-1B4F-84F5-D2A0E6A56E1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EF91-5621-AB48-8D21-89BE77693E48}" type="pres">
      <dgm:prSet presAssocID="{96672834-652C-2043-85B0-C9A348DFB0C8}" presName="circ3" presStyleLbl="vennNode1" presStyleIdx="2" presStyleCnt="3"/>
      <dgm:spPr/>
      <dgm:t>
        <a:bodyPr/>
        <a:lstStyle/>
        <a:p>
          <a:endParaRPr lang="en-US"/>
        </a:p>
      </dgm:t>
    </dgm:pt>
    <dgm:pt modelId="{FDA54C4A-0AE6-D140-859C-B7876932D05A}" type="pres">
      <dgm:prSet presAssocID="{96672834-652C-2043-85B0-C9A348DFB0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5E6263-A011-914B-8A99-9BCB2ADA9553}" type="presOf" srcId="{96672834-652C-2043-85B0-C9A348DFB0C8}" destId="{547DEF91-5621-AB48-8D21-89BE77693E48}" srcOrd="0" destOrd="0" presId="urn:microsoft.com/office/officeart/2005/8/layout/venn1"/>
    <dgm:cxn modelId="{9908EBD7-3C81-D64B-9920-BF3FAF480B91}" srcId="{58B9C44A-F3CB-754B-BE69-CE72AF8F8F92}" destId="{2DA1BCD7-648A-1743-AD8D-37C98172207A}" srcOrd="0" destOrd="0" parTransId="{33A0E637-2BE3-6149-B22F-6DC644855269}" sibTransId="{071AF563-73FC-F64B-8222-97CA384B04F4}"/>
    <dgm:cxn modelId="{06CA08BA-ED76-6D44-AB78-3E4EFB3A6746}" type="presOf" srcId="{96672834-652C-2043-85B0-C9A348DFB0C8}" destId="{FDA54C4A-0AE6-D140-859C-B7876932D05A}" srcOrd="1" destOrd="0" presId="urn:microsoft.com/office/officeart/2005/8/layout/venn1"/>
    <dgm:cxn modelId="{3E6AD36A-6D78-054B-8DB0-6D4D5B5282D8}" type="presOf" srcId="{2DA1BCD7-648A-1743-AD8D-37C98172207A}" destId="{E24B5791-3FCC-0C46-BC6D-B60C894FC40C}" srcOrd="1" destOrd="0" presId="urn:microsoft.com/office/officeart/2005/8/layout/venn1"/>
    <dgm:cxn modelId="{F29590CD-235D-1844-80B4-681B7AE026E6}" type="presOf" srcId="{2DA1BCD7-648A-1743-AD8D-37C98172207A}" destId="{462C9CF3-FDEE-3F4D-AEA0-8972AD3D96AD}" srcOrd="0" destOrd="0" presId="urn:microsoft.com/office/officeart/2005/8/layout/venn1"/>
    <dgm:cxn modelId="{88D98432-AAF6-F04D-8E74-252D270147A1}" type="presOf" srcId="{0C6AA21E-D85B-1B4F-84F5-D2A0E6A56E1C}" destId="{15C12E46-C8ED-6B42-9903-D5A4B8A559D5}" srcOrd="1" destOrd="0" presId="urn:microsoft.com/office/officeart/2005/8/layout/venn1"/>
    <dgm:cxn modelId="{D4A10345-5464-F14F-855F-4602CCE90F4C}" srcId="{58B9C44A-F3CB-754B-BE69-CE72AF8F8F92}" destId="{0C6AA21E-D85B-1B4F-84F5-D2A0E6A56E1C}" srcOrd="1" destOrd="0" parTransId="{9E1EB37F-5587-FF47-A958-969086742BB5}" sibTransId="{9D2FA68D-042E-1648-A5C7-7E02EC54A6CF}"/>
    <dgm:cxn modelId="{51B8EA50-ED16-344D-950C-86F33FCBDAA8}" srcId="{58B9C44A-F3CB-754B-BE69-CE72AF8F8F92}" destId="{96672834-652C-2043-85B0-C9A348DFB0C8}" srcOrd="2" destOrd="0" parTransId="{5BF10B6D-ED1B-B143-B4AF-BC0181B14633}" sibTransId="{9B0F9109-88FD-A247-BBB8-064BE9275E1B}"/>
    <dgm:cxn modelId="{E1143C53-0D7F-B74C-B471-C1572D68A1FA}" type="presOf" srcId="{58B9C44A-F3CB-754B-BE69-CE72AF8F8F92}" destId="{2827139D-CB73-0646-8169-A8F13326E163}" srcOrd="0" destOrd="0" presId="urn:microsoft.com/office/officeart/2005/8/layout/venn1"/>
    <dgm:cxn modelId="{DA99610D-FAE9-774E-9191-6FFD3224EFF5}" type="presOf" srcId="{0C6AA21E-D85B-1B4F-84F5-D2A0E6A56E1C}" destId="{3A7C69CE-0B9A-F94A-B29E-DF910A2B8859}" srcOrd="0" destOrd="0" presId="urn:microsoft.com/office/officeart/2005/8/layout/venn1"/>
    <dgm:cxn modelId="{C320D964-36E9-8049-89A0-3227E3FDA43B}" type="presParOf" srcId="{2827139D-CB73-0646-8169-A8F13326E163}" destId="{462C9CF3-FDEE-3F4D-AEA0-8972AD3D96AD}" srcOrd="0" destOrd="0" presId="urn:microsoft.com/office/officeart/2005/8/layout/venn1"/>
    <dgm:cxn modelId="{5A106337-7FEE-4E4D-B913-FE3EB6CB44A2}" type="presParOf" srcId="{2827139D-CB73-0646-8169-A8F13326E163}" destId="{E24B5791-3FCC-0C46-BC6D-B60C894FC40C}" srcOrd="1" destOrd="0" presId="urn:microsoft.com/office/officeart/2005/8/layout/venn1"/>
    <dgm:cxn modelId="{A81349D4-9E4D-B446-8CC4-DD376C1AF8C5}" type="presParOf" srcId="{2827139D-CB73-0646-8169-A8F13326E163}" destId="{3A7C69CE-0B9A-F94A-B29E-DF910A2B8859}" srcOrd="2" destOrd="0" presId="urn:microsoft.com/office/officeart/2005/8/layout/venn1"/>
    <dgm:cxn modelId="{E506181A-5BFC-284F-8070-AD5DF40B330B}" type="presParOf" srcId="{2827139D-CB73-0646-8169-A8F13326E163}" destId="{15C12E46-C8ED-6B42-9903-D5A4B8A559D5}" srcOrd="3" destOrd="0" presId="urn:microsoft.com/office/officeart/2005/8/layout/venn1"/>
    <dgm:cxn modelId="{F5E0172F-AA90-8142-973D-913AC13AA06E}" type="presParOf" srcId="{2827139D-CB73-0646-8169-A8F13326E163}" destId="{547DEF91-5621-AB48-8D21-89BE77693E48}" srcOrd="4" destOrd="0" presId="urn:microsoft.com/office/officeart/2005/8/layout/venn1"/>
    <dgm:cxn modelId="{80E9CBEC-E054-814D-8464-18B5DEF9DAC7}" type="presParOf" srcId="{2827139D-CB73-0646-8169-A8F13326E163}" destId="{FDA54C4A-0AE6-D140-859C-B7876932D05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C9CF3-FDEE-3F4D-AEA0-8972AD3D96AD}">
      <dsp:nvSpPr>
        <dsp:cNvPr id="0" name=""/>
        <dsp:cNvSpPr/>
      </dsp:nvSpPr>
      <dsp:spPr>
        <a:xfrm>
          <a:off x="2293461" y="51613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Record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623788" y="485167"/>
        <a:ext cx="1816798" cy="1114853"/>
      </dsp:txXfrm>
    </dsp:sp>
    <dsp:sp modelId="{3A7C69CE-0B9A-F94A-B29E-DF910A2B8859}">
      <dsp:nvSpPr>
        <dsp:cNvPr id="0" name=""/>
        <dsp:cNvSpPr/>
      </dsp:nvSpPr>
      <dsp:spPr>
        <a:xfrm>
          <a:off x="3187408" y="1600021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Engagement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3945096" y="2240030"/>
        <a:ext cx="1486471" cy="1362599"/>
      </dsp:txXfrm>
    </dsp:sp>
    <dsp:sp modelId="{547DEF91-5621-AB48-8D21-89BE77693E48}">
      <dsp:nvSpPr>
        <dsp:cNvPr id="0" name=""/>
        <dsp:cNvSpPr/>
      </dsp:nvSpPr>
      <dsp:spPr>
        <a:xfrm>
          <a:off x="1399513" y="1600021"/>
          <a:ext cx="2477452" cy="24774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Calibri" charset="0"/>
              <a:ea typeface="Calibri" charset="0"/>
              <a:cs typeface="Calibri" charset="0"/>
            </a:rPr>
            <a:t>System of Insight</a:t>
          </a:r>
          <a:endParaRPr lang="en-US" sz="2200" b="1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632807" y="2240030"/>
        <a:ext cx="1486471" cy="136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06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buFont typeface="Wingdings" pitchFamily="2" charset="2"/>
              <a:buNone/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062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784969-C87A-42FB-A9B1-27A8DA0F8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5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>
            <a:lvl1pPr algn="r"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defTabSz="963142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0" rIns="96322" bIns="48160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01D054-A9D3-42C4-82CF-C02943339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20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6A03B-E6ED-48F8-A27E-179DC8E9CCAA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04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36096-9201-4215-AED7-DDA95AFAC5FD}" type="slidenum">
              <a:rPr lang="en-US" altLang="fr-FR" smtClean="0"/>
              <a:pPr>
                <a:spcBef>
                  <a:spcPct val="0"/>
                </a:spcBef>
              </a:pPr>
              <a:t>3</a:t>
            </a:fld>
            <a:endParaRPr lang="en-US" alt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fr-F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6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1" name="Shape 2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b="1"/>
              <a:t>We’ve realized that, in a large number of use cases, our customers want to move </a:t>
            </a:r>
            <a:r>
              <a:rPr sz="1800" b="1" i="1"/>
              <a:t>even</a:t>
            </a:r>
            <a:r>
              <a:rPr sz="1800" b="1"/>
              <a:t> faster and don’t need to spend the time managing the platform (VM, OS, Middleware, Runtime). IBM’s answer: Bluemix (platform as a service). </a:t>
            </a:r>
          </a:p>
          <a:p>
            <a:pPr lvl="0">
              <a:defRPr sz="1800"/>
            </a:pPr>
            <a:endParaRPr sz="1800" b="1"/>
          </a:p>
          <a:p>
            <a:pPr lvl="0">
              <a:defRPr sz="1800"/>
            </a:pPr>
            <a:r>
              <a:rPr sz="1800" b="1"/>
              <a:t>PaaS Benefits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Setup your environment and deploy apps quicker than any other offering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Service provider manages the Infrastructure AND the platform</a:t>
            </a:r>
          </a:p>
          <a:p>
            <a:pPr lvl="0">
              <a:defRPr sz="1800"/>
            </a:pPr>
            <a:r>
              <a:rPr sz="1800" b="1"/>
              <a:t>PaaS Time Commitment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Minutes to initial deployment - developer can handle everything on his/her own</a:t>
            </a:r>
          </a:p>
          <a:p>
            <a:pPr marL="217473" indent="-217473">
              <a:buSzPct val="75000"/>
              <a:buChar char="•"/>
              <a:defRPr sz="1800"/>
            </a:pPr>
            <a:r>
              <a:rPr sz="1800"/>
              <a:t>Maintenance and upgrades of Platform and Infrastructure handled by service provider</a:t>
            </a:r>
          </a:p>
          <a:p>
            <a:pPr lvl="0">
              <a:defRPr sz="1800"/>
            </a:pPr>
            <a:endParaRPr sz="1800" b="1"/>
          </a:p>
        </p:txBody>
      </p:sp>
    </p:spTree>
    <p:extLst>
      <p:ext uri="{BB962C8B-B14F-4D97-AF65-F5344CB8AC3E}">
        <p14:creationId xmlns:p14="http://schemas.microsoft.com/office/powerpoint/2010/main" val="95068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00" dirty="0"/>
              <a:t>While timing is critical (what we just discussed), </a:t>
            </a:r>
            <a:r>
              <a:rPr sz="1800" b="1" dirty="0"/>
              <a:t>the systems and data you use today</a:t>
            </a:r>
            <a:r>
              <a:rPr sz="1800" b="1" dirty="0">
                <a:solidFill>
                  <a:srgbClr val="0365C0"/>
                </a:solidFill>
              </a:rPr>
              <a:t> can’t be forgotten</a:t>
            </a:r>
            <a:r>
              <a:rPr sz="1800" dirty="0"/>
              <a:t>. That’s why Bluemix simply and securely connects to </a:t>
            </a:r>
            <a:r>
              <a:rPr sz="1800" b="1" dirty="0"/>
              <a:t>core IT</a:t>
            </a:r>
            <a:r>
              <a:rPr sz="1800" dirty="0"/>
              <a:t> and </a:t>
            </a:r>
            <a:r>
              <a:rPr sz="1800" b="1" dirty="0"/>
              <a:t>even other clouds</a:t>
            </a:r>
            <a:r>
              <a:rPr sz="1800" dirty="0"/>
              <a:t> (leveraging IBM’s </a:t>
            </a:r>
            <a:r>
              <a:rPr sz="1800" b="1" dirty="0"/>
              <a:t>proven reputation as a systems integrator</a:t>
            </a:r>
            <a:r>
              <a:rPr sz="1800" dirty="0"/>
              <a:t>).</a:t>
            </a:r>
          </a:p>
          <a:p>
            <a:pPr lvl="0">
              <a:defRPr sz="1800"/>
            </a:pPr>
            <a:endParaRPr sz="1800" dirty="0"/>
          </a:p>
          <a:p>
            <a:pPr lvl="0">
              <a:defRPr sz="1800"/>
            </a:pPr>
            <a:r>
              <a:rPr sz="1800" b="1" dirty="0">
                <a:solidFill>
                  <a:srgbClr val="0365C0"/>
                </a:solidFill>
              </a:rPr>
              <a:t>Hybrid cloud</a:t>
            </a:r>
            <a:r>
              <a:rPr sz="1800" b="1" dirty="0"/>
              <a:t>, where Public and Private clouds work together with Core IT investments, is critical to success given the </a:t>
            </a:r>
            <a:r>
              <a:rPr sz="1800" b="1" dirty="0">
                <a:solidFill>
                  <a:srgbClr val="0365C0"/>
                </a:solidFill>
              </a:rPr>
              <a:t>app revolution</a:t>
            </a:r>
            <a:r>
              <a:rPr sz="1800" b="1" dirty="0"/>
              <a:t> and the </a:t>
            </a:r>
            <a:r>
              <a:rPr sz="1800" b="1" dirty="0">
                <a:solidFill>
                  <a:srgbClr val="0365C0"/>
                </a:solidFill>
              </a:rPr>
              <a:t>expectations and increased competition</a:t>
            </a:r>
            <a:r>
              <a:rPr sz="1800" b="1" dirty="0"/>
              <a:t> it has generated.</a:t>
            </a:r>
          </a:p>
          <a:p>
            <a:pPr lvl="0">
              <a:defRPr sz="1800"/>
            </a:pPr>
            <a:endParaRPr sz="1800" b="1" dirty="0"/>
          </a:p>
          <a:p>
            <a:pPr lvl="0">
              <a:defRPr sz="1800"/>
            </a:pPr>
            <a:r>
              <a:rPr sz="1800" b="1" dirty="0"/>
              <a:t>Overall, hybrid cloud represents the “</a:t>
            </a:r>
            <a:r>
              <a:rPr sz="1800" b="1" dirty="0">
                <a:solidFill>
                  <a:srgbClr val="0365C0"/>
                </a:solidFill>
              </a:rPr>
              <a:t>New IT…”</a:t>
            </a:r>
          </a:p>
        </p:txBody>
      </p:sp>
    </p:spTree>
    <p:extLst>
      <p:ext uri="{BB962C8B-B14F-4D97-AF65-F5344CB8AC3E}">
        <p14:creationId xmlns:p14="http://schemas.microsoft.com/office/powerpoint/2010/main" val="1164624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fr-FR" sz="1600" b="0" dirty="0" err="1" smtClean="0">
                <a:solidFill>
                  <a:srgbClr val="0365C0"/>
                </a:solidFill>
              </a:rPr>
              <a:t>Bluemix</a:t>
            </a:r>
            <a:r>
              <a:rPr lang="fr-FR" sz="1600" b="0" dirty="0" smtClean="0">
                <a:solidFill>
                  <a:srgbClr val="0365C0"/>
                </a:solidFill>
              </a:rPr>
              <a:t> est pour vous un accélérateur d’opportunités</a:t>
            </a:r>
            <a:endParaRPr sz="1600" b="0" dirty="0">
              <a:solidFill>
                <a:srgbClr val="0365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25663" y="2005013"/>
            <a:ext cx="18415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sz="4300" b="1" smtClean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505575"/>
            <a:ext cx="140493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>
            <a:spAutoFit/>
          </a:bodyPr>
          <a:lstStyle>
            <a:lvl1pPr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4961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900" smtClean="0">
                <a:solidFill>
                  <a:srgbClr val="969696"/>
                </a:solidFill>
              </a:rPr>
              <a:t>7 janvier 2013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4250" y="4630738"/>
            <a:ext cx="6484938" cy="325437"/>
          </a:xfrm>
        </p:spPr>
        <p:txBody>
          <a:bodyPr lIns="91428" tIns="17998" rIns="91428"/>
          <a:lstStyle>
            <a:lvl1pPr marL="0" indent="0">
              <a:buFont typeface="Wingdings" pitchFamily="2" charset="2"/>
              <a:buNone/>
              <a:defRPr sz="1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973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12975" y="3889375"/>
            <a:ext cx="6538913" cy="666750"/>
          </a:xfrm>
        </p:spPr>
        <p:txBody>
          <a:bodyPr lIns="91428" rIns="91428" anchor="b"/>
          <a:lstStyle>
            <a:lvl1pPr>
              <a:defRPr sz="36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0D778-BD73-451C-BFDD-05FF88179B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57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0063" y="1816100"/>
            <a:ext cx="1558925" cy="3932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173288" y="1816100"/>
            <a:ext cx="4524375" cy="3932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B8FE3-2338-4EC7-A2F2-0D8789103E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95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3138" y="1816100"/>
            <a:ext cx="6165850" cy="5762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8DA46-9521-44B2-9809-4E713ED19E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690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EBFF78-233F-4917-AC76-FDEBEDA732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950" y="1214438"/>
            <a:ext cx="8353425" cy="523875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7DFFE07-1075-409E-AD04-3BBE9C3E7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1836C9C-C9A6-4664-ADDE-9304B8E18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5950" y="1214438"/>
            <a:ext cx="3519488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87838" y="1214438"/>
            <a:ext cx="3521075" cy="1954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8F3BB4C-0111-47FA-85B1-8E50245807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32E960-BDC9-4B57-93BB-42CA66390F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8D0F1B-900B-42D1-BD8B-EC305A169F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91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BF7E2C-B9C8-457E-9A17-F939631E33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00029-ADF2-46B8-8E27-A8350B40F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606404-1779-43A0-B17F-E38D721D38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48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5698E8C-49DB-46DC-86D7-488E76ADB0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7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5D38A6-CE26-4C46-B81D-FDF06A8D9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 defTabSz="410751">
              <a:lnSpc>
                <a:spcPct val="100000"/>
              </a:lnSpc>
              <a:defRPr sz="5625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312528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1pPr>
            <a:lvl2pPr marL="625056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2pPr>
            <a:lvl3pPr marL="937584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3pPr>
            <a:lvl4pPr marL="1250112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4pPr>
            <a:lvl5pPr marL="1562640" indent="-312528" defTabSz="410751">
              <a:spcBef>
                <a:spcPts val="2953"/>
              </a:spcBef>
              <a:buSzPct val="75000"/>
              <a:buChar char="•"/>
              <a:defRPr sz="2531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531"/>
              <a:t>Body Level One</a:t>
            </a:r>
          </a:p>
          <a:p>
            <a:pPr lvl="1">
              <a:defRPr sz="1800"/>
            </a:pPr>
            <a:r>
              <a:rPr sz="2531"/>
              <a:t>Body Level Two</a:t>
            </a:r>
          </a:p>
          <a:p>
            <a:pPr lvl="2">
              <a:defRPr sz="1800"/>
            </a:pPr>
            <a:r>
              <a:rPr sz="2531"/>
              <a:t>Body Level Three</a:t>
            </a:r>
          </a:p>
          <a:p>
            <a:pPr lvl="3">
              <a:defRPr sz="1800"/>
            </a:pPr>
            <a:r>
              <a:rPr sz="2531"/>
              <a:t>Body Level Four</a:t>
            </a:r>
          </a:p>
          <a:p>
            <a:pPr lvl="4">
              <a:defRPr sz="1800"/>
            </a:pPr>
            <a:r>
              <a:rPr sz="2531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832369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821FB-87B6-4F25-BA31-65BD322C80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6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173288" y="2587625"/>
            <a:ext cx="2938462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64150" y="2587625"/>
            <a:ext cx="2940050" cy="3160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FF2E-13E0-4FB2-ADFF-6758656A61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FF6C-EC73-4F5B-A94C-6F4B701B4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6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56981-A321-4C3F-B8BB-3C0338AFD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23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D8AD6-E1FF-4D2F-9005-C02EDFC6EC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64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ECC2-0436-4EF5-811F-106EE134A9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63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30CC-4672-496A-9C3F-CC56C1AE07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36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43138" y="1816100"/>
            <a:ext cx="6165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14" rIns="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Header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288" y="2587625"/>
            <a:ext cx="60309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9963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44D0597F-0570-4000-AE80-2695F2612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16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192088" indent="-19208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3200">
          <a:solidFill>
            <a:srgbClr val="241E70"/>
          </a:solidFill>
          <a:latin typeface="+mn-lt"/>
          <a:ea typeface="+mn-ea"/>
          <a:cs typeface="+mn-cs"/>
        </a:defRPr>
      </a:lvl1pPr>
      <a:lvl2pPr marL="463550" indent="-185738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600">
          <a:solidFill>
            <a:srgbClr val="241E70"/>
          </a:solidFill>
          <a:latin typeface="+mn-lt"/>
          <a:cs typeface="+mn-cs"/>
        </a:defRPr>
      </a:lvl2pPr>
      <a:lvl3pPr marL="768350" indent="-1936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400">
          <a:solidFill>
            <a:srgbClr val="241E70"/>
          </a:solidFill>
          <a:latin typeface="+mn-lt"/>
          <a:cs typeface="+mn-cs"/>
        </a:defRPr>
      </a:lvl3pPr>
      <a:lvl4pPr marL="1052513" indent="-180975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200">
          <a:solidFill>
            <a:srgbClr val="241E70"/>
          </a:solidFill>
          <a:latin typeface="+mn-lt"/>
          <a:cs typeface="+mn-cs"/>
        </a:defRPr>
      </a:lvl4pPr>
      <a:lvl5pPr marL="13811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anose="05000000000000000000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5pPr>
      <a:lvl6pPr marL="18383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6pPr>
      <a:lvl7pPr marL="22955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7pPr>
      <a:lvl8pPr marL="27527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8pPr>
      <a:lvl9pPr marL="3209925" indent="-146050" algn="l" rtl="0" eaLnBrk="1" fontAlgn="base" hangingPunct="1">
        <a:lnSpc>
          <a:spcPct val="104000"/>
        </a:lnSpc>
        <a:spcBef>
          <a:spcPct val="20000"/>
        </a:spcBef>
        <a:spcAft>
          <a:spcPct val="0"/>
        </a:spcAft>
        <a:buClr>
          <a:srgbClr val="F49610"/>
        </a:buClr>
        <a:buFont typeface="Wingdings" pitchFamily="2" charset="2"/>
        <a:buChar char="§"/>
        <a:defRPr sz="1000">
          <a:solidFill>
            <a:srgbClr val="241E7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85788" y="554038"/>
            <a:ext cx="8383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add Target Audience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1214438"/>
            <a:ext cx="7192963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Level One Text</a:t>
            </a:r>
          </a:p>
          <a:p>
            <a:pPr lvl="1"/>
            <a:r>
              <a:rPr lang="en-US" altLang="fr-FR" smtClean="0"/>
              <a:t>Level Two Text</a:t>
            </a:r>
          </a:p>
          <a:p>
            <a:pPr lvl="2"/>
            <a:r>
              <a:rPr lang="en-US" altLang="fr-FR" smtClean="0"/>
              <a:t>Level Three Text</a:t>
            </a:r>
          </a:p>
          <a:p>
            <a:pPr lvl="3"/>
            <a:r>
              <a:rPr lang="en-US" altLang="fr-FR" smtClean="0"/>
              <a:t>Level Four Text</a:t>
            </a:r>
          </a:p>
          <a:p>
            <a:pPr lvl="4"/>
            <a:r>
              <a:rPr lang="en-US" altLang="fr-FR" smtClean="0"/>
              <a:t>Level Five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2650" y="6453188"/>
            <a:ext cx="1219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660B"/>
                </a:solidFill>
              </a:defRPr>
            </a:lvl1pPr>
          </a:lstStyle>
          <a:p>
            <a:pPr>
              <a:defRPr/>
            </a:pPr>
            <a:fld id="{1BA5FEF3-E194-46BB-BCC0-9F6AF904A7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673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209800" indent="-382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6670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6pPr>
      <a:lvl7pPr marL="31242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7pPr>
      <a:lvl8pPr marL="35814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8pPr>
      <a:lvl9pPr marL="4038600" indent="-382588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_wilbert@fr.ibm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s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expressjs.com/en/4x/api.html#req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u-gb.bluemix.net/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api.ng.bluemix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4000"/>
              </a:lnSpc>
              <a:buNone/>
              <a:defRPr/>
            </a:pPr>
            <a:r>
              <a:rPr lang="fr-FR" sz="2800" dirty="0" smtClean="0">
                <a:latin typeface="Calibri" panose="020F0502020204030204" pitchFamily="34" charset="0"/>
              </a:rPr>
              <a:t>Session #</a:t>
            </a:r>
            <a:r>
              <a:rPr lang="fr-FR" sz="2800" dirty="0" smtClean="0">
                <a:latin typeface="Calibri" panose="020F0502020204030204" pitchFamily="34" charset="0"/>
              </a:rPr>
              <a:t>07: </a:t>
            </a:r>
            <a:r>
              <a:rPr lang="fr-FR" sz="2800" dirty="0" err="1" smtClean="0">
                <a:latin typeface="Calibri" panose="020F0502020204030204" pitchFamily="34" charset="0"/>
              </a:rPr>
              <a:t>Previously</a:t>
            </a:r>
            <a:r>
              <a:rPr lang="fr-FR" sz="2800" dirty="0" smtClean="0">
                <a:latin typeface="Calibri" panose="020F0502020204030204" pitchFamily="34" charset="0"/>
              </a:rPr>
              <a:t> on…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endParaRPr lang="en-US" sz="4000" dirty="0" smtClean="0">
              <a:latin typeface="Calibri" panose="020F0502020204030204" pitchFamily="34" charset="0"/>
            </a:endParaRPr>
          </a:p>
        </p:txBody>
      </p:sp>
      <p:sp>
        <p:nvSpPr>
          <p:cNvPr id="1843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3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6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4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2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104000"/>
              </a:lnSpc>
              <a:spcBef>
                <a:spcPct val="20000"/>
              </a:spcBef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4000"/>
              </a:lnSpc>
              <a:spcBef>
                <a:spcPct val="20000"/>
              </a:spcBef>
              <a:spcAft>
                <a:spcPct val="0"/>
              </a:spcAft>
              <a:buClr>
                <a:srgbClr val="F49610"/>
              </a:buClr>
              <a:buFont typeface="Wingdings" panose="05000000000000000000" pitchFamily="2" charset="2"/>
              <a:buChar char="§"/>
              <a:defRPr sz="1000">
                <a:solidFill>
                  <a:srgbClr val="241E7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BB17C62-E28C-4800-A750-E7111FD2D41A}" type="slidenum">
              <a:rPr lang="en-GB" altLang="fr-FR" sz="1200" smtClean="0">
                <a:solidFill>
                  <a:srgbClr val="CC660B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fr-FR" sz="1200" smtClean="0">
              <a:solidFill>
                <a:srgbClr val="CC660B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2585" y="6012470"/>
            <a:ext cx="4572000" cy="7904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Sylvain-</a:t>
            </a: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Roch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WILBERT</a:t>
            </a: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  <a:hlinkClick r:id="rId3"/>
              </a:rPr>
              <a:t>s_wilbert@fr.ibm.com</a:t>
            </a:r>
            <a:endParaRPr lang="en-US" sz="1800" dirty="0">
              <a:solidFill>
                <a:srgbClr val="241E70"/>
              </a:solidFill>
              <a:latin typeface="Calibri" panose="020F0502020204030204" pitchFamily="34" charset="0"/>
              <a:cs typeface="+mn-cs"/>
            </a:endParaRPr>
          </a:p>
          <a:p>
            <a:pPr marL="0" indent="0" eaLnBrk="1" hangingPunct="1">
              <a:lnSpc>
                <a:spcPct val="84000"/>
              </a:lnSpc>
              <a:buNone/>
              <a:defRPr/>
            </a:pPr>
            <a:r>
              <a:rPr lang="en-US" sz="1800" dirty="0" err="1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Université</a:t>
            </a:r>
            <a:r>
              <a:rPr lang="en-US" sz="1800" dirty="0">
                <a:solidFill>
                  <a:srgbClr val="241E70"/>
                </a:solidFill>
                <a:latin typeface="Calibri" panose="020F0502020204030204" pitchFamily="34" charset="0"/>
                <a:cs typeface="+mn-cs"/>
              </a:rPr>
              <a:t> Paris - Dauphine</a:t>
            </a:r>
          </a:p>
        </p:txBody>
      </p:sp>
      <p:sp>
        <p:nvSpPr>
          <p:cNvPr id="9" name="Shape 93"/>
          <p:cNvSpPr/>
          <p:nvPr/>
        </p:nvSpPr>
        <p:spPr>
          <a:xfrm>
            <a:off x="4000483" y="3865727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0" name="Primary-DarkBackground-450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3191" y="3692136"/>
            <a:ext cx="1354616" cy="135461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95"/>
          <p:cNvSpPr txBox="1">
            <a:spLocks/>
          </p:cNvSpPr>
          <p:nvPr/>
        </p:nvSpPr>
        <p:spPr>
          <a:xfrm>
            <a:off x="4048029" y="4601530"/>
            <a:ext cx="4949667" cy="8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defTabSz="584200">
              <a:lnSpc>
                <a:spcPct val="100000"/>
              </a:lnSpc>
              <a:defRPr sz="3700" b="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indent="228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indent="457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indent="685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indent="9144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  <a:lvl6pPr indent="11430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13716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16002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1828800">
              <a:lnSpc>
                <a:spcPct val="90000"/>
              </a:lnSpc>
              <a:defRPr sz="3000">
                <a:solidFill>
                  <a:srgbClr val="7889FB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Thin"/>
                <a:sym typeface="Helvetica Neue Thin"/>
              </a:rPr>
              <a:t>The Digital Innovation Platform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Thin"/>
              <a:sym typeface="Helvetica Neue Thi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on server side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33375" y="2634386"/>
            <a:ext cx="8429625" cy="379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3982" tIns="68392" rIns="91428" bIns="457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CC660B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F49610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fr-FR" sz="2000" dirty="0" smtClean="0">
                <a:latin typeface="+mn-lt"/>
                <a:cs typeface="+mn-cs"/>
              </a:rPr>
              <a:t>Main </a:t>
            </a:r>
            <a:r>
              <a:rPr lang="fr-FR" sz="2000" dirty="0" err="1" smtClean="0">
                <a:latin typeface="+mn-lt"/>
                <a:cs typeface="+mn-cs"/>
              </a:rPr>
              <a:t>differentiators</a:t>
            </a:r>
            <a:r>
              <a:rPr lang="fr-FR" sz="2000" dirty="0" smtClean="0">
                <a:latin typeface="+mn-lt"/>
                <a:cs typeface="+mn-cs"/>
              </a:rPr>
              <a:t> of </a:t>
            </a:r>
            <a:r>
              <a:rPr lang="fr-FR" sz="2000" dirty="0" err="1" smtClean="0">
                <a:latin typeface="+mn-lt"/>
                <a:cs typeface="+mn-cs"/>
              </a:rPr>
              <a:t>Javascript</a:t>
            </a:r>
            <a:r>
              <a:rPr lang="fr-FR" sz="2000" dirty="0" smtClean="0">
                <a:latin typeface="+mn-lt"/>
                <a:cs typeface="+mn-cs"/>
              </a:rPr>
              <a:t> </a:t>
            </a:r>
            <a:r>
              <a:rPr lang="fr-FR" sz="2000" dirty="0" err="1" smtClean="0">
                <a:latin typeface="+mn-lt"/>
                <a:cs typeface="+mn-cs"/>
              </a:rPr>
              <a:t>language</a:t>
            </a:r>
            <a:r>
              <a:rPr lang="fr-FR" sz="2000" dirty="0" smtClean="0">
                <a:latin typeface="+mn-lt"/>
                <a:cs typeface="+mn-cs"/>
              </a:rPr>
              <a:t> on server </a:t>
            </a:r>
            <a:r>
              <a:rPr lang="fr-FR" sz="2000" dirty="0" err="1" smtClean="0">
                <a:latin typeface="+mn-lt"/>
                <a:cs typeface="+mn-cs"/>
              </a:rPr>
              <a:t>side</a:t>
            </a:r>
            <a:endParaRPr lang="fr-FR" sz="2000" dirty="0">
              <a:latin typeface="+mn-lt"/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Asynchronous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non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blocking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inputs/outputs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Base on the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Javascript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8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Gogglen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engine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 smtClean="0">
              <a:latin typeface="+mn-lt"/>
              <a:cs typeface="+mn-cs"/>
            </a:endParaRPr>
          </a:p>
          <a:p>
            <a:r>
              <a:rPr lang="fr-FR" sz="2000" dirty="0" err="1" smtClean="0">
                <a:latin typeface="+mn-lt"/>
                <a:cs typeface="+mn-cs"/>
              </a:rPr>
              <a:t>Some</a:t>
            </a:r>
            <a:r>
              <a:rPr lang="fr-FR" sz="2000" dirty="0" smtClean="0">
                <a:latin typeface="+mn-lt"/>
                <a:cs typeface="+mn-cs"/>
              </a:rPr>
              <a:t> </a:t>
            </a:r>
            <a:r>
              <a:rPr lang="fr-FR" sz="2000" dirty="0" err="1" smtClean="0">
                <a:latin typeface="+mn-lt"/>
                <a:cs typeface="+mn-cs"/>
              </a:rPr>
              <a:t>characteristics</a:t>
            </a:r>
            <a:r>
              <a:rPr lang="fr-FR" sz="2000" dirty="0" smtClean="0">
                <a:latin typeface="+mn-lt"/>
                <a:cs typeface="+mn-cs"/>
              </a:rPr>
              <a:t> of </a:t>
            </a:r>
            <a:r>
              <a:rPr lang="fr-FR" sz="2000" dirty="0" err="1" smtClean="0">
                <a:latin typeface="+mn-lt"/>
                <a:cs typeface="+mn-cs"/>
              </a:rPr>
              <a:t>Node.JS</a:t>
            </a:r>
            <a:endParaRPr lang="fr-FR" sz="2000" dirty="0" smtClean="0">
              <a:latin typeface="+mn-lt"/>
              <a:cs typeface="+mn-c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Event-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driven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implementing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callbacks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Node.JS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relies on a single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processing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Thread (default)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API simple et modèle modulaire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chemeClr val="tx1"/>
                </a:solidFill>
                <a:latin typeface="+mn-lt"/>
                <a:cs typeface="+mn-cs"/>
              </a:rPr>
              <a:t>n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pm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Package manager to manage the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mr-IN" sz="2000" dirty="0" smtClean="0">
                <a:solidFill>
                  <a:schemeClr val="tx1"/>
                </a:solidFill>
                <a:latin typeface="+mn-lt"/>
                <a:cs typeface="+mn-cs"/>
              </a:rPr>
              <a:t>…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so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many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libraries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already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+mn-lt"/>
                <a:cs typeface="+mn-cs"/>
              </a:rPr>
              <a:t>available</a:t>
            </a:r>
            <a:r>
              <a:rPr lang="fr-FR" sz="2000" dirty="0" smtClean="0">
                <a:solidFill>
                  <a:schemeClr val="tx1"/>
                </a:solidFill>
                <a:latin typeface="+mn-lt"/>
                <a:cs typeface="+mn-cs"/>
              </a:rPr>
              <a:t>.</a:t>
            </a:r>
          </a:p>
        </p:txBody>
      </p:sp>
      <p:pic>
        <p:nvPicPr>
          <p:cNvPr id="6" name="Picture 5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07076"/>
            <a:ext cx="2582749" cy="15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3047809" y="1250790"/>
            <a:ext cx="5905692" cy="11375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50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5159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804863" indent="-6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430338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719263" indent="-79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1764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79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0" algn="ctr">
              <a:buNone/>
            </a:pPr>
            <a:r>
              <a:rPr lang="fr-FR" sz="1800" b="1" u="none" kern="0" dirty="0" smtClean="0"/>
              <a:t>Node.JS : An </a:t>
            </a:r>
            <a:r>
              <a:rPr lang="fr-FR" sz="1800" b="1" u="none" kern="0" dirty="0" err="1" smtClean="0"/>
              <a:t>opensource</a:t>
            </a:r>
            <a:r>
              <a:rPr lang="fr-FR" sz="1800" b="1" u="none" kern="0" dirty="0" smtClean="0"/>
              <a:t> </a:t>
            </a:r>
            <a:r>
              <a:rPr lang="fr-FR" sz="1800" b="1" u="none" kern="0" dirty="0" err="1" smtClean="0"/>
              <a:t>platform</a:t>
            </a:r>
            <a:r>
              <a:rPr lang="fr-FR" sz="1800" b="1" u="none" kern="0" dirty="0" smtClean="0"/>
              <a:t>, </a:t>
            </a:r>
            <a:r>
              <a:rPr lang="fr-FR" sz="1800" b="1" u="none" kern="0" dirty="0" err="1" smtClean="0"/>
              <a:t>event</a:t>
            </a:r>
            <a:r>
              <a:rPr lang="fr-FR" sz="1800" b="1" u="none" kern="0" dirty="0" smtClean="0"/>
              <a:t> </a:t>
            </a:r>
            <a:r>
              <a:rPr lang="fr-FR" sz="1800" b="1" u="none" kern="0" dirty="0" err="1" smtClean="0"/>
              <a:t>driven</a:t>
            </a:r>
            <a:r>
              <a:rPr lang="fr-FR" sz="1800" b="1" u="none" kern="0" dirty="0" smtClean="0"/>
              <a:t> to </a:t>
            </a:r>
            <a:r>
              <a:rPr lang="fr-FR" sz="1800" b="1" u="none" kern="0" dirty="0" err="1" smtClean="0"/>
              <a:t>create</a:t>
            </a:r>
            <a:r>
              <a:rPr lang="fr-FR" sz="1800" b="1" u="none" kern="0" dirty="0" smtClean="0"/>
              <a:t> web application </a:t>
            </a:r>
            <a:r>
              <a:rPr lang="fr-FR" sz="1800" b="1" u="none" kern="0" dirty="0" err="1" smtClean="0"/>
              <a:t>relying</a:t>
            </a:r>
            <a:r>
              <a:rPr lang="fr-FR" sz="1800" b="1" u="none" kern="0" dirty="0" smtClean="0"/>
              <a:t> on </a:t>
            </a:r>
            <a:r>
              <a:rPr lang="fr-FR" sz="1800" b="1" u="none" kern="0" dirty="0" err="1" smtClean="0"/>
              <a:t>Javascript</a:t>
            </a:r>
            <a:r>
              <a:rPr lang="fr-FR" sz="1800" b="1" u="none" kern="0" dirty="0" smtClean="0"/>
              <a:t> </a:t>
            </a:r>
            <a:r>
              <a:rPr lang="fr-FR" sz="1800" b="1" u="none" kern="0" dirty="0" err="1" smtClean="0"/>
              <a:t>run</a:t>
            </a:r>
            <a:r>
              <a:rPr lang="fr-FR" sz="1800" b="1" u="none" kern="0" dirty="0" smtClean="0"/>
              <a:t> on server </a:t>
            </a:r>
            <a:r>
              <a:rPr lang="fr-FR" sz="1800" b="1" u="none" kern="0" dirty="0" err="1" smtClean="0"/>
              <a:t>side</a:t>
            </a:r>
            <a:r>
              <a:rPr lang="fr-FR" sz="1800" b="1" u="none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1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1792288"/>
            <a:ext cx="2362200" cy="1924050"/>
          </a:xfrm>
          <a:prstGeom prst="rect">
            <a:avLst/>
          </a:prstGeom>
        </p:spPr>
      </p:pic>
      <p:sp>
        <p:nvSpPr>
          <p:cNvPr id="7" name="Line Callout 2 (Accent Bar) 6"/>
          <p:cNvSpPr/>
          <p:nvPr/>
        </p:nvSpPr>
        <p:spPr bwMode="auto">
          <a:xfrm>
            <a:off x="3923928" y="1916832"/>
            <a:ext cx="2952328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964"/>
              <a:gd name="adj6" fmla="val -60051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rPr>
              <a:t>Libraries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4067944" y="2415759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322"/>
              <a:gd name="adj6" fmla="val -53894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</a:t>
            </a:r>
            <a:r>
              <a:rPr lang="fr-FR" b="1" dirty="0" err="1" smtClean="0">
                <a:cs typeface="Arial" charset="0"/>
              </a:rPr>
              <a:t>static</a:t>
            </a:r>
            <a:r>
              <a:rPr lang="fr-FR" b="1" dirty="0" smtClean="0">
                <a:cs typeface="Arial" charset="0"/>
              </a:rPr>
              <a:t> files ( logo, </a:t>
            </a:r>
            <a:r>
              <a:rPr lang="fr-FR" b="1" dirty="0" err="1" smtClean="0">
                <a:cs typeface="Arial" charset="0"/>
              </a:rPr>
              <a:t>stylesheet</a:t>
            </a:r>
            <a:r>
              <a:rPr lang="fr-FR" b="1" dirty="0" smtClean="0">
                <a:cs typeface="Arial" charset="0"/>
              </a:rPr>
              <a:t>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Line Callout 2 (Accent Bar) 8"/>
          <p:cNvSpPr/>
          <p:nvPr/>
        </p:nvSpPr>
        <p:spPr bwMode="auto">
          <a:xfrm>
            <a:off x="4090814" y="2872641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33"/>
              <a:gd name="adj6" fmla="val -55142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</a:t>
            </a:r>
            <a:r>
              <a:rPr lang="fr-FR" b="1" dirty="0" err="1" smtClean="0">
                <a:cs typeface="Arial" charset="0"/>
              </a:rPr>
              <a:t>templates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Line Callout 2 (Accent Bar) 9"/>
          <p:cNvSpPr/>
          <p:nvPr/>
        </p:nvSpPr>
        <p:spPr bwMode="auto">
          <a:xfrm>
            <a:off x="4090814" y="3377784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588"/>
              <a:gd name="adj6" fmla="val -55974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application (the code…)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1" name="Line Callout 2 (Accent Bar) 10"/>
          <p:cNvSpPr/>
          <p:nvPr/>
        </p:nvSpPr>
        <p:spPr bwMode="auto">
          <a:xfrm>
            <a:off x="4090814" y="3865240"/>
            <a:ext cx="4578722" cy="33855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0909"/>
              <a:gd name="adj6" fmla="val -51605"/>
            </a:avLst>
          </a:prstGeom>
          <a:noFill/>
          <a:ln w="28575" cap="flat" cmpd="sng" algn="ctr">
            <a:solidFill>
              <a:srgbClr val="E67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err="1" smtClean="0">
                <a:cs typeface="Arial" charset="0"/>
              </a:rPr>
              <a:t>Your</a:t>
            </a:r>
            <a:r>
              <a:rPr lang="fr-FR" b="1" dirty="0" smtClean="0">
                <a:cs typeface="Arial" charset="0"/>
              </a:rPr>
              <a:t> application description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Node </a:t>
            </a:r>
            <a:endParaRPr lang="en-US" b="1" dirty="0" smtClean="0"/>
          </a:p>
          <a:p>
            <a:r>
              <a:rPr lang="fr-FR" sz="2200" dirty="0" err="1"/>
              <a:t>Launching</a:t>
            </a:r>
            <a:r>
              <a:rPr lang="fr-FR" sz="2200" dirty="0"/>
              <a:t> an application </a:t>
            </a:r>
          </a:p>
          <a:p>
            <a:pPr marL="457200" lvl="1" indent="0" algn="ctr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app_name.js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ctr">
              <a:buNone/>
            </a:pPr>
            <a:r>
              <a:rPr lang="fr-FR" sz="2000" dirty="0" smtClean="0"/>
              <a:t>or</a:t>
            </a:r>
            <a:endParaRPr lang="en-US" sz="2000" b="1" dirty="0" smtClean="0"/>
          </a:p>
          <a:p>
            <a:pPr marL="457200" lvl="1" indent="0" algn="ctr">
              <a:buNone/>
            </a:pPr>
            <a:r>
              <a:rPr lang="fr-FR" sz="20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/>
              <a:t>if </a:t>
            </a:r>
            <a:r>
              <a:rPr lang="fr-FR" sz="2000" dirty="0" err="1"/>
              <a:t>package.json</a:t>
            </a:r>
            <a:r>
              <a:rPr lang="fr-FR" sz="2000" dirty="0"/>
              <a:t> </a:t>
            </a:r>
            <a:r>
              <a:rPr lang="fr-FR" sz="2000" dirty="0" err="1"/>
              <a:t>contains</a:t>
            </a:r>
            <a:r>
              <a:rPr lang="fr-FR" sz="2000" dirty="0"/>
              <a:t> the directive</a:t>
            </a:r>
          </a:p>
          <a:p>
            <a:pPr marL="457200" lvl="1" indent="0" algn="ctr">
              <a:buNone/>
            </a:pP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 err="1"/>
              <a:t>Add</a:t>
            </a:r>
            <a:r>
              <a:rPr lang="fr-FR" sz="2200" dirty="0"/>
              <a:t> the </a:t>
            </a:r>
            <a:r>
              <a:rPr lang="fr-FR" sz="2200" dirty="0" err="1"/>
              <a:t>required</a:t>
            </a:r>
            <a:r>
              <a:rPr lang="fr-FR" sz="2200" dirty="0"/>
              <a:t> </a:t>
            </a:r>
            <a:r>
              <a:rPr lang="fr-FR" sz="2200" dirty="0" err="1"/>
              <a:t>libraries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a terminal by </a:t>
            </a:r>
            <a:r>
              <a:rPr lang="fr-FR" sz="2200" dirty="0" err="1"/>
              <a:t>using</a:t>
            </a:r>
            <a:r>
              <a:rPr lang="fr-FR" sz="2200" dirty="0"/>
              <a:t> the 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LIBRARYNAME</a:t>
            </a:r>
            <a:r>
              <a:rPr lang="fr-FR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fr-FR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fr-FR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 err="1"/>
              <a:t>node_module</a:t>
            </a:r>
            <a:r>
              <a:rPr lang="fr-FR" sz="1800" dirty="0"/>
              <a:t> directory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created</a:t>
            </a:r>
            <a:r>
              <a:rPr lang="fr-FR" sz="1800" dirty="0"/>
              <a:t>, and </a:t>
            </a:r>
            <a:r>
              <a:rPr lang="fr-FR" sz="1800" dirty="0" err="1"/>
              <a:t>libraries</a:t>
            </a:r>
            <a:r>
              <a:rPr lang="fr-FR" sz="1800" dirty="0"/>
              <a:t> </a:t>
            </a:r>
            <a:r>
              <a:rPr lang="fr-FR" sz="1800" dirty="0" err="1"/>
              <a:t>downloaded</a:t>
            </a:r>
            <a:endParaRPr lang="fr-FR" sz="1800" dirty="0"/>
          </a:p>
          <a:p>
            <a:pPr lvl="1"/>
            <a:r>
              <a:rPr lang="fr-FR" sz="1800" dirty="0" err="1"/>
              <a:t>Packages.json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 smtClean="0"/>
              <a:t>updated</a:t>
            </a:r>
            <a:endParaRPr lang="fr-FR" sz="1800" dirty="0" smtClean="0"/>
          </a:p>
          <a:p>
            <a:pPr marL="457200" lvl="1" indent="0" algn="ctr">
              <a:buNone/>
            </a:pP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b="1" dirty="0" smtClean="0">
                <a:latin typeface="Arial" panose="020B0604020202020204" pitchFamily="34" charset="0"/>
              </a:rPr>
              <a:t>routing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and </a:t>
            </a:r>
            <a:r>
              <a:rPr lang="en-US" altLang="en-US" b="1" dirty="0">
                <a:latin typeface="Arial" panose="020B0604020202020204" pitchFamily="34" charset="0"/>
              </a:rPr>
              <a:t>middleware</a:t>
            </a:r>
            <a:r>
              <a:rPr lang="en-US" altLang="en-US" dirty="0">
                <a:latin typeface="Arial" panose="020B0604020202020204" pitchFamily="34" charset="0"/>
              </a:rPr>
              <a:t> web </a:t>
            </a:r>
            <a:r>
              <a:rPr lang="en-US" altLang="en-US" dirty="0" smtClean="0">
                <a:latin typeface="Arial" panose="020B0604020202020204" pitchFamily="34" charset="0"/>
              </a:rPr>
              <a:t>framework</a:t>
            </a:r>
          </a:p>
          <a:p>
            <a:pPr lvl="1"/>
            <a:r>
              <a:rPr lang="en-US" b="1" i="1" dirty="0"/>
              <a:t>Routing</a:t>
            </a:r>
            <a:r>
              <a:rPr lang="en-US" dirty="0"/>
              <a:t> : Allows to definition of application end points (URIs) and how they respond to client </a:t>
            </a:r>
            <a:r>
              <a:rPr lang="en-US" dirty="0" smtClean="0"/>
              <a:t>requests</a:t>
            </a:r>
          </a:p>
          <a:p>
            <a:pPr lvl="1"/>
            <a:endParaRPr lang="en-US" dirty="0"/>
          </a:p>
          <a:p>
            <a:pPr lvl="1"/>
            <a:r>
              <a:rPr lang="en-US" altLang="en-US" b="1" i="1" dirty="0" smtClean="0"/>
              <a:t>Middleware</a:t>
            </a:r>
            <a:r>
              <a:rPr lang="en-US" altLang="en-US" i="1" dirty="0" smtClean="0"/>
              <a:t> </a:t>
            </a:r>
            <a:r>
              <a:rPr lang="en-US" altLang="en-US" i="1" dirty="0"/>
              <a:t>are functions that have access to the </a:t>
            </a:r>
            <a:r>
              <a:rPr lang="en-US" altLang="en-US" i="1" dirty="0">
                <a:hlinkClick r:id="rId2"/>
              </a:rPr>
              <a:t>request</a:t>
            </a:r>
            <a:r>
              <a:rPr lang="en-US" altLang="en-US" i="1" dirty="0"/>
              <a:t> and  </a:t>
            </a:r>
            <a:r>
              <a:rPr lang="en-US" altLang="en-US" i="1" dirty="0">
                <a:hlinkClick r:id="rId3"/>
              </a:rPr>
              <a:t>response</a:t>
            </a: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Execute </a:t>
            </a:r>
            <a:r>
              <a:rPr lang="en-US" altLang="en-US" dirty="0">
                <a:latin typeface="Arial" panose="020B0604020202020204" pitchFamily="34" charset="0"/>
              </a:rPr>
              <a:t>any code.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Make </a:t>
            </a:r>
            <a:r>
              <a:rPr lang="en-US" altLang="en-US" dirty="0">
                <a:latin typeface="Arial" panose="020B0604020202020204" pitchFamily="34" charset="0"/>
              </a:rPr>
              <a:t>changes to the request and the response objects.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End </a:t>
            </a:r>
            <a:r>
              <a:rPr lang="en-US" altLang="en-US" dirty="0">
                <a:latin typeface="Arial" panose="020B0604020202020204" pitchFamily="34" charset="0"/>
              </a:rPr>
              <a:t>the request-response cycle.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1028700" lvl="2" indent="0">
              <a:spcBef>
                <a:spcPct val="0"/>
              </a:spcBef>
              <a:buClrTx/>
            </a:pPr>
            <a:r>
              <a:rPr lang="en-US" altLang="en-US" dirty="0" smtClean="0">
                <a:latin typeface="Arial" panose="020B0604020202020204" pitchFamily="34" charset="0"/>
              </a:rPr>
              <a:t>Call </a:t>
            </a:r>
            <a:r>
              <a:rPr lang="en-US" altLang="en-US" dirty="0">
                <a:latin typeface="Arial" panose="020B0604020202020204" pitchFamily="34" charset="0"/>
              </a:rPr>
              <a:t>the next middleware function in the stack.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196360"/>
            <a:ext cx="3182516" cy="1039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5524629"/>
            <a:ext cx="2477641" cy="8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Templates</a:t>
            </a:r>
          </a:p>
          <a:p>
            <a:r>
              <a:rPr lang="en-US" dirty="0" smtClean="0"/>
              <a:t>allow </a:t>
            </a:r>
            <a:r>
              <a:rPr lang="en-US" dirty="0"/>
              <a:t>you to split </a:t>
            </a:r>
            <a:r>
              <a:rPr lang="en-US" dirty="0" smtClean="0"/>
              <a:t>presentation </a:t>
            </a:r>
            <a:r>
              <a:rPr lang="en-US" dirty="0"/>
              <a:t>information out from </a:t>
            </a:r>
            <a:r>
              <a:rPr lang="en-US" dirty="0" smtClean="0"/>
              <a:t>program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NodeJS</a:t>
            </a:r>
            <a:r>
              <a:rPr lang="fr-FR" dirty="0"/>
              <a:t> in a </a:t>
            </a:r>
            <a:r>
              <a:rPr lang="fr-FR" dirty="0" err="1"/>
              <a:t>nutshell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42" y="2276872"/>
            <a:ext cx="3733031" cy="12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/>
              <a:t>It </a:t>
            </a:r>
            <a:r>
              <a:rPr lang="fr-FR" sz="2400" dirty="0" err="1" smtClean="0"/>
              <a:t>enables</a:t>
            </a:r>
            <a:r>
              <a:rPr lang="fr-FR" sz="2400" dirty="0" smtClean="0"/>
              <a:t> a </a:t>
            </a:r>
            <a:r>
              <a:rPr lang="fr-FR" sz="2400" dirty="0" err="1" smtClean="0"/>
              <a:t>tool</a:t>
            </a:r>
            <a:r>
              <a:rPr lang="fr-FR" sz="2400" dirty="0" smtClean="0"/>
              <a:t> to </a:t>
            </a:r>
            <a:r>
              <a:rPr lang="fr-FR" sz="2400" dirty="0" err="1" smtClean="0"/>
              <a:t>deploy</a:t>
            </a:r>
            <a:r>
              <a:rPr lang="fr-FR" sz="2400" dirty="0" smtClean="0"/>
              <a:t> applications in the cloud : </a:t>
            </a:r>
            <a:r>
              <a:rPr lang="en-US" sz="2400" b="1" dirty="0" err="1" smtClean="0"/>
              <a:t>cf</a:t>
            </a:r>
            <a:r>
              <a:rPr lang="en-US" sz="2400" b="1" dirty="0" smtClean="0"/>
              <a:t> </a:t>
            </a:r>
            <a:r>
              <a:rPr lang="en-US" sz="2400" b="1" dirty="0"/>
              <a:t>Command Line </a:t>
            </a:r>
            <a:r>
              <a:rPr lang="en-US" sz="2400" b="1" dirty="0" smtClean="0"/>
              <a:t>Interface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https://api.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ng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.bluemix.net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(US South Region)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or 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api.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eu-gb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.bluemix.net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cs typeface="Courier New" panose="02070309020205020404" pitchFamily="49" charset="0"/>
              </a:rPr>
              <a:t>(UK Region)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 -u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YOUR_EMAIL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YOUR_ORG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YOUR_WORKSPACE</a:t>
            </a:r>
          </a:p>
          <a:p>
            <a:pPr lvl="1"/>
            <a:r>
              <a:rPr lang="en-US" sz="1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YOUR_APPNAME</a:t>
            </a:r>
            <a:r>
              <a:rPr lang="en-US" sz="1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512m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CloudFoundry</a:t>
            </a:r>
            <a:r>
              <a:rPr lang="fr-FR" dirty="0" smtClean="0"/>
              <a:t> in a </a:t>
            </a:r>
            <a:r>
              <a:rPr lang="fr-FR" dirty="0" err="1" smtClean="0"/>
              <a:t>nutshell</a:t>
            </a:r>
            <a:endParaRPr lang="en-US" sz="1600" dirty="0"/>
          </a:p>
        </p:txBody>
      </p:sp>
      <p:pic>
        <p:nvPicPr>
          <p:cNvPr id="5" name="Picture 52" descr="eto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149080"/>
            <a:ext cx="20637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2" y="98072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2627785" y="980728"/>
            <a:ext cx="626469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209800" indent="-382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6670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31242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5814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4038600" indent="-3825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fr-FR" sz="1600" b="1" kern="0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400" b="1" kern="0" dirty="0" smtClean="0"/>
              <a:t>Cloud Foundry </a:t>
            </a:r>
            <a:r>
              <a:rPr lang="en-US" sz="2400" kern="0" dirty="0" smtClean="0"/>
              <a:t>is </a:t>
            </a:r>
          </a:p>
          <a:p>
            <a:r>
              <a:rPr lang="en-US" sz="2400" kern="0" dirty="0" smtClean="0"/>
              <a:t>an open source cloud computing platform as a service (</a:t>
            </a:r>
            <a:r>
              <a:rPr lang="en-US" sz="2400" b="1" kern="0" dirty="0" smtClean="0"/>
              <a:t>PaaS</a:t>
            </a:r>
            <a:r>
              <a:rPr lang="en-US" sz="2400" kern="0" dirty="0" smtClean="0"/>
              <a:t>). It is an  industry standard platform for cloud applications</a:t>
            </a:r>
            <a:endParaRPr lang="en-US" sz="2400" b="1" kern="0" dirty="0" smtClean="0"/>
          </a:p>
          <a:p>
            <a:pPr marL="0" indent="0">
              <a:buFontTx/>
              <a:buNone/>
            </a:pPr>
            <a:endParaRPr lang="en-US" sz="16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4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Emerging</a:t>
            </a:r>
            <a:r>
              <a:rPr lang="fr-FR" dirty="0" smtClean="0"/>
              <a:t> technologies</a:t>
            </a:r>
            <a:br>
              <a:rPr lang="fr-FR" dirty="0" smtClean="0"/>
            </a:br>
            <a:r>
              <a:rPr lang="fr-FR" sz="1600" dirty="0" smtClean="0"/>
              <a:t>Our 2-days- Journey</a:t>
            </a:r>
            <a:endParaRPr lang="en-US" dirty="0"/>
          </a:p>
        </p:txBody>
      </p:sp>
      <p:pic>
        <p:nvPicPr>
          <p:cNvPr id="5" name="image3.png" descr="Matt_Logo_400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Picture 5" descr="content_swoo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97050"/>
            <a:ext cx="8748712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" y="1484788"/>
            <a:ext cx="883498" cy="368124"/>
          </a:xfrm>
          <a:prstGeom prst="rect">
            <a:avLst/>
          </a:prstGeom>
        </p:spPr>
      </p:pic>
      <p:pic>
        <p:nvPicPr>
          <p:cNvPr id="1030" name="Picture 6" descr="G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26" y="2318997"/>
            <a:ext cx="739651" cy="30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93"/>
          <p:cNvSpPr/>
          <p:nvPr/>
        </p:nvSpPr>
        <p:spPr>
          <a:xfrm>
            <a:off x="3138332" y="3544119"/>
            <a:ext cx="420371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584200" eaLnBrk="1" fontAlgn="auto" hangingPunct="1">
              <a:spcBef>
                <a:spcPts val="0"/>
              </a:spcBef>
              <a:spcAft>
                <a:spcPts val="0"/>
              </a:spcAft>
              <a:defRPr sz="1800"/>
            </a:pPr>
            <a:r>
              <a:rPr sz="4400" kern="0" dirty="0">
                <a:solidFill>
                  <a:srgbClr val="5695CE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</a:t>
            </a:r>
            <a:r>
              <a:rPr sz="4400" b="1" kern="0" dirty="0">
                <a:solidFill>
                  <a:srgbClr val="5695C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Bluemix</a:t>
            </a:r>
          </a:p>
        </p:txBody>
      </p:sp>
      <p:pic>
        <p:nvPicPr>
          <p:cNvPr id="14" name="Primary-DarkBackground-45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1040" y="3370528"/>
            <a:ext cx="1354616" cy="135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1413123"/>
            <a:ext cx="1966607" cy="439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7751" y="1362403"/>
            <a:ext cx="772950" cy="772950"/>
          </a:xfrm>
          <a:prstGeom prst="rect">
            <a:avLst/>
          </a:prstGeom>
        </p:spPr>
      </p:pic>
      <p:sp>
        <p:nvSpPr>
          <p:cNvPr id="21" name="Espace réservé du contenu 7"/>
          <p:cNvSpPr txBox="1">
            <a:spLocks/>
          </p:cNvSpPr>
          <p:nvPr/>
        </p:nvSpPr>
        <p:spPr bwMode="auto">
          <a:xfrm>
            <a:off x="3112188" y="4405835"/>
            <a:ext cx="5171454" cy="26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A « Hands-on »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experience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to </a:t>
            </a:r>
            <a:r>
              <a:rPr lang="fr-FR" sz="1200" b="1" kern="0" dirty="0" err="1" smtClean="0">
                <a:solidFill>
                  <a:schemeClr val="tx1"/>
                </a:solidFill>
                <a:latin typeface="+mn-lt"/>
                <a:cs typeface="+mn-cs"/>
              </a:rPr>
              <a:t>deploy</a:t>
            </a:r>
            <a:r>
              <a:rPr lang="fr-FR" sz="1200" b="1" kern="0" dirty="0" smtClean="0">
                <a:solidFill>
                  <a:schemeClr val="tx1"/>
                </a:solidFill>
                <a:latin typeface="+mn-lt"/>
                <a:cs typeface="+mn-cs"/>
              </a:rPr>
              <a:t> in 2days, 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live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nodejs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web application on internet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noSQL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Datarepository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Cognitive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capabilities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(Real time translation,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language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detection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Personality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profiling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APIs to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be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integrated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with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the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external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world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Implemented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a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seamless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Build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and </a:t>
            </a:r>
            <a:r>
              <a:rPr lang="fr-FR" sz="1200" kern="0" dirty="0" err="1">
                <a:solidFill>
                  <a:schemeClr val="tx1"/>
                </a:solidFill>
                <a:latin typeface="+mn-lt"/>
                <a:cs typeface="+mn-cs"/>
              </a:rPr>
              <a:t>D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eploy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approach</a:t>
            </a:r>
            <a:endParaRPr lang="fr-FR" sz="1200" kern="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CC660B"/>
              </a:buClr>
              <a:buFont typeface="Arial" panose="020B0604020202020204" pitchFamily="34" charset="0"/>
              <a:buChar char="•"/>
              <a:defRPr/>
            </a:pP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Hosted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 In the cloud !! (2-clicks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provisionning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fr-FR" sz="1200" kern="0" dirty="0" err="1" smtClean="0">
                <a:solidFill>
                  <a:schemeClr val="tx1"/>
                </a:solidFill>
                <a:latin typeface="+mn-lt"/>
                <a:cs typeface="+mn-cs"/>
              </a:rPr>
              <a:t>Scalability</a:t>
            </a:r>
            <a:r>
              <a:rPr lang="fr-FR" sz="1200" kern="0" dirty="0" smtClean="0">
                <a:solidFill>
                  <a:schemeClr val="tx1"/>
                </a:solidFill>
                <a:latin typeface="+mn-lt"/>
                <a:cs typeface="+mn-cs"/>
              </a:rPr>
              <a:t>…) </a:t>
            </a:r>
          </a:p>
        </p:txBody>
      </p:sp>
      <p:pic>
        <p:nvPicPr>
          <p:cNvPr id="1038" name="Picture 14" descr="Résultat de recherche d'images pour &quot;https://atom.io/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1" y="2135353"/>
            <a:ext cx="1032049" cy="21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I Managemen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2320851"/>
            <a:ext cx="9715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 bwMode="auto">
          <a:xfrm>
            <a:off x="2096128" y="2135353"/>
            <a:ext cx="899048" cy="834209"/>
          </a:xfrm>
          <a:prstGeom prst="round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971600" y="1989148"/>
            <a:ext cx="1152127" cy="388727"/>
          </a:xfrm>
          <a:prstGeom prst="round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95288" y="1145013"/>
            <a:ext cx="1339331" cy="834209"/>
          </a:xfrm>
          <a:prstGeom prst="roundRect">
            <a:avLst/>
          </a:prstGeom>
          <a:solidFill>
            <a:schemeClr val="bg1"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4961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8574088" y="6002338"/>
            <a:ext cx="788987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0B71EC-E12D-4FD5-A9D5-64A545E90024}" type="slidenum">
              <a:rPr lang="en-GB" altLang="fr-FR" sz="1200" smtClean="0">
                <a:solidFill>
                  <a:srgbClr val="CC660B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fr-FR" sz="1200" smtClean="0">
              <a:solidFill>
                <a:srgbClr val="CC660B"/>
              </a:solidFill>
              <a:latin typeface="Verdana" panose="020B060403050404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576513" y="192563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sz="1600">
              <a:solidFill>
                <a:srgbClr val="F4961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 bwMode="auto">
          <a:xfrm>
            <a:off x="615950" y="1214438"/>
            <a:ext cx="7818438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/>
          <a:lstStyle/>
          <a:p>
            <a:pPr eaLnBrk="1" hangingPunct="1">
              <a:spcBef>
                <a:spcPct val="20000"/>
              </a:spcBef>
              <a:buClr>
                <a:srgbClr val="CC660B"/>
              </a:buClr>
              <a:defRPr/>
            </a:pPr>
            <a:endParaRPr lang="fr-FR" sz="1800" kern="0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2533" name="Titre 6"/>
          <p:cNvSpPr>
            <a:spLocks noGrp="1"/>
          </p:cNvSpPr>
          <p:nvPr>
            <p:ph type="title"/>
          </p:nvPr>
        </p:nvSpPr>
        <p:spPr>
          <a:xfrm>
            <a:off x="585788" y="554038"/>
            <a:ext cx="8383587" cy="576262"/>
          </a:xfrm>
        </p:spPr>
        <p:txBody>
          <a:bodyPr/>
          <a:lstStyle/>
          <a:p>
            <a:pPr eaLnBrk="1" hangingPunct="1"/>
            <a:r>
              <a:rPr lang="fr-FR" dirty="0" err="1"/>
              <a:t>Emerging</a:t>
            </a:r>
            <a:r>
              <a:rPr lang="fr-FR" dirty="0"/>
              <a:t> technologies</a:t>
            </a:r>
            <a:br>
              <a:rPr lang="fr-FR" dirty="0"/>
            </a:br>
            <a:r>
              <a:rPr lang="fr-FR" sz="1600" dirty="0"/>
              <a:t>A</a:t>
            </a:r>
            <a:r>
              <a:rPr lang="fr-FR" sz="1600" dirty="0" smtClean="0"/>
              <a:t>n introduction – The App </a:t>
            </a:r>
            <a:r>
              <a:rPr lang="fr-FR" sz="1600" dirty="0" err="1" smtClean="0"/>
              <a:t>Revolution</a:t>
            </a:r>
            <a:r>
              <a:rPr lang="fr-FR" sz="1600" dirty="0" smtClean="0"/>
              <a:t> !</a:t>
            </a:r>
            <a:endParaRPr lang="fr-FR" altLang="fr-FR" sz="2000" i="1" dirty="0" smtClean="0"/>
          </a:p>
        </p:txBody>
      </p:sp>
      <p:pic>
        <p:nvPicPr>
          <p:cNvPr id="8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44785" y="177390"/>
            <a:ext cx="952911" cy="9529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Shape 54"/>
          <p:cNvSpPr>
            <a:spLocks noChangeArrowheads="1"/>
          </p:cNvSpPr>
          <p:nvPr/>
        </p:nvSpPr>
        <p:spPr bwMode="auto">
          <a:xfrm>
            <a:off x="880131" y="1552046"/>
            <a:ext cx="2484000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spAutoFit/>
          </a:bodyPr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Apps are everywhere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Light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The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quantity and usefulness of web and mobile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+mn-cs"/>
                <a:sym typeface="Helvetica Neue Light"/>
              </a:rPr>
              <a:t>apps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has led to an 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“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app revolution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”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among consumers and businesses alike.</a:t>
            </a:r>
          </a:p>
        </p:txBody>
      </p:sp>
      <p:sp>
        <p:nvSpPr>
          <p:cNvPr id="24" name="Shape 56"/>
          <p:cNvSpPr>
            <a:spLocks noChangeArrowheads="1"/>
          </p:cNvSpPr>
          <p:nvPr/>
        </p:nvSpPr>
        <p:spPr bwMode="auto">
          <a:xfrm>
            <a:off x="3789576" y="1552046"/>
            <a:ext cx="2484000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spAutoFit/>
          </a:bodyPr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695C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Experience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5695C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matters</a:t>
            </a: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5695C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Customers and employees now expect a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delightful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seamless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 experience across all interactions with a business.</a:t>
            </a:r>
          </a:p>
        </p:txBody>
      </p:sp>
      <p:sp>
        <p:nvSpPr>
          <p:cNvPr id="25" name="Shape 57"/>
          <p:cNvSpPr>
            <a:spLocks noChangeArrowheads="1"/>
          </p:cNvSpPr>
          <p:nvPr/>
        </p:nvSpPr>
        <p:spPr bwMode="auto">
          <a:xfrm>
            <a:off x="6585912" y="1561399"/>
            <a:ext cx="2484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20675" eaLnBrk="0" hangingPunct="0"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20675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Cloud makes it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Bold for IBM"/>
              </a:rPr>
              <a:t>possible</a:t>
            </a: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5695C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  <a:sym typeface="Helvetica Neue Bold for IBM"/>
            </a:endParaRPr>
          </a:p>
          <a:p>
            <a:pPr marL="0" marR="0" lvl="0" indent="0" defTabSz="32067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Apps today can be stitched together quickly with pre-built  assets. Cloud makes the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API economy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Helvetica Neue Light"/>
              </a:rPr>
              <a:t>possible.</a:t>
            </a:r>
          </a:p>
        </p:txBody>
      </p:sp>
      <p:sp>
        <p:nvSpPr>
          <p:cNvPr id="27" name="Shape 55"/>
          <p:cNvSpPr>
            <a:spLocks noChangeShapeType="1"/>
          </p:cNvSpPr>
          <p:nvPr/>
        </p:nvSpPr>
        <p:spPr bwMode="auto">
          <a:xfrm>
            <a:off x="880130" y="1484784"/>
            <a:ext cx="2160000" cy="0"/>
          </a:xfrm>
          <a:prstGeom prst="line">
            <a:avLst/>
          </a:prstGeom>
          <a:noFill/>
          <a:ln w="38100">
            <a:solidFill>
              <a:srgbClr val="0070C0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8" name="Shape 55"/>
          <p:cNvSpPr>
            <a:spLocks noChangeShapeType="1"/>
          </p:cNvSpPr>
          <p:nvPr/>
        </p:nvSpPr>
        <p:spPr bwMode="auto">
          <a:xfrm>
            <a:off x="3789576" y="1484784"/>
            <a:ext cx="2160000" cy="0"/>
          </a:xfrm>
          <a:prstGeom prst="line">
            <a:avLst/>
          </a:prstGeom>
          <a:noFill/>
          <a:ln w="38100">
            <a:solidFill>
              <a:srgbClr val="5695CE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  <p:sp>
        <p:nvSpPr>
          <p:cNvPr id="29" name="Shape 55"/>
          <p:cNvSpPr>
            <a:spLocks noChangeShapeType="1"/>
          </p:cNvSpPr>
          <p:nvPr/>
        </p:nvSpPr>
        <p:spPr bwMode="auto">
          <a:xfrm>
            <a:off x="6585912" y="1484784"/>
            <a:ext cx="2160000" cy="0"/>
          </a:xfrm>
          <a:prstGeom prst="line">
            <a:avLst/>
          </a:prstGeom>
          <a:noFill/>
          <a:ln w="38100">
            <a:solidFill>
              <a:srgbClr val="99CCFF"/>
            </a:solidFill>
            <a:miter lim="4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873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59944" y="1628980"/>
          <a:ext cx="7064375" cy="412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</a:t>
            </a:r>
            <a:r>
              <a:rPr lang="en-US" dirty="0" smtClean="0"/>
              <a:t>, </a:t>
            </a:r>
            <a:r>
              <a:rPr lang="en-US" dirty="0" err="1" smtClean="0"/>
              <a:t>SoE</a:t>
            </a:r>
            <a:r>
              <a:rPr lang="en-US" dirty="0" smtClean="0"/>
              <a:t>, </a:t>
            </a:r>
            <a:r>
              <a:rPr lang="en-US" dirty="0" err="1" smtClean="0"/>
              <a:t>SoI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sz="1600" dirty="0"/>
              <a:t>Different concerns, different approaches </a:t>
            </a:r>
          </a:p>
        </p:txBody>
      </p:sp>
      <p:sp>
        <p:nvSpPr>
          <p:cNvPr id="9" name="Line Callout 2 (No Border) 8"/>
          <p:cNvSpPr/>
          <p:nvPr/>
        </p:nvSpPr>
        <p:spPr bwMode="auto">
          <a:xfrm flipH="1">
            <a:off x="162046" y="2576900"/>
            <a:ext cx="2558005" cy="1615827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56852"/>
              <a:gd name="adj6" fmla="val -24560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Support to Decision Making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integrates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data in the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SoE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SoR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FindS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new relationships and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patterns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byÒ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analyzing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historical data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assessing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current situation, 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- applying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business rules,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predicting outcomes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proposing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the next best action.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Line Callout 2 (No Border) 9"/>
          <p:cNvSpPr/>
          <p:nvPr/>
        </p:nvSpPr>
        <p:spPr bwMode="auto">
          <a:xfrm>
            <a:off x="5915708" y="800947"/>
            <a:ext cx="2876309" cy="1615827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65448"/>
              <a:gd name="adj6" fmla="val -26975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Support Processes</a:t>
            </a:r>
          </a:p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Tradition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Entreprise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Systems acting as </a:t>
            </a:r>
            <a:r>
              <a:rPr lang="en-US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referentials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for data and processes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ERP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Directories</a:t>
            </a:r>
          </a:p>
          <a:p>
            <a:pPr marL="171450" indent="-171450">
              <a:buFontTx/>
              <a:buChar char="-"/>
            </a:pPr>
            <a:r>
              <a:rPr lang="mr-IN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…</a:t>
            </a:r>
            <a:endParaRPr lang="fr-FR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pPr marL="171450" indent="-171450">
              <a:buFontTx/>
              <a:buChar char="-"/>
            </a:pPr>
            <a:endParaRPr lang="fr-FR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fr-FR" sz="1100" b="1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Remark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Sometimes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called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System of Reference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" name="Line Callout 2 (No Border) 10"/>
          <p:cNvSpPr/>
          <p:nvPr/>
        </p:nvSpPr>
        <p:spPr bwMode="auto">
          <a:xfrm>
            <a:off x="6686164" y="2915454"/>
            <a:ext cx="2336053" cy="1277273"/>
          </a:xfrm>
          <a:prstGeom prst="callout2">
            <a:avLst>
              <a:gd name="adj1" fmla="val 18750"/>
              <a:gd name="adj2" fmla="val 264"/>
              <a:gd name="adj3" fmla="val 18750"/>
              <a:gd name="adj4" fmla="val -16667"/>
              <a:gd name="adj5" fmla="val 49765"/>
              <a:gd name="adj6" fmla="val -31215"/>
            </a:avLst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Touches People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deliver apps and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products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directly in the context of the daily lives </a:t>
            </a:r>
          </a:p>
          <a:p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-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mobile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social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, </a:t>
            </a:r>
            <a:endParaRPr lang="en-US" sz="1100" dirty="0" smtClean="0">
              <a:solidFill>
                <a:schemeClr val="bg2">
                  <a:lumMod val="50000"/>
                </a:schemeClr>
              </a:solidFill>
              <a:latin typeface="Arial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- cloud</a:t>
            </a:r>
            <a:b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</a:b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  </a:t>
            </a:r>
            <a:r>
              <a:rPr lang="mr-IN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…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  <a:latin typeface="Arial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H="1">
            <a:off x="286143" y="6147201"/>
            <a:ext cx="8576625" cy="1"/>
          </a:xfrm>
          <a:prstGeom prst="line">
            <a:avLst/>
          </a:prstGeom>
          <a:ln w="25400">
            <a:solidFill/>
            <a:miter lim="400000"/>
            <a:headEnd type="arrow"/>
            <a:tailEnd type="arrow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5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 flipH="1">
            <a:off x="6421353" y="1948844"/>
            <a:ext cx="1" cy="4192608"/>
          </a:xfrm>
          <a:prstGeom prst="line">
            <a:avLst/>
          </a:prstGeom>
          <a:ln w="25400">
            <a:solidFill>
              <a:srgbClr val="0365C0"/>
            </a:solidFill>
            <a:miter lim="400000"/>
          </a:ln>
        </p:spPr>
        <p:txBody>
          <a:bodyPr lIns="0" tIns="0" rIns="0" bIns="0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27" name="Shape 227"/>
          <p:cNvSpPr/>
          <p:nvPr/>
        </p:nvSpPr>
        <p:spPr>
          <a:xfrm>
            <a:off x="4777581" y="604214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5B6C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28" name="Shape 228"/>
          <p:cNvSpPr/>
          <p:nvPr/>
        </p:nvSpPr>
        <p:spPr>
          <a:xfrm>
            <a:off x="5601179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Minutes</a:t>
            </a:r>
          </a:p>
        </p:txBody>
      </p:sp>
      <p:sp>
        <p:nvSpPr>
          <p:cNvPr id="229" name="Shape 229"/>
          <p:cNvSpPr/>
          <p:nvPr/>
        </p:nvSpPr>
        <p:spPr>
          <a:xfrm>
            <a:off x="5721569" y="1155811"/>
            <a:ext cx="1399568" cy="50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Platform         as a Service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310887" y="1352606"/>
            <a:ext cx="1523640" cy="449023"/>
            <a:chOff x="0" y="0"/>
            <a:chExt cx="2166953" cy="638609"/>
          </a:xfrm>
        </p:grpSpPr>
        <p:sp>
          <p:nvSpPr>
            <p:cNvPr id="230" name="Shape 230"/>
            <p:cNvSpPr/>
            <p:nvPr/>
          </p:nvSpPr>
          <p:spPr>
            <a:xfrm>
              <a:off x="114253" y="0"/>
              <a:ext cx="2052701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Customer Managed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0505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310887" y="1577744"/>
            <a:ext cx="1917504" cy="449023"/>
            <a:chOff x="0" y="0"/>
            <a:chExt cx="2727116" cy="638609"/>
          </a:xfrm>
        </p:grpSpPr>
        <p:sp>
          <p:nvSpPr>
            <p:cNvPr id="233" name="Shape 233"/>
            <p:cNvSpPr/>
            <p:nvPr/>
          </p:nvSpPr>
          <p:spPr>
            <a:xfrm>
              <a:off x="114253" y="0"/>
              <a:ext cx="2612864" cy="638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algn="ctr">
                <a:defRPr sz="1800"/>
              </a:pPr>
              <a:r>
                <a:rPr sz="1055" b="1" dirty="0">
                  <a:solidFill>
                    <a:srgbClr val="5695CE"/>
                  </a:solidFill>
                </a:rPr>
                <a:t>Service Provider Managed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0" y="218077"/>
              <a:ext cx="202454" cy="20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396B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1687"/>
            </a:p>
          </p:txBody>
        </p:sp>
      </p:grpSp>
      <p:sp>
        <p:nvSpPr>
          <p:cNvPr id="236" name="Shape 236"/>
          <p:cNvSpPr/>
          <p:nvPr/>
        </p:nvSpPr>
        <p:spPr>
          <a:xfrm>
            <a:off x="4539913" y="5655020"/>
            <a:ext cx="681410" cy="40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ECCFD6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IaaS</a:t>
            </a:r>
          </a:p>
        </p:txBody>
      </p:sp>
      <p:sp>
        <p:nvSpPr>
          <p:cNvPr id="237" name="Shape 237"/>
          <p:cNvSpPr/>
          <p:nvPr/>
        </p:nvSpPr>
        <p:spPr>
          <a:xfrm>
            <a:off x="6298434" y="6027463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6646754" y="1882830"/>
            <a:ext cx="2204892" cy="129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321457">
              <a:defRPr sz="1800"/>
            </a:pPr>
            <a:r>
              <a:rPr sz="1406" b="1" dirty="0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rPr>
              <a:t>Benefits</a:t>
            </a:r>
            <a:endParaRPr sz="1406" dirty="0">
              <a:solidFill>
                <a:srgbClr val="0365C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Setup environments and deploy apps </a:t>
            </a:r>
            <a:r>
              <a:rPr sz="1406" i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very </a:t>
            </a: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quickly.</a:t>
            </a: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Infrastructure and platform managed by S</a:t>
            </a:r>
            <a:r>
              <a:rPr lang="fr-FR" sz="1406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ervice</a:t>
            </a:r>
            <a:r>
              <a:rPr lang="fr-FR"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fr-FR" sz="1406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rovider</a:t>
            </a:r>
            <a:r>
              <a:rPr lang="fr-FR"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406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656391" y="3315237"/>
            <a:ext cx="2262503" cy="107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defTabSz="321457">
              <a:defRPr sz="1800"/>
            </a:pPr>
            <a:r>
              <a:rPr sz="1406" b="1" dirty="0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rPr>
              <a:t>Time Commitment</a:t>
            </a:r>
            <a:endParaRPr sz="1406" dirty="0">
              <a:solidFill>
                <a:srgbClr val="0365C0"/>
              </a:solidFill>
              <a:latin typeface="+mj-lt"/>
              <a:ea typeface="+mj-ea"/>
              <a:cs typeface="+mj-cs"/>
              <a:sym typeface="Helvetica Neue"/>
            </a:endParaRP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Minutes to setup and deploy.</a:t>
            </a:r>
          </a:p>
          <a:p>
            <a:pPr defTabSz="321457">
              <a:defRPr sz="1800"/>
            </a:pPr>
            <a:r>
              <a:rPr sz="140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Focus on your apps and their data.</a:t>
            </a:r>
          </a:p>
        </p:txBody>
      </p:sp>
      <p:sp>
        <p:nvSpPr>
          <p:cNvPr id="242" name="Shape 242"/>
          <p:cNvSpPr/>
          <p:nvPr/>
        </p:nvSpPr>
        <p:spPr>
          <a:xfrm>
            <a:off x="265256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Weeks</a:t>
            </a:r>
          </a:p>
        </p:txBody>
      </p:sp>
      <p:sp>
        <p:nvSpPr>
          <p:cNvPr id="243" name="Shape 243"/>
          <p:cNvSpPr/>
          <p:nvPr/>
        </p:nvSpPr>
        <p:spPr>
          <a:xfrm>
            <a:off x="3375620" y="603321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2B6C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44" name="Shape 244"/>
          <p:cNvSpPr/>
          <p:nvPr/>
        </p:nvSpPr>
        <p:spPr>
          <a:xfrm>
            <a:off x="6734439" y="5367907"/>
            <a:ext cx="1279909" cy="5698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lvl="0">
              <a:defRPr sz="1800"/>
            </a:pPr>
            <a:r>
              <a:rPr sz="1617" dirty="0">
                <a:solidFill>
                  <a:srgbClr val="405059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 </a:t>
            </a:r>
            <a:r>
              <a:rPr sz="1617" b="1" dirty="0" err="1">
                <a:solidFill>
                  <a:srgbClr val="405059"/>
                </a:solidFill>
                <a:latin typeface="+mj-lt"/>
                <a:ea typeface="+mj-ea"/>
                <a:cs typeface="+mj-cs"/>
                <a:sym typeface="Helvetica Neue"/>
              </a:rPr>
              <a:t>Bluemix</a:t>
            </a:r>
            <a:endParaRPr sz="1617" b="1" dirty="0">
              <a:solidFill>
                <a:srgbClr val="405059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245" name="image3.png" descr="Matt_Logo_4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1427" y="4734709"/>
            <a:ext cx="670016" cy="6700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7" name="Shape 247"/>
          <p:cNvSpPr/>
          <p:nvPr/>
        </p:nvSpPr>
        <p:spPr>
          <a:xfrm>
            <a:off x="4055435" y="6291113"/>
            <a:ext cx="1614647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2300" b="1">
                <a:solidFill>
                  <a:srgbClr val="E0A8B5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17"/>
              <a:t>~ Days</a:t>
            </a:r>
          </a:p>
        </p:txBody>
      </p:sp>
      <p:grpSp>
        <p:nvGrpSpPr>
          <p:cNvPr id="258" name="Group 258"/>
          <p:cNvGrpSpPr/>
          <p:nvPr/>
        </p:nvGrpSpPr>
        <p:grpSpPr>
          <a:xfrm>
            <a:off x="4540371" y="1948309"/>
            <a:ext cx="1637723" cy="3399536"/>
            <a:chOff x="1846655" y="1060322"/>
            <a:chExt cx="2329204" cy="4834894"/>
          </a:xfrm>
        </p:grpSpPr>
        <p:sp>
          <p:nvSpPr>
            <p:cNvPr id="249" name="Shape 249"/>
            <p:cNvSpPr/>
            <p:nvPr/>
          </p:nvSpPr>
          <p:spPr>
            <a:xfrm>
              <a:off x="1850916" y="1060322"/>
              <a:ext cx="2320684" cy="461914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1853475" y="1606944"/>
              <a:ext cx="2315566" cy="461915"/>
            </a:xfrm>
            <a:prstGeom prst="rect">
              <a:avLst/>
            </a:prstGeom>
            <a:solidFill>
              <a:srgbClr val="40505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1854529" y="2153567"/>
              <a:ext cx="2313458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1853928" y="2700190"/>
              <a:ext cx="231466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Middleware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1847773" y="3246813"/>
              <a:ext cx="232697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OS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1854143" y="3793435"/>
              <a:ext cx="2314230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Virtualization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846655" y="4340058"/>
              <a:ext cx="23292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Servers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1853955" y="4886680"/>
              <a:ext cx="2314606" cy="461915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Storage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851963" y="5433304"/>
              <a:ext cx="2318590" cy="461914"/>
            </a:xfrm>
            <a:prstGeom prst="rect">
              <a:avLst/>
            </a:prstGeom>
            <a:solidFill>
              <a:srgbClr val="1796B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1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477" b="1">
                  <a:solidFill>
                    <a:schemeClr val="bg1"/>
                  </a:solidFill>
                </a:rPr>
                <a:t>Networking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2895044" y="5511113"/>
            <a:ext cx="1171272" cy="68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A3B6C4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406" dirty="0"/>
              <a:t>Core IT</a:t>
            </a:r>
          </a:p>
        </p:txBody>
      </p:sp>
      <p:sp>
        <p:nvSpPr>
          <p:cNvPr id="38" name="Shape 86"/>
          <p:cNvSpPr/>
          <p:nvPr/>
        </p:nvSpPr>
        <p:spPr>
          <a:xfrm>
            <a:off x="426220" y="5942765"/>
            <a:ext cx="2817402" cy="51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 defTabSz="531622">
              <a:defRPr sz="2002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/>
            </a:pPr>
            <a:r>
              <a:rPr sz="1000" i="1" dirty="0">
                <a:solidFill>
                  <a:schemeClr val="tx1"/>
                </a:solidFill>
              </a:rPr>
              <a:t>Time to initial deployment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/>
            </a:r>
            <a:br>
              <a:rPr lang="fr-FR" dirty="0"/>
            </a:br>
            <a:r>
              <a:rPr lang="en-US" sz="1600" dirty="0"/>
              <a:t>Today’s apps must keep up with the speed of the app revolution.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6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994960" y="292128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B3163A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5" name="Shape 265"/>
          <p:cNvSpPr/>
          <p:nvPr/>
        </p:nvSpPr>
        <p:spPr>
          <a:xfrm>
            <a:off x="2757291" y="2534159"/>
            <a:ext cx="681411" cy="40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B3163A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IaaS</a:t>
            </a:r>
          </a:p>
        </p:txBody>
      </p:sp>
      <p:sp>
        <p:nvSpPr>
          <p:cNvPr id="266" name="Shape 266"/>
          <p:cNvSpPr/>
          <p:nvPr/>
        </p:nvSpPr>
        <p:spPr>
          <a:xfrm>
            <a:off x="4401146" y="2590101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PaaS</a:t>
            </a:r>
          </a:p>
        </p:txBody>
      </p:sp>
      <p:sp>
        <p:nvSpPr>
          <p:cNvPr id="267" name="Shape 267"/>
          <p:cNvSpPr/>
          <p:nvPr/>
        </p:nvSpPr>
        <p:spPr>
          <a:xfrm>
            <a:off x="4986940" y="2906603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269" name="Shape 269"/>
          <p:cNvSpPr/>
          <p:nvPr/>
        </p:nvSpPr>
        <p:spPr>
          <a:xfrm>
            <a:off x="250352" y="982772"/>
            <a:ext cx="8643297" cy="38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321457">
              <a:spcBef>
                <a:spcPts val="1687"/>
              </a:spcBef>
              <a:defRPr sz="1800"/>
            </a:pPr>
            <a:endParaRPr sz="2039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509429" y="2390253"/>
            <a:ext cx="1171272" cy="688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defTabSz="457200">
              <a:spcBef>
                <a:spcPts val="2400"/>
              </a:spcBef>
              <a:defRPr sz="2000" b="1">
                <a:solidFill>
                  <a:srgbClr val="043E6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/>
              <a:t>Core IT</a:t>
            </a:r>
          </a:p>
        </p:txBody>
      </p:sp>
      <p:sp>
        <p:nvSpPr>
          <p:cNvPr id="271" name="Shape 271"/>
          <p:cNvSpPr/>
          <p:nvPr/>
        </p:nvSpPr>
        <p:spPr>
          <a:xfrm>
            <a:off x="990006" y="2912352"/>
            <a:ext cx="227978" cy="227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43E68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14" name="Shape 314"/>
          <p:cNvSpPr/>
          <p:nvPr/>
        </p:nvSpPr>
        <p:spPr>
          <a:xfrm>
            <a:off x="1242373" y="3844568"/>
            <a:ext cx="3243949" cy="78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5" extrusionOk="0">
                <a:moveTo>
                  <a:pt x="0" y="0"/>
                </a:moveTo>
                <a:cubicBezTo>
                  <a:pt x="7197" y="18250"/>
                  <a:pt x="14397" y="21600"/>
                  <a:pt x="21600" y="10050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5" name="Shape 315"/>
          <p:cNvSpPr/>
          <p:nvPr/>
        </p:nvSpPr>
        <p:spPr>
          <a:xfrm>
            <a:off x="1242404" y="3901589"/>
            <a:ext cx="3336882" cy="1061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79" extrusionOk="0">
                <a:moveTo>
                  <a:pt x="0" y="0"/>
                </a:moveTo>
                <a:cubicBezTo>
                  <a:pt x="6446" y="19112"/>
                  <a:pt x="13646" y="21600"/>
                  <a:pt x="21600" y="746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6" name="Shape 316"/>
          <p:cNvSpPr/>
          <p:nvPr/>
        </p:nvSpPr>
        <p:spPr>
          <a:xfrm>
            <a:off x="3229733" y="3319316"/>
            <a:ext cx="1839062" cy="52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75" extrusionOk="0">
                <a:moveTo>
                  <a:pt x="0" y="10305"/>
                </a:moveTo>
                <a:cubicBezTo>
                  <a:pt x="8058" y="-5225"/>
                  <a:pt x="15258" y="-3202"/>
                  <a:pt x="21600" y="16375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sp>
        <p:nvSpPr>
          <p:cNvPr id="317" name="Shape 317"/>
          <p:cNvSpPr/>
          <p:nvPr/>
        </p:nvSpPr>
        <p:spPr>
          <a:xfrm>
            <a:off x="3235862" y="3515430"/>
            <a:ext cx="1819437" cy="35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4" extrusionOk="0">
                <a:moveTo>
                  <a:pt x="0" y="7701"/>
                </a:moveTo>
                <a:cubicBezTo>
                  <a:pt x="6839" y="-4976"/>
                  <a:pt x="14039" y="-2002"/>
                  <a:pt x="21600" y="1662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pic>
        <p:nvPicPr>
          <p:cNvPr id="276" name="hexIcon_6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541" y="3535601"/>
            <a:ext cx="428685" cy="42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hexIcon_6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89932" y="3535601"/>
            <a:ext cx="428685" cy="42868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4597284" y="4096438"/>
            <a:ext cx="1279909" cy="5698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lvl="0">
              <a:defRPr sz="1800"/>
            </a:pPr>
            <a:r>
              <a:rPr sz="1617" dirty="0">
                <a:solidFill>
                  <a:srgbClr val="405059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IBM </a:t>
            </a:r>
            <a:r>
              <a:rPr sz="1617" b="1" dirty="0" err="1">
                <a:solidFill>
                  <a:srgbClr val="405059"/>
                </a:solidFill>
                <a:latin typeface="+mj-lt"/>
                <a:ea typeface="+mj-ea"/>
                <a:cs typeface="+mj-cs"/>
                <a:sym typeface="Helvetica Neue"/>
              </a:rPr>
              <a:t>Bluemix</a:t>
            </a:r>
            <a:endParaRPr sz="1617" b="1" dirty="0">
              <a:solidFill>
                <a:srgbClr val="405059"/>
              </a:solidFill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279" name="image3.png" descr="Matt_Logo_400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0963" y="3445274"/>
            <a:ext cx="670016" cy="6700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283" name="Group 283"/>
          <p:cNvGrpSpPr/>
          <p:nvPr/>
        </p:nvGrpSpPr>
        <p:grpSpPr>
          <a:xfrm>
            <a:off x="6704062" y="3472607"/>
            <a:ext cx="780676" cy="691457"/>
            <a:chOff x="0" y="0"/>
            <a:chExt cx="1110294" cy="983404"/>
          </a:xfrm>
        </p:grpSpPr>
        <p:pic>
          <p:nvPicPr>
            <p:cNvPr id="281" name="image84.png" descr="cloudant64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0294" y="187495"/>
              <a:ext cx="609707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286" name="Group 286"/>
          <p:cNvGrpSpPr/>
          <p:nvPr/>
        </p:nvGrpSpPr>
        <p:grpSpPr>
          <a:xfrm>
            <a:off x="7938989" y="4168877"/>
            <a:ext cx="780677" cy="691457"/>
            <a:chOff x="0" y="0"/>
            <a:chExt cx="1110294" cy="983404"/>
          </a:xfrm>
        </p:grpSpPr>
        <p:pic>
          <p:nvPicPr>
            <p:cNvPr id="284" name="image73.png" descr="Data64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53760" y="205508"/>
              <a:ext cx="543019" cy="543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9" name="Group 289"/>
          <p:cNvGrpSpPr/>
          <p:nvPr/>
        </p:nvGrpSpPr>
        <p:grpSpPr>
          <a:xfrm>
            <a:off x="7309000" y="4510315"/>
            <a:ext cx="780677" cy="691457"/>
            <a:chOff x="0" y="0"/>
            <a:chExt cx="1110294" cy="983404"/>
          </a:xfrm>
        </p:grpSpPr>
        <p:pic>
          <p:nvPicPr>
            <p:cNvPr id="287" name="image86.png" descr="watson6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2580" y="173734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2" name="Group 292"/>
          <p:cNvGrpSpPr/>
          <p:nvPr/>
        </p:nvGrpSpPr>
        <p:grpSpPr>
          <a:xfrm>
            <a:off x="6098067" y="3121601"/>
            <a:ext cx="780677" cy="691457"/>
            <a:chOff x="0" y="0"/>
            <a:chExt cx="1110294" cy="983404"/>
          </a:xfrm>
        </p:grpSpPr>
        <p:pic>
          <p:nvPicPr>
            <p:cNvPr id="290" name="image65.png" descr="AppScan_64x64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8019" y="17075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5469135" y="3445818"/>
            <a:ext cx="780677" cy="691457"/>
            <a:chOff x="0" y="0"/>
            <a:chExt cx="1110294" cy="983404"/>
          </a:xfrm>
        </p:grpSpPr>
        <p:pic>
          <p:nvPicPr>
            <p:cNvPr id="293" name="image71.png" descr="datacache64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76932" y="215619"/>
              <a:ext cx="531031" cy="531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 298"/>
          <p:cNvGrpSpPr/>
          <p:nvPr/>
        </p:nvGrpSpPr>
        <p:grpSpPr>
          <a:xfrm>
            <a:off x="7309000" y="3815958"/>
            <a:ext cx="780677" cy="691457"/>
            <a:chOff x="0" y="0"/>
            <a:chExt cx="1110294" cy="983404"/>
          </a:xfrm>
        </p:grpSpPr>
        <p:pic>
          <p:nvPicPr>
            <p:cNvPr id="296" name="image87.png" descr="api_management64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62023" y="178724"/>
              <a:ext cx="608365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1" name="Group 301"/>
          <p:cNvGrpSpPr/>
          <p:nvPr/>
        </p:nvGrpSpPr>
        <p:grpSpPr>
          <a:xfrm>
            <a:off x="6098067" y="4510315"/>
            <a:ext cx="780677" cy="691457"/>
            <a:chOff x="0" y="0"/>
            <a:chExt cx="1110294" cy="983404"/>
          </a:xfrm>
        </p:grpSpPr>
        <p:pic>
          <p:nvPicPr>
            <p:cNvPr id="299" name="image74.png" descr="Push64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38739" y="171602"/>
              <a:ext cx="609705" cy="608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4" name="Group 304"/>
          <p:cNvGrpSpPr/>
          <p:nvPr/>
        </p:nvGrpSpPr>
        <p:grpSpPr>
          <a:xfrm>
            <a:off x="6098067" y="3817561"/>
            <a:ext cx="780677" cy="691457"/>
            <a:chOff x="0" y="0"/>
            <a:chExt cx="1110294" cy="983404"/>
          </a:xfrm>
        </p:grpSpPr>
        <p:pic>
          <p:nvPicPr>
            <p:cNvPr id="302" name="image75.png" descr="mqa_64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51378" y="21298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" name="Group 307"/>
          <p:cNvGrpSpPr/>
          <p:nvPr/>
        </p:nvGrpSpPr>
        <p:grpSpPr>
          <a:xfrm>
            <a:off x="6704062" y="4865148"/>
            <a:ext cx="780676" cy="691457"/>
            <a:chOff x="0" y="0"/>
            <a:chExt cx="1110294" cy="983404"/>
          </a:xfrm>
        </p:grpSpPr>
        <p:pic>
          <p:nvPicPr>
            <p:cNvPr id="305" name="image76.png" descr="twilio64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39243" y="182460"/>
              <a:ext cx="608908" cy="60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6" name="hexagongreen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0" name="Group 310"/>
          <p:cNvGrpSpPr/>
          <p:nvPr/>
        </p:nvGrpSpPr>
        <p:grpSpPr>
          <a:xfrm>
            <a:off x="6704062" y="4169187"/>
            <a:ext cx="780676" cy="691457"/>
            <a:chOff x="0" y="0"/>
            <a:chExt cx="1110294" cy="983404"/>
          </a:xfrm>
        </p:grpSpPr>
        <p:pic>
          <p:nvPicPr>
            <p:cNvPr id="308" name="image93.png" descr="agile64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4580" y="178696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hexagon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3" name="Group 313"/>
          <p:cNvGrpSpPr/>
          <p:nvPr/>
        </p:nvGrpSpPr>
        <p:grpSpPr>
          <a:xfrm>
            <a:off x="7310856" y="3123244"/>
            <a:ext cx="776965" cy="688170"/>
            <a:chOff x="0" y="0"/>
            <a:chExt cx="1105016" cy="978728"/>
          </a:xfrm>
        </p:grpSpPr>
        <p:pic>
          <p:nvPicPr>
            <p:cNvPr id="311" name="image78.png"/>
            <p:cNvPicPr/>
            <p:nvPr/>
          </p:nvPicPr>
          <p:blipFill>
            <a:blip r:embed="rId17">
              <a:extLst/>
            </a:blip>
            <a:srcRect/>
            <a:stretch>
              <a:fillRect/>
            </a:stretch>
          </p:blipFill>
          <p:spPr>
            <a:xfrm>
              <a:off x="219559" y="246398"/>
              <a:ext cx="609606" cy="4936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2" name="hexagongreen.png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1105017" cy="978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Leverage the power of </a:t>
            </a:r>
            <a:r>
              <a:rPr lang="en-US" sz="16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Bluemix</a:t>
            </a:r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600" dirty="0">
                <a:sym typeface="Helvetica Neue"/>
              </a:rPr>
              <a:t>without abandoning </a:t>
            </a:r>
            <a:r>
              <a:rPr lang="en-US" sz="16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what you already use</a:t>
            </a:r>
            <a:r>
              <a:rPr lang="en-US" sz="16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69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4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4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5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4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 advAuto="0"/>
      <p:bldP spid="315" grpId="0" animBg="1" advAuto="0"/>
      <p:bldP spid="316" grpId="0" animBg="1" advAuto="0"/>
      <p:bldP spid="317" grpId="0" animBg="1" advAuto="0"/>
      <p:bldP spid="276" grpId="0" animBg="1" advAuto="0"/>
      <p:bldP spid="277" grpId="0" animBg="1" advAuto="0"/>
      <p:bldP spid="283" grpId="0" animBg="1" advAuto="0"/>
      <p:bldP spid="286" grpId="0" animBg="1" advAuto="0"/>
      <p:bldP spid="289" grpId="0" animBg="1" advAuto="0"/>
      <p:bldP spid="292" grpId="0" animBg="1" advAuto="0"/>
      <p:bldP spid="295" grpId="0" animBg="1" advAuto="0"/>
      <p:bldP spid="298" grpId="0" animBg="1" advAuto="0"/>
      <p:bldP spid="301" grpId="0" animBg="1" advAuto="0"/>
      <p:bldP spid="304" grpId="0" animBg="1" advAuto="0"/>
      <p:bldP spid="307" grpId="0" animBg="1" advAuto="0"/>
      <p:bldP spid="310" grpId="0" animBg="1" advAuto="0"/>
      <p:bldP spid="31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A6AAA9"/>
                </a:solidFill>
              </a:rPr>
              <a:t>7</a:t>
            </a:fld>
            <a:endParaRPr>
              <a:solidFill>
                <a:srgbClr val="A6AAA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Bluemix</a:t>
            </a:r>
            <a:r>
              <a:rPr lang="fr-FR" dirty="0"/>
              <a:t>, </a:t>
            </a:r>
            <a:r>
              <a:rPr lang="fr-FR" dirty="0" smtClean="0"/>
              <a:t>an </a:t>
            </a:r>
            <a:r>
              <a:rPr lang="fr-FR" dirty="0" err="1" smtClean="0"/>
              <a:t>opportunity</a:t>
            </a:r>
            <a:r>
              <a:rPr lang="fr-FR" dirty="0" smtClean="0"/>
              <a:t> </a:t>
            </a:r>
            <a:r>
              <a:rPr lang="fr-FR" dirty="0"/>
              <a:t>for </a:t>
            </a:r>
            <a:r>
              <a:rPr lang="fr-FR" dirty="0" err="1"/>
              <a:t>SaaS</a:t>
            </a:r>
            <a:endParaRPr lang="en-US" dirty="0"/>
          </a:p>
        </p:txBody>
      </p:sp>
      <p:sp>
        <p:nvSpPr>
          <p:cNvPr id="251" name="Shape 251"/>
          <p:cNvSpPr/>
          <p:nvPr/>
        </p:nvSpPr>
        <p:spPr>
          <a:xfrm>
            <a:off x="802714" y="2568288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6" dirty="0">
                <a:latin typeface="Arial"/>
                <a:ea typeface="Arial"/>
                <a:cs typeface="Arial"/>
              </a:rPr>
              <a:t>PaaS</a:t>
            </a:r>
          </a:p>
        </p:txBody>
      </p:sp>
      <p:sp>
        <p:nvSpPr>
          <p:cNvPr id="252" name="Shape 252"/>
          <p:cNvSpPr/>
          <p:nvPr/>
        </p:nvSpPr>
        <p:spPr>
          <a:xfrm>
            <a:off x="1470704" y="2884791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365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02" name="Shape 302"/>
          <p:cNvSpPr/>
          <p:nvPr/>
        </p:nvSpPr>
        <p:spPr>
          <a:xfrm rot="21170390">
            <a:off x="2096831" y="2509658"/>
            <a:ext cx="4211930" cy="104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4" extrusionOk="0">
                <a:moveTo>
                  <a:pt x="0" y="7701"/>
                </a:moveTo>
                <a:cubicBezTo>
                  <a:pt x="6839" y="-4976"/>
                  <a:pt x="14039" y="-2002"/>
                  <a:pt x="21600" y="16624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grpSp>
        <p:nvGrpSpPr>
          <p:cNvPr id="265" name="Group 265"/>
          <p:cNvGrpSpPr/>
          <p:nvPr/>
        </p:nvGrpSpPr>
        <p:grpSpPr>
          <a:xfrm>
            <a:off x="880755" y="3423462"/>
            <a:ext cx="1550946" cy="939391"/>
            <a:chOff x="-61961" y="0"/>
            <a:chExt cx="2205789" cy="1336021"/>
          </a:xfrm>
        </p:grpSpPr>
        <p:sp>
          <p:nvSpPr>
            <p:cNvPr id="263" name="Shape 263"/>
            <p:cNvSpPr/>
            <p:nvPr/>
          </p:nvSpPr>
          <p:spPr>
            <a:xfrm>
              <a:off x="-61961" y="879508"/>
              <a:ext cx="2205789" cy="456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lvl="0">
                <a:defRPr sz="1800"/>
              </a:pPr>
              <a:r>
                <a:rPr sz="1617" dirty="0">
                  <a:solidFill>
                    <a:srgbClr val="405059"/>
                  </a:solidFill>
                  <a:latin typeface="Arial"/>
                  <a:ea typeface="Arial"/>
                  <a:cs typeface="Arial"/>
                  <a:sym typeface="Helvetica Neue Thin"/>
                </a:rPr>
                <a:t>IBM </a:t>
              </a:r>
              <a:r>
                <a:rPr sz="1617" b="1" dirty="0">
                  <a:solidFill>
                    <a:srgbClr val="405059"/>
                  </a:solidFill>
                  <a:latin typeface="Arial"/>
                  <a:ea typeface="Arial"/>
                  <a:cs typeface="Arial"/>
                  <a:sym typeface="Helvetica Neue Thin"/>
                </a:rPr>
                <a:t>Bluemix</a:t>
              </a:r>
            </a:p>
          </p:txBody>
        </p:sp>
        <p:pic>
          <p:nvPicPr>
            <p:cNvPr id="264" name="image3.png" descr="Matt_Logo_400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41020" y="0"/>
              <a:ext cx="952910" cy="95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 268"/>
          <p:cNvGrpSpPr/>
          <p:nvPr/>
        </p:nvGrpSpPr>
        <p:grpSpPr>
          <a:xfrm>
            <a:off x="3187826" y="3450794"/>
            <a:ext cx="780676" cy="691457"/>
            <a:chOff x="0" y="0"/>
            <a:chExt cx="1110294" cy="983404"/>
          </a:xfrm>
        </p:grpSpPr>
        <p:pic>
          <p:nvPicPr>
            <p:cNvPr id="266" name="image84.png" descr="cloudant64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0294" y="187495"/>
              <a:ext cx="609707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7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271" name="Group 271"/>
          <p:cNvGrpSpPr/>
          <p:nvPr/>
        </p:nvGrpSpPr>
        <p:grpSpPr>
          <a:xfrm>
            <a:off x="4422753" y="4147064"/>
            <a:ext cx="780677" cy="691457"/>
            <a:chOff x="0" y="0"/>
            <a:chExt cx="1110294" cy="983404"/>
          </a:xfrm>
        </p:grpSpPr>
        <p:pic>
          <p:nvPicPr>
            <p:cNvPr id="269" name="image73.png" descr="Data64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3760" y="205508"/>
              <a:ext cx="543019" cy="543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4" name="Group 274"/>
          <p:cNvGrpSpPr/>
          <p:nvPr/>
        </p:nvGrpSpPr>
        <p:grpSpPr>
          <a:xfrm>
            <a:off x="3792763" y="4488503"/>
            <a:ext cx="780677" cy="691457"/>
            <a:chOff x="0" y="0"/>
            <a:chExt cx="1110294" cy="983404"/>
          </a:xfrm>
        </p:grpSpPr>
        <p:pic>
          <p:nvPicPr>
            <p:cNvPr id="272" name="image86.png" descr="watson64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2580" y="173734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7" name="Group 277"/>
          <p:cNvGrpSpPr/>
          <p:nvPr/>
        </p:nvGrpSpPr>
        <p:grpSpPr>
          <a:xfrm>
            <a:off x="2581831" y="3099789"/>
            <a:ext cx="780677" cy="691457"/>
            <a:chOff x="0" y="0"/>
            <a:chExt cx="1110294" cy="983404"/>
          </a:xfrm>
        </p:grpSpPr>
        <p:pic>
          <p:nvPicPr>
            <p:cNvPr id="275" name="image65.png" descr="AppScan_64x6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8019" y="17075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0" name="Group 280"/>
          <p:cNvGrpSpPr/>
          <p:nvPr/>
        </p:nvGrpSpPr>
        <p:grpSpPr>
          <a:xfrm>
            <a:off x="1952898" y="3424005"/>
            <a:ext cx="780677" cy="691457"/>
            <a:chOff x="0" y="0"/>
            <a:chExt cx="1110294" cy="983404"/>
          </a:xfrm>
        </p:grpSpPr>
        <p:pic>
          <p:nvPicPr>
            <p:cNvPr id="278" name="image71.png" descr="datacache64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6932" y="215619"/>
              <a:ext cx="531031" cy="531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3" name="Group 283"/>
          <p:cNvGrpSpPr/>
          <p:nvPr/>
        </p:nvGrpSpPr>
        <p:grpSpPr>
          <a:xfrm>
            <a:off x="3792763" y="3794146"/>
            <a:ext cx="780677" cy="691457"/>
            <a:chOff x="0" y="0"/>
            <a:chExt cx="1110294" cy="983404"/>
          </a:xfrm>
        </p:grpSpPr>
        <p:pic>
          <p:nvPicPr>
            <p:cNvPr id="281" name="image87.png" descr="api_management64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2023" y="178724"/>
              <a:ext cx="608365" cy="608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6" name="Group 286"/>
          <p:cNvGrpSpPr/>
          <p:nvPr/>
        </p:nvGrpSpPr>
        <p:grpSpPr>
          <a:xfrm>
            <a:off x="2581831" y="4488503"/>
            <a:ext cx="780677" cy="691457"/>
            <a:chOff x="0" y="0"/>
            <a:chExt cx="1110294" cy="983404"/>
          </a:xfrm>
        </p:grpSpPr>
        <p:pic>
          <p:nvPicPr>
            <p:cNvPr id="284" name="image74.png" descr="Push64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38739" y="171602"/>
              <a:ext cx="609705" cy="608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5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9" name="Group 289"/>
          <p:cNvGrpSpPr/>
          <p:nvPr/>
        </p:nvGrpSpPr>
        <p:grpSpPr>
          <a:xfrm>
            <a:off x="2581831" y="3795749"/>
            <a:ext cx="780677" cy="691457"/>
            <a:chOff x="0" y="0"/>
            <a:chExt cx="1110294" cy="983404"/>
          </a:xfrm>
        </p:grpSpPr>
        <p:pic>
          <p:nvPicPr>
            <p:cNvPr id="287" name="image75.png" descr="mqa_64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51378" y="212983"/>
              <a:ext cx="609705" cy="6099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8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2" name="Group 292"/>
          <p:cNvGrpSpPr/>
          <p:nvPr/>
        </p:nvGrpSpPr>
        <p:grpSpPr>
          <a:xfrm>
            <a:off x="3187826" y="4843335"/>
            <a:ext cx="780676" cy="691457"/>
            <a:chOff x="0" y="0"/>
            <a:chExt cx="1110294" cy="983404"/>
          </a:xfrm>
        </p:grpSpPr>
        <p:pic>
          <p:nvPicPr>
            <p:cNvPr id="290" name="image76.png" descr="twilio64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9243" y="182460"/>
              <a:ext cx="608908" cy="60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1" name="hexagongreen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5" name="Group 295"/>
          <p:cNvGrpSpPr/>
          <p:nvPr/>
        </p:nvGrpSpPr>
        <p:grpSpPr>
          <a:xfrm>
            <a:off x="3187826" y="4147375"/>
            <a:ext cx="780676" cy="691457"/>
            <a:chOff x="0" y="0"/>
            <a:chExt cx="1110294" cy="983404"/>
          </a:xfrm>
        </p:grpSpPr>
        <p:pic>
          <p:nvPicPr>
            <p:cNvPr id="293" name="image93.png" descr="agile64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34580" y="178696"/>
              <a:ext cx="609705" cy="609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4" name="hexagon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10295" cy="983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8" name="Group 298"/>
          <p:cNvGrpSpPr/>
          <p:nvPr/>
        </p:nvGrpSpPr>
        <p:grpSpPr>
          <a:xfrm>
            <a:off x="3794619" y="3101431"/>
            <a:ext cx="776965" cy="688170"/>
            <a:chOff x="0" y="0"/>
            <a:chExt cx="1105016" cy="978728"/>
          </a:xfrm>
        </p:grpSpPr>
        <p:pic>
          <p:nvPicPr>
            <p:cNvPr id="296" name="image78.png"/>
            <p:cNvPicPr/>
            <p:nvPr/>
          </p:nvPicPr>
          <p:blipFill>
            <a:blip r:embed="rId16">
              <a:extLst/>
            </a:blip>
            <a:srcRect/>
            <a:stretch>
              <a:fillRect/>
            </a:stretch>
          </p:blipFill>
          <p:spPr>
            <a:xfrm>
              <a:off x="219559" y="246398"/>
              <a:ext cx="609606" cy="4936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7" name="hexagongreen.png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1105017" cy="9787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" name="Shape 251"/>
          <p:cNvSpPr/>
          <p:nvPr/>
        </p:nvSpPr>
        <p:spPr>
          <a:xfrm>
            <a:off x="5980862" y="2370804"/>
            <a:ext cx="1399567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>
              <a:spcBef>
                <a:spcPts val="2400"/>
              </a:spcBef>
              <a:defRPr sz="2000" b="1">
                <a:solidFill>
                  <a:srgbClr val="0365C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1406" dirty="0">
                <a:solidFill>
                  <a:srgbClr val="00B050"/>
                </a:solidFill>
                <a:latin typeface="Arial"/>
                <a:ea typeface="Arial"/>
                <a:cs typeface="Arial"/>
              </a:rPr>
              <a:t>Sa</a:t>
            </a:r>
            <a:r>
              <a:rPr sz="1406" dirty="0" err="1">
                <a:solidFill>
                  <a:srgbClr val="00B050"/>
                </a:solidFill>
                <a:latin typeface="Arial"/>
                <a:ea typeface="Arial"/>
                <a:cs typeface="Arial"/>
              </a:rPr>
              <a:t>aS</a:t>
            </a:r>
            <a:endParaRPr sz="1406" dirty="0">
              <a:solidFill>
                <a:srgbClr val="00B05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Shape 252"/>
          <p:cNvSpPr/>
          <p:nvPr/>
        </p:nvSpPr>
        <p:spPr>
          <a:xfrm>
            <a:off x="6586595" y="2706909"/>
            <a:ext cx="227978" cy="227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8" name="Shape 301"/>
          <p:cNvSpPr/>
          <p:nvPr/>
        </p:nvSpPr>
        <p:spPr>
          <a:xfrm rot="20981429">
            <a:off x="1996797" y="2546014"/>
            <a:ext cx="4268029" cy="854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75" extrusionOk="0">
                <a:moveTo>
                  <a:pt x="0" y="10305"/>
                </a:moveTo>
                <a:cubicBezTo>
                  <a:pt x="8058" y="-5225"/>
                  <a:pt x="15258" y="-3202"/>
                  <a:pt x="21600" y="16375"/>
                </a:cubicBezTo>
              </a:path>
            </a:pathLst>
          </a:custGeom>
          <a:ln w="76200" cap="rnd">
            <a:solidFill>
              <a:srgbClr val="043E68">
                <a:alpha val="50000"/>
              </a:srgbClr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 lvl="0"/>
            <a:endParaRPr sz="1125"/>
          </a:p>
        </p:txBody>
      </p:sp>
      <p:grpSp>
        <p:nvGrpSpPr>
          <p:cNvPr id="4" name="Group 3"/>
          <p:cNvGrpSpPr/>
          <p:nvPr/>
        </p:nvGrpSpPr>
        <p:grpSpPr>
          <a:xfrm>
            <a:off x="5903878" y="3042249"/>
            <a:ext cx="1982336" cy="2643115"/>
            <a:chOff x="7857366" y="3646819"/>
            <a:chExt cx="2819323" cy="37590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57366" y="3646819"/>
              <a:ext cx="2819323" cy="3759097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 rot="21336437">
              <a:off x="9015943" y="6479947"/>
              <a:ext cx="951999" cy="471834"/>
            </a:xfrm>
            <a:prstGeom prst="rect">
              <a:avLst/>
            </a:prstGeom>
            <a:solidFill>
              <a:srgbClr val="5C5C5C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51" fontAlgn="auto" latinLnBrk="1">
                <a:spcBef>
                  <a:spcPts val="0"/>
                </a:spcBef>
                <a:spcAft>
                  <a:spcPts val="0"/>
                </a:spcAft>
              </a:pPr>
              <a:endParaRPr lang="fr-FR" sz="1687">
                <a:solidFill>
                  <a:srgbClr val="FFFFFF"/>
                </a:solidFill>
                <a:latin typeface="+mn-lt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 advAuto="0"/>
      <p:bldP spid="268" grpId="0" animBg="1" advAuto="0"/>
      <p:bldP spid="271" grpId="0" animBg="1" advAuto="0"/>
      <p:bldP spid="274" grpId="0" animBg="1" advAuto="0"/>
      <p:bldP spid="277" grpId="0" animBg="1" advAuto="0"/>
      <p:bldP spid="280" grpId="0" animBg="1" advAuto="0"/>
      <p:bldP spid="283" grpId="0" animBg="1" advAuto="0"/>
      <p:bldP spid="286" grpId="0" animBg="1" advAuto="0"/>
      <p:bldP spid="289" grpId="0" animBg="1" advAuto="0"/>
      <p:bldP spid="292" grpId="0" animBg="1" advAuto="0"/>
      <p:bldP spid="295" grpId="0" animBg="1" advAuto="0"/>
      <p:bldP spid="298" grpId="0" animBg="1" advAuto="0"/>
      <p:bldP spid="5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around the world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03666" y="1605289"/>
            <a:ext cx="3038291" cy="349848"/>
            <a:chOff x="2555776" y="4303288"/>
            <a:chExt cx="3038291" cy="349848"/>
          </a:xfrm>
        </p:grpSpPr>
        <p:sp>
          <p:nvSpPr>
            <p:cNvPr id="7" name="Rectangle 6"/>
            <p:cNvSpPr/>
            <p:nvPr/>
          </p:nvSpPr>
          <p:spPr bwMode="auto">
            <a:xfrm>
              <a:off x="2843809" y="4303288"/>
              <a:ext cx="2750258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Navigate across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Regions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Organization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7644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0" y="1214438"/>
            <a:ext cx="8202424" cy="52387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FFE07-1075-409E-AD04-3BBE9C3E7C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the catalog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92080" y="5594008"/>
            <a:ext cx="3528392" cy="10985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Access the service Catalog clicking on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You can browse all the services organized in categories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58" y="5956783"/>
            <a:ext cx="351890" cy="18650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694971" y="1897782"/>
            <a:ext cx="936104" cy="349848"/>
            <a:chOff x="2555776" y="4303288"/>
            <a:chExt cx="936104" cy="34984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2843809" y="4303288"/>
              <a:ext cx="648071" cy="349848"/>
            </a:xfrm>
            <a:prstGeom prst="rect">
              <a:avLst/>
            </a:prstGeom>
            <a:noFill/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rgbClr val="F4961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55776" y="4303288"/>
              <a:ext cx="288032" cy="349848"/>
            </a:xfrm>
            <a:prstGeom prst="rect">
              <a:avLst/>
            </a:prstGeom>
            <a:solidFill>
              <a:srgbClr val="E67300"/>
            </a:solidFill>
            <a:ln w="38100" cap="flat" cmpd="sng" algn="ctr">
              <a:solidFill>
                <a:srgbClr val="E67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eaLnBrk="1" hangingPunct="1"/>
              <a:r>
                <a:rPr lang="en-US" b="1" dirty="0">
                  <a:solidFill>
                    <a:schemeClr val="bg1"/>
                  </a:solidFill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LE 2006">
  <a:themeElements>
    <a:clrScheme name="TLE 2006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TLE 2006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LE 2006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3EB1BE38-47D0-4078-AD15-0A2AE36A1CB7}"/>
    </a:ext>
  </a:ext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4961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UPHINE _Template.potx" id="{7023FB6D-6C98-480D-B469-109A091F5207}" vid="{703668B2-C7B3-4500-88ED-FA21D7F5D84D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DAUPHINE _Template</Template>
  <TotalTime>3783</TotalTime>
  <Words>813</Words>
  <Application>Microsoft Macintosh PowerPoint</Application>
  <PresentationFormat>On-screen Show (4:3)</PresentationFormat>
  <Paragraphs>188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Courier New</vt:lpstr>
      <vt:lpstr>Helvetica</vt:lpstr>
      <vt:lpstr>Helvetica Light</vt:lpstr>
      <vt:lpstr>Helvetica Neue</vt:lpstr>
      <vt:lpstr>Helvetica Neue Bold for IBM</vt:lpstr>
      <vt:lpstr>Helvetica Neue Light</vt:lpstr>
      <vt:lpstr>Helvetica Neue Thin</vt:lpstr>
      <vt:lpstr>Lucida Console</vt:lpstr>
      <vt:lpstr>MS PGothic</vt:lpstr>
      <vt:lpstr>Verdana</vt:lpstr>
      <vt:lpstr>Wingdings</vt:lpstr>
      <vt:lpstr>TLE 2006</vt:lpstr>
      <vt:lpstr>2_Custom Design</vt:lpstr>
      <vt:lpstr>Emerging Technologies </vt:lpstr>
      <vt:lpstr>Emerging technologies Our 2-days- Journey</vt:lpstr>
      <vt:lpstr>Emerging technologies An introduction – The App Revolution !</vt:lpstr>
      <vt:lpstr>SoR, SoE, SoI,  Different concerns, different approaches </vt:lpstr>
      <vt:lpstr>Timing is critical Today’s apps must keep up with the speed of the app revolution.</vt:lpstr>
      <vt:lpstr>Leverage the power of Bluemix without abandoning what you already use.</vt:lpstr>
      <vt:lpstr>Bluemix, an opportunity for SaaS</vt:lpstr>
      <vt:lpstr>Navigating around the world</vt:lpstr>
      <vt:lpstr>Parsing the catalog</vt:lpstr>
      <vt:lpstr>Node.JS Javascript on server side</vt:lpstr>
      <vt:lpstr>NodeJS in a nutshell</vt:lpstr>
      <vt:lpstr>NodeJS in a nutshell</vt:lpstr>
      <vt:lpstr>NodeJS in a nutshell</vt:lpstr>
      <vt:lpstr>NodeJS in a nutshell</vt:lpstr>
      <vt:lpstr>CloudFoundry in a nutshell</vt:lpstr>
    </vt:vector>
  </TitlesOfParts>
  <Company>IBM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ADMINIBM</dc:creator>
  <cp:lastModifiedBy>Microsoft Office User</cp:lastModifiedBy>
  <cp:revision>220</cp:revision>
  <cp:lastPrinted>2015-12-14T13:24:00Z</cp:lastPrinted>
  <dcterms:created xsi:type="dcterms:W3CDTF">2015-11-23T20:45:01Z</dcterms:created>
  <dcterms:modified xsi:type="dcterms:W3CDTF">2017-03-31T15:28:15Z</dcterms:modified>
</cp:coreProperties>
</file>