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23"/>
  </p:notesMasterIdLst>
  <p:handoutMasterIdLst>
    <p:handoutMasterId r:id="rId24"/>
  </p:handoutMasterIdLst>
  <p:sldIdLst>
    <p:sldId id="259" r:id="rId3"/>
    <p:sldId id="500" r:id="rId4"/>
    <p:sldId id="503" r:id="rId5"/>
    <p:sldId id="501" r:id="rId6"/>
    <p:sldId id="522" r:id="rId7"/>
    <p:sldId id="504" r:id="rId8"/>
    <p:sldId id="507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09" r:id="rId18"/>
    <p:sldId id="505" r:id="rId19"/>
    <p:sldId id="519" r:id="rId20"/>
    <p:sldId id="520" r:id="rId21"/>
    <p:sldId id="521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660B"/>
    <a:srgbClr val="E67300"/>
    <a:srgbClr val="F79910"/>
    <a:srgbClr val="00B299"/>
    <a:srgbClr val="5695CE"/>
    <a:srgbClr val="99CCFF"/>
    <a:srgbClr val="F9F9F9"/>
    <a:srgbClr val="669900"/>
    <a:srgbClr val="DCE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4" autoAdjust="0"/>
    <p:restoredTop sz="94487" autoAdjust="0"/>
  </p:normalViewPr>
  <p:slideViewPr>
    <p:cSldViewPr snapToGrid="0">
      <p:cViewPr>
        <p:scale>
          <a:sx n="97" d="100"/>
          <a:sy n="97" d="100"/>
        </p:scale>
        <p:origin x="1752" y="120"/>
      </p:cViewPr>
      <p:guideLst>
        <p:guide orient="horz" pos="234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dirty="0" smtClean="0">
                <a:latin typeface="Calibri" panose="020F0502020204030204" pitchFamily="34" charset="0"/>
              </a:rPr>
              <a:t>Session </a:t>
            </a:r>
            <a:r>
              <a:rPr lang="fr-FR" sz="2800" dirty="0" smtClean="0">
                <a:latin typeface="Calibri" panose="020F0502020204030204" pitchFamily="34" charset="0"/>
              </a:rPr>
              <a:t>#</a:t>
            </a:r>
            <a:r>
              <a:rPr lang="fr-FR" sz="2800" dirty="0" smtClean="0">
                <a:latin typeface="Calibri" panose="020F0502020204030204" pitchFamily="34" charset="0"/>
              </a:rPr>
              <a:t>09</a:t>
            </a:r>
            <a:r>
              <a:rPr lang="fr-FR" sz="2800" dirty="0" smtClean="0">
                <a:latin typeface="Calibri" panose="020F0502020204030204" pitchFamily="34" charset="0"/>
              </a:rPr>
              <a:t>: </a:t>
            </a:r>
            <a:r>
              <a:rPr lang="fr-FR" sz="2800" dirty="0" err="1" smtClean="0">
                <a:latin typeface="Calibri" panose="020F0502020204030204" pitchFamily="34" charset="0"/>
              </a:rPr>
              <a:t>Coding</a:t>
            </a:r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 smtClean="0">
                <a:latin typeface="Calibri" panose="020F0502020204030204" pitchFamily="34" charset="0"/>
              </a:rPr>
              <a:t>with</a:t>
            </a:r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 smtClean="0">
                <a:latin typeface="Calibri" panose="020F0502020204030204" pitchFamily="34" charset="0"/>
              </a:rPr>
              <a:t>Bluemix</a:t>
            </a:r>
            <a:endParaRPr lang="fr-FR" sz="2800" dirty="0" smtClean="0">
              <a:latin typeface="Calibri" panose="020F0502020204030204" pitchFamily="34" charset="0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9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4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68360" y="3520780"/>
            <a:ext cx="144016" cy="141312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358110" y="2328012"/>
            <a:ext cx="464614" cy="242193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024934" y="2891480"/>
            <a:ext cx="466946" cy="242365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03832" y="3183276"/>
            <a:ext cx="2388048" cy="390298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Using the cloud Code editor, add a simple change to your code (template and/or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 smtClean="0"/>
              <a:t>Deploy it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 smtClean="0"/>
              <a:t>Review</a:t>
            </a:r>
            <a:r>
              <a:rPr lang="en-US" sz="2800" dirty="0" smtClean="0"/>
              <a:t> </a:t>
            </a:r>
            <a:r>
              <a:rPr lang="en-US" sz="2800" dirty="0"/>
              <a:t>the change made (A template, and the </a:t>
            </a:r>
            <a:r>
              <a:rPr lang="en-US" sz="2800" dirty="0" err="1"/>
              <a:t>app.js</a:t>
            </a:r>
            <a:r>
              <a:rPr lang="en-US" sz="2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b="1" dirty="0"/>
              <a:t>Select</a:t>
            </a:r>
            <a:r>
              <a:rPr lang="fr-FR" sz="2800" dirty="0"/>
              <a:t> the </a:t>
            </a:r>
            <a:r>
              <a:rPr lang="fr-FR" sz="2800" dirty="0" err="1"/>
              <a:t>ones</a:t>
            </a:r>
            <a:r>
              <a:rPr lang="fr-FR" sz="2800" dirty="0"/>
              <a:t> to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b="1" dirty="0" err="1"/>
              <a:t>Add</a:t>
            </a:r>
            <a:r>
              <a:rPr lang="fr-FR" sz="2800" dirty="0"/>
              <a:t> a comment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b="1" dirty="0"/>
              <a:t>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b="1" dirty="0" smtClean="0"/>
              <a:t>Push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b="1" dirty="0" err="1" smtClean="0"/>
              <a:t>Validate</a:t>
            </a:r>
            <a:r>
              <a:rPr lang="fr-FR" sz="2800" b="1" dirty="0" smtClean="0"/>
              <a:t> the change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From his </a:t>
            </a:r>
            <a:r>
              <a:rPr lang="en-US" sz="2400" b="1" i="1" dirty="0" smtClean="0"/>
              <a:t>account</a:t>
            </a:r>
            <a:r>
              <a:rPr lang="en-US" sz="2400" dirty="0" smtClean="0"/>
              <a:t>, User A adds User B in his team as a </a:t>
            </a:r>
            <a:r>
              <a:rPr lang="en-US" sz="2400" b="1" i="1" dirty="0" smtClean="0"/>
              <a:t>developer</a:t>
            </a:r>
            <a:r>
              <a:rPr lang="en-US" sz="2400" dirty="0" smtClean="0"/>
              <a:t> for his </a:t>
            </a:r>
            <a:r>
              <a:rPr lang="en-US" sz="2400" b="1" i="1" dirty="0" smtClean="0"/>
              <a:t>dev</a:t>
            </a:r>
            <a:r>
              <a:rPr lang="en-US" sz="2400" dirty="0" smtClean="0"/>
              <a:t> space</a:t>
            </a:r>
          </a:p>
          <a:p>
            <a:r>
              <a:rPr lang="en-US" sz="2400" dirty="0" smtClean="0"/>
              <a:t>User B logs on his </a:t>
            </a:r>
            <a:r>
              <a:rPr lang="en-US" sz="2400" dirty="0" err="1" smtClean="0"/>
              <a:t>Bluemix</a:t>
            </a:r>
            <a:r>
              <a:rPr lang="en-US" sz="2400" dirty="0" smtClean="0"/>
              <a:t> account and tries to </a:t>
            </a:r>
            <a:r>
              <a:rPr lang="en-US" sz="2400" b="1" i="1" dirty="0" smtClean="0"/>
              <a:t>edit the code</a:t>
            </a:r>
            <a:r>
              <a:rPr lang="en-US" sz="2400" dirty="0" smtClean="0"/>
              <a:t> from User A’s application</a:t>
            </a:r>
          </a:p>
          <a:p>
            <a:pPr lvl="1"/>
            <a:r>
              <a:rPr lang="en-US" sz="2000" dirty="0" smtClean="0"/>
              <a:t>He needs to request a </a:t>
            </a:r>
            <a:r>
              <a:rPr lang="en-US" sz="2000" dirty="0" err="1" smtClean="0"/>
              <a:t>Git</a:t>
            </a:r>
            <a:r>
              <a:rPr lang="en-US" sz="2000" dirty="0" smtClean="0"/>
              <a:t> access from User A</a:t>
            </a:r>
          </a:p>
          <a:p>
            <a:r>
              <a:rPr lang="en-US" sz="2400" dirty="0" smtClean="0"/>
              <a:t>User A </a:t>
            </a:r>
            <a:r>
              <a:rPr lang="en-US" sz="2400" b="1" dirty="0" smtClean="0"/>
              <a:t>grants the access</a:t>
            </a:r>
          </a:p>
          <a:p>
            <a:r>
              <a:rPr lang="en-US" sz="2400" dirty="0" smtClean="0"/>
              <a:t>User B can </a:t>
            </a:r>
          </a:p>
          <a:p>
            <a:pPr lvl="1"/>
            <a:r>
              <a:rPr lang="en-US" sz="2000" b="1" dirty="0" smtClean="0"/>
              <a:t>Edit the code </a:t>
            </a:r>
            <a:r>
              <a:rPr lang="en-US" sz="2000" dirty="0" smtClean="0"/>
              <a:t>(locally or in </a:t>
            </a:r>
            <a:r>
              <a:rPr lang="en-US" sz="2000" dirty="0" err="1" smtClean="0"/>
              <a:t>Bluemix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b="1" dirty="0" smtClean="0"/>
              <a:t>Add, commit and push </a:t>
            </a:r>
            <a:r>
              <a:rPr lang="en-US" sz="2000" dirty="0" smtClean="0"/>
              <a:t>it to the repo</a:t>
            </a:r>
          </a:p>
          <a:p>
            <a:r>
              <a:rPr lang="en-US" sz="2400" dirty="0" smtClean="0"/>
              <a:t>User A merges the code with the one received from User B on </a:t>
            </a:r>
            <a:r>
              <a:rPr lang="en-US" sz="2400" dirty="0" err="1" smtClean="0"/>
              <a:t>Bluemix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Together, User A and User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5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1836255"/>
            <a:ext cx="8353425" cy="39951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sz="1600" dirty="0" err="1"/>
              <a:t>Let’s</a:t>
            </a:r>
            <a:r>
              <a:rPr lang="fr-FR" sz="1600" dirty="0"/>
              <a:t> </a:t>
            </a:r>
            <a:r>
              <a:rPr lang="fr-FR" sz="1600" dirty="0" smtClean="0"/>
              <a:t>code </a:t>
            </a:r>
            <a:r>
              <a:rPr lang="fr-FR" sz="1600" dirty="0" err="1" smtClean="0"/>
              <a:t>together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GIT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05326" y="3437769"/>
            <a:ext cx="2681021" cy="792088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4171" y="5350192"/>
            <a:ext cx="4821381" cy="332151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sz="1600" dirty="0" err="1" smtClean="0"/>
              <a:t>Build</a:t>
            </a:r>
            <a:r>
              <a:rPr lang="fr-FR" sz="1600" dirty="0" smtClean="0"/>
              <a:t> and </a:t>
            </a:r>
            <a:r>
              <a:rPr lang="fr-FR" sz="1600" dirty="0" err="1" smtClean="0"/>
              <a:t>Deploy</a:t>
            </a:r>
            <a:r>
              <a:rPr lang="fr-FR" sz="1600" dirty="0" smtClean="0"/>
              <a:t> (</a:t>
            </a:r>
            <a:r>
              <a:rPr lang="fr-FR" sz="1600" dirty="0" err="1" smtClean="0"/>
              <a:t>Optional</a:t>
            </a:r>
            <a:r>
              <a:rPr lang="fr-FR" sz="1600" dirty="0"/>
              <a:t>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2041431"/>
            <a:ext cx="8353425" cy="35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080" y="4894271"/>
            <a:ext cx="3103676" cy="14701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sz="1600" dirty="0" err="1"/>
              <a:t>Build</a:t>
            </a:r>
            <a:r>
              <a:rPr lang="fr-FR" sz="1600" dirty="0"/>
              <a:t> </a:t>
            </a:r>
            <a:r>
              <a:rPr lang="fr-FR" sz="1600" i="1" dirty="0"/>
              <a:t>and </a:t>
            </a:r>
            <a:r>
              <a:rPr lang="fr-FR" sz="1600" i="1" dirty="0" err="1"/>
              <a:t>Deploy</a:t>
            </a:r>
            <a:r>
              <a:rPr lang="fr-FR" sz="1600" i="1" dirty="0"/>
              <a:t> (</a:t>
            </a:r>
            <a:r>
              <a:rPr lang="fr-FR" sz="1600" i="1" dirty="0" err="1"/>
              <a:t>Optional</a:t>
            </a:r>
            <a:r>
              <a:rPr lang="fr-FR" sz="1600" i="1" dirty="0"/>
              <a:t>)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8379"/>
            <a:ext cx="1947935" cy="1479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366540"/>
            <a:ext cx="2007890" cy="1655677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615951" y="1214438"/>
            <a:ext cx="467613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2098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6670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31242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5814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40386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1800" kern="0" dirty="0" smtClean="0"/>
              <a:t>Select the </a:t>
            </a:r>
            <a:r>
              <a:rPr lang="fr-FR" sz="1800" kern="0" dirty="0" err="1" smtClean="0"/>
              <a:t>adapted</a:t>
            </a:r>
            <a:r>
              <a:rPr lang="fr-FR" sz="1800" kern="0" dirty="0" smtClean="0"/>
              <a:t> </a:t>
            </a:r>
            <a:r>
              <a:rPr lang="fr-FR" sz="1800" kern="0" dirty="0" err="1" smtClean="0"/>
              <a:t>triger</a:t>
            </a:r>
            <a:r>
              <a:rPr lang="fr-FR" sz="1800" kern="0" dirty="0" smtClean="0"/>
              <a:t> to </a:t>
            </a:r>
            <a:r>
              <a:rPr lang="fr-FR" sz="1800" kern="0" dirty="0" err="1" smtClean="0"/>
              <a:t>launch</a:t>
            </a:r>
            <a:r>
              <a:rPr lang="fr-FR" sz="1800" kern="0" dirty="0" smtClean="0"/>
              <a:t> the </a:t>
            </a:r>
            <a:r>
              <a:rPr lang="fr-FR" sz="1800" kern="0" dirty="0" err="1" smtClean="0"/>
              <a:t>Build</a:t>
            </a:r>
            <a:r>
              <a:rPr lang="fr-FR" sz="1800" kern="0" dirty="0" smtClean="0"/>
              <a:t> (</a:t>
            </a:r>
            <a:r>
              <a:rPr lang="fr-FR" sz="1800" kern="0" dirty="0" err="1" smtClean="0"/>
              <a:t>automatic</a:t>
            </a:r>
            <a:r>
              <a:rPr lang="fr-FR" sz="1800" kern="0" dirty="0" smtClean="0"/>
              <a:t> </a:t>
            </a:r>
            <a:r>
              <a:rPr lang="fr-FR" sz="1800" kern="0" dirty="0" err="1" smtClean="0"/>
              <a:t>launch</a:t>
            </a:r>
            <a:r>
              <a:rPr lang="fr-FR" sz="1800" kern="0" dirty="0" smtClean="0"/>
              <a:t>)</a:t>
            </a:r>
          </a:p>
          <a:p>
            <a:endParaRPr lang="fr-FR" sz="1800" kern="0" dirty="0"/>
          </a:p>
          <a:p>
            <a:endParaRPr lang="fr-FR" sz="1800" kern="0" dirty="0" smtClean="0"/>
          </a:p>
          <a:p>
            <a:endParaRPr lang="fr-FR" sz="1800" kern="0" dirty="0"/>
          </a:p>
          <a:p>
            <a:endParaRPr lang="fr-FR" sz="1800" kern="0" dirty="0" smtClean="0"/>
          </a:p>
          <a:p>
            <a:endParaRPr lang="fr-FR" sz="1800" kern="0" dirty="0"/>
          </a:p>
          <a:p>
            <a:r>
              <a:rPr lang="fr-FR" sz="1800" kern="0" dirty="0" smtClean="0"/>
              <a:t>Update the </a:t>
            </a:r>
            <a:r>
              <a:rPr lang="fr-FR" sz="1800" kern="0" dirty="0" err="1" smtClean="0"/>
              <a:t>Build</a:t>
            </a:r>
            <a:r>
              <a:rPr lang="fr-FR" sz="1800" kern="0" dirty="0" smtClean="0"/>
              <a:t> Job to </a:t>
            </a:r>
            <a:r>
              <a:rPr lang="fr-FR" sz="1800" kern="0" dirty="0" err="1" smtClean="0"/>
              <a:t>perform</a:t>
            </a:r>
            <a:r>
              <a:rPr lang="fr-FR" sz="1800" kern="0" dirty="0" smtClean="0"/>
              <a:t> if </a:t>
            </a:r>
            <a:r>
              <a:rPr lang="fr-FR" sz="1800" kern="0" dirty="0" err="1" smtClean="0"/>
              <a:t>required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69207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sz="1600" i="1" dirty="0" err="1"/>
              <a:t>Build</a:t>
            </a:r>
            <a:r>
              <a:rPr lang="fr-FR" sz="1600" i="1" dirty="0"/>
              <a:t> and </a:t>
            </a:r>
            <a:r>
              <a:rPr lang="fr-FR" sz="1600" dirty="0" err="1"/>
              <a:t>Deploy</a:t>
            </a:r>
            <a:r>
              <a:rPr lang="fr-FR" sz="1600" i="1" dirty="0"/>
              <a:t> (</a:t>
            </a:r>
            <a:r>
              <a:rPr lang="fr-FR" sz="1600" i="1" dirty="0" err="1"/>
              <a:t>Optional</a:t>
            </a:r>
            <a:r>
              <a:rPr lang="fr-FR" sz="1600" i="1" dirty="0"/>
              <a:t>)</a:t>
            </a:r>
            <a:endParaRPr lang="en-US" i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606322" y="1172369"/>
            <a:ext cx="467613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2098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6670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31242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5814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40386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1800" kern="0" dirty="0" err="1" smtClean="0"/>
              <a:t>Adjust</a:t>
            </a:r>
            <a:r>
              <a:rPr lang="fr-FR" sz="1800" kern="0" dirty="0" smtClean="0"/>
              <a:t> the trigger  if </a:t>
            </a:r>
            <a:r>
              <a:rPr lang="fr-FR" sz="1800" kern="0" dirty="0" err="1" smtClean="0"/>
              <a:t>required</a:t>
            </a:r>
            <a:r>
              <a:rPr lang="fr-FR" sz="1800" kern="0" dirty="0" smtClean="0"/>
              <a:t> </a:t>
            </a:r>
          </a:p>
          <a:p>
            <a:endParaRPr lang="fr-FR" sz="1800" kern="0" dirty="0" smtClean="0"/>
          </a:p>
          <a:p>
            <a:endParaRPr lang="fr-FR" sz="1800" kern="0" dirty="0"/>
          </a:p>
          <a:p>
            <a:endParaRPr lang="fr-FR" sz="1800" kern="0" dirty="0" smtClean="0"/>
          </a:p>
          <a:p>
            <a:endParaRPr lang="fr-FR" sz="1800" kern="0" dirty="0"/>
          </a:p>
          <a:p>
            <a:endParaRPr lang="fr-FR" sz="1800" kern="0" dirty="0" smtClean="0"/>
          </a:p>
          <a:p>
            <a:endParaRPr lang="fr-FR" sz="1800" kern="0" dirty="0"/>
          </a:p>
          <a:p>
            <a:endParaRPr lang="fr-FR" sz="1800" kern="0" dirty="0" smtClean="0"/>
          </a:p>
          <a:p>
            <a:endParaRPr lang="fr-FR" sz="1800" kern="0" dirty="0"/>
          </a:p>
          <a:p>
            <a:r>
              <a:rPr lang="fr-FR" sz="1800" kern="0" dirty="0" err="1" smtClean="0"/>
              <a:t>Adjust</a:t>
            </a:r>
            <a:r>
              <a:rPr lang="fr-FR" sz="1800" kern="0" dirty="0" smtClean="0"/>
              <a:t> if </a:t>
            </a:r>
            <a:r>
              <a:rPr lang="fr-FR" sz="1800" kern="0" dirty="0" err="1"/>
              <a:t>required</a:t>
            </a:r>
            <a:r>
              <a:rPr lang="fr-FR" sz="1800" kern="0" dirty="0"/>
              <a:t> </a:t>
            </a:r>
            <a:r>
              <a:rPr lang="fr-FR" sz="1800" kern="0" dirty="0" smtClean="0"/>
              <a:t>the </a:t>
            </a:r>
            <a:r>
              <a:rPr lang="fr-FR" sz="1800" kern="0" dirty="0" err="1"/>
              <a:t>deployment</a:t>
            </a:r>
            <a:r>
              <a:rPr lang="fr-FR" sz="1800" kern="0" dirty="0"/>
              <a:t> </a:t>
            </a:r>
            <a:r>
              <a:rPr lang="fr-FR" sz="1800" kern="0" dirty="0" err="1"/>
              <a:t>target</a:t>
            </a:r>
            <a:endParaRPr lang="fr-FR" sz="1800" kern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573016"/>
            <a:ext cx="3243837" cy="2513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888107"/>
            <a:ext cx="3292305" cy="23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3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We</a:t>
            </a:r>
            <a:r>
              <a:rPr lang="fr-FR" sz="2000" dirty="0" smtClean="0"/>
              <a:t> have </a:t>
            </a:r>
            <a:r>
              <a:rPr lang="fr-FR" sz="2000" dirty="0" err="1" smtClean="0"/>
              <a:t>seen</a:t>
            </a:r>
            <a:r>
              <a:rPr lang="fr-FR" sz="2000" dirty="0" smtClean="0"/>
              <a:t> how to use </a:t>
            </a:r>
            <a:r>
              <a:rPr lang="fr-FR" sz="2000" b="1" dirty="0" smtClean="0"/>
              <a:t>a local editor (ATOM</a:t>
            </a:r>
            <a:r>
              <a:rPr lang="fr-FR" sz="2000" dirty="0" smtClean="0"/>
              <a:t>) to code, and push the updates </a:t>
            </a:r>
            <a:r>
              <a:rPr lang="fr-FR" sz="2000" dirty="0" err="1" smtClean="0"/>
              <a:t>relying</a:t>
            </a:r>
            <a:r>
              <a:rPr lang="fr-FR" sz="2000" dirty="0" smtClean="0"/>
              <a:t> on</a:t>
            </a:r>
          </a:p>
          <a:p>
            <a:pPr lvl="1"/>
            <a:r>
              <a:rPr lang="fr-FR" sz="1600" dirty="0" smtClean="0"/>
              <a:t>Cloud </a:t>
            </a:r>
            <a:r>
              <a:rPr lang="fr-FR" sz="1600" dirty="0" err="1" smtClean="0"/>
              <a:t>Foundry</a:t>
            </a:r>
            <a:r>
              <a:rPr lang="fr-FR" sz="1600" dirty="0" smtClean="0"/>
              <a:t> Command Line Interface</a:t>
            </a:r>
          </a:p>
          <a:p>
            <a:pPr lvl="1"/>
            <a:r>
              <a:rPr lang="fr-FR" sz="1600" dirty="0" smtClean="0"/>
              <a:t>GIT </a:t>
            </a:r>
          </a:p>
          <a:p>
            <a:pPr lvl="1"/>
            <a:endParaRPr lang="fr-FR" sz="1600" dirty="0"/>
          </a:p>
          <a:p>
            <a:pPr lvl="1"/>
            <a:endParaRPr lang="fr-FR" sz="1600" dirty="0" smtClean="0"/>
          </a:p>
          <a:p>
            <a:r>
              <a:rPr lang="fr-FR" sz="2000" dirty="0" smtClean="0"/>
              <a:t>Our </a:t>
            </a:r>
            <a:r>
              <a:rPr lang="fr-FR" sz="2000" dirty="0" err="1" smtClean="0"/>
              <a:t>starting</a:t>
            </a:r>
            <a:r>
              <a:rPr lang="fr-FR" sz="2000" dirty="0" smtClean="0"/>
              <a:t> point </a:t>
            </a:r>
          </a:p>
          <a:p>
            <a:pPr marL="457200" lvl="1" indent="0">
              <a:buNone/>
            </a:pPr>
            <a:r>
              <a:rPr lang="fr-FR" sz="1600" dirty="0" smtClean="0"/>
              <a:t>You have </a:t>
            </a:r>
            <a:r>
              <a:rPr lang="fr-FR" sz="1600" dirty="0" err="1" smtClean="0"/>
              <a:t>deployed</a:t>
            </a:r>
            <a:r>
              <a:rPr lang="fr-FR" sz="1600" dirty="0" smtClean="0"/>
              <a:t> </a:t>
            </a:r>
            <a:r>
              <a:rPr lang="fr-FR" sz="1600" dirty="0" err="1"/>
              <a:t>using</a:t>
            </a:r>
            <a:r>
              <a:rPr lang="fr-FR" sz="1600" dirty="0"/>
              <a:t> GIT in </a:t>
            </a:r>
            <a:r>
              <a:rPr lang="fr-FR" sz="1600" dirty="0" err="1"/>
              <a:t>your</a:t>
            </a:r>
            <a:r>
              <a:rPr lang="fr-FR" sz="1600" dirty="0"/>
              <a:t> </a:t>
            </a:r>
            <a:r>
              <a:rPr lang="fr-FR" sz="1600" dirty="0" err="1"/>
              <a:t>workspace</a:t>
            </a:r>
            <a:r>
              <a:rPr lang="fr-FR" sz="1600" dirty="0"/>
              <a:t> the 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05-intechnicolor</a:t>
            </a:r>
            <a:r>
              <a:rPr lang="fr-FR" sz="11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/>
              <a:t>application</a:t>
            </a:r>
            <a:endParaRPr lang="en-US" sz="1600" dirty="0"/>
          </a:p>
          <a:p>
            <a:pPr marL="457200" lvl="1" indent="0">
              <a:buNone/>
            </a:pPr>
            <a:endParaRPr lang="fr-FR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Previously</a:t>
            </a:r>
            <a:r>
              <a:rPr lang="fr-FR" dirty="0" smtClean="0"/>
              <a:t> on….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654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err="1" smtClean="0"/>
              <a:t>Validate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the pipeline </a:t>
            </a:r>
            <a:r>
              <a:rPr lang="fr-FR" sz="1800" dirty="0" err="1" smtClean="0"/>
              <a:t>worked</a:t>
            </a:r>
            <a:r>
              <a:rPr lang="fr-FR" sz="1800" dirty="0" smtClean="0"/>
              <a:t> </a:t>
            </a:r>
            <a:r>
              <a:rPr lang="fr-FR" sz="1800" dirty="0" err="1" smtClean="0"/>
              <a:t>accordingly</a:t>
            </a:r>
            <a:r>
              <a:rPr lang="fr-FR" sz="1800" dirty="0" smtClean="0"/>
              <a:t> to </a:t>
            </a:r>
            <a:r>
              <a:rPr lang="fr-FR" sz="1800" dirty="0" err="1" smtClean="0"/>
              <a:t>you</a:t>
            </a:r>
            <a:r>
              <a:rPr lang="fr-FR" sz="1800" dirty="0" smtClean="0"/>
              <a:t> configuration (trigger, …)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 smtClean="0"/>
              <a:t>The </a:t>
            </a:r>
            <a:r>
              <a:rPr lang="fr-FR" sz="1600" dirty="0" err="1" smtClean="0"/>
              <a:t>Build</a:t>
            </a:r>
            <a:r>
              <a:rPr lang="fr-FR" sz="1600" dirty="0" smtClean="0"/>
              <a:t> and </a:t>
            </a:r>
            <a:r>
              <a:rPr lang="fr-FR" sz="1600" dirty="0" err="1" smtClean="0"/>
              <a:t>Deploy</a:t>
            </a:r>
            <a:r>
              <a:rPr lang="fr-FR" sz="1600" dirty="0" smtClean="0"/>
              <a:t> pipeline</a:t>
            </a:r>
            <a:endParaRPr lang="en-US" sz="16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3648" y="1700808"/>
            <a:ext cx="3965327" cy="170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486614"/>
            <a:ext cx="4105697" cy="1218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801171"/>
            <a:ext cx="4038401" cy="123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DevOps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(a clipped compound of "development" and "operations") is a culture, movement or practice that emphasizes the collaboration and communication of both software developers and other information-technology (IT) professionals while automating the process of software delivery and infrastructure changes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. It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aims at establishing a culture and environment where building, testing, and releasing software, can happen rapidly, frequently, and more reliably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(Wikipedia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err="1"/>
              <a:t>L</a:t>
            </a:r>
            <a:r>
              <a:rPr lang="fr-FR" sz="1600" dirty="0" err="1" smtClean="0"/>
              <a:t>et’s</a:t>
            </a:r>
            <a:r>
              <a:rPr lang="fr-FR" sz="1600" dirty="0" smtClean="0"/>
              <a:t> code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755210" y="1662708"/>
            <a:ext cx="792088" cy="360040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8" name="Down Arrow 7"/>
          <p:cNvSpPr/>
          <p:nvPr/>
        </p:nvSpPr>
        <p:spPr bwMode="auto">
          <a:xfrm>
            <a:off x="6732240" y="4581128"/>
            <a:ext cx="576064" cy="1296144"/>
          </a:xfrm>
          <a:prstGeom prst="downArrow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7380312" y="3697082"/>
            <a:ext cx="1008112" cy="451998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1772816"/>
            <a:ext cx="8353425" cy="42762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sz="1600" dirty="0" err="1"/>
              <a:t>Let’s</a:t>
            </a:r>
            <a:r>
              <a:rPr lang="fr-FR" sz="1600" dirty="0"/>
              <a:t> code</a:t>
            </a:r>
            <a:endParaRPr lang="en-US" dirty="0"/>
          </a:p>
        </p:txBody>
      </p:sp>
      <p:sp>
        <p:nvSpPr>
          <p:cNvPr id="6" name="Line Callout 2 (Accent Bar) 5"/>
          <p:cNvSpPr/>
          <p:nvPr/>
        </p:nvSpPr>
        <p:spPr bwMode="auto">
          <a:xfrm>
            <a:off x="2643064" y="5714694"/>
            <a:ext cx="2952328" cy="2539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6881"/>
              <a:gd name="adj6" fmla="val -40205"/>
            </a:avLst>
          </a:prstGeom>
          <a:solidFill>
            <a:srgbClr val="E67300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smtClean="0">
                <a:solidFill>
                  <a:schemeClr val="bg1"/>
                </a:solidFill>
                <a:cs typeface="Arial" charset="0"/>
              </a:rPr>
              <a:t>The files as </a:t>
            </a:r>
            <a:r>
              <a:rPr lang="fr-FR" sz="1050" b="1" dirty="0" err="1" smtClean="0">
                <a:solidFill>
                  <a:schemeClr val="bg1"/>
                </a:solidFill>
                <a:cs typeface="Arial" charset="0"/>
              </a:rPr>
              <a:t>organised</a:t>
            </a:r>
            <a:r>
              <a:rPr lang="fr-FR" sz="1050" b="1" dirty="0" smtClean="0">
                <a:solidFill>
                  <a:schemeClr val="bg1"/>
                </a:solidFill>
                <a:cs typeface="Arial" charset="0"/>
              </a:rPr>
              <a:t> in local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charset="0"/>
            </a:endParaRPr>
          </a:p>
        </p:txBody>
      </p:sp>
      <p:sp>
        <p:nvSpPr>
          <p:cNvPr id="7" name="Line Callout 2 (Accent Bar) 6"/>
          <p:cNvSpPr/>
          <p:nvPr/>
        </p:nvSpPr>
        <p:spPr bwMode="auto">
          <a:xfrm>
            <a:off x="2627784" y="2276872"/>
            <a:ext cx="2952328" cy="2539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964"/>
              <a:gd name="adj6" fmla="val -60051"/>
            </a:avLst>
          </a:prstGeom>
          <a:solidFill>
            <a:srgbClr val="E67300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smtClean="0">
                <a:solidFill>
                  <a:schemeClr val="bg1"/>
                </a:solidFill>
                <a:cs typeface="Arial" charset="0"/>
              </a:rPr>
              <a:t>Access to the IDE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charset="0"/>
            </a:endParaRPr>
          </a:p>
        </p:txBody>
      </p:sp>
      <p:sp>
        <p:nvSpPr>
          <p:cNvPr id="8" name="Line Callout 2 (Accent Bar) 7"/>
          <p:cNvSpPr/>
          <p:nvPr/>
        </p:nvSpPr>
        <p:spPr bwMode="auto">
          <a:xfrm>
            <a:off x="2643064" y="2762473"/>
            <a:ext cx="2952328" cy="2539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700"/>
              <a:gd name="adj6" fmla="val -60051"/>
            </a:avLst>
          </a:prstGeom>
          <a:solidFill>
            <a:srgbClr val="E67300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smtClean="0">
                <a:solidFill>
                  <a:schemeClr val="bg1"/>
                </a:solidFill>
                <a:cs typeface="Arial" charset="0"/>
              </a:rPr>
              <a:t>Access to the Git repo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charset="0"/>
            </a:endParaRPr>
          </a:p>
        </p:txBody>
      </p:sp>
      <p:sp>
        <p:nvSpPr>
          <p:cNvPr id="9" name="Line Callout 2 (Accent Bar) 8"/>
          <p:cNvSpPr/>
          <p:nvPr/>
        </p:nvSpPr>
        <p:spPr bwMode="auto">
          <a:xfrm>
            <a:off x="2649960" y="3173304"/>
            <a:ext cx="2952328" cy="2539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34"/>
              <a:gd name="adj6" fmla="val -59406"/>
            </a:avLst>
          </a:prstGeom>
          <a:solidFill>
            <a:srgbClr val="E67300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err="1" smtClean="0">
                <a:solidFill>
                  <a:schemeClr val="bg1"/>
                </a:solidFill>
                <a:cs typeface="Arial" charset="0"/>
              </a:rPr>
              <a:t>BlueMix</a:t>
            </a:r>
            <a:r>
              <a:rPr lang="fr-FR" sz="105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fr-FR" sz="1050" b="1" dirty="0" err="1" smtClean="0">
                <a:solidFill>
                  <a:schemeClr val="bg1"/>
                </a:solidFill>
                <a:cs typeface="Arial" charset="0"/>
              </a:rPr>
              <a:t>space</a:t>
            </a:r>
            <a:r>
              <a:rPr lang="fr-FR" sz="1050" b="1" dirty="0" smtClean="0">
                <a:solidFill>
                  <a:schemeClr val="bg1"/>
                </a:solidFill>
                <a:cs typeface="Arial" charset="0"/>
              </a:rPr>
              <a:t> configuration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charset="0"/>
            </a:endParaRPr>
          </a:p>
        </p:txBody>
      </p:sp>
      <p:sp>
        <p:nvSpPr>
          <p:cNvPr id="10" name="Line Callout 2 (Accent Bar) 9"/>
          <p:cNvSpPr/>
          <p:nvPr/>
        </p:nvSpPr>
        <p:spPr bwMode="auto">
          <a:xfrm>
            <a:off x="2627784" y="3589380"/>
            <a:ext cx="2952328" cy="2539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335"/>
              <a:gd name="adj6" fmla="val -59083"/>
            </a:avLst>
          </a:prstGeom>
          <a:solidFill>
            <a:srgbClr val="E67300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smtClean="0">
                <a:solidFill>
                  <a:schemeClr val="bg1"/>
                </a:solidFill>
                <a:cs typeface="Arial" charset="0"/>
              </a:rPr>
              <a:t>Settings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7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09" y="1556792"/>
            <a:ext cx="8353425" cy="3298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sz="1600" dirty="0" err="1"/>
              <a:t>Let’s</a:t>
            </a:r>
            <a:r>
              <a:rPr lang="fr-FR" sz="1600" dirty="0"/>
              <a:t> code</a:t>
            </a:r>
            <a:endParaRPr lang="en-US" dirty="0"/>
          </a:p>
        </p:txBody>
      </p:sp>
      <p:sp>
        <p:nvSpPr>
          <p:cNvPr id="6" name="Line Callout 2 (Accent Bar) 5"/>
          <p:cNvSpPr/>
          <p:nvPr/>
        </p:nvSpPr>
        <p:spPr bwMode="auto">
          <a:xfrm>
            <a:off x="1619672" y="6165304"/>
            <a:ext cx="5209630" cy="2539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9227"/>
              <a:gd name="adj5" fmla="val -1680703"/>
              <a:gd name="adj6" fmla="val -19499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err="1" smtClean="0">
                <a:cs typeface="Arial" charset="0"/>
              </a:rPr>
              <a:t>Add</a:t>
            </a:r>
            <a:r>
              <a:rPr lang="fr-FR" sz="1050" b="1" dirty="0" smtClean="0">
                <a:cs typeface="Arial" charset="0"/>
              </a:rPr>
              <a:t>/Import/Export files and </a:t>
            </a:r>
            <a:r>
              <a:rPr lang="fr-FR" sz="1050" b="1" dirty="0" err="1" smtClean="0">
                <a:cs typeface="Arial" charset="0"/>
              </a:rPr>
              <a:t>folders</a:t>
            </a:r>
            <a:r>
              <a:rPr lang="fr-FR" sz="1050" b="1" dirty="0" smtClean="0">
                <a:cs typeface="Arial" charset="0"/>
              </a:rPr>
              <a:t> to </a:t>
            </a:r>
            <a:r>
              <a:rPr lang="fr-FR" sz="1050" b="1" dirty="0" err="1" smtClean="0">
                <a:cs typeface="Arial" charset="0"/>
              </a:rPr>
              <a:t>your</a:t>
            </a:r>
            <a:r>
              <a:rPr lang="fr-FR" sz="1050" b="1" dirty="0" smtClean="0">
                <a:cs typeface="Arial" charset="0"/>
              </a:rPr>
              <a:t> </a:t>
            </a:r>
            <a:r>
              <a:rPr lang="fr-FR" sz="1050" b="1" dirty="0" err="1" smtClean="0">
                <a:cs typeface="Arial" charset="0"/>
              </a:rPr>
              <a:t>project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8" name="Line Callout 2 (Accent Bar) 7"/>
          <p:cNvSpPr/>
          <p:nvPr/>
        </p:nvSpPr>
        <p:spPr bwMode="auto">
          <a:xfrm>
            <a:off x="1618576" y="5865769"/>
            <a:ext cx="5209630" cy="253916"/>
          </a:xfrm>
          <a:prstGeom prst="accentCallout2">
            <a:avLst>
              <a:gd name="adj1" fmla="val 18750"/>
              <a:gd name="adj2" fmla="val -8333"/>
              <a:gd name="adj3" fmla="val 14999"/>
              <a:gd name="adj4" fmla="val -17033"/>
              <a:gd name="adj5" fmla="val -1547533"/>
              <a:gd name="adj6" fmla="val -12186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smtClean="0">
                <a:cs typeface="Arial" charset="0"/>
              </a:rPr>
              <a:t>IDE Tools: </a:t>
            </a:r>
            <a:r>
              <a:rPr lang="fr-FR" sz="1050" b="1" dirty="0" err="1" smtClean="0">
                <a:cs typeface="Arial" charset="0"/>
              </a:rPr>
              <a:t>Search</a:t>
            </a:r>
            <a:r>
              <a:rPr lang="fr-FR" sz="1050" b="1" dirty="0" smtClean="0">
                <a:cs typeface="Arial" charset="0"/>
              </a:rPr>
              <a:t>/Compare/Copy/</a:t>
            </a:r>
            <a:r>
              <a:rPr lang="fr-FR" sz="1050" b="1" dirty="0" err="1" smtClean="0">
                <a:cs typeface="Arial" charset="0"/>
              </a:rPr>
              <a:t>Paste</a:t>
            </a:r>
            <a:r>
              <a:rPr lang="fr-FR" sz="1050" b="1" dirty="0" smtClean="0">
                <a:cs typeface="Arial" charset="0"/>
              </a:rPr>
              <a:t>/</a:t>
            </a:r>
            <a:r>
              <a:rPr lang="fr-FR" sz="1050" b="1" dirty="0" err="1" smtClean="0">
                <a:cs typeface="Arial" charset="0"/>
              </a:rPr>
              <a:t>Rename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9" name="Line Callout 2 (Accent Bar) 8"/>
          <p:cNvSpPr/>
          <p:nvPr/>
        </p:nvSpPr>
        <p:spPr bwMode="auto">
          <a:xfrm>
            <a:off x="1618576" y="5541201"/>
            <a:ext cx="5209630" cy="253916"/>
          </a:xfrm>
          <a:prstGeom prst="accentCallout2">
            <a:avLst>
              <a:gd name="adj1" fmla="val 18750"/>
              <a:gd name="adj2" fmla="val -8333"/>
              <a:gd name="adj3" fmla="val 15749"/>
              <a:gd name="adj4" fmla="val -15240"/>
              <a:gd name="adj5" fmla="val -1403362"/>
              <a:gd name="adj6" fmla="val -6695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err="1" smtClean="0">
                <a:cs typeface="Arial" charset="0"/>
              </a:rPr>
              <a:t>Tweak</a:t>
            </a:r>
            <a:r>
              <a:rPr lang="fr-FR" sz="1050" b="1" dirty="0" smtClean="0">
                <a:cs typeface="Arial" charset="0"/>
              </a:rPr>
              <a:t> editor </a:t>
            </a:r>
            <a:r>
              <a:rPr lang="fr-FR" sz="1050" b="1" dirty="0" err="1" smtClean="0">
                <a:cs typeface="Arial" charset="0"/>
              </a:rPr>
              <a:t>appearance</a:t>
            </a:r>
            <a:r>
              <a:rPr lang="fr-FR" sz="1050" b="1" dirty="0" smtClean="0">
                <a:cs typeface="Arial" charset="0"/>
              </a:rPr>
              <a:t> (</a:t>
            </a:r>
            <a:r>
              <a:rPr lang="fr-FR" sz="1050" b="1" dirty="0" err="1" smtClean="0">
                <a:cs typeface="Arial" charset="0"/>
              </a:rPr>
              <a:t>Edirtor</a:t>
            </a:r>
            <a:r>
              <a:rPr lang="fr-FR" sz="1050" b="1" dirty="0" smtClean="0">
                <a:cs typeface="Arial" charset="0"/>
              </a:rPr>
              <a:t>/Browser navigation)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10" name="Line Callout 2 (Accent Bar) 9"/>
          <p:cNvSpPr/>
          <p:nvPr/>
        </p:nvSpPr>
        <p:spPr bwMode="auto">
          <a:xfrm>
            <a:off x="1618576" y="5207298"/>
            <a:ext cx="5209630" cy="253916"/>
          </a:xfrm>
          <a:prstGeom prst="accentCallout2">
            <a:avLst>
              <a:gd name="adj1" fmla="val 18750"/>
              <a:gd name="adj2" fmla="val -8333"/>
              <a:gd name="adj3" fmla="val 21001"/>
              <a:gd name="adj4" fmla="val -12973"/>
              <a:gd name="adj5" fmla="val -1270191"/>
              <a:gd name="adj6" fmla="val 1411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err="1" smtClean="0">
                <a:cs typeface="Arial" charset="0"/>
              </a:rPr>
              <a:t>Additional</a:t>
            </a:r>
            <a:r>
              <a:rPr lang="fr-FR" sz="1050" b="1" dirty="0" smtClean="0">
                <a:cs typeface="Arial" charset="0"/>
              </a:rPr>
              <a:t> </a:t>
            </a:r>
            <a:r>
              <a:rPr lang="fr-FR" sz="1050" b="1" dirty="0" err="1" smtClean="0">
                <a:cs typeface="Arial" charset="0"/>
              </a:rPr>
              <a:t>tools</a:t>
            </a:r>
            <a:r>
              <a:rPr lang="fr-FR" sz="1050" b="1" dirty="0" smtClean="0">
                <a:cs typeface="Arial" charset="0"/>
              </a:rPr>
              <a:t>: Fork </a:t>
            </a:r>
            <a:r>
              <a:rPr lang="fr-FR" sz="1050" b="1" dirty="0" err="1" smtClean="0">
                <a:cs typeface="Arial" charset="0"/>
              </a:rPr>
              <a:t>project</a:t>
            </a:r>
            <a:r>
              <a:rPr lang="fr-FR" sz="1050" b="1" dirty="0" smtClean="0">
                <a:cs typeface="Arial" charset="0"/>
              </a:rPr>
              <a:t>, Display </a:t>
            </a:r>
            <a:r>
              <a:rPr lang="fr-FR" sz="1050" b="1" dirty="0" err="1" smtClean="0">
                <a:cs typeface="Arial" charset="0"/>
              </a:rPr>
              <a:t>shortcuts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11" name="Line Callout 2 (Accent Bar) 10"/>
          <p:cNvSpPr/>
          <p:nvPr/>
        </p:nvSpPr>
        <p:spPr bwMode="auto">
          <a:xfrm>
            <a:off x="1618576" y="4865090"/>
            <a:ext cx="5209630" cy="253916"/>
          </a:xfrm>
          <a:prstGeom prst="accentCallout2">
            <a:avLst>
              <a:gd name="adj1" fmla="val 18750"/>
              <a:gd name="adj2" fmla="val -8333"/>
              <a:gd name="adj3" fmla="val 21001"/>
              <a:gd name="adj4" fmla="val -10487"/>
              <a:gd name="adj5" fmla="val -1104137"/>
              <a:gd name="adj6" fmla="val 11089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smtClean="0">
                <a:cs typeface="Arial" charset="0"/>
              </a:rPr>
              <a:t>Application </a:t>
            </a:r>
            <a:r>
              <a:rPr lang="fr-FR" sz="1050" b="1" dirty="0" err="1" smtClean="0">
                <a:cs typeface="Arial" charset="0"/>
              </a:rPr>
              <a:t>Status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12" name="Line Callout 2 (Accent Bar) 11"/>
          <p:cNvSpPr/>
          <p:nvPr/>
        </p:nvSpPr>
        <p:spPr bwMode="auto">
          <a:xfrm>
            <a:off x="4355976" y="4328570"/>
            <a:ext cx="5209630" cy="253916"/>
          </a:xfrm>
          <a:prstGeom prst="accentCallout2">
            <a:avLst>
              <a:gd name="adj1" fmla="val 18750"/>
              <a:gd name="adj2" fmla="val -8333"/>
              <a:gd name="adj3" fmla="val 21001"/>
              <a:gd name="adj4" fmla="val -10487"/>
              <a:gd name="adj5" fmla="val -949086"/>
              <a:gd name="adj6" fmla="val -9266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err="1" smtClean="0">
                <a:cs typeface="Arial" charset="0"/>
              </a:rPr>
              <a:t>Deploy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13" name="Line Callout 2 (Accent Bar) 12"/>
          <p:cNvSpPr/>
          <p:nvPr/>
        </p:nvSpPr>
        <p:spPr bwMode="auto">
          <a:xfrm>
            <a:off x="4512220" y="4007011"/>
            <a:ext cx="5209630" cy="253916"/>
          </a:xfrm>
          <a:prstGeom prst="accentCallout2">
            <a:avLst>
              <a:gd name="adj1" fmla="val 18750"/>
              <a:gd name="adj2" fmla="val -8333"/>
              <a:gd name="adj3" fmla="val 21001"/>
              <a:gd name="adj4" fmla="val -10487"/>
              <a:gd name="adj5" fmla="val -824045"/>
              <a:gd name="adj6" fmla="val -9266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smtClean="0">
                <a:cs typeface="Arial" charset="0"/>
              </a:rPr>
              <a:t>Stop the application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14" name="Line Callout 2 (Accent Bar) 13"/>
          <p:cNvSpPr/>
          <p:nvPr/>
        </p:nvSpPr>
        <p:spPr bwMode="auto">
          <a:xfrm>
            <a:off x="4734223" y="3722719"/>
            <a:ext cx="5209630" cy="253916"/>
          </a:xfrm>
          <a:prstGeom prst="accentCallout2">
            <a:avLst>
              <a:gd name="adj1" fmla="val 18750"/>
              <a:gd name="adj2" fmla="val -8333"/>
              <a:gd name="adj3" fmla="val 21001"/>
              <a:gd name="adj4" fmla="val -10487"/>
              <a:gd name="adj5" fmla="val -711508"/>
              <a:gd name="adj6" fmla="val -9632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smtClean="0">
                <a:cs typeface="Arial" charset="0"/>
              </a:rPr>
              <a:t>Open the application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15" name="Line Callout 2 (Accent Bar) 14"/>
          <p:cNvSpPr/>
          <p:nvPr/>
        </p:nvSpPr>
        <p:spPr bwMode="auto">
          <a:xfrm>
            <a:off x="4932040" y="3388086"/>
            <a:ext cx="5209630" cy="253916"/>
          </a:xfrm>
          <a:prstGeom prst="accentCallout2">
            <a:avLst>
              <a:gd name="adj1" fmla="val 18750"/>
              <a:gd name="adj2" fmla="val -8333"/>
              <a:gd name="adj3" fmla="val 21001"/>
              <a:gd name="adj4" fmla="val -10487"/>
              <a:gd name="adj5" fmla="val -576463"/>
              <a:gd name="adj6" fmla="val -10120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smtClean="0">
                <a:cs typeface="Arial" charset="0"/>
              </a:rPr>
              <a:t>Open the logs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16" name="Line Callout 2 (Accent Bar) 15"/>
          <p:cNvSpPr/>
          <p:nvPr/>
        </p:nvSpPr>
        <p:spPr bwMode="auto">
          <a:xfrm>
            <a:off x="5148064" y="2984403"/>
            <a:ext cx="5209630" cy="253916"/>
          </a:xfrm>
          <a:prstGeom prst="accentCallout2">
            <a:avLst>
              <a:gd name="adj1" fmla="val 18750"/>
              <a:gd name="adj2" fmla="val -8333"/>
              <a:gd name="adj3" fmla="val 21001"/>
              <a:gd name="adj4" fmla="val -10487"/>
              <a:gd name="adj5" fmla="val -413909"/>
              <a:gd name="adj6" fmla="val -10486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smtClean="0">
                <a:cs typeface="Arial" charset="0"/>
              </a:rPr>
              <a:t>Back to </a:t>
            </a:r>
            <a:r>
              <a:rPr lang="fr-FR" sz="1050" b="1" dirty="0" err="1" smtClean="0">
                <a:cs typeface="Arial" charset="0"/>
              </a:rPr>
              <a:t>Bluemix</a:t>
            </a:r>
            <a:r>
              <a:rPr lang="fr-FR" sz="1050" b="1" dirty="0" smtClean="0">
                <a:cs typeface="Arial" charset="0"/>
              </a:rPr>
              <a:t> </a:t>
            </a:r>
            <a:r>
              <a:rPr lang="fr-FR" sz="1050" b="1" dirty="0" err="1" smtClean="0">
                <a:cs typeface="Arial" charset="0"/>
              </a:rPr>
              <a:t>dashboard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17" name="Line Callout 2 (Accent Bar) 16"/>
          <p:cNvSpPr/>
          <p:nvPr/>
        </p:nvSpPr>
        <p:spPr bwMode="auto">
          <a:xfrm>
            <a:off x="5652120" y="2518950"/>
            <a:ext cx="3265414" cy="415498"/>
          </a:xfrm>
          <a:prstGeom prst="accentCallout2">
            <a:avLst>
              <a:gd name="adj1" fmla="val 18750"/>
              <a:gd name="adj2" fmla="val -8333"/>
              <a:gd name="adj3" fmla="val 19473"/>
              <a:gd name="adj4" fmla="val -13160"/>
              <a:gd name="adj5" fmla="val -141992"/>
              <a:gd name="adj6" fmla="val -12738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smtClean="0">
                <a:cs typeface="Arial" charset="0"/>
              </a:rPr>
              <a:t>Live </a:t>
            </a:r>
            <a:r>
              <a:rPr lang="fr-FR" sz="1050" b="1" dirty="0" err="1" smtClean="0">
                <a:cs typeface="Arial" charset="0"/>
              </a:rPr>
              <a:t>edition</a:t>
            </a:r>
            <a:r>
              <a:rPr lang="fr-FR" sz="1050" b="1" dirty="0" smtClean="0">
                <a:cs typeface="Arial" charset="0"/>
              </a:rPr>
              <a:t> (Direct update </a:t>
            </a:r>
            <a:r>
              <a:rPr lang="fr-FR" sz="1050" b="1" dirty="0" err="1" smtClean="0">
                <a:cs typeface="Arial" charset="0"/>
              </a:rPr>
              <a:t>without</a:t>
            </a:r>
            <a:r>
              <a:rPr lang="fr-FR" sz="1050" b="1" dirty="0" smtClean="0">
                <a:cs typeface="Arial" charset="0"/>
              </a:rPr>
              <a:t> </a:t>
            </a:r>
            <a:r>
              <a:rPr lang="fr-FR" sz="1050" b="1" dirty="0" err="1" smtClean="0">
                <a:cs typeface="Arial" charset="0"/>
              </a:rPr>
              <a:t>any</a:t>
            </a:r>
            <a:r>
              <a:rPr lang="fr-FR" sz="1050" b="1" dirty="0" smtClean="0">
                <a:cs typeface="Arial" charset="0"/>
              </a:rPr>
              <a:t> </a:t>
            </a:r>
            <a:r>
              <a:rPr lang="fr-FR" sz="1050" b="1" dirty="0" err="1" smtClean="0">
                <a:cs typeface="Arial" charset="0"/>
              </a:rPr>
              <a:t>redeploy</a:t>
            </a:r>
            <a:r>
              <a:rPr lang="fr-FR" sz="1050" b="1" dirty="0" smtClean="0">
                <a:cs typeface="Arial" charset="0"/>
              </a:rPr>
              <a:t> ex : </a:t>
            </a:r>
            <a:r>
              <a:rPr lang="fr-FR" sz="1050" b="1" dirty="0" err="1" smtClean="0">
                <a:cs typeface="Arial" charset="0"/>
              </a:rPr>
              <a:t>Templates</a:t>
            </a:r>
            <a:r>
              <a:rPr lang="fr-FR" sz="1050" b="1" dirty="0" smtClean="0">
                <a:cs typeface="Arial" charset="0"/>
              </a:rPr>
              <a:t>)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  <p:sp>
        <p:nvSpPr>
          <p:cNvPr id="18" name="Line Callout 2 (Accent Bar) 17"/>
          <p:cNvSpPr/>
          <p:nvPr/>
        </p:nvSpPr>
        <p:spPr bwMode="auto">
          <a:xfrm>
            <a:off x="6068331" y="2245715"/>
            <a:ext cx="2849203" cy="253916"/>
          </a:xfrm>
          <a:prstGeom prst="accentCallout2">
            <a:avLst>
              <a:gd name="adj1" fmla="val 18750"/>
              <a:gd name="adj2" fmla="val -8333"/>
              <a:gd name="adj3" fmla="val 19473"/>
              <a:gd name="adj4" fmla="val -13160"/>
              <a:gd name="adj5" fmla="val -129210"/>
              <a:gd name="adj6" fmla="val -13127"/>
            </a:avLst>
          </a:prstGeom>
          <a:solidFill>
            <a:schemeClr val="bg1"/>
          </a:solidFill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 err="1" smtClean="0">
                <a:cs typeface="Arial" charset="0"/>
              </a:rPr>
              <a:t>Debug</a:t>
            </a:r>
            <a:r>
              <a:rPr lang="fr-FR" sz="1050" b="1" dirty="0" smtClean="0">
                <a:cs typeface="Arial" charset="0"/>
              </a:rPr>
              <a:t> </a:t>
            </a:r>
            <a:r>
              <a:rPr lang="fr-FR" sz="1050" b="1" dirty="0" err="1" smtClean="0">
                <a:cs typeface="Arial" charset="0"/>
              </a:rPr>
              <a:t>tool</a:t>
            </a:r>
            <a:r>
              <a:rPr lang="fr-FR" sz="1050" b="1" dirty="0" smtClean="0">
                <a:cs typeface="Arial" charset="0"/>
              </a:rPr>
              <a:t> (Chrome browser) 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7751678" cy="495086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059832" y="5877272"/>
            <a:ext cx="1584176" cy="171148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0435" y="2132856"/>
            <a:ext cx="330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/>
              <a:t>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355976" y="2132856"/>
            <a:ext cx="330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004048" y="2240577"/>
            <a:ext cx="2574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800" kern="0" dirty="0"/>
              <a:t>Live </a:t>
            </a:r>
            <a:r>
              <a:rPr lang="fr-FR" sz="800" kern="0" dirty="0" err="1"/>
              <a:t>edit</a:t>
            </a:r>
            <a:r>
              <a:rPr lang="fr-FR" sz="800" kern="0" dirty="0"/>
              <a:t>, </a:t>
            </a:r>
            <a:r>
              <a:rPr lang="fr-FR" sz="800" kern="0" dirty="0" err="1"/>
              <a:t>can</a:t>
            </a:r>
            <a:r>
              <a:rPr lang="fr-FR" sz="800" kern="0" dirty="0"/>
              <a:t> help to </a:t>
            </a:r>
          </a:p>
          <a:p>
            <a:pPr marL="0" indent="0">
              <a:buNone/>
            </a:pPr>
            <a:r>
              <a:rPr lang="fr-FR" sz="800" kern="0" dirty="0"/>
              <a:t>  - Edit </a:t>
            </a:r>
            <a:r>
              <a:rPr lang="fr-FR" sz="800" kern="0" dirty="0" err="1"/>
              <a:t>templates</a:t>
            </a:r>
            <a:r>
              <a:rPr lang="fr-FR" sz="800" kern="0" dirty="0"/>
              <a:t> </a:t>
            </a:r>
            <a:r>
              <a:rPr lang="fr-FR" sz="800" kern="0" dirty="0" err="1"/>
              <a:t>without</a:t>
            </a:r>
            <a:r>
              <a:rPr lang="fr-FR" sz="800" kern="0" dirty="0"/>
              <a:t> </a:t>
            </a:r>
            <a:r>
              <a:rPr lang="fr-FR" sz="800" kern="0" dirty="0" err="1"/>
              <a:t>any</a:t>
            </a:r>
            <a:r>
              <a:rPr lang="fr-FR" sz="800" kern="0" dirty="0"/>
              <a:t> restart</a:t>
            </a:r>
          </a:p>
          <a:p>
            <a:pPr marL="0" indent="0">
              <a:buNone/>
            </a:pPr>
            <a:r>
              <a:rPr lang="fr-FR" sz="800" kern="0" dirty="0"/>
              <a:t>  - </a:t>
            </a:r>
            <a:r>
              <a:rPr lang="fr-FR" sz="800" kern="0" dirty="0" err="1"/>
              <a:t>Perform</a:t>
            </a:r>
            <a:r>
              <a:rPr lang="fr-FR" sz="800" kern="0" dirty="0"/>
              <a:t> code </a:t>
            </a:r>
            <a:r>
              <a:rPr lang="fr-FR" sz="800" kern="0" dirty="0" err="1"/>
              <a:t>without</a:t>
            </a:r>
            <a:r>
              <a:rPr lang="fr-FR" sz="800" kern="0" dirty="0"/>
              <a:t> </a:t>
            </a:r>
            <a:r>
              <a:rPr lang="fr-FR" sz="800" kern="0" dirty="0" err="1"/>
              <a:t>any</a:t>
            </a:r>
            <a:r>
              <a:rPr lang="fr-FR" sz="800" kern="0" dirty="0"/>
              <a:t> </a:t>
            </a:r>
            <a:r>
              <a:rPr lang="fr-FR" sz="800" kern="0" dirty="0" err="1"/>
              <a:t>redeploy</a:t>
            </a:r>
            <a:endParaRPr lang="fr-FR" sz="800" kern="0" dirty="0"/>
          </a:p>
        </p:txBody>
      </p:sp>
    </p:spTree>
    <p:extLst>
      <p:ext uri="{BB962C8B-B14F-4D97-AF65-F5344CB8AC3E}">
        <p14:creationId xmlns:p14="http://schemas.microsoft.com/office/powerpoint/2010/main" val="55800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187624" y="5301208"/>
            <a:ext cx="3312368" cy="648072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3183</TotalTime>
  <Words>470</Words>
  <Application>Microsoft Macintosh PowerPoint</Application>
  <PresentationFormat>On-screen Show (4:3)</PresentationFormat>
  <Paragraphs>105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Courier New</vt:lpstr>
      <vt:lpstr>Helvetica Light</vt:lpstr>
      <vt:lpstr>Helvetica Neue</vt:lpstr>
      <vt:lpstr>Helvetica Neue Thin</vt:lpstr>
      <vt:lpstr>Verdana</vt:lpstr>
      <vt:lpstr>Wingdings</vt:lpstr>
      <vt:lpstr>TLE 2006</vt:lpstr>
      <vt:lpstr>2_Custom Design</vt:lpstr>
      <vt:lpstr>Emerging Technologies </vt:lpstr>
      <vt:lpstr>Previously on….</vt:lpstr>
      <vt:lpstr>A definition</vt:lpstr>
      <vt:lpstr>My application Let’s code</vt:lpstr>
      <vt:lpstr>PowerPoint Presentation</vt:lpstr>
      <vt:lpstr>My application Let’s code</vt:lpstr>
      <vt:lpstr>My application Let’s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Exercize</vt:lpstr>
      <vt:lpstr>Coding Together, User A and User B</vt:lpstr>
      <vt:lpstr>My application Let’s code together with GIT</vt:lpstr>
      <vt:lpstr>My application Build and Deploy (Optional)</vt:lpstr>
      <vt:lpstr>My application Build and Deploy (Optional)</vt:lpstr>
      <vt:lpstr>My application Build and Deploy (Optional)</vt:lpstr>
      <vt:lpstr>Exercize – My Application The Build and Deploy pipeline</vt:lpstr>
    </vt:vector>
  </TitlesOfParts>
  <Company>IBM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</dc:title>
  <dc:creator>ADMINIBM</dc:creator>
  <cp:lastModifiedBy>Microsoft Office User</cp:lastModifiedBy>
  <cp:revision>277</cp:revision>
  <cp:lastPrinted>2016-12-05T17:17:39Z</cp:lastPrinted>
  <dcterms:created xsi:type="dcterms:W3CDTF">2015-11-23T20:45:01Z</dcterms:created>
  <dcterms:modified xsi:type="dcterms:W3CDTF">2017-04-02T15:15:00Z</dcterms:modified>
</cp:coreProperties>
</file>