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55" r:id="rId2"/>
  </p:sldMasterIdLst>
  <p:notesMasterIdLst>
    <p:notesMasterId r:id="rId34"/>
  </p:notesMasterIdLst>
  <p:handoutMasterIdLst>
    <p:handoutMasterId r:id="rId35"/>
  </p:handoutMasterIdLst>
  <p:sldIdLst>
    <p:sldId id="259" r:id="rId3"/>
    <p:sldId id="496" r:id="rId4"/>
    <p:sldId id="522" r:id="rId5"/>
    <p:sldId id="557" r:id="rId6"/>
    <p:sldId id="497" r:id="rId7"/>
    <p:sldId id="498" r:id="rId8"/>
    <p:sldId id="523" r:id="rId9"/>
    <p:sldId id="524" r:id="rId10"/>
    <p:sldId id="525" r:id="rId11"/>
    <p:sldId id="526" r:id="rId12"/>
    <p:sldId id="527" r:id="rId13"/>
    <p:sldId id="529" r:id="rId14"/>
    <p:sldId id="530" r:id="rId15"/>
    <p:sldId id="531" r:id="rId16"/>
    <p:sldId id="532" r:id="rId17"/>
    <p:sldId id="533" r:id="rId18"/>
    <p:sldId id="534" r:id="rId19"/>
    <p:sldId id="536" r:id="rId20"/>
    <p:sldId id="537" r:id="rId21"/>
    <p:sldId id="538" r:id="rId22"/>
    <p:sldId id="539" r:id="rId23"/>
    <p:sldId id="540" r:id="rId24"/>
    <p:sldId id="549" r:id="rId25"/>
    <p:sldId id="550" r:id="rId26"/>
    <p:sldId id="551" r:id="rId27"/>
    <p:sldId id="552" r:id="rId28"/>
    <p:sldId id="553" r:id="rId29"/>
    <p:sldId id="554" r:id="rId30"/>
    <p:sldId id="555" r:id="rId31"/>
    <p:sldId id="556" r:id="rId32"/>
    <p:sldId id="517" r:id="rId3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2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910"/>
    <a:srgbClr val="E67300"/>
    <a:srgbClr val="00B299"/>
    <a:srgbClr val="5695CE"/>
    <a:srgbClr val="99CCFF"/>
    <a:srgbClr val="F9F9F9"/>
    <a:srgbClr val="669900"/>
    <a:srgbClr val="DCE0FE"/>
    <a:srgbClr val="CC6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487" autoAdjust="0"/>
  </p:normalViewPr>
  <p:slideViewPr>
    <p:cSldViewPr snapToGrid="0">
      <p:cViewPr>
        <p:scale>
          <a:sx n="95" d="100"/>
          <a:sy n="95" d="100"/>
        </p:scale>
        <p:origin x="1896" y="168"/>
      </p:cViewPr>
      <p:guideLst>
        <p:guide orient="horz" pos="2341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1662" y="438"/>
      </p:cViewPr>
      <p:guideLst>
        <p:guide orient="horz" pos="3025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defTabSz="963142" eaLnBrk="1" hangingPunct="1">
              <a:buFont typeface="Wingdings" pitchFamily="2" charset="2"/>
              <a:buNone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062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algn="r" defTabSz="963142" eaLnBrk="1" hangingPunct="1">
              <a:buFont typeface="Wingdings" pitchFamily="2" charset="2"/>
              <a:buNone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defTabSz="963142" eaLnBrk="1" hangingPunct="1">
              <a:buFont typeface="Wingdings" pitchFamily="2" charset="2"/>
              <a:buNone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062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algn="r" defTabSz="962025" eaLnBrk="1" hangingPunct="1">
              <a:buFont typeface="Wingdings" panose="05000000000000000000" pitchFamily="2" charset="2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4784969-C87A-42FB-A9B1-27A8DA0F8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25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defTabSz="963142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algn="r" defTabSz="963142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0086"/>
            <a:ext cx="5852814" cy="432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defTabSz="963142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algn="r" defTabSz="962025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701D054-A9D3-42C4-82CF-C02943339A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05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A6A03B-E6ED-48F8-A27E-179DC8E9CCAA}" type="slidenum">
              <a:rPr lang="en-US" altLang="fr-FR" smtClean="0"/>
              <a:pPr>
                <a:spcBef>
                  <a:spcPct val="0"/>
                </a:spcBef>
              </a:pPr>
              <a:t>1</a:t>
            </a:fld>
            <a:endParaRPr lang="en-US" altLang="fr-F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31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01D054-A9D3-42C4-82CF-C02943339A1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32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125663" y="2005013"/>
            <a:ext cx="184150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4" rIns="91428" bIns="45714" anchor="b">
            <a:spAutoFit/>
          </a:bodyPr>
          <a:lstStyle>
            <a:lvl1pPr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sz="4300" b="1" smtClean="0">
              <a:solidFill>
                <a:schemeClr val="bg1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8" y="6505575"/>
            <a:ext cx="14049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b">
            <a:spAutoFit/>
          </a:bodyPr>
          <a:lstStyle>
            <a:lvl1pPr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900" smtClean="0">
                <a:solidFill>
                  <a:srgbClr val="969696"/>
                </a:solidFill>
              </a:rPr>
              <a:t>7 janvier 2013</a:t>
            </a:r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54250" y="4630738"/>
            <a:ext cx="6484938" cy="325437"/>
          </a:xfrm>
        </p:spPr>
        <p:txBody>
          <a:bodyPr lIns="91428" tIns="17998" rIns="91428"/>
          <a:lstStyle>
            <a:lvl1pPr marL="0" indent="0">
              <a:buFont typeface="Wingdings" pitchFamily="2" charset="2"/>
              <a:buNone/>
              <a:defRPr sz="16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9738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212975" y="3889375"/>
            <a:ext cx="6538913" cy="666750"/>
          </a:xfrm>
        </p:spPr>
        <p:txBody>
          <a:bodyPr lIns="91428" rIns="91428" anchor="b"/>
          <a:lstStyle>
            <a:lvl1pPr>
              <a:defRPr sz="36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0757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0D778-BD73-451C-BFDD-05FF88179B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0572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0063" y="1816100"/>
            <a:ext cx="1558925" cy="3932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173288" y="1816100"/>
            <a:ext cx="4524375" cy="3932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B8FE3-2338-4EC7-A2F2-0D8789103E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950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43138" y="1816100"/>
            <a:ext cx="6165850" cy="576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2173288" y="2587625"/>
            <a:ext cx="2938462" cy="3160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64150" y="2587625"/>
            <a:ext cx="2940050" cy="3160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8DA46-9521-44B2-9809-4E713ED19E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16903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BEBFF78-233F-4917-AC76-FDEBEDA732B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745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5950" y="1214438"/>
            <a:ext cx="8353425" cy="523875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7DFFE07-1075-409E-AD04-3BBE9C3E7C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14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1836C9C-C9A6-4664-ADDE-9304B8E186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719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5950" y="1214438"/>
            <a:ext cx="3519488" cy="1954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87838" y="1214438"/>
            <a:ext cx="3521075" cy="1954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8F3BB4C-0111-47FA-85B1-8E50245807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75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A32E960-BDC9-4B57-93BB-42CA66390F3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754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98D0F1B-900B-42D1-BD8B-EC305A169F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891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8DBF7E2C-B9C8-457E-9A17-F939631E33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700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00029-ADF2-46B8-8E27-A8350B40FF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24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E0606404-1779-43A0-B17F-E38D721D38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487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75698E8C-49DB-46DC-86D7-488E76ADB0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790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25D38A6-CE26-4C46-B81D-FDF06A8D94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11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669727" y="312539"/>
            <a:ext cx="7804547" cy="151804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 defTabSz="410751">
              <a:lnSpc>
                <a:spcPct val="100000"/>
              </a:lnSpc>
              <a:defRPr sz="5625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669727" y="1830586"/>
            <a:ext cx="7804547" cy="442019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312528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1pPr>
            <a:lvl2pPr marL="625056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2pPr>
            <a:lvl3pPr marL="937584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3pPr>
            <a:lvl4pPr marL="1250112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4pPr>
            <a:lvl5pPr marL="1562640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2531"/>
              <a:t>Body Level One</a:t>
            </a:r>
          </a:p>
          <a:p>
            <a:pPr lvl="1">
              <a:defRPr sz="1800"/>
            </a:pPr>
            <a:r>
              <a:rPr sz="2531"/>
              <a:t>Body Level Two</a:t>
            </a:r>
          </a:p>
          <a:p>
            <a:pPr lvl="2">
              <a:defRPr sz="1800"/>
            </a:pPr>
            <a:r>
              <a:rPr sz="2531"/>
              <a:t>Body Level Three</a:t>
            </a:r>
          </a:p>
          <a:p>
            <a:pPr lvl="3">
              <a:defRPr sz="1800"/>
            </a:pPr>
            <a:r>
              <a:rPr sz="2531"/>
              <a:t>Body Level Four</a:t>
            </a:r>
          </a:p>
          <a:p>
            <a:pPr lvl="4">
              <a:defRPr sz="1800"/>
            </a:pPr>
            <a:r>
              <a:rPr sz="2531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38323690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821FB-87B6-4F25-BA31-65BD322C80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564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173288" y="2587625"/>
            <a:ext cx="2938462" cy="3160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64150" y="2587625"/>
            <a:ext cx="2940050" cy="3160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8FF2E-13E0-4FB2-ADFF-6758656A61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488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CFF6C-EC73-4F5B-A94C-6F4B701B49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060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56981-A321-4C3F-B8BB-3C0338AFD2C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232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D8AD6-E1FF-4D2F-9005-C02EDFC6EC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648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0ECC2-0436-4EF5-811F-106EE134A9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63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730CC-4672-496A-9C3F-CC56C1AE07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536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43138" y="1816100"/>
            <a:ext cx="61658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14" rIns="0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Header text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3288" y="2587625"/>
            <a:ext cx="6030912" cy="316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4" tIns="45714" rIns="45714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Level One Text</a:t>
            </a:r>
          </a:p>
          <a:p>
            <a:pPr lvl="1"/>
            <a:r>
              <a:rPr lang="en-US" altLang="fr-FR" smtClean="0"/>
              <a:t>Level Two Text</a:t>
            </a:r>
          </a:p>
          <a:p>
            <a:pPr lvl="2"/>
            <a:r>
              <a:rPr lang="en-US" altLang="fr-FR" smtClean="0"/>
              <a:t>Level Three Text</a:t>
            </a:r>
          </a:p>
          <a:p>
            <a:pPr lvl="3"/>
            <a:r>
              <a:rPr lang="en-US" altLang="fr-FR" smtClean="0"/>
              <a:t>Level Four Text</a:t>
            </a:r>
          </a:p>
          <a:p>
            <a:pPr lvl="4"/>
            <a:r>
              <a:rPr lang="en-US" altLang="fr-FR" smtClean="0"/>
              <a:t>Level Five Text</a:t>
            </a:r>
          </a:p>
        </p:txBody>
      </p:sp>
      <p:sp>
        <p:nvSpPr>
          <p:cNvPr id="99635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2650" y="6453188"/>
            <a:ext cx="1219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982" tIns="68392" rIns="91428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CC660B"/>
                </a:solidFill>
              </a:defRPr>
            </a:lvl1pPr>
          </a:lstStyle>
          <a:p>
            <a:pPr>
              <a:defRPr/>
            </a:pPr>
            <a:fld id="{44D0597F-0570-4000-AE80-2695F26125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1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71688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02" r:id="rId2"/>
    <p:sldLayoutId id="2147484303" r:id="rId3"/>
    <p:sldLayoutId id="2147484304" r:id="rId4"/>
    <p:sldLayoutId id="2147484305" r:id="rId5"/>
    <p:sldLayoutId id="2147484306" r:id="rId6"/>
    <p:sldLayoutId id="2147484307" r:id="rId7"/>
    <p:sldLayoutId id="2147484308" r:id="rId8"/>
    <p:sldLayoutId id="2147484309" r:id="rId9"/>
    <p:sldLayoutId id="2147484310" r:id="rId10"/>
    <p:sldLayoutId id="2147484311" r:id="rId11"/>
    <p:sldLayoutId id="2147484312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9pPr>
    </p:titleStyle>
    <p:bodyStyle>
      <a:lvl1pPr marL="192088" indent="-19208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3200">
          <a:solidFill>
            <a:srgbClr val="241E70"/>
          </a:solidFill>
          <a:latin typeface="+mn-lt"/>
          <a:ea typeface="+mn-ea"/>
          <a:cs typeface="+mn-cs"/>
        </a:defRPr>
      </a:lvl1pPr>
      <a:lvl2pPr marL="463550" indent="-18573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600">
          <a:solidFill>
            <a:srgbClr val="241E70"/>
          </a:solidFill>
          <a:latin typeface="+mn-lt"/>
          <a:cs typeface="+mn-cs"/>
        </a:defRPr>
      </a:lvl2pPr>
      <a:lvl3pPr marL="768350" indent="-1936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400">
          <a:solidFill>
            <a:srgbClr val="241E70"/>
          </a:solidFill>
          <a:latin typeface="+mn-lt"/>
          <a:cs typeface="+mn-cs"/>
        </a:defRPr>
      </a:lvl3pPr>
      <a:lvl4pPr marL="1052513" indent="-1809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200">
          <a:solidFill>
            <a:srgbClr val="241E70"/>
          </a:solidFill>
          <a:latin typeface="+mn-lt"/>
          <a:cs typeface="+mn-cs"/>
        </a:defRPr>
      </a:lvl4pPr>
      <a:lvl5pPr marL="13811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5pPr>
      <a:lvl6pPr marL="18383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6pPr>
      <a:lvl7pPr marL="22955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7pPr>
      <a:lvl8pPr marL="27527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8pPr>
      <a:lvl9pPr marL="32099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85788" y="554038"/>
            <a:ext cx="83835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Click to add Target Audience</a:t>
            </a:r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5950" y="1214438"/>
            <a:ext cx="7192963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Level One Text</a:t>
            </a:r>
          </a:p>
          <a:p>
            <a:pPr lvl="1"/>
            <a:r>
              <a:rPr lang="en-US" altLang="fr-FR" smtClean="0"/>
              <a:t>Level Two Text</a:t>
            </a:r>
          </a:p>
          <a:p>
            <a:pPr lvl="2"/>
            <a:r>
              <a:rPr lang="en-US" altLang="fr-FR" smtClean="0"/>
              <a:t>Level Three Text</a:t>
            </a:r>
          </a:p>
          <a:p>
            <a:pPr lvl="3"/>
            <a:r>
              <a:rPr lang="en-US" altLang="fr-FR" smtClean="0"/>
              <a:t>Level Four Text</a:t>
            </a:r>
          </a:p>
          <a:p>
            <a:pPr lvl="4"/>
            <a:r>
              <a:rPr lang="en-US" altLang="fr-FR" smtClean="0"/>
              <a:t>Level Five Text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2650" y="6453188"/>
            <a:ext cx="1219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982" tIns="68392" rIns="91428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CC660B"/>
                </a:solidFill>
              </a:defRPr>
            </a:lvl1pPr>
          </a:lstStyle>
          <a:p>
            <a:pPr>
              <a:defRPr/>
            </a:pPr>
            <a:fld id="{1BA5FEF3-E194-46BB-BCC0-9F6AF904A7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5" r:id="rId1"/>
    <p:sldLayoutId id="2147484326" r:id="rId2"/>
    <p:sldLayoutId id="2147484327" r:id="rId3"/>
    <p:sldLayoutId id="2147484328" r:id="rId4"/>
    <p:sldLayoutId id="2147484329" r:id="rId5"/>
    <p:sldLayoutId id="2147484330" r:id="rId6"/>
    <p:sldLayoutId id="2147484331" r:id="rId7"/>
    <p:sldLayoutId id="2147484332" r:id="rId8"/>
    <p:sldLayoutId id="2147484333" r:id="rId9"/>
    <p:sldLayoutId id="2147484334" r:id="rId10"/>
    <p:sldLayoutId id="214748433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400">
          <a:solidFill>
            <a:schemeClr val="tx1"/>
          </a:solidFill>
          <a:latin typeface="+mn-lt"/>
          <a:cs typeface="+mn-cs"/>
        </a:defRPr>
      </a:lvl4pPr>
      <a:lvl5pPr marL="2209800" indent="-382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5pPr>
      <a:lvl6pPr marL="26670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6pPr>
      <a:lvl7pPr marL="31242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7pPr>
      <a:lvl8pPr marL="35814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8pPr>
      <a:lvl9pPr marL="40386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_wilbert@fr.ibm.com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4000"/>
              </a:lnSpc>
              <a:buNone/>
              <a:defRPr/>
            </a:pPr>
            <a:r>
              <a:rPr lang="fr-FR" sz="2800" dirty="0" smtClean="0">
                <a:latin typeface="Calibri" panose="020F0502020204030204" pitchFamily="34" charset="0"/>
              </a:rPr>
              <a:t>Session #10: An introduction to IBM </a:t>
            </a:r>
            <a:r>
              <a:rPr lang="fr-FR" sz="2800" dirty="0" err="1" smtClean="0">
                <a:latin typeface="Calibri" panose="020F0502020204030204" pitchFamily="34" charset="0"/>
              </a:rPr>
              <a:t>Cloudant</a:t>
            </a:r>
            <a:endParaRPr lang="fr-FR" sz="2800" dirty="0" smtClean="0">
              <a:latin typeface="Calibri" panose="020F0502020204030204" pitchFamily="34" charset="0"/>
            </a:endParaRPr>
          </a:p>
          <a:p>
            <a:pPr marL="0" indent="0" eaLnBrk="1" hangingPunct="1">
              <a:lnSpc>
                <a:spcPct val="84000"/>
              </a:lnSpc>
              <a:buNone/>
              <a:defRPr/>
            </a:pPr>
            <a:endParaRPr lang="en-US" sz="4000" dirty="0" smtClean="0">
              <a:latin typeface="Calibri" panose="020F0502020204030204" pitchFamily="34" charset="0"/>
            </a:endParaRPr>
          </a:p>
        </p:txBody>
      </p:sp>
      <p:sp>
        <p:nvSpPr>
          <p:cNvPr id="1843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32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6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4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2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BB17C62-E28C-4800-A750-E7111FD2D41A}" type="slidenum">
              <a:rPr lang="en-GB" altLang="fr-FR" sz="1200" smtClean="0">
                <a:solidFill>
                  <a:srgbClr val="CC660B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fr-FR" sz="1200" smtClean="0">
              <a:solidFill>
                <a:srgbClr val="CC660B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Emerging Technologies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32585" y="6012470"/>
            <a:ext cx="4572000" cy="7904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eaLnBrk="1" hangingPunct="1">
              <a:lnSpc>
                <a:spcPct val="84000"/>
              </a:lnSpc>
              <a:buNone/>
              <a:defRPr/>
            </a:pP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Sylvain-</a:t>
            </a:r>
            <a:r>
              <a:rPr lang="en-US" sz="1800" dirty="0" err="1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Roch</a:t>
            </a: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 WILBERT</a:t>
            </a:r>
          </a:p>
          <a:p>
            <a:pPr marL="0" indent="0" eaLnBrk="1" hangingPunct="1">
              <a:lnSpc>
                <a:spcPct val="84000"/>
              </a:lnSpc>
              <a:buNone/>
              <a:defRPr/>
            </a:pP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  <a:hlinkClick r:id="rId3"/>
              </a:rPr>
              <a:t>s_wilbert@fr.ibm.com</a:t>
            </a:r>
            <a:endParaRPr lang="en-US" sz="1800" dirty="0">
              <a:solidFill>
                <a:srgbClr val="241E70"/>
              </a:solidFill>
              <a:latin typeface="Calibri" panose="020F0502020204030204" pitchFamily="34" charset="0"/>
              <a:cs typeface="+mn-cs"/>
            </a:endParaRPr>
          </a:p>
          <a:p>
            <a:pPr marL="0" indent="0" eaLnBrk="1" hangingPunct="1">
              <a:lnSpc>
                <a:spcPct val="84000"/>
              </a:lnSpc>
              <a:buNone/>
              <a:defRPr/>
            </a:pPr>
            <a:r>
              <a:rPr lang="en-US" sz="1800" dirty="0" err="1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Université</a:t>
            </a: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 Paris - Dauphine</a:t>
            </a:r>
          </a:p>
        </p:txBody>
      </p:sp>
      <p:sp>
        <p:nvSpPr>
          <p:cNvPr id="9" name="Shape 93"/>
          <p:cNvSpPr/>
          <p:nvPr/>
        </p:nvSpPr>
        <p:spPr>
          <a:xfrm>
            <a:off x="4000483" y="3865727"/>
            <a:ext cx="4203717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584200" eaLnBrk="1" fontAlgn="auto" hangingPunct="1">
              <a:spcBef>
                <a:spcPts val="0"/>
              </a:spcBef>
              <a:spcAft>
                <a:spcPts val="0"/>
              </a:spcAft>
              <a:defRPr sz="1800"/>
            </a:pPr>
            <a:r>
              <a:rPr sz="4400" kern="0" dirty="0">
                <a:solidFill>
                  <a:srgbClr val="5695CE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IBM</a:t>
            </a:r>
            <a:r>
              <a:rPr sz="4400" b="1" kern="0" dirty="0">
                <a:solidFill>
                  <a:srgbClr val="5695C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Bluemix</a:t>
            </a:r>
          </a:p>
        </p:txBody>
      </p:sp>
      <p:pic>
        <p:nvPicPr>
          <p:cNvPr id="10" name="Primary-DarkBackground-450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73191" y="3692136"/>
            <a:ext cx="1354616" cy="135461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95"/>
          <p:cNvSpPr txBox="1">
            <a:spLocks/>
          </p:cNvSpPr>
          <p:nvPr/>
        </p:nvSpPr>
        <p:spPr>
          <a:xfrm>
            <a:off x="4048029" y="4601530"/>
            <a:ext cx="4949667" cy="874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defTabSz="584200">
              <a:lnSpc>
                <a:spcPct val="100000"/>
              </a:lnSpc>
              <a:defRPr sz="3700" b="0"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  <a:lvl2pPr indent="2286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2pPr>
            <a:lvl3pPr indent="4572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3pPr>
            <a:lvl4pPr indent="6858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4pPr>
            <a:lvl5pPr indent="9144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5pPr>
            <a:lvl6pPr indent="11430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6pPr>
            <a:lvl7pPr indent="13716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7pPr>
            <a:lvl8pPr indent="16002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8pPr>
            <a:lvl9pPr indent="18288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Thin"/>
                <a:sym typeface="Helvetica Neue Thin"/>
              </a:rPr>
              <a:t>The Digital Innovation Platform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Thin"/>
              <a:sym typeface="Helvetica Neue Thi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831842" y="4653136"/>
            <a:ext cx="730255" cy="360040"/>
          </a:xfrm>
          <a:prstGeom prst="rect">
            <a:avLst/>
          </a:prstGeom>
          <a:noFill/>
          <a:ln>
            <a:solidFill>
              <a:srgbClr val="F7991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14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2656114" y="3359695"/>
            <a:ext cx="1436916" cy="1848031"/>
          </a:xfrm>
          <a:prstGeom prst="rect">
            <a:avLst/>
          </a:prstGeom>
          <a:noFill/>
          <a:ln>
            <a:solidFill>
              <a:srgbClr val="F7991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70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07941" y="3148339"/>
            <a:ext cx="1425734" cy="349848"/>
            <a:chOff x="2555776" y="4303288"/>
            <a:chExt cx="1425734" cy="349848"/>
          </a:xfrm>
        </p:grpSpPr>
        <p:sp>
          <p:nvSpPr>
            <p:cNvPr id="9" name="Rectangle 8"/>
            <p:cNvSpPr/>
            <p:nvPr/>
          </p:nvSpPr>
          <p:spPr bwMode="auto">
            <a:xfrm>
              <a:off x="2843809" y="4303288"/>
              <a:ext cx="1137701" cy="349848"/>
            </a:xfrm>
            <a:prstGeom prst="rect">
              <a:avLst/>
            </a:prstGeom>
            <a:noFill/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rgbClr val="F4961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55776" y="4303288"/>
              <a:ext cx="288032" cy="349848"/>
            </a:xfrm>
            <a:prstGeom prst="rect">
              <a:avLst/>
            </a:prstGeom>
            <a:solidFill>
              <a:srgbClr val="E67300"/>
            </a:solidFill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eaLnBrk="1" hangingPunct="1"/>
              <a:r>
                <a:rPr lang="en-US" b="1" dirty="0">
                  <a:solidFill>
                    <a:schemeClr val="bg1"/>
                  </a:solidFill>
                  <a:cs typeface="Arial" charset="0"/>
                </a:rPr>
                <a:t>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641941" y="3776663"/>
            <a:ext cx="1987709" cy="349848"/>
            <a:chOff x="2555776" y="4303288"/>
            <a:chExt cx="1987709" cy="349848"/>
          </a:xfrm>
        </p:grpSpPr>
        <p:sp>
          <p:nvSpPr>
            <p:cNvPr id="12" name="Rectangle 11"/>
            <p:cNvSpPr/>
            <p:nvPr/>
          </p:nvSpPr>
          <p:spPr bwMode="auto">
            <a:xfrm>
              <a:off x="2843809" y="4303288"/>
              <a:ext cx="1699676" cy="349848"/>
            </a:xfrm>
            <a:prstGeom prst="rect">
              <a:avLst/>
            </a:prstGeom>
            <a:noFill/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rgbClr val="F4961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55776" y="4303288"/>
              <a:ext cx="288032" cy="349848"/>
            </a:xfrm>
            <a:prstGeom prst="rect">
              <a:avLst/>
            </a:prstGeom>
            <a:solidFill>
              <a:srgbClr val="E67300"/>
            </a:solidFill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eaLnBrk="1" hangingPunct="1"/>
              <a:r>
                <a:rPr lang="en-US" b="1" dirty="0">
                  <a:solidFill>
                    <a:schemeClr val="bg1"/>
                  </a:solidFill>
                  <a:cs typeface="Arial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868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865673" y="5746525"/>
            <a:ext cx="691882" cy="375601"/>
          </a:xfrm>
          <a:prstGeom prst="rect">
            <a:avLst/>
          </a:prstGeom>
          <a:noFill/>
          <a:ln>
            <a:solidFill>
              <a:srgbClr val="F7991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78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846383" y="5171758"/>
            <a:ext cx="4357091" cy="432048"/>
          </a:xfrm>
          <a:prstGeom prst="rect">
            <a:avLst/>
          </a:prstGeom>
          <a:noFill/>
          <a:ln>
            <a:solidFill>
              <a:srgbClr val="F7991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99091" y="4415164"/>
            <a:ext cx="1473359" cy="349848"/>
            <a:chOff x="2593876" y="4303288"/>
            <a:chExt cx="1473359" cy="349848"/>
          </a:xfrm>
        </p:grpSpPr>
        <p:sp>
          <p:nvSpPr>
            <p:cNvPr id="8" name="Rectangle 7"/>
            <p:cNvSpPr/>
            <p:nvPr/>
          </p:nvSpPr>
          <p:spPr bwMode="auto">
            <a:xfrm>
              <a:off x="2853334" y="4303288"/>
              <a:ext cx="1213901" cy="349848"/>
            </a:xfrm>
            <a:prstGeom prst="rect">
              <a:avLst/>
            </a:prstGeom>
            <a:noFill/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4961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3876" y="4303288"/>
              <a:ext cx="288032" cy="349848"/>
            </a:xfrm>
            <a:prstGeom prst="rect">
              <a:avLst/>
            </a:prstGeom>
            <a:solidFill>
              <a:srgbClr val="E67300"/>
            </a:solidFill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eaLnBrk="1" hangingPunct="1"/>
              <a:r>
                <a:rPr lang="en-US" b="1" dirty="0">
                  <a:solidFill>
                    <a:schemeClr val="bg1"/>
                  </a:solidFill>
                  <a:cs typeface="Arial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36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07866" y="3176914"/>
            <a:ext cx="854234" cy="349848"/>
            <a:chOff x="2555776" y="4303288"/>
            <a:chExt cx="854234" cy="349848"/>
          </a:xfrm>
        </p:grpSpPr>
        <p:sp>
          <p:nvSpPr>
            <p:cNvPr id="9" name="Rectangle 8"/>
            <p:cNvSpPr/>
            <p:nvPr/>
          </p:nvSpPr>
          <p:spPr bwMode="auto">
            <a:xfrm>
              <a:off x="2843809" y="4303288"/>
              <a:ext cx="566201" cy="349848"/>
            </a:xfrm>
            <a:prstGeom prst="rect">
              <a:avLst/>
            </a:prstGeom>
            <a:noFill/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rgbClr val="F4961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55776" y="4303288"/>
              <a:ext cx="288032" cy="349848"/>
            </a:xfrm>
            <a:prstGeom prst="rect">
              <a:avLst/>
            </a:prstGeom>
            <a:solidFill>
              <a:srgbClr val="E67300"/>
            </a:solidFill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eaLnBrk="1" hangingPunct="1"/>
              <a:r>
                <a:rPr lang="en-US" b="1" dirty="0">
                  <a:solidFill>
                    <a:schemeClr val="bg1"/>
                  </a:solidFill>
                  <a:cs typeface="Arial" charset="0"/>
                </a:rPr>
                <a:t>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744839" y="3767138"/>
            <a:ext cx="1199011" cy="349848"/>
            <a:chOff x="2555776" y="4303288"/>
            <a:chExt cx="1199011" cy="3498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2843809" y="4303288"/>
              <a:ext cx="910978" cy="349848"/>
            </a:xfrm>
            <a:prstGeom prst="rect">
              <a:avLst/>
            </a:prstGeom>
            <a:noFill/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rgbClr val="F4961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55776" y="4303288"/>
              <a:ext cx="288032" cy="349848"/>
            </a:xfrm>
            <a:prstGeom prst="rect">
              <a:avLst/>
            </a:prstGeom>
            <a:solidFill>
              <a:srgbClr val="E67300"/>
            </a:solidFill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eaLnBrk="1" hangingPunct="1"/>
              <a:r>
                <a:rPr lang="en-US" b="1" dirty="0" smtClean="0">
                  <a:solidFill>
                    <a:schemeClr val="bg1"/>
                  </a:solidFill>
                  <a:cs typeface="Arial" charset="0"/>
                </a:rPr>
                <a:t>2</a:t>
              </a:r>
              <a:endParaRPr lang="en-US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633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4490" y="2424439"/>
            <a:ext cx="1835309" cy="349848"/>
            <a:chOff x="2555776" y="4303288"/>
            <a:chExt cx="854234" cy="349848"/>
          </a:xfrm>
        </p:grpSpPr>
        <p:sp>
          <p:nvSpPr>
            <p:cNvPr id="9" name="Rectangle 8"/>
            <p:cNvSpPr/>
            <p:nvPr/>
          </p:nvSpPr>
          <p:spPr bwMode="auto">
            <a:xfrm>
              <a:off x="2555776" y="4303288"/>
              <a:ext cx="854234" cy="349848"/>
            </a:xfrm>
            <a:prstGeom prst="rect">
              <a:avLst/>
            </a:prstGeom>
            <a:noFill/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rgbClr val="F4961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55776" y="4303288"/>
              <a:ext cx="147527" cy="349848"/>
            </a:xfrm>
            <a:prstGeom prst="rect">
              <a:avLst/>
            </a:prstGeom>
            <a:solidFill>
              <a:srgbClr val="E67300"/>
            </a:solidFill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eaLnBrk="1" hangingPunct="1"/>
              <a:r>
                <a:rPr lang="en-US" b="1" dirty="0">
                  <a:solidFill>
                    <a:schemeClr val="bg1"/>
                  </a:solidFill>
                  <a:cs typeface="Arial" charset="0"/>
                </a:rPr>
                <a:t>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538163" y="1738243"/>
            <a:ext cx="1358062" cy="349848"/>
            <a:chOff x="2555776" y="4303288"/>
            <a:chExt cx="1358062" cy="349848"/>
          </a:xfrm>
        </p:grpSpPr>
        <p:sp>
          <p:nvSpPr>
            <p:cNvPr id="12" name="Rectangle 11"/>
            <p:cNvSpPr/>
            <p:nvPr/>
          </p:nvSpPr>
          <p:spPr bwMode="auto">
            <a:xfrm>
              <a:off x="2843809" y="4303288"/>
              <a:ext cx="1070029" cy="349848"/>
            </a:xfrm>
            <a:prstGeom prst="rect">
              <a:avLst/>
            </a:prstGeom>
            <a:noFill/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rgbClr val="F4961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55776" y="4303288"/>
              <a:ext cx="288032" cy="349848"/>
            </a:xfrm>
            <a:prstGeom prst="rect">
              <a:avLst/>
            </a:prstGeom>
            <a:solidFill>
              <a:srgbClr val="E67300"/>
            </a:solidFill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eaLnBrk="1" hangingPunct="1"/>
              <a:r>
                <a:rPr lang="en-US" b="1" dirty="0" smtClean="0">
                  <a:solidFill>
                    <a:schemeClr val="bg1"/>
                  </a:solidFill>
                  <a:cs typeface="Arial" charset="0"/>
                </a:rPr>
                <a:t>2</a:t>
              </a:r>
              <a:endParaRPr lang="en-US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75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6510107" y="2342605"/>
            <a:ext cx="2250716" cy="391885"/>
          </a:xfrm>
          <a:prstGeom prst="rect">
            <a:avLst/>
          </a:prstGeom>
          <a:noFill/>
          <a:ln>
            <a:solidFill>
              <a:srgbClr val="F7991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79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74491" y="2424439"/>
            <a:ext cx="1835309" cy="349848"/>
            <a:chOff x="2555776" y="4303288"/>
            <a:chExt cx="1835309" cy="349848"/>
          </a:xfrm>
        </p:grpSpPr>
        <p:sp>
          <p:nvSpPr>
            <p:cNvPr id="7" name="Rectangle 6"/>
            <p:cNvSpPr/>
            <p:nvPr/>
          </p:nvSpPr>
          <p:spPr bwMode="auto">
            <a:xfrm>
              <a:off x="2843809" y="4303288"/>
              <a:ext cx="1547276" cy="349848"/>
            </a:xfrm>
            <a:prstGeom prst="rect">
              <a:avLst/>
            </a:prstGeom>
            <a:noFill/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rgbClr val="F4961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55776" y="4303288"/>
              <a:ext cx="288032" cy="349848"/>
            </a:xfrm>
            <a:prstGeom prst="rect">
              <a:avLst/>
            </a:prstGeom>
            <a:solidFill>
              <a:srgbClr val="E67300"/>
            </a:solidFill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eaLnBrk="1" hangingPunct="1"/>
              <a:r>
                <a:rPr lang="en-US" b="1" dirty="0">
                  <a:solidFill>
                    <a:schemeClr val="bg1"/>
                  </a:solidFill>
                  <a:cs typeface="Arial" charset="0"/>
                </a:rPr>
                <a:t>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93741" y="3616820"/>
            <a:ext cx="854234" cy="349848"/>
            <a:chOff x="2555776" y="4303288"/>
            <a:chExt cx="854234" cy="3498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2843809" y="4303288"/>
              <a:ext cx="566201" cy="349848"/>
            </a:xfrm>
            <a:prstGeom prst="rect">
              <a:avLst/>
            </a:prstGeom>
            <a:noFill/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rgbClr val="F4961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55776" y="4303288"/>
              <a:ext cx="288032" cy="349848"/>
            </a:xfrm>
            <a:prstGeom prst="rect">
              <a:avLst/>
            </a:prstGeom>
            <a:solidFill>
              <a:srgbClr val="E67300"/>
            </a:solidFill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eaLnBrk="1" hangingPunct="1"/>
              <a:r>
                <a:rPr lang="en-US" b="1" dirty="0" smtClean="0">
                  <a:solidFill>
                    <a:schemeClr val="bg1"/>
                  </a:solidFill>
                  <a:cs typeface="Arial" charset="0"/>
                </a:rPr>
                <a:t>2</a:t>
              </a:r>
              <a:endParaRPr lang="en-US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7314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850866" y="2414914"/>
            <a:ext cx="2540159" cy="349848"/>
            <a:chOff x="2555776" y="4303288"/>
            <a:chExt cx="2540159" cy="349848"/>
          </a:xfrm>
        </p:grpSpPr>
        <p:sp>
          <p:nvSpPr>
            <p:cNvPr id="7" name="Rectangle 6"/>
            <p:cNvSpPr/>
            <p:nvPr/>
          </p:nvSpPr>
          <p:spPr bwMode="auto">
            <a:xfrm>
              <a:off x="2843809" y="4303288"/>
              <a:ext cx="2252126" cy="349848"/>
            </a:xfrm>
            <a:prstGeom prst="rect">
              <a:avLst/>
            </a:prstGeom>
            <a:noFill/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rgbClr val="F4961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55776" y="4303288"/>
              <a:ext cx="288032" cy="349848"/>
            </a:xfrm>
            <a:prstGeom prst="rect">
              <a:avLst/>
            </a:prstGeom>
            <a:solidFill>
              <a:srgbClr val="E67300"/>
            </a:solidFill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eaLnBrk="1" hangingPunct="1"/>
              <a:r>
                <a:rPr lang="en-US" b="1" dirty="0" smtClean="0">
                  <a:solidFill>
                    <a:schemeClr val="bg1"/>
                  </a:solidFill>
                  <a:cs typeface="Arial" charset="0"/>
                </a:rPr>
                <a:t>1</a:t>
              </a:r>
              <a:endParaRPr lang="en-US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055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 RDBMS(Relational Database Management System),</a:t>
            </a:r>
          </a:p>
          <a:p>
            <a:pPr lvl="1"/>
            <a:r>
              <a:rPr lang="en-US" sz="1600" dirty="0" smtClean="0"/>
              <a:t>a </a:t>
            </a:r>
            <a:r>
              <a:rPr lang="en-US" sz="1600" dirty="0"/>
              <a:t>single entity is stored in a row </a:t>
            </a:r>
            <a:r>
              <a:rPr lang="en-US" sz="1600" dirty="0" smtClean="0"/>
              <a:t>, containing a </a:t>
            </a:r>
            <a:r>
              <a:rPr lang="en-US" sz="1600" dirty="0"/>
              <a:t>series of </a:t>
            </a:r>
            <a:r>
              <a:rPr lang="en-US" sz="1600" dirty="0" smtClean="0"/>
              <a:t>columns</a:t>
            </a:r>
          </a:p>
          <a:p>
            <a:pPr lvl="1"/>
            <a:r>
              <a:rPr lang="en-US" sz="1600" dirty="0" smtClean="0"/>
              <a:t>These entities are defined </a:t>
            </a:r>
            <a:r>
              <a:rPr lang="en-US" sz="1600" dirty="0"/>
              <a:t>in a schema, so that every row will have the same columns</a:t>
            </a:r>
            <a:r>
              <a:rPr lang="en-US" sz="1600" dirty="0" smtClean="0"/>
              <a:t>.</a:t>
            </a:r>
          </a:p>
          <a:p>
            <a:r>
              <a:rPr lang="en-US" sz="2000" dirty="0"/>
              <a:t>In </a:t>
            </a:r>
            <a:r>
              <a:rPr lang="en-US" sz="2000" dirty="0" smtClean="0"/>
              <a:t>NoSQL (NOSQL or ‘Not-only’ SQL)</a:t>
            </a:r>
            <a:endParaRPr lang="en-US" sz="2000" dirty="0"/>
          </a:p>
          <a:p>
            <a:pPr lvl="1"/>
            <a:r>
              <a:rPr lang="en-US" sz="1600" dirty="0"/>
              <a:t>No definition of a </a:t>
            </a:r>
            <a:r>
              <a:rPr lang="en-US" sz="1600" dirty="0" smtClean="0"/>
              <a:t>schema</a:t>
            </a:r>
          </a:p>
          <a:p>
            <a:pPr lvl="1"/>
            <a:r>
              <a:rPr lang="en-US" sz="1600" dirty="0" smtClean="0"/>
              <a:t>Every </a:t>
            </a:r>
            <a:r>
              <a:rPr lang="en-US" sz="1600" dirty="0"/>
              <a:t>entities is stored as a document with any number of fields, under a JSON </a:t>
            </a:r>
            <a:r>
              <a:rPr lang="en-US" sz="1600" dirty="0" smtClean="0"/>
              <a:t>format uniquely identified by an id and a revision id</a:t>
            </a:r>
            <a:endParaRPr lang="en-US" sz="1600" dirty="0"/>
          </a:p>
          <a:p>
            <a:endParaRPr lang="en-US" sz="1600" dirty="0"/>
          </a:p>
          <a:p>
            <a:r>
              <a:rPr lang="en-US" sz="2000" dirty="0" smtClean="0"/>
              <a:t>Querying</a:t>
            </a:r>
          </a:p>
          <a:p>
            <a:pPr lvl="1"/>
            <a:r>
              <a:rPr lang="en-US" sz="1600" dirty="0"/>
              <a:t>Querying is analogous to SELECT in SQL. You can not only query across fields in collections of </a:t>
            </a:r>
            <a:r>
              <a:rPr lang="en-US" sz="1600" dirty="0" smtClean="0"/>
              <a:t>documents. Index can be setup to fine tuned the performance accesses</a:t>
            </a:r>
            <a:endParaRPr lang="fr-FR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IBM </a:t>
            </a:r>
            <a:r>
              <a:rPr lang="fr-FR" dirty="0" err="1"/>
              <a:t>Cloudant</a:t>
            </a:r>
            <a:r>
              <a:rPr lang="fr-FR" dirty="0"/>
              <a:t> in a </a:t>
            </a:r>
            <a:r>
              <a:rPr lang="fr-FR" dirty="0" err="1"/>
              <a:t>nutshell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15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222591" y="5100964"/>
            <a:ext cx="854234" cy="349848"/>
            <a:chOff x="2555776" y="4303288"/>
            <a:chExt cx="854234" cy="349848"/>
          </a:xfrm>
        </p:grpSpPr>
        <p:sp>
          <p:nvSpPr>
            <p:cNvPr id="8" name="Rectangle 7"/>
            <p:cNvSpPr/>
            <p:nvPr/>
          </p:nvSpPr>
          <p:spPr bwMode="auto">
            <a:xfrm>
              <a:off x="2843809" y="4303288"/>
              <a:ext cx="566201" cy="349848"/>
            </a:xfrm>
            <a:prstGeom prst="rect">
              <a:avLst/>
            </a:prstGeom>
            <a:noFill/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rgbClr val="F4961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55776" y="4303288"/>
              <a:ext cx="288032" cy="349848"/>
            </a:xfrm>
            <a:prstGeom prst="rect">
              <a:avLst/>
            </a:prstGeom>
            <a:solidFill>
              <a:srgbClr val="E67300"/>
            </a:solidFill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eaLnBrk="1" hangingPunct="1"/>
              <a:r>
                <a:rPr lang="en-US" b="1" dirty="0">
                  <a:solidFill>
                    <a:schemeClr val="bg1"/>
                  </a:solidFill>
                  <a:cs typeface="Arial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017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26869" y="4437112"/>
            <a:ext cx="374441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endParaRPr lang="en-US" sz="1400" dirty="0" smtClean="0"/>
          </a:p>
          <a:p>
            <a:r>
              <a:rPr lang="en-US" sz="1400" dirty="0" smtClean="0"/>
              <a:t>Add a new index on a “type” field, that will be used to categorize the object ‘Book” </a:t>
            </a:r>
          </a:p>
          <a:p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{"index": {"fields": [ "type"]},"type": "</a:t>
            </a:r>
            <a:r>
              <a:rPr lang="en-US" sz="18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104926" y="4765116"/>
            <a:ext cx="2886174" cy="349848"/>
            <a:chOff x="2555776" y="4303288"/>
            <a:chExt cx="2886174" cy="349848"/>
          </a:xfrm>
        </p:grpSpPr>
        <p:sp>
          <p:nvSpPr>
            <p:cNvPr id="8" name="Rectangle 7"/>
            <p:cNvSpPr/>
            <p:nvPr/>
          </p:nvSpPr>
          <p:spPr bwMode="auto">
            <a:xfrm>
              <a:off x="2843809" y="4303288"/>
              <a:ext cx="2598141" cy="349848"/>
            </a:xfrm>
            <a:prstGeom prst="rect">
              <a:avLst/>
            </a:prstGeom>
            <a:noFill/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rgbClr val="F4961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55776" y="4303288"/>
              <a:ext cx="288032" cy="349848"/>
            </a:xfrm>
            <a:prstGeom prst="rect">
              <a:avLst/>
            </a:prstGeom>
            <a:solidFill>
              <a:srgbClr val="E67300"/>
            </a:solidFill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eaLnBrk="1" hangingPunct="1"/>
              <a:r>
                <a:rPr lang="en-US" b="1" dirty="0">
                  <a:solidFill>
                    <a:schemeClr val="bg1"/>
                  </a:solidFill>
                  <a:cs typeface="Arial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99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041366" y="5501014"/>
            <a:ext cx="1178084" cy="349848"/>
            <a:chOff x="2555776" y="4303288"/>
            <a:chExt cx="1178084" cy="349848"/>
          </a:xfrm>
        </p:grpSpPr>
        <p:sp>
          <p:nvSpPr>
            <p:cNvPr id="7" name="Rectangle 6"/>
            <p:cNvSpPr/>
            <p:nvPr/>
          </p:nvSpPr>
          <p:spPr bwMode="auto">
            <a:xfrm>
              <a:off x="2843809" y="4303288"/>
              <a:ext cx="890051" cy="349848"/>
            </a:xfrm>
            <a:prstGeom prst="rect">
              <a:avLst/>
            </a:prstGeom>
            <a:noFill/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rgbClr val="F4961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55776" y="4303288"/>
              <a:ext cx="288032" cy="349848"/>
            </a:xfrm>
            <a:prstGeom prst="rect">
              <a:avLst/>
            </a:prstGeom>
            <a:solidFill>
              <a:srgbClr val="E67300"/>
            </a:solidFill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eaLnBrk="1" hangingPunct="1"/>
              <a:r>
                <a:rPr lang="en-US" b="1" dirty="0">
                  <a:solidFill>
                    <a:schemeClr val="bg1"/>
                  </a:solidFill>
                  <a:cs typeface="Arial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31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800" b="1" dirty="0"/>
              <a:t>Directory</a:t>
            </a:r>
            <a:r>
              <a:rPr lang="fr-FR" sz="1800" dirty="0"/>
              <a:t> :  </a:t>
            </a:r>
            <a:r>
              <a:rPr lang="fr-FR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06-cloudantenabled</a:t>
            </a:r>
          </a:p>
          <a:p>
            <a:pPr marL="0" indent="0">
              <a:buNone/>
            </a:pPr>
            <a:r>
              <a:rPr lang="fr-FR" sz="1800" dirty="0"/>
              <a:t>Objective </a:t>
            </a:r>
            <a:r>
              <a:rPr lang="fr-FR" sz="1800" dirty="0" err="1"/>
              <a:t>is</a:t>
            </a:r>
            <a:r>
              <a:rPr lang="fr-FR" sz="1800" dirty="0"/>
              <a:t> to </a:t>
            </a:r>
            <a:r>
              <a:rPr lang="fr-FR" sz="1800" dirty="0" err="1"/>
              <a:t>persist</a:t>
            </a:r>
            <a:r>
              <a:rPr lang="fr-FR" sz="1800" dirty="0"/>
              <a:t> the data in a </a:t>
            </a:r>
            <a:r>
              <a:rPr lang="fr-FR" sz="1800" dirty="0" err="1"/>
              <a:t>NoSQL</a:t>
            </a:r>
            <a:r>
              <a:rPr lang="fr-FR" sz="1800" dirty="0"/>
              <a:t> </a:t>
            </a:r>
            <a:r>
              <a:rPr lang="fr-FR" sz="1800" dirty="0" err="1"/>
              <a:t>repository</a:t>
            </a:r>
            <a:r>
              <a:rPr lang="fr-FR" sz="1800" dirty="0"/>
              <a:t> (</a:t>
            </a:r>
            <a:r>
              <a:rPr lang="fr-FR" sz="1800" dirty="0" err="1"/>
              <a:t>replacing</a:t>
            </a:r>
            <a:r>
              <a:rPr lang="fr-FR" sz="1800" dirty="0"/>
              <a:t> the volatile in-memory session</a:t>
            </a:r>
            <a:r>
              <a:rPr lang="fr-FR" sz="1800" dirty="0" smtClean="0"/>
              <a:t>)</a:t>
            </a:r>
          </a:p>
          <a:p>
            <a:pPr marL="0" indent="0">
              <a:buNone/>
            </a:pPr>
            <a:r>
              <a:rPr lang="fr-FR" sz="1800" b="1" dirty="0" err="1" smtClean="0"/>
              <a:t>package.json</a:t>
            </a:r>
            <a:endParaRPr lang="fr-FR" sz="1800" b="1" dirty="0" smtClean="0"/>
          </a:p>
          <a:p>
            <a:pPr marL="0" indent="0">
              <a:buNone/>
            </a:pPr>
            <a:r>
              <a:rPr lang="fr-FR" sz="1800" dirty="0"/>
              <a:t>The </a:t>
            </a:r>
            <a:r>
              <a:rPr lang="fr-FR" sz="1800" dirty="0" err="1"/>
              <a:t>cloudant</a:t>
            </a:r>
            <a:r>
              <a:rPr lang="fr-FR" sz="1800" dirty="0"/>
              <a:t> </a:t>
            </a:r>
            <a:r>
              <a:rPr lang="fr-FR" sz="1800" dirty="0" err="1"/>
              <a:t>is</a:t>
            </a:r>
            <a:r>
              <a:rPr lang="fr-FR" sz="1800" dirty="0"/>
              <a:t> </a:t>
            </a:r>
            <a:r>
              <a:rPr lang="fr-FR" sz="1800" dirty="0" err="1" smtClean="0"/>
              <a:t>required</a:t>
            </a:r>
            <a:r>
              <a:rPr lang="fr-FR" sz="1800" dirty="0" smtClean="0"/>
              <a:t> (</a:t>
            </a:r>
            <a:r>
              <a:rPr lang="fr-FR" sz="1800" dirty="0" err="1" smtClean="0"/>
              <a:t>see</a:t>
            </a:r>
            <a:r>
              <a:rPr lang="fr-FR" sz="1800" dirty="0" smtClean="0"/>
              <a:t> </a:t>
            </a:r>
            <a:r>
              <a:rPr lang="fr-FR" sz="1800" dirty="0" err="1" smtClean="0"/>
              <a:t>previous</a:t>
            </a:r>
            <a:r>
              <a:rPr lang="fr-FR" sz="1800" dirty="0" smtClean="0"/>
              <a:t> </a:t>
            </a:r>
            <a:r>
              <a:rPr lang="fr-FR" sz="1800" dirty="0" err="1" smtClean="0"/>
              <a:t>exercises</a:t>
            </a:r>
            <a:r>
              <a:rPr lang="fr-FR" sz="1800" dirty="0" smtClean="0"/>
              <a:t>)</a:t>
            </a:r>
            <a:endParaRPr lang="fr-FR" sz="1800" dirty="0"/>
          </a:p>
          <a:p>
            <a:pPr marL="0" indent="0">
              <a:buNone/>
            </a:pPr>
            <a:endParaRPr lang="fr-FR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Exercize</a:t>
            </a:r>
            <a:r>
              <a:rPr lang="fr-FR" dirty="0"/>
              <a:t> </a:t>
            </a:r>
            <a:r>
              <a:rPr lang="fr-FR" dirty="0" smtClean="0"/>
              <a:t>– </a:t>
            </a:r>
            <a:r>
              <a:rPr lang="fr-FR" dirty="0" err="1" smtClean="0"/>
              <a:t>My</a:t>
            </a:r>
            <a:r>
              <a:rPr lang="fr-FR" dirty="0" smtClean="0"/>
              <a:t> Application</a:t>
            </a:r>
            <a:br>
              <a:rPr lang="fr-FR" dirty="0" smtClean="0"/>
            </a:br>
            <a:r>
              <a:rPr lang="fr-FR" sz="1600" dirty="0" err="1" smtClean="0"/>
              <a:t>Adjusting</a:t>
            </a:r>
            <a:r>
              <a:rPr lang="fr-FR" sz="1600" dirty="0" smtClean="0"/>
              <a:t> the </a:t>
            </a:r>
            <a:r>
              <a:rPr lang="fr-FR" sz="1600" dirty="0" err="1" smtClean="0"/>
              <a:t>app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852936"/>
            <a:ext cx="6111429" cy="31288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2915816" y="4581128"/>
            <a:ext cx="1152128" cy="216024"/>
          </a:xfrm>
          <a:prstGeom prst="rect">
            <a:avLst/>
          </a:prstGeom>
          <a:noFill/>
          <a:ln>
            <a:solidFill>
              <a:srgbClr val="F7991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31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1598540"/>
            <a:ext cx="8205215" cy="370266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800" b="1" dirty="0" smtClean="0"/>
              <a:t>app.js</a:t>
            </a:r>
            <a:endParaRPr lang="fr-FR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Exercize</a:t>
            </a:r>
            <a:r>
              <a:rPr lang="fr-FR" dirty="0" smtClean="0"/>
              <a:t>– </a:t>
            </a:r>
            <a:r>
              <a:rPr lang="fr-FR" dirty="0" err="1" smtClean="0"/>
              <a:t>My</a:t>
            </a:r>
            <a:r>
              <a:rPr lang="fr-FR" dirty="0" smtClean="0"/>
              <a:t> Application</a:t>
            </a:r>
            <a:br>
              <a:rPr lang="fr-FR" dirty="0" smtClean="0"/>
            </a:br>
            <a:r>
              <a:rPr lang="fr-FR" sz="1600" dirty="0" err="1" smtClean="0"/>
              <a:t>Adjusting</a:t>
            </a:r>
            <a:r>
              <a:rPr lang="fr-FR" sz="1600" dirty="0" smtClean="0"/>
              <a:t> the </a:t>
            </a:r>
            <a:r>
              <a:rPr lang="fr-FR" sz="1600" dirty="0" err="1" smtClean="0"/>
              <a:t>app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411760" y="2780928"/>
            <a:ext cx="2664296" cy="216024"/>
          </a:xfrm>
          <a:prstGeom prst="rect">
            <a:avLst/>
          </a:prstGeom>
          <a:noFill/>
          <a:ln>
            <a:solidFill>
              <a:srgbClr val="F7991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91458" y="2780928"/>
            <a:ext cx="184598" cy="215444"/>
          </a:xfrm>
          <a:prstGeom prst="rect">
            <a:avLst/>
          </a:prstGeom>
          <a:solidFill>
            <a:srgbClr val="F79910"/>
          </a:solidFill>
        </p:spPr>
        <p:txBody>
          <a:bodyPr wrap="square">
            <a:spAutoFit/>
          </a:bodyPr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411760" y="3068702"/>
            <a:ext cx="4968552" cy="504313"/>
          </a:xfrm>
          <a:prstGeom prst="rect">
            <a:avLst/>
          </a:prstGeom>
          <a:noFill/>
          <a:ln>
            <a:solidFill>
              <a:srgbClr val="F7991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95714" y="3068702"/>
            <a:ext cx="184598" cy="215444"/>
          </a:xfrm>
          <a:prstGeom prst="rect">
            <a:avLst/>
          </a:prstGeom>
          <a:solidFill>
            <a:srgbClr val="F79910"/>
          </a:solidFill>
        </p:spPr>
        <p:txBody>
          <a:bodyPr wrap="square">
            <a:spAutoFit/>
          </a:bodyPr>
          <a:lstStyle/>
          <a:p>
            <a:pPr algn="ctr"/>
            <a:r>
              <a:rPr lang="fr-FR" sz="800" dirty="0">
                <a:solidFill>
                  <a:schemeClr val="bg1"/>
                </a:solidFill>
              </a:rPr>
              <a:t>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411760" y="4684940"/>
            <a:ext cx="3600400" cy="189705"/>
          </a:xfrm>
          <a:prstGeom prst="rect">
            <a:avLst/>
          </a:prstGeom>
          <a:noFill/>
          <a:ln>
            <a:solidFill>
              <a:srgbClr val="F7991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27562" y="4684940"/>
            <a:ext cx="184598" cy="215444"/>
          </a:xfrm>
          <a:prstGeom prst="rect">
            <a:avLst/>
          </a:prstGeom>
          <a:solidFill>
            <a:srgbClr val="F79910"/>
          </a:solidFill>
        </p:spPr>
        <p:txBody>
          <a:bodyPr wrap="square">
            <a:spAutoFit/>
          </a:bodyPr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3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11760" y="3573015"/>
            <a:ext cx="4968552" cy="215444"/>
          </a:xfrm>
          <a:prstGeom prst="rect">
            <a:avLst/>
          </a:prstGeom>
          <a:solidFill>
            <a:srgbClr val="F79910"/>
          </a:solidFill>
          <a:ln w="28575">
            <a:solidFill>
              <a:srgbClr val="F7991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Insert </a:t>
            </a:r>
            <a:r>
              <a:rPr lang="fr-FR" sz="800" dirty="0" err="1" smtClean="0">
                <a:solidFill>
                  <a:schemeClr val="bg1"/>
                </a:solidFill>
              </a:rPr>
              <a:t>here</a:t>
            </a:r>
            <a:r>
              <a:rPr lang="fr-FR" sz="800" dirty="0" smtClean="0">
                <a:solidFill>
                  <a:schemeClr val="bg1"/>
                </a:solidFill>
              </a:rPr>
              <a:t> </a:t>
            </a:r>
            <a:r>
              <a:rPr lang="fr-FR" sz="800" dirty="0" err="1" smtClean="0">
                <a:solidFill>
                  <a:schemeClr val="bg1"/>
                </a:solidFill>
              </a:rPr>
              <a:t>you</a:t>
            </a:r>
            <a:r>
              <a:rPr lang="fr-FR" sz="800" dirty="0" smtClean="0">
                <a:solidFill>
                  <a:schemeClr val="bg1"/>
                </a:solidFill>
              </a:rPr>
              <a:t> </a:t>
            </a:r>
            <a:r>
              <a:rPr lang="fr-FR" sz="800" dirty="0" err="1" smtClean="0">
                <a:solidFill>
                  <a:schemeClr val="bg1"/>
                </a:solidFill>
              </a:rPr>
              <a:t>personal</a:t>
            </a:r>
            <a:r>
              <a:rPr lang="fr-FR" sz="800" dirty="0" smtClean="0">
                <a:solidFill>
                  <a:schemeClr val="bg1"/>
                </a:solidFill>
              </a:rPr>
              <a:t> IBM </a:t>
            </a:r>
            <a:r>
              <a:rPr lang="fr-FR" sz="800" dirty="0" err="1" smtClean="0">
                <a:solidFill>
                  <a:schemeClr val="bg1"/>
                </a:solidFill>
              </a:rPr>
              <a:t>Cloudant</a:t>
            </a:r>
            <a:r>
              <a:rPr lang="fr-FR" sz="800" dirty="0" smtClean="0">
                <a:solidFill>
                  <a:schemeClr val="bg1"/>
                </a:solidFill>
              </a:rPr>
              <a:t> </a:t>
            </a:r>
            <a:r>
              <a:rPr lang="fr-FR" sz="800" dirty="0" err="1" smtClean="0">
                <a:solidFill>
                  <a:schemeClr val="bg1"/>
                </a:solidFill>
              </a:rPr>
              <a:t>Credentials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3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800" dirty="0" smtClean="0"/>
              <a:t>The </a:t>
            </a:r>
            <a:r>
              <a:rPr lang="fr-FR" sz="1800" dirty="0" err="1" smtClean="0"/>
              <a:t>list</a:t>
            </a:r>
            <a:r>
              <a:rPr lang="fr-FR" sz="1800" dirty="0" smtClean="0"/>
              <a:t> of books </a:t>
            </a:r>
            <a:r>
              <a:rPr lang="fr-FR" sz="1800" dirty="0" err="1" smtClean="0"/>
              <a:t>is</a:t>
            </a:r>
            <a:r>
              <a:rPr lang="fr-FR" sz="1800" dirty="0" smtClean="0"/>
              <a:t> </a:t>
            </a:r>
            <a:r>
              <a:rPr lang="fr-FR" sz="1800" dirty="0" err="1" smtClean="0"/>
              <a:t>initialized</a:t>
            </a:r>
            <a:r>
              <a:rPr lang="fr-FR" sz="1800" dirty="0" smtClean="0"/>
              <a:t> by </a:t>
            </a:r>
            <a:r>
              <a:rPr lang="fr-FR" sz="1800" dirty="0" err="1" smtClean="0"/>
              <a:t>parsing</a:t>
            </a:r>
            <a:r>
              <a:rPr lang="fr-FR" sz="1800" dirty="0" smtClean="0"/>
              <a:t> the index of type=«book» </a:t>
            </a:r>
            <a:r>
              <a:rPr lang="fr-FR" sz="1800" dirty="0" err="1" smtClean="0"/>
              <a:t>object</a:t>
            </a: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Routes are </a:t>
            </a:r>
            <a:r>
              <a:rPr lang="fr-FR" sz="1800" dirty="0" err="1" smtClean="0"/>
              <a:t>updated</a:t>
            </a:r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  </a:t>
            </a:r>
            <a:r>
              <a:rPr lang="fr-FR" sz="1800" b="1" dirty="0" smtClean="0"/>
              <a:t>Default</a:t>
            </a:r>
          </a:p>
          <a:p>
            <a:pPr marL="0" indent="0">
              <a:buNone/>
            </a:pPr>
            <a:endParaRPr lang="fr-FR" sz="1800" b="1" dirty="0"/>
          </a:p>
          <a:p>
            <a:pPr marL="0" indent="0">
              <a:buNone/>
            </a:pPr>
            <a:endParaRPr lang="fr-FR" sz="1800" b="1" dirty="0" smtClean="0"/>
          </a:p>
          <a:p>
            <a:pPr marL="0" indent="0">
              <a:buNone/>
            </a:pPr>
            <a:endParaRPr lang="fr-FR" sz="1800" b="1" dirty="0"/>
          </a:p>
          <a:p>
            <a:pPr marL="0" indent="0">
              <a:buNone/>
            </a:pPr>
            <a:r>
              <a:rPr lang="fr-FR" sz="1800" b="1" dirty="0" smtClean="0"/>
              <a:t>  </a:t>
            </a:r>
            <a:r>
              <a:rPr lang="fr-FR" sz="1800" b="1" dirty="0" err="1" smtClean="0"/>
              <a:t>Add</a:t>
            </a:r>
            <a:r>
              <a:rPr lang="fr-FR" sz="1800" b="1" dirty="0" smtClean="0"/>
              <a:t> a book: </a:t>
            </a:r>
            <a:r>
              <a:rPr lang="fr-FR" sz="1800" dirty="0" smtClean="0"/>
              <a:t>Insert </a:t>
            </a:r>
            <a:r>
              <a:rPr lang="fr-FR" sz="1800" dirty="0" err="1" smtClean="0"/>
              <a:t>request</a:t>
            </a:r>
            <a:endParaRPr lang="fr-FR" sz="1800" dirty="0" smtClean="0"/>
          </a:p>
          <a:p>
            <a:pPr marL="0" indent="0">
              <a:buNone/>
            </a:pPr>
            <a:endParaRPr lang="fr-FR" sz="1800" b="1" dirty="0" smtClean="0"/>
          </a:p>
          <a:p>
            <a:pPr marL="0" indent="0">
              <a:buNone/>
            </a:pPr>
            <a:endParaRPr lang="fr-FR" sz="1800" b="1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062" y="1563831"/>
            <a:ext cx="3979341" cy="9652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2852936"/>
            <a:ext cx="3787328" cy="12822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4797152"/>
            <a:ext cx="5372100" cy="1304925"/>
          </a:xfrm>
          <a:prstGeom prst="rect">
            <a:avLst/>
          </a:prstGeom>
        </p:spPr>
      </p:pic>
      <p:sp>
        <p:nvSpPr>
          <p:cNvPr id="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Exercize</a:t>
            </a:r>
            <a:r>
              <a:rPr lang="fr-FR" dirty="0" smtClean="0"/>
              <a:t>– </a:t>
            </a:r>
            <a:r>
              <a:rPr lang="fr-FR" dirty="0" err="1" smtClean="0"/>
              <a:t>My</a:t>
            </a:r>
            <a:r>
              <a:rPr lang="fr-FR" dirty="0" smtClean="0"/>
              <a:t> Application</a:t>
            </a:r>
            <a:br>
              <a:rPr lang="fr-FR" dirty="0" smtClean="0"/>
            </a:br>
            <a:r>
              <a:rPr lang="fr-FR" sz="1600" dirty="0" err="1" smtClean="0"/>
              <a:t>Adjusting</a:t>
            </a:r>
            <a:r>
              <a:rPr lang="fr-FR" sz="1600" dirty="0" smtClean="0"/>
              <a:t> the </a:t>
            </a:r>
            <a:r>
              <a:rPr lang="fr-FR" sz="1600" dirty="0" err="1" smtClean="0"/>
              <a:t>app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34455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800" dirty="0" smtClean="0"/>
              <a:t>Routes are </a:t>
            </a:r>
            <a:r>
              <a:rPr lang="fr-FR" sz="1800" dirty="0" err="1" smtClean="0"/>
              <a:t>updated</a:t>
            </a:r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  </a:t>
            </a:r>
            <a:r>
              <a:rPr lang="fr-FR" sz="1800" b="1" dirty="0" err="1" smtClean="0"/>
              <a:t>Remove</a:t>
            </a:r>
            <a:r>
              <a:rPr lang="fr-FR" sz="1800" b="1" dirty="0" smtClean="0"/>
              <a:t> a book </a:t>
            </a:r>
            <a:r>
              <a:rPr lang="fr-FR" sz="1800" dirty="0" smtClean="0"/>
              <a:t>(ID and </a:t>
            </a:r>
            <a:r>
              <a:rPr lang="fr-FR" sz="1800" dirty="0" err="1" smtClean="0"/>
              <a:t>revision</a:t>
            </a:r>
            <a:r>
              <a:rPr lang="fr-FR" sz="1800" dirty="0" smtClean="0"/>
              <a:t> </a:t>
            </a:r>
            <a:r>
              <a:rPr lang="fr-FR" sz="1800" dirty="0" err="1" smtClean="0"/>
              <a:t>is</a:t>
            </a:r>
            <a:r>
              <a:rPr lang="fr-FR" sz="1800" dirty="0" smtClean="0"/>
              <a:t> </a:t>
            </a:r>
            <a:r>
              <a:rPr lang="fr-FR" sz="1800" dirty="0" err="1" smtClean="0"/>
              <a:t>required</a:t>
            </a:r>
            <a:r>
              <a:rPr lang="fr-FR" sz="1800" dirty="0" smtClean="0"/>
              <a:t>)</a:t>
            </a:r>
          </a:p>
          <a:p>
            <a:pPr marL="0" indent="0">
              <a:buNone/>
            </a:pPr>
            <a:endParaRPr lang="fr-FR" sz="1800" b="1" dirty="0"/>
          </a:p>
          <a:p>
            <a:pPr marL="0" indent="0">
              <a:buNone/>
            </a:pPr>
            <a:endParaRPr lang="fr-FR" sz="1800" b="1" dirty="0" smtClean="0"/>
          </a:p>
          <a:p>
            <a:pPr marL="0" indent="0">
              <a:buNone/>
            </a:pPr>
            <a:endParaRPr lang="fr-FR" sz="1800" b="1" dirty="0"/>
          </a:p>
          <a:p>
            <a:pPr marL="0" indent="0">
              <a:buNone/>
            </a:pPr>
            <a:r>
              <a:rPr lang="fr-FR" sz="1800" b="1" dirty="0" smtClean="0"/>
              <a:t>  Open </a:t>
            </a:r>
            <a:r>
              <a:rPr lang="fr-FR" sz="1800" b="1" dirty="0" err="1" smtClean="0"/>
              <a:t>Details</a:t>
            </a:r>
            <a:r>
              <a:rPr lang="fr-FR" sz="1800" b="1" dirty="0" smtClean="0"/>
              <a:t>: </a:t>
            </a:r>
            <a:r>
              <a:rPr lang="fr-FR" sz="1800" dirty="0" smtClean="0"/>
              <a:t>ID </a:t>
            </a:r>
            <a:r>
              <a:rPr lang="fr-FR" sz="1800" dirty="0" err="1" smtClean="0"/>
              <a:t>is</a:t>
            </a:r>
            <a:r>
              <a:rPr lang="fr-FR" sz="1800" dirty="0" smtClean="0"/>
              <a:t> </a:t>
            </a:r>
            <a:r>
              <a:rPr lang="fr-FR" sz="1800" dirty="0" err="1" smtClean="0"/>
              <a:t>used</a:t>
            </a:r>
            <a:r>
              <a:rPr lang="fr-FR" sz="1800" dirty="0" smtClean="0"/>
              <a:t> </a:t>
            </a:r>
            <a:endParaRPr lang="fr-FR" sz="1800" b="1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358" y="1916832"/>
            <a:ext cx="5335017" cy="10577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179" y="3573016"/>
            <a:ext cx="7668196" cy="1970910"/>
          </a:xfrm>
          <a:prstGeom prst="rect">
            <a:avLst/>
          </a:prstGeom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Exercize</a:t>
            </a:r>
            <a:r>
              <a:rPr lang="fr-FR" dirty="0" smtClean="0"/>
              <a:t>– </a:t>
            </a:r>
            <a:r>
              <a:rPr lang="fr-FR" dirty="0" err="1" smtClean="0"/>
              <a:t>My</a:t>
            </a:r>
            <a:r>
              <a:rPr lang="fr-FR" dirty="0" smtClean="0"/>
              <a:t> Application</a:t>
            </a:r>
            <a:br>
              <a:rPr lang="fr-FR" dirty="0" smtClean="0"/>
            </a:br>
            <a:r>
              <a:rPr lang="fr-FR" sz="1600" dirty="0" err="1" smtClean="0"/>
              <a:t>Adjusting</a:t>
            </a:r>
            <a:r>
              <a:rPr lang="fr-FR" sz="1600" dirty="0" smtClean="0"/>
              <a:t> the </a:t>
            </a:r>
            <a:r>
              <a:rPr lang="fr-FR" sz="1600" dirty="0" err="1" smtClean="0"/>
              <a:t>app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8411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800" dirty="0" err="1" smtClean="0"/>
              <a:t>Adjust</a:t>
            </a:r>
            <a:r>
              <a:rPr lang="fr-FR" sz="1800" dirty="0" smtClean="0"/>
              <a:t> the </a:t>
            </a:r>
            <a:r>
              <a:rPr lang="fr-FR" sz="1800" dirty="0" err="1" smtClean="0"/>
              <a:t>templates</a:t>
            </a:r>
            <a:endParaRPr lang="fr-FR" sz="1800" dirty="0"/>
          </a:p>
          <a:p>
            <a:pPr marL="0" indent="0">
              <a:buNone/>
            </a:pPr>
            <a:r>
              <a:rPr lang="fr-FR" sz="1800" b="1" dirty="0" smtClean="0"/>
              <a:t>  main page</a:t>
            </a:r>
          </a:p>
          <a:p>
            <a:pPr marL="0" indent="0">
              <a:buNone/>
            </a:pPr>
            <a:r>
              <a:rPr lang="fr-FR" sz="1800" dirty="0" smtClean="0"/>
              <a:t>- Insert a </a:t>
            </a:r>
            <a:r>
              <a:rPr lang="fr-FR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1800" dirty="0" smtClean="0"/>
              <a:t> </a:t>
            </a:r>
            <a:r>
              <a:rPr lang="fr-FR" sz="1800" dirty="0" err="1" smtClean="0"/>
              <a:t>hidden</a:t>
            </a:r>
            <a:r>
              <a:rPr lang="fr-FR" sz="1800" dirty="0" smtClean="0"/>
              <a:t> </a:t>
            </a:r>
            <a:r>
              <a:rPr lang="fr-FR" sz="1800" dirty="0" err="1" smtClean="0"/>
              <a:t>field</a:t>
            </a:r>
            <a:r>
              <a:rPr lang="fr-FR" sz="1800" dirty="0" smtClean="0"/>
              <a:t> in </a:t>
            </a:r>
            <a:r>
              <a:rPr lang="fr-FR" sz="1800" dirty="0" err="1" smtClean="0"/>
              <a:t>order</a:t>
            </a:r>
            <a:r>
              <a:rPr lang="fr-FR" sz="1800" dirty="0" smtClean="0"/>
              <a:t> to </a:t>
            </a:r>
            <a:r>
              <a:rPr lang="fr-FR" sz="1800" dirty="0" err="1" smtClean="0"/>
              <a:t>categorize</a:t>
            </a:r>
            <a:r>
              <a:rPr lang="fr-FR" sz="1800" dirty="0" smtClean="0"/>
              <a:t> the </a:t>
            </a:r>
            <a:r>
              <a:rPr lang="fr-FR" sz="1800" dirty="0" err="1" smtClean="0"/>
              <a:t>objects</a:t>
            </a:r>
            <a:r>
              <a:rPr lang="fr-FR" sz="1800" dirty="0" smtClean="0"/>
              <a:t> in </a:t>
            </a:r>
            <a:r>
              <a:rPr lang="fr-FR" sz="1800" dirty="0" err="1" smtClean="0"/>
              <a:t>Cloudant</a:t>
            </a:r>
            <a:endParaRPr lang="fr-FR" sz="1800" dirty="0" smtClean="0"/>
          </a:p>
          <a:p>
            <a:pPr marL="0" indent="0">
              <a:buNone/>
            </a:pPr>
            <a:endParaRPr lang="fr-FR" sz="1800" b="1" dirty="0"/>
          </a:p>
          <a:p>
            <a:pPr marL="0" indent="0">
              <a:buNone/>
            </a:pPr>
            <a:endParaRPr lang="fr-FR" sz="1800" b="1" dirty="0" smtClean="0"/>
          </a:p>
          <a:p>
            <a:pPr marL="0" indent="0">
              <a:buNone/>
            </a:pPr>
            <a:endParaRPr lang="fr-FR" sz="1800" b="1" dirty="0"/>
          </a:p>
          <a:p>
            <a:pPr marL="0" indent="0">
              <a:buNone/>
            </a:pPr>
            <a:r>
              <a:rPr lang="fr-FR" sz="1800" b="1" dirty="0" smtClean="0"/>
              <a:t>  </a:t>
            </a:r>
            <a:r>
              <a:rPr lang="fr-FR" sz="1800" dirty="0"/>
              <a:t>- </a:t>
            </a:r>
            <a:r>
              <a:rPr lang="fr-FR" sz="1800" dirty="0" smtClean="0"/>
              <a:t>the </a:t>
            </a:r>
            <a:r>
              <a:rPr lang="fr-FR" sz="1800" dirty="0" err="1" smtClean="0"/>
              <a:t>booklist</a:t>
            </a:r>
            <a:r>
              <a:rPr lang="fr-FR" sz="1800" dirty="0" smtClean="0"/>
              <a:t> </a:t>
            </a:r>
            <a:r>
              <a:rPr lang="fr-FR" sz="1800" dirty="0" err="1" smtClean="0"/>
              <a:t>is</a:t>
            </a:r>
            <a:r>
              <a:rPr lang="fr-FR" sz="1800" dirty="0" smtClean="0"/>
              <a:t> </a:t>
            </a:r>
            <a:r>
              <a:rPr lang="fr-FR" sz="1800" dirty="0" err="1" smtClean="0"/>
              <a:t>adjusted</a:t>
            </a:r>
            <a:r>
              <a:rPr lang="fr-FR" sz="1800" dirty="0" smtClean="0"/>
              <a:t> </a:t>
            </a:r>
          </a:p>
          <a:p>
            <a:pPr marL="0" indent="0">
              <a:buNone/>
            </a:pPr>
            <a:r>
              <a:rPr lang="fr-FR" sz="1800" dirty="0"/>
              <a:t>	to open the page </a:t>
            </a:r>
            <a:r>
              <a:rPr lang="fr-FR" sz="1800" dirty="0" err="1"/>
              <a:t>details</a:t>
            </a:r>
            <a:r>
              <a:rPr lang="fr-FR" sz="1800" dirty="0"/>
              <a:t> </a:t>
            </a:r>
            <a:r>
              <a:rPr lang="fr-FR" sz="1800" dirty="0" err="1"/>
              <a:t>with</a:t>
            </a:r>
            <a:r>
              <a:rPr lang="fr-FR" sz="1800" dirty="0"/>
              <a:t> the </a:t>
            </a:r>
            <a:r>
              <a:rPr lang="fr-FR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fr-FR" sz="1800" dirty="0"/>
              <a:t> </a:t>
            </a:r>
          </a:p>
          <a:p>
            <a:pPr marL="0" indent="0">
              <a:buNone/>
            </a:pPr>
            <a:r>
              <a:rPr lang="fr-FR" sz="1800" dirty="0"/>
              <a:t>	to </a:t>
            </a:r>
            <a:r>
              <a:rPr lang="fr-FR" sz="1800" dirty="0" err="1" smtClean="0"/>
              <a:t>remove</a:t>
            </a:r>
            <a:r>
              <a:rPr lang="fr-FR" sz="1800" dirty="0" smtClean="0"/>
              <a:t> a book </a:t>
            </a:r>
            <a:r>
              <a:rPr lang="fr-FR" sz="1800" dirty="0" err="1" smtClean="0"/>
              <a:t>with</a:t>
            </a:r>
            <a:r>
              <a:rPr lang="fr-FR" sz="1800" dirty="0" smtClean="0"/>
              <a:t> </a:t>
            </a:r>
            <a:r>
              <a:rPr lang="fr-FR" sz="1800" dirty="0"/>
              <a:t>the </a:t>
            </a:r>
            <a:r>
              <a:rPr lang="fr-FR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fr-FR" sz="1800" dirty="0"/>
              <a:t> </a:t>
            </a:r>
            <a:r>
              <a:rPr lang="fr-FR" sz="1800" dirty="0" smtClean="0"/>
              <a:t>and </a:t>
            </a:r>
            <a:r>
              <a:rPr lang="fr-FR" sz="1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revision</a:t>
            </a:r>
            <a:r>
              <a:rPr lang="fr-FR" sz="1600" dirty="0" smtClean="0"/>
              <a:t> </a:t>
            </a: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dirty="0"/>
          </a:p>
          <a:p>
            <a:endParaRPr lang="en-US" dirty="0"/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Exercize</a:t>
            </a:r>
            <a:r>
              <a:rPr lang="fr-FR" dirty="0" smtClean="0"/>
              <a:t>– </a:t>
            </a:r>
            <a:r>
              <a:rPr lang="fr-FR" dirty="0" err="1" smtClean="0"/>
              <a:t>My</a:t>
            </a:r>
            <a:r>
              <a:rPr lang="fr-FR" dirty="0" smtClean="0"/>
              <a:t> Application</a:t>
            </a:r>
            <a:br>
              <a:rPr lang="fr-FR" dirty="0" smtClean="0"/>
            </a:br>
            <a:r>
              <a:rPr lang="fr-FR" sz="1600" dirty="0" err="1" smtClean="0"/>
              <a:t>Adjusting</a:t>
            </a:r>
            <a:r>
              <a:rPr lang="fr-FR" sz="1600" dirty="0" smtClean="0"/>
              <a:t> the </a:t>
            </a:r>
            <a:r>
              <a:rPr lang="fr-FR" sz="1600" dirty="0" err="1" smtClean="0"/>
              <a:t>app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276872"/>
            <a:ext cx="5549503" cy="8807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293096"/>
            <a:ext cx="6547073" cy="190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83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800" dirty="0" err="1" smtClean="0"/>
              <a:t>Adjust</a:t>
            </a:r>
            <a:r>
              <a:rPr lang="fr-FR" sz="1800" dirty="0" smtClean="0"/>
              <a:t> the </a:t>
            </a:r>
            <a:r>
              <a:rPr lang="fr-FR" sz="1800" dirty="0" err="1" smtClean="0"/>
              <a:t>templates</a:t>
            </a:r>
            <a:endParaRPr lang="fr-FR" sz="1800" dirty="0"/>
          </a:p>
          <a:p>
            <a:pPr marL="0" indent="0">
              <a:buNone/>
            </a:pPr>
            <a:r>
              <a:rPr lang="fr-FR" sz="1800" b="1" dirty="0" smtClean="0"/>
              <a:t>  </a:t>
            </a:r>
            <a:r>
              <a:rPr lang="fr-FR" sz="1800" b="1" dirty="0" err="1" smtClean="0"/>
              <a:t>details</a:t>
            </a:r>
            <a:r>
              <a:rPr lang="fr-FR" sz="1800" b="1" dirty="0" smtClean="0"/>
              <a:t> page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dirty="0"/>
          </a:p>
          <a:p>
            <a:endParaRPr lang="en-US" dirty="0"/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Exercize</a:t>
            </a:r>
            <a:r>
              <a:rPr lang="fr-FR" dirty="0" smtClean="0"/>
              <a:t>– </a:t>
            </a:r>
            <a:r>
              <a:rPr lang="fr-FR" dirty="0" err="1" smtClean="0"/>
              <a:t>My</a:t>
            </a:r>
            <a:r>
              <a:rPr lang="fr-FR" dirty="0" smtClean="0"/>
              <a:t> Application</a:t>
            </a:r>
            <a:br>
              <a:rPr lang="fr-FR" dirty="0" smtClean="0"/>
            </a:br>
            <a:r>
              <a:rPr lang="fr-FR" sz="1600" dirty="0" err="1" smtClean="0"/>
              <a:t>Adjusting</a:t>
            </a:r>
            <a:r>
              <a:rPr lang="fr-FR" sz="1600" dirty="0" smtClean="0"/>
              <a:t> the </a:t>
            </a:r>
            <a:r>
              <a:rPr lang="fr-FR" sz="1600" dirty="0" err="1" smtClean="0"/>
              <a:t>app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132856"/>
            <a:ext cx="5764882" cy="403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63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dirty="0"/>
          </a:p>
          <a:p>
            <a:endParaRPr lang="en-US" dirty="0"/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Exercize</a:t>
            </a:r>
            <a:r>
              <a:rPr lang="fr-FR" dirty="0" smtClean="0"/>
              <a:t>– </a:t>
            </a:r>
            <a:r>
              <a:rPr lang="fr-FR" dirty="0" err="1" smtClean="0"/>
              <a:t>My</a:t>
            </a:r>
            <a:r>
              <a:rPr lang="fr-FR" dirty="0" smtClean="0"/>
              <a:t> Application</a:t>
            </a:r>
            <a:br>
              <a:rPr lang="fr-FR" dirty="0" smtClean="0"/>
            </a:br>
            <a:r>
              <a:rPr lang="fr-FR" sz="1600" dirty="0" smtClean="0"/>
              <a:t>Use </a:t>
            </a:r>
            <a:r>
              <a:rPr lang="fr-FR" sz="1600" dirty="0" err="1" smtClean="0"/>
              <a:t>you</a:t>
            </a:r>
            <a:r>
              <a:rPr lang="fr-FR" sz="1600" dirty="0" smtClean="0"/>
              <a:t> </a:t>
            </a:r>
            <a:r>
              <a:rPr lang="fr-FR" sz="1600" dirty="0" err="1" smtClean="0"/>
              <a:t>app</a:t>
            </a:r>
            <a:r>
              <a:rPr lang="fr-FR" sz="1600" dirty="0" smtClean="0"/>
              <a:t> and </a:t>
            </a:r>
            <a:r>
              <a:rPr lang="fr-FR" sz="1600" dirty="0" err="1" smtClean="0"/>
              <a:t>verify</a:t>
            </a:r>
            <a:r>
              <a:rPr lang="fr-FR" sz="1600" dirty="0" smtClean="0"/>
              <a:t> the data in </a:t>
            </a:r>
            <a:r>
              <a:rPr lang="fr-FR" sz="1600" dirty="0" err="1" smtClean="0"/>
              <a:t>Cloudant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214438"/>
            <a:ext cx="5184576" cy="21081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" y="4005064"/>
            <a:ext cx="3391099" cy="14057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446" y="3878758"/>
            <a:ext cx="3203204" cy="152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2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 err="1" smtClean="0"/>
              <a:t>Cloudant</a:t>
            </a:r>
            <a:endParaRPr lang="fr-FR" sz="2000" dirty="0" smtClean="0"/>
          </a:p>
          <a:p>
            <a:r>
              <a:rPr lang="fr-FR" sz="2000" dirty="0" smtClean="0"/>
              <a:t>Is a </a:t>
            </a:r>
            <a:r>
              <a:rPr lang="fr-FR" sz="2000" dirty="0" err="1" smtClean="0"/>
              <a:t>NoSQL</a:t>
            </a:r>
            <a:r>
              <a:rPr lang="fr-FR" sz="2000" dirty="0" smtClean="0"/>
              <a:t> </a:t>
            </a:r>
            <a:r>
              <a:rPr lang="fr-FR" sz="2000" dirty="0" err="1" smtClean="0"/>
              <a:t>database</a:t>
            </a:r>
            <a:endParaRPr lang="fr-FR" sz="2000" dirty="0" smtClean="0"/>
          </a:p>
          <a:p>
            <a:r>
              <a:rPr lang="en-US" sz="2000" dirty="0" smtClean="0"/>
              <a:t>Is hosted and </a:t>
            </a:r>
            <a:r>
              <a:rPr lang="en-US" sz="2000" dirty="0"/>
              <a:t>managed database-as-a-service (</a:t>
            </a:r>
            <a:r>
              <a:rPr lang="en-US" sz="2000" dirty="0" err="1" smtClean="0"/>
              <a:t>DBaaS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Provides </a:t>
            </a:r>
            <a:r>
              <a:rPr lang="en-US" sz="2000" dirty="0"/>
              <a:t>an HTTP API to </a:t>
            </a:r>
            <a:r>
              <a:rPr lang="en-US" sz="2000" dirty="0" smtClean="0"/>
              <a:t>the JSON data</a:t>
            </a:r>
          </a:p>
          <a:p>
            <a:pPr lvl="1"/>
            <a:r>
              <a:rPr lang="en-US" sz="1600" b="1" dirty="0" smtClean="0"/>
              <a:t>GET</a:t>
            </a:r>
            <a:r>
              <a:rPr lang="en-US" sz="1600" dirty="0" smtClean="0"/>
              <a:t>:  </a:t>
            </a:r>
            <a:r>
              <a:rPr lang="en-US" sz="1600" dirty="0"/>
              <a:t>Request the specified item. </a:t>
            </a:r>
            <a:endParaRPr lang="en-US" sz="1600" dirty="0" smtClean="0"/>
          </a:p>
          <a:p>
            <a:pPr lvl="1"/>
            <a:r>
              <a:rPr lang="en-US" sz="1600" b="1" dirty="0" smtClean="0"/>
              <a:t>POST</a:t>
            </a:r>
            <a:r>
              <a:rPr lang="en-US" sz="1600" dirty="0" smtClean="0"/>
              <a:t>: Upload </a:t>
            </a:r>
            <a:r>
              <a:rPr lang="en-US" sz="1600" dirty="0"/>
              <a:t>data. Within </a:t>
            </a:r>
            <a:r>
              <a:rPr lang="en-US" sz="1600" dirty="0" err="1"/>
              <a:t>Cloudant’s</a:t>
            </a:r>
            <a:r>
              <a:rPr lang="en-US" sz="1600" dirty="0"/>
              <a:t> API, POST is used to set values, including uploading documents, setting document values, and starting certain administration </a:t>
            </a:r>
            <a:r>
              <a:rPr lang="en-US" sz="1600" dirty="0" smtClean="0"/>
              <a:t>commands.</a:t>
            </a:r>
          </a:p>
          <a:p>
            <a:pPr lvl="1"/>
            <a:r>
              <a:rPr lang="en-US" sz="1600" b="1" dirty="0" smtClean="0"/>
              <a:t>PUT</a:t>
            </a:r>
            <a:r>
              <a:rPr lang="en-US" sz="1600" dirty="0" smtClean="0"/>
              <a:t>: Used </a:t>
            </a:r>
            <a:r>
              <a:rPr lang="en-US" sz="1600" dirty="0"/>
              <a:t>to put a specified resource. In </a:t>
            </a:r>
            <a:r>
              <a:rPr lang="en-US" sz="1600" dirty="0" err="1"/>
              <a:t>Cloudant’s</a:t>
            </a:r>
            <a:r>
              <a:rPr lang="en-US" sz="1600" dirty="0"/>
              <a:t> API, PUT is used to create new objects, including databases, documents, views and design </a:t>
            </a:r>
            <a:r>
              <a:rPr lang="en-US" sz="1600" dirty="0" smtClean="0"/>
              <a:t>documents.</a:t>
            </a:r>
          </a:p>
          <a:p>
            <a:pPr lvl="1"/>
            <a:r>
              <a:rPr lang="en-US" sz="1600" b="1" dirty="0" smtClean="0"/>
              <a:t>DELETE</a:t>
            </a:r>
            <a:r>
              <a:rPr lang="en-US" sz="1600" dirty="0" smtClean="0"/>
              <a:t>: Deletes </a:t>
            </a:r>
            <a:r>
              <a:rPr lang="en-US" sz="1600" dirty="0"/>
              <a:t>the specified resource, including documents, views, and design </a:t>
            </a:r>
            <a:r>
              <a:rPr lang="en-US" sz="1600" dirty="0" smtClean="0"/>
              <a:t>documents.</a:t>
            </a:r>
          </a:p>
          <a:p>
            <a:pPr lvl="1"/>
            <a:r>
              <a:rPr lang="en-US" sz="1600" b="1" dirty="0" smtClean="0"/>
              <a:t>COPY</a:t>
            </a:r>
            <a:r>
              <a:rPr lang="en-US" sz="1600" dirty="0" smtClean="0"/>
              <a:t>:  </a:t>
            </a:r>
            <a:r>
              <a:rPr lang="en-US" sz="1600" dirty="0"/>
              <a:t>A special method that can be used to copy documents and objects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IBM </a:t>
            </a:r>
            <a:r>
              <a:rPr lang="fr-FR" dirty="0" err="1" smtClean="0"/>
              <a:t>Cloudant</a:t>
            </a:r>
            <a:r>
              <a:rPr lang="fr-FR" dirty="0" smtClean="0"/>
              <a:t> in a </a:t>
            </a:r>
            <a:r>
              <a:rPr lang="fr-FR" dirty="0" err="1" smtClean="0"/>
              <a:t>nutshell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1199580"/>
            <a:ext cx="24288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6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788" y="1412776"/>
            <a:ext cx="8353425" cy="172984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8" y="3739183"/>
            <a:ext cx="3475806" cy="1533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404" y="3555461"/>
            <a:ext cx="4724971" cy="17708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2123728" y="4581128"/>
            <a:ext cx="2016224" cy="745141"/>
          </a:xfrm>
          <a:prstGeom prst="rect">
            <a:avLst/>
          </a:prstGeom>
          <a:noFill/>
          <a:ln>
            <a:solidFill>
              <a:srgbClr val="F7991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220072" y="4068294"/>
            <a:ext cx="3024336" cy="1204253"/>
          </a:xfrm>
          <a:prstGeom prst="rect">
            <a:avLst/>
          </a:prstGeom>
          <a:noFill/>
          <a:ln>
            <a:solidFill>
              <a:srgbClr val="F7991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Exercize</a:t>
            </a:r>
            <a:r>
              <a:rPr lang="fr-FR" dirty="0" smtClean="0"/>
              <a:t>– </a:t>
            </a:r>
            <a:r>
              <a:rPr lang="fr-FR" dirty="0" err="1" smtClean="0"/>
              <a:t>My</a:t>
            </a:r>
            <a:r>
              <a:rPr lang="fr-FR" dirty="0" smtClean="0"/>
              <a:t> Application</a:t>
            </a:r>
            <a:br>
              <a:rPr lang="fr-FR" dirty="0" smtClean="0"/>
            </a:br>
            <a:r>
              <a:rPr lang="fr-FR" sz="1600" dirty="0" smtClean="0"/>
              <a:t>Use </a:t>
            </a:r>
            <a:r>
              <a:rPr lang="fr-FR" sz="1600" dirty="0" err="1" smtClean="0"/>
              <a:t>you</a:t>
            </a:r>
            <a:r>
              <a:rPr lang="fr-FR" sz="1600" dirty="0" smtClean="0"/>
              <a:t> </a:t>
            </a:r>
            <a:r>
              <a:rPr lang="fr-FR" sz="1600" dirty="0" err="1" smtClean="0"/>
              <a:t>app</a:t>
            </a:r>
            <a:r>
              <a:rPr lang="fr-FR" sz="1600" dirty="0" smtClean="0"/>
              <a:t> and </a:t>
            </a:r>
            <a:r>
              <a:rPr lang="fr-FR" sz="1600" dirty="0" err="1" smtClean="0"/>
              <a:t>verify</a:t>
            </a:r>
            <a:r>
              <a:rPr lang="fr-FR" sz="1600" dirty="0" smtClean="0"/>
              <a:t> the data in </a:t>
            </a:r>
            <a:r>
              <a:rPr lang="fr-FR" sz="1600" dirty="0" err="1" smtClean="0"/>
              <a:t>Cloudant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673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Exercize</a:t>
            </a:r>
            <a:r>
              <a:rPr lang="fr-FR" dirty="0" smtClean="0"/>
              <a:t>– </a:t>
            </a:r>
            <a:r>
              <a:rPr lang="fr-FR" dirty="0" err="1" smtClean="0"/>
              <a:t>My</a:t>
            </a:r>
            <a:r>
              <a:rPr lang="fr-FR" dirty="0" smtClean="0"/>
              <a:t> Application</a:t>
            </a:r>
            <a:br>
              <a:rPr lang="fr-FR" dirty="0" smtClean="0"/>
            </a:br>
            <a:r>
              <a:rPr lang="fr-FR" sz="1600" dirty="0" err="1" smtClean="0"/>
              <a:t>Redeploy</a:t>
            </a:r>
            <a:r>
              <a:rPr lang="fr-FR" sz="1600" dirty="0" smtClean="0"/>
              <a:t> on the correct application </a:t>
            </a:r>
            <a:r>
              <a:rPr lang="fr-FR" sz="1600" dirty="0" err="1" smtClean="0"/>
              <a:t>using</a:t>
            </a:r>
            <a:r>
              <a:rPr lang="fr-FR" sz="1600" dirty="0" smtClean="0"/>
              <a:t> GIT </a:t>
            </a:r>
            <a:endParaRPr lang="en-US" sz="1600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800" dirty="0" smtClean="0"/>
              <a:t>Application </a:t>
            </a:r>
            <a:r>
              <a:rPr lang="fr-FR" sz="1800" dirty="0" err="1" smtClean="0"/>
              <a:t>shall</a:t>
            </a:r>
            <a:r>
              <a:rPr lang="fr-FR" sz="1800" dirty="0" smtClean="0"/>
              <a:t> </a:t>
            </a:r>
            <a:r>
              <a:rPr lang="fr-FR" sz="1800" dirty="0" err="1" smtClean="0"/>
              <a:t>be</a:t>
            </a:r>
            <a:r>
              <a:rPr lang="fr-FR" sz="1800" dirty="0" smtClean="0"/>
              <a:t> </a:t>
            </a:r>
            <a:r>
              <a:rPr lang="fr-FR" sz="1800" dirty="0" err="1" smtClean="0"/>
              <a:t>redeployed</a:t>
            </a:r>
            <a:r>
              <a:rPr lang="fr-FR" sz="1800" dirty="0" smtClean="0"/>
              <a:t> on </a:t>
            </a:r>
            <a:r>
              <a:rPr lang="fr-FR" sz="1800" dirty="0" err="1" smtClean="0"/>
              <a:t>you</a:t>
            </a:r>
            <a:r>
              <a:rPr lang="fr-FR" sz="1800" dirty="0" smtClean="0"/>
              <a:t> </a:t>
            </a:r>
            <a:r>
              <a:rPr lang="fr-FR" sz="1800" dirty="0" err="1" smtClean="0"/>
              <a:t>Bluemix</a:t>
            </a:r>
            <a:r>
              <a:rPr lang="fr-FR" sz="1800" dirty="0" smtClean="0"/>
              <a:t> </a:t>
            </a:r>
            <a:r>
              <a:rPr lang="fr-FR" sz="1800" dirty="0" err="1" smtClean="0"/>
              <a:t>space</a:t>
            </a:r>
            <a:r>
              <a:rPr lang="fr-FR" sz="1800" dirty="0" smtClean="0"/>
              <a:t> </a:t>
            </a:r>
            <a:r>
              <a:rPr lang="fr-FR" sz="1800" dirty="0" err="1" smtClean="0"/>
              <a:t>using</a:t>
            </a:r>
            <a:r>
              <a:rPr lang="fr-FR" sz="1800" dirty="0" smtClean="0"/>
              <a:t> the GIT </a:t>
            </a:r>
            <a:r>
              <a:rPr lang="fr-FR" sz="1800" dirty="0" err="1" smtClean="0"/>
              <a:t>repository</a:t>
            </a:r>
            <a:r>
              <a:rPr lang="fr-FR" sz="1800" dirty="0" smtClean="0"/>
              <a:t>.</a:t>
            </a:r>
          </a:p>
          <a:p>
            <a:pPr marL="0" indent="0">
              <a:buNone/>
            </a:pPr>
            <a:r>
              <a:rPr lang="fr-FR" sz="1800" dirty="0" smtClean="0"/>
              <a:t>(</a:t>
            </a:r>
            <a:r>
              <a:rPr lang="fr-FR" sz="1800" dirty="0" err="1" smtClean="0"/>
              <a:t>see</a:t>
            </a:r>
            <a:r>
              <a:rPr lang="fr-FR" sz="1800" dirty="0" smtClean="0"/>
              <a:t> </a:t>
            </a:r>
            <a:r>
              <a:rPr lang="fr-FR" sz="1800" dirty="0" err="1" smtClean="0"/>
              <a:t>previous</a:t>
            </a:r>
            <a:r>
              <a:rPr lang="fr-FR" sz="1800" dirty="0" smtClean="0"/>
              <a:t> </a:t>
            </a:r>
            <a:r>
              <a:rPr lang="fr-FR" sz="1800" dirty="0" err="1" smtClean="0"/>
              <a:t>exercizes</a:t>
            </a:r>
            <a:r>
              <a:rPr lang="fr-FR" sz="1800" dirty="0" smtClean="0"/>
              <a:t>)</a:t>
            </a: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JSON: </a:t>
            </a:r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N</a:t>
            </a:r>
            <a:r>
              <a:rPr lang="en-US" dirty="0"/>
              <a:t>otation.</a:t>
            </a:r>
          </a:p>
          <a:p>
            <a:r>
              <a:rPr lang="en-US" dirty="0"/>
              <a:t>JSON is a syntax for storing and exchanging data.</a:t>
            </a:r>
          </a:p>
          <a:p>
            <a:r>
              <a:rPr lang="en-US" dirty="0"/>
              <a:t>JSON is </a:t>
            </a:r>
            <a:r>
              <a:rPr lang="en-US" dirty="0" smtClean="0"/>
              <a:t>text based on { } hierarchy and a pair “</a:t>
            </a:r>
            <a:r>
              <a:rPr lang="en-US" dirty="0" err="1" smtClean="0"/>
              <a:t>attribut:value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mr-IN" dirty="0"/>
              <a:t>{ "</a:t>
            </a:r>
            <a:r>
              <a:rPr lang="mr-IN" dirty="0" err="1"/>
              <a:t>name</a:t>
            </a:r>
            <a:r>
              <a:rPr lang="mr-IN" dirty="0" smtClean="0"/>
              <a:t>": </a:t>
            </a:r>
            <a:r>
              <a:rPr lang="fr-FR" dirty="0" smtClean="0"/>
              <a:t> </a:t>
            </a:r>
            <a:r>
              <a:rPr lang="mr-IN" dirty="0"/>
              <a:t>"</a:t>
            </a:r>
            <a:r>
              <a:rPr lang="fr-FR" dirty="0" smtClean="0"/>
              <a:t>Bobby</a:t>
            </a:r>
            <a:r>
              <a:rPr lang="mr-IN" dirty="0" smtClean="0"/>
              <a:t>", </a:t>
            </a:r>
            <a:r>
              <a:rPr lang="mr-IN" dirty="0"/>
              <a:t>"age</a:t>
            </a:r>
            <a:r>
              <a:rPr lang="mr-IN" dirty="0" smtClean="0"/>
              <a:t>":1</a:t>
            </a:r>
            <a:r>
              <a:rPr lang="fr-FR" dirty="0" smtClean="0"/>
              <a:t>2</a:t>
            </a:r>
            <a:r>
              <a:rPr lang="mr-IN" dirty="0" smtClean="0"/>
              <a:t>, </a:t>
            </a:r>
            <a:r>
              <a:rPr lang="mr-IN" dirty="0"/>
              <a:t>"</a:t>
            </a:r>
            <a:r>
              <a:rPr lang="mr-IN" dirty="0" err="1"/>
              <a:t>city</a:t>
            </a:r>
            <a:r>
              <a:rPr lang="mr-IN" dirty="0" smtClean="0"/>
              <a:t>": »</a:t>
            </a:r>
            <a:r>
              <a:rPr lang="fr-FR" dirty="0" smtClean="0"/>
              <a:t>Paris</a:t>
            </a:r>
            <a:r>
              <a:rPr lang="mr-IN" dirty="0" smtClean="0"/>
              <a:t>" </a:t>
            </a:r>
            <a:r>
              <a:rPr lang="mr-IN" dirty="0"/>
              <a:t>}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2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Directory :  </a:t>
            </a:r>
            <a:r>
              <a:rPr lang="fr-FR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06-cloudantenabled</a:t>
            </a:r>
          </a:p>
          <a:p>
            <a:pPr marL="0" indent="0">
              <a:buNone/>
            </a:pPr>
            <a:r>
              <a:rPr lang="fr-FR" sz="2000" dirty="0" smtClean="0"/>
              <a:t>Objective </a:t>
            </a:r>
            <a:r>
              <a:rPr lang="fr-FR" sz="2000" dirty="0" err="1" smtClean="0"/>
              <a:t>is</a:t>
            </a:r>
            <a:r>
              <a:rPr lang="fr-FR" sz="2000" dirty="0" smtClean="0"/>
              <a:t> to </a:t>
            </a:r>
            <a:r>
              <a:rPr lang="fr-FR" sz="2000" dirty="0" err="1" smtClean="0"/>
              <a:t>persist</a:t>
            </a:r>
            <a:r>
              <a:rPr lang="fr-FR" sz="2000" dirty="0" smtClean="0"/>
              <a:t> the data in a </a:t>
            </a:r>
            <a:r>
              <a:rPr lang="fr-FR" sz="2000" dirty="0" err="1" smtClean="0"/>
              <a:t>NoSQL</a:t>
            </a:r>
            <a:r>
              <a:rPr lang="fr-FR" sz="2000" dirty="0" smtClean="0"/>
              <a:t> </a:t>
            </a:r>
            <a:r>
              <a:rPr lang="fr-FR" sz="2000" dirty="0" err="1"/>
              <a:t>repository</a:t>
            </a:r>
            <a:r>
              <a:rPr lang="fr-FR" sz="2000" dirty="0"/>
              <a:t> </a:t>
            </a:r>
            <a:r>
              <a:rPr lang="fr-FR" sz="2000" dirty="0" smtClean="0"/>
              <a:t>(</a:t>
            </a:r>
            <a:r>
              <a:rPr lang="fr-FR" sz="2000" dirty="0" err="1" smtClean="0"/>
              <a:t>replacing</a:t>
            </a:r>
            <a:r>
              <a:rPr lang="fr-FR" sz="2000" dirty="0" smtClean="0"/>
              <a:t> the volatile in-memory session)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r>
              <a:rPr lang="fr-FR" sz="2000" b="1" dirty="0" smtClean="0"/>
              <a:t>STEP01 : </a:t>
            </a:r>
            <a:r>
              <a:rPr lang="fr-FR" sz="2000" dirty="0" err="1" smtClean="0"/>
              <a:t>Deploy</a:t>
            </a:r>
            <a:r>
              <a:rPr lang="fr-FR" sz="2000" dirty="0" smtClean="0"/>
              <a:t> a new </a:t>
            </a:r>
            <a:r>
              <a:rPr lang="fr-FR" sz="2000" dirty="0" err="1" smtClean="0"/>
              <a:t>node</a:t>
            </a:r>
            <a:r>
              <a:rPr lang="fr-FR" sz="2000" dirty="0" smtClean="0"/>
              <a:t> </a:t>
            </a:r>
            <a:r>
              <a:rPr lang="fr-FR" sz="2000" dirty="0" err="1" smtClean="0"/>
              <a:t>js</a:t>
            </a:r>
            <a:r>
              <a:rPr lang="fr-FR" sz="2000" dirty="0" smtClean="0"/>
              <a:t> Application in </a:t>
            </a:r>
            <a:r>
              <a:rPr lang="fr-FR" sz="2000" dirty="0" err="1" smtClean="0"/>
              <a:t>Bluemix</a:t>
            </a:r>
            <a:r>
              <a:rPr lang="fr-FR" sz="2000" dirty="0" smtClean="0"/>
              <a:t>.</a:t>
            </a:r>
          </a:p>
          <a:p>
            <a:pPr marL="0" indent="0">
              <a:buNone/>
            </a:pPr>
            <a:r>
              <a:rPr lang="fr-FR" sz="2000" b="1" dirty="0"/>
              <a:t>STEP02 : </a:t>
            </a:r>
            <a:r>
              <a:rPr lang="fr-FR" sz="2000" dirty="0" err="1"/>
              <a:t>Add</a:t>
            </a:r>
            <a:r>
              <a:rPr lang="fr-FR" sz="2000" dirty="0"/>
              <a:t> a </a:t>
            </a:r>
            <a:r>
              <a:rPr lang="fr-FR" sz="2000" dirty="0" err="1"/>
              <a:t>NoSQL</a:t>
            </a:r>
            <a:r>
              <a:rPr lang="fr-FR" sz="2000" dirty="0"/>
              <a:t> </a:t>
            </a:r>
            <a:r>
              <a:rPr lang="fr-FR" sz="2000" dirty="0" err="1" smtClean="0"/>
              <a:t>repository</a:t>
            </a:r>
            <a:r>
              <a:rPr lang="fr-FR" sz="2000" dirty="0" smtClean="0"/>
              <a:t> service </a:t>
            </a:r>
            <a:r>
              <a:rPr lang="fr-FR" sz="2000" dirty="0"/>
              <a:t>to </a:t>
            </a:r>
            <a:r>
              <a:rPr lang="fr-FR" sz="2000" dirty="0" err="1"/>
              <a:t>this</a:t>
            </a:r>
            <a:r>
              <a:rPr lang="fr-FR" sz="2000" dirty="0"/>
              <a:t> </a:t>
            </a:r>
            <a:r>
              <a:rPr lang="fr-FR" sz="2000" dirty="0" smtClean="0"/>
              <a:t>application (IBM </a:t>
            </a:r>
            <a:r>
              <a:rPr lang="fr-FR" sz="2000" dirty="0" err="1" smtClean="0"/>
              <a:t>Cloudant</a:t>
            </a:r>
            <a:r>
              <a:rPr lang="fr-FR" sz="2000" dirty="0" smtClean="0"/>
              <a:t>)</a:t>
            </a:r>
          </a:p>
          <a:p>
            <a:pPr marL="0" indent="0">
              <a:buNone/>
            </a:pPr>
            <a:r>
              <a:rPr lang="fr-FR" sz="2000" b="1" dirty="0" smtClean="0"/>
              <a:t>STEP03 </a:t>
            </a:r>
            <a:r>
              <a:rPr lang="fr-FR" sz="2000" b="1" dirty="0"/>
              <a:t>: </a:t>
            </a:r>
            <a:r>
              <a:rPr lang="fr-FR" sz="2000" dirty="0"/>
              <a:t>Configure the </a:t>
            </a:r>
            <a:r>
              <a:rPr lang="fr-FR" sz="2000" dirty="0" err="1"/>
              <a:t>Cloudant</a:t>
            </a:r>
            <a:r>
              <a:rPr lang="fr-FR" sz="2000" dirty="0"/>
              <a:t> </a:t>
            </a:r>
            <a:r>
              <a:rPr lang="fr-FR" sz="2000" dirty="0" err="1"/>
              <a:t>repository</a:t>
            </a:r>
            <a:r>
              <a:rPr lang="fr-FR" sz="2000" dirty="0"/>
              <a:t> (new </a:t>
            </a:r>
            <a:r>
              <a:rPr lang="fr-FR" sz="2000" dirty="0" err="1"/>
              <a:t>database</a:t>
            </a:r>
            <a:r>
              <a:rPr lang="fr-FR" sz="2000" dirty="0"/>
              <a:t>, Index)</a:t>
            </a:r>
          </a:p>
          <a:p>
            <a:pPr marL="0" indent="0">
              <a:buNone/>
            </a:pPr>
            <a:r>
              <a:rPr lang="fr-FR" sz="2000" b="1" dirty="0" smtClean="0"/>
              <a:t>STEP04 </a:t>
            </a:r>
            <a:r>
              <a:rPr lang="fr-FR" sz="2000" b="1" dirty="0"/>
              <a:t>: </a:t>
            </a:r>
            <a:r>
              <a:rPr lang="fr-FR" sz="2000" dirty="0" err="1" smtClean="0"/>
              <a:t>Retrieve</a:t>
            </a:r>
            <a:r>
              <a:rPr lang="fr-FR" sz="2000" dirty="0" smtClean="0"/>
              <a:t> the </a:t>
            </a:r>
            <a:r>
              <a:rPr lang="fr-FR" sz="2000" dirty="0" err="1" smtClean="0"/>
              <a:t>credential</a:t>
            </a:r>
            <a:r>
              <a:rPr lang="fr-FR" sz="2000" dirty="0" smtClean="0"/>
              <a:t> to </a:t>
            </a:r>
            <a:r>
              <a:rPr lang="fr-FR" sz="2000" dirty="0" err="1" smtClean="0"/>
              <a:t>access</a:t>
            </a:r>
            <a:r>
              <a:rPr lang="fr-FR" sz="2000" dirty="0" smtClean="0"/>
              <a:t> the </a:t>
            </a:r>
            <a:r>
              <a:rPr lang="fr-FR" sz="2000" dirty="0" err="1" smtClean="0"/>
              <a:t>Cloudant</a:t>
            </a:r>
            <a:r>
              <a:rPr lang="fr-FR" sz="2000" dirty="0" smtClean="0"/>
              <a:t> </a:t>
            </a:r>
            <a:r>
              <a:rPr lang="fr-FR" sz="2000" dirty="0" err="1" smtClean="0"/>
              <a:t>repository</a:t>
            </a:r>
            <a:endParaRPr lang="fr-FR" sz="2000" dirty="0"/>
          </a:p>
          <a:p>
            <a:pPr marL="0" indent="0">
              <a:buNone/>
            </a:pPr>
            <a:r>
              <a:rPr lang="fr-FR" sz="2000" b="1" dirty="0" smtClean="0"/>
              <a:t>STEP05 </a:t>
            </a:r>
            <a:r>
              <a:rPr lang="fr-FR" sz="2000" b="1" dirty="0"/>
              <a:t>: </a:t>
            </a:r>
            <a:r>
              <a:rPr lang="fr-FR" sz="2000" dirty="0" smtClean="0"/>
              <a:t>Local </a:t>
            </a:r>
            <a:r>
              <a:rPr lang="fr-FR" sz="2000" dirty="0" err="1" smtClean="0"/>
              <a:t>development</a:t>
            </a:r>
            <a:r>
              <a:rPr lang="fr-FR" sz="2000" dirty="0" smtClean="0"/>
              <a:t> </a:t>
            </a:r>
            <a:r>
              <a:rPr lang="fr-FR" sz="2000" dirty="0" err="1" smtClean="0"/>
              <a:t>relying</a:t>
            </a:r>
            <a:r>
              <a:rPr lang="fr-FR" sz="2000" dirty="0" smtClean="0"/>
              <a:t> on the </a:t>
            </a:r>
            <a:r>
              <a:rPr lang="fr-FR" sz="2000" dirty="0" err="1" smtClean="0"/>
              <a:t>Cloudant</a:t>
            </a:r>
            <a:r>
              <a:rPr lang="fr-FR" sz="2000" dirty="0" smtClean="0"/>
              <a:t> </a:t>
            </a:r>
            <a:r>
              <a:rPr lang="fr-FR" sz="2000" dirty="0" err="1" smtClean="0"/>
              <a:t>database</a:t>
            </a:r>
            <a:endParaRPr lang="fr-FR" sz="2000" dirty="0" smtClean="0"/>
          </a:p>
          <a:p>
            <a:pPr marL="0" indent="0">
              <a:buNone/>
            </a:pPr>
            <a:r>
              <a:rPr lang="fr-FR" sz="2000" b="1" dirty="0" smtClean="0"/>
              <a:t>STEP06 </a:t>
            </a:r>
            <a:r>
              <a:rPr lang="fr-FR" sz="2000" b="1" dirty="0"/>
              <a:t>: </a:t>
            </a:r>
            <a:r>
              <a:rPr lang="fr-FR" sz="2000" dirty="0" smtClean="0"/>
              <a:t>Once </a:t>
            </a:r>
            <a:r>
              <a:rPr lang="fr-FR" sz="2000" dirty="0" err="1" smtClean="0"/>
              <a:t>finished</a:t>
            </a:r>
            <a:r>
              <a:rPr lang="fr-FR" sz="2000" dirty="0" smtClean="0"/>
              <a:t>, </a:t>
            </a:r>
            <a:r>
              <a:rPr lang="fr-FR" sz="2000" dirty="0" err="1" smtClean="0"/>
              <a:t>deploy</a:t>
            </a:r>
            <a:r>
              <a:rPr lang="fr-FR" sz="2000" dirty="0" smtClean="0"/>
              <a:t> the </a:t>
            </a:r>
            <a:r>
              <a:rPr lang="fr-FR" sz="2000" dirty="0" err="1" smtClean="0"/>
              <a:t>app</a:t>
            </a:r>
            <a:r>
              <a:rPr lang="fr-FR" sz="2000" dirty="0" smtClean="0"/>
              <a:t> in </a:t>
            </a:r>
            <a:r>
              <a:rPr lang="fr-FR" sz="2000" dirty="0" err="1" smtClean="0"/>
              <a:t>blumix</a:t>
            </a:r>
            <a:r>
              <a:rPr lang="fr-FR" sz="2000" dirty="0" smtClean="0"/>
              <a:t> </a:t>
            </a:r>
            <a:r>
              <a:rPr lang="fr-FR" sz="2000" dirty="0" err="1" smtClean="0"/>
              <a:t>using</a:t>
            </a:r>
            <a:r>
              <a:rPr lang="fr-FR" sz="2000" dirty="0" smtClean="0"/>
              <a:t> GIT</a:t>
            </a:r>
          </a:p>
          <a:p>
            <a:pPr marL="0" indent="0">
              <a:buNone/>
            </a:pPr>
            <a:endParaRPr lang="fr-FR" sz="2000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200" b="1" dirty="0" err="1" smtClean="0"/>
              <a:t>Remark</a:t>
            </a:r>
            <a:r>
              <a:rPr lang="fr-FR" sz="1200" dirty="0" smtClean="0"/>
              <a:t> : </a:t>
            </a:r>
            <a:r>
              <a:rPr lang="fr-FR" sz="1200" dirty="0" err="1" smtClean="0"/>
              <a:t>Step</a:t>
            </a:r>
            <a:r>
              <a:rPr lang="fr-FR" sz="1200" dirty="0" smtClean="0"/>
              <a:t> 01 </a:t>
            </a:r>
            <a:r>
              <a:rPr lang="fr-FR" sz="1200" dirty="0" err="1" smtClean="0"/>
              <a:t>is</a:t>
            </a:r>
            <a:r>
              <a:rPr lang="fr-FR" sz="1200" dirty="0" smtClean="0"/>
              <a:t> made </a:t>
            </a:r>
            <a:r>
              <a:rPr lang="fr-FR" sz="1200" dirty="0" err="1" smtClean="0"/>
              <a:t>only</a:t>
            </a:r>
            <a:r>
              <a:rPr lang="fr-FR" sz="1200" dirty="0" smtClean="0"/>
              <a:t> to </a:t>
            </a:r>
            <a:r>
              <a:rPr lang="fr-FR" sz="1200" dirty="0" err="1" smtClean="0"/>
              <a:t>ease</a:t>
            </a:r>
            <a:r>
              <a:rPr lang="fr-FR" sz="1200" dirty="0" smtClean="0"/>
              <a:t> the </a:t>
            </a:r>
            <a:r>
              <a:rPr lang="fr-FR" sz="1200" dirty="0" err="1" smtClean="0"/>
              <a:t>demo</a:t>
            </a:r>
            <a:r>
              <a:rPr lang="fr-FR" sz="1200" dirty="0" smtClean="0"/>
              <a:t> by </a:t>
            </a:r>
            <a:r>
              <a:rPr lang="fr-FR" sz="1200" dirty="0" err="1" smtClean="0"/>
              <a:t>avoiding</a:t>
            </a:r>
            <a:r>
              <a:rPr lang="fr-FR" sz="1200" dirty="0" smtClean="0"/>
              <a:t> to </a:t>
            </a:r>
            <a:r>
              <a:rPr lang="fr-FR" sz="1200" dirty="0" err="1" smtClean="0"/>
              <a:t>resolve</a:t>
            </a:r>
            <a:r>
              <a:rPr lang="fr-FR" sz="1200" dirty="0" smtClean="0"/>
              <a:t> </a:t>
            </a:r>
            <a:r>
              <a:rPr lang="fr-FR" sz="1200" dirty="0" err="1" smtClean="0"/>
              <a:t>potential</a:t>
            </a:r>
            <a:r>
              <a:rPr lang="fr-FR" sz="1200" dirty="0" smtClean="0"/>
              <a:t> </a:t>
            </a:r>
            <a:r>
              <a:rPr lang="fr-FR" sz="1200" dirty="0" err="1" smtClean="0"/>
              <a:t>conflicts</a:t>
            </a:r>
            <a:r>
              <a:rPr lang="fr-FR" sz="1200" dirty="0" smtClean="0"/>
              <a:t> </a:t>
            </a:r>
            <a:r>
              <a:rPr lang="fr-FR" sz="1200" dirty="0" err="1" smtClean="0"/>
              <a:t>students</a:t>
            </a:r>
            <a:r>
              <a:rPr lang="fr-FR" sz="1200" dirty="0" smtClean="0"/>
              <a:t> </a:t>
            </a:r>
            <a:r>
              <a:rPr lang="fr-FR" sz="1200" dirty="0" err="1" smtClean="0"/>
              <a:t>may</a:t>
            </a:r>
            <a:r>
              <a:rPr lang="fr-FR" sz="1200" dirty="0" smtClean="0"/>
              <a:t> have on an </a:t>
            </a:r>
            <a:r>
              <a:rPr lang="fr-FR" sz="1200" dirty="0" err="1" smtClean="0"/>
              <a:t>existing</a:t>
            </a:r>
            <a:r>
              <a:rPr lang="fr-FR" sz="1200" dirty="0" smtClean="0"/>
              <a:t> application </a:t>
            </a:r>
            <a:r>
              <a:rPr lang="fr-FR" sz="1200" dirty="0" err="1" smtClean="0"/>
              <a:t>relying</a:t>
            </a:r>
            <a:r>
              <a:rPr lang="fr-FR" sz="1200" dirty="0" smtClean="0"/>
              <a:t> on GIT</a:t>
            </a:r>
            <a:endParaRPr lang="en-US" sz="2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Exercize</a:t>
            </a:r>
            <a:r>
              <a:rPr lang="fr-FR" dirty="0" smtClean="0"/>
              <a:t>– IBM </a:t>
            </a:r>
            <a:r>
              <a:rPr lang="fr-FR" dirty="0" err="1" smtClean="0"/>
              <a:t>Cloudant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265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Exercize</a:t>
            </a:r>
            <a:r>
              <a:rPr lang="fr-FR" dirty="0"/>
              <a:t> </a:t>
            </a:r>
            <a:r>
              <a:rPr lang="fr-FR" dirty="0" smtClean="0"/>
              <a:t>– </a:t>
            </a:r>
            <a:r>
              <a:rPr lang="fr-FR" dirty="0" err="1" smtClean="0"/>
              <a:t>My</a:t>
            </a:r>
            <a:r>
              <a:rPr lang="fr-FR" dirty="0" smtClean="0"/>
              <a:t> Application</a:t>
            </a:r>
            <a:br>
              <a:rPr lang="fr-FR" dirty="0" smtClean="0"/>
            </a:br>
            <a:r>
              <a:rPr lang="fr-FR" sz="1600" dirty="0" smtClean="0"/>
              <a:t>Setting up the IBM </a:t>
            </a:r>
            <a:r>
              <a:rPr lang="fr-FR" sz="1600" dirty="0" err="1" smtClean="0"/>
              <a:t>Cloudant</a:t>
            </a:r>
            <a:r>
              <a:rPr lang="fr-FR" sz="1600" dirty="0" smtClean="0"/>
              <a:t> </a:t>
            </a:r>
            <a:r>
              <a:rPr lang="fr-FR" sz="1600" dirty="0" err="1" smtClean="0"/>
              <a:t>repository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2915816" y="4725144"/>
            <a:ext cx="1744091" cy="1590213"/>
          </a:xfrm>
          <a:prstGeom prst="rect">
            <a:avLst/>
          </a:prstGeom>
          <a:noFill/>
          <a:ln>
            <a:solidFill>
              <a:srgbClr val="F7991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</p:spTree>
    <p:extLst>
      <p:ext uri="{BB962C8B-B14F-4D97-AF65-F5344CB8AC3E}">
        <p14:creationId xmlns:p14="http://schemas.microsoft.com/office/powerpoint/2010/main" val="64052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grpSp>
        <p:nvGrpSpPr>
          <p:cNvPr id="6" name="Group 5"/>
          <p:cNvGrpSpPr/>
          <p:nvPr/>
        </p:nvGrpSpPr>
        <p:grpSpPr>
          <a:xfrm>
            <a:off x="374491" y="3748414"/>
            <a:ext cx="1987709" cy="349848"/>
            <a:chOff x="2555776" y="4303288"/>
            <a:chExt cx="1987709" cy="349848"/>
          </a:xfrm>
        </p:grpSpPr>
        <p:sp>
          <p:nvSpPr>
            <p:cNvPr id="7" name="Rectangle 6"/>
            <p:cNvSpPr/>
            <p:nvPr/>
          </p:nvSpPr>
          <p:spPr bwMode="auto">
            <a:xfrm>
              <a:off x="2843809" y="4303288"/>
              <a:ext cx="1699676" cy="349848"/>
            </a:xfrm>
            <a:prstGeom prst="rect">
              <a:avLst/>
            </a:prstGeom>
            <a:noFill/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rgbClr val="F4961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55776" y="4303288"/>
              <a:ext cx="288032" cy="349848"/>
            </a:xfrm>
            <a:prstGeom prst="rect">
              <a:avLst/>
            </a:prstGeom>
            <a:solidFill>
              <a:srgbClr val="E67300"/>
            </a:solidFill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eaLnBrk="1" hangingPunct="1"/>
              <a:r>
                <a:rPr lang="en-US" b="1" dirty="0">
                  <a:solidFill>
                    <a:schemeClr val="bg1"/>
                  </a:solidFill>
                  <a:cs typeface="Arial" charset="0"/>
                </a:rPr>
                <a:t>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39203" y="2979140"/>
            <a:ext cx="1309497" cy="349848"/>
            <a:chOff x="2555776" y="4303288"/>
            <a:chExt cx="1309497" cy="349848"/>
          </a:xfrm>
        </p:grpSpPr>
        <p:sp>
          <p:nvSpPr>
            <p:cNvPr id="12" name="Rectangle 11"/>
            <p:cNvSpPr/>
            <p:nvPr/>
          </p:nvSpPr>
          <p:spPr bwMode="auto">
            <a:xfrm>
              <a:off x="2843809" y="4303288"/>
              <a:ext cx="1021464" cy="349848"/>
            </a:xfrm>
            <a:prstGeom prst="rect">
              <a:avLst/>
            </a:prstGeom>
            <a:noFill/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rgbClr val="F4961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55776" y="4303288"/>
              <a:ext cx="288032" cy="349848"/>
            </a:xfrm>
            <a:prstGeom prst="rect">
              <a:avLst/>
            </a:prstGeom>
            <a:solidFill>
              <a:srgbClr val="E67300"/>
            </a:solidFill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eaLnBrk="1" hangingPunct="1"/>
              <a:r>
                <a:rPr lang="en-US" b="1" dirty="0">
                  <a:solidFill>
                    <a:schemeClr val="bg1"/>
                  </a:solidFill>
                  <a:cs typeface="Arial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97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7213" y="3526743"/>
            <a:ext cx="1987709" cy="349848"/>
            <a:chOff x="2555776" y="4303288"/>
            <a:chExt cx="1987709" cy="349848"/>
          </a:xfrm>
        </p:grpSpPr>
        <p:sp>
          <p:nvSpPr>
            <p:cNvPr id="8" name="Rectangle 7"/>
            <p:cNvSpPr/>
            <p:nvPr/>
          </p:nvSpPr>
          <p:spPr bwMode="auto">
            <a:xfrm>
              <a:off x="2843809" y="4303288"/>
              <a:ext cx="1699676" cy="349848"/>
            </a:xfrm>
            <a:prstGeom prst="rect">
              <a:avLst/>
            </a:prstGeom>
            <a:noFill/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rgbClr val="F4961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55776" y="4303288"/>
              <a:ext cx="288032" cy="349848"/>
            </a:xfrm>
            <a:prstGeom prst="rect">
              <a:avLst/>
            </a:prstGeom>
            <a:solidFill>
              <a:srgbClr val="E67300"/>
            </a:solidFill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eaLnBrk="1" hangingPunct="1"/>
              <a:r>
                <a:rPr lang="en-US" b="1" dirty="0">
                  <a:solidFill>
                    <a:schemeClr val="bg1"/>
                  </a:solidFill>
                  <a:cs typeface="Arial" charset="0"/>
                </a:rPr>
                <a:t>1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279741" y="3091189"/>
            <a:ext cx="2406809" cy="966461"/>
            <a:chOff x="2555776" y="4303288"/>
            <a:chExt cx="2406809" cy="349848"/>
          </a:xfrm>
        </p:grpSpPr>
        <p:sp>
          <p:nvSpPr>
            <p:cNvPr id="11" name="Rectangle 10"/>
            <p:cNvSpPr/>
            <p:nvPr/>
          </p:nvSpPr>
          <p:spPr bwMode="auto">
            <a:xfrm>
              <a:off x="2843809" y="4303288"/>
              <a:ext cx="2118776" cy="349848"/>
            </a:xfrm>
            <a:prstGeom prst="rect">
              <a:avLst/>
            </a:prstGeom>
            <a:noFill/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rgbClr val="F4961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55776" y="4303288"/>
              <a:ext cx="288032" cy="349848"/>
            </a:xfrm>
            <a:prstGeom prst="rect">
              <a:avLst/>
            </a:prstGeom>
            <a:solidFill>
              <a:srgbClr val="E67300"/>
            </a:solidFill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eaLnBrk="1" hangingPunct="1"/>
              <a:r>
                <a:rPr lang="en-US" b="1" dirty="0" smtClean="0">
                  <a:solidFill>
                    <a:schemeClr val="bg1"/>
                  </a:solidFill>
                  <a:cs typeface="Arial" charset="0"/>
                </a:rPr>
                <a:t>2</a:t>
              </a:r>
              <a:endParaRPr lang="en-US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8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7236296" y="6021288"/>
            <a:ext cx="1186890" cy="288032"/>
          </a:xfrm>
          <a:prstGeom prst="rect">
            <a:avLst/>
          </a:prstGeom>
          <a:noFill/>
          <a:ln>
            <a:solidFill>
              <a:srgbClr val="F7991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60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TLE 2006">
  <a:themeElements>
    <a:clrScheme name="TLE 2006 1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4BAE5"/>
      </a:accent6>
      <a:hlink>
        <a:srgbClr val="669900"/>
      </a:hlink>
      <a:folHlink>
        <a:srgbClr val="8CC800"/>
      </a:folHlink>
    </a:clrScheme>
    <a:fontScheme name="TLE 2006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TLE 2006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UPHINE _Template.potx" id="{7023FB6D-6C98-480D-B469-109A091F5207}" vid="{3EB1BE38-47D0-4078-AD15-0A2AE36A1CB7}"/>
    </a:ext>
  </a:extLst>
</a:theme>
</file>

<file path=ppt/theme/theme2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UPHINE _Template.potx" id="{7023FB6D-6C98-480D-B469-109A091F5207}" vid="{703668B2-C7B3-4500-88ED-FA21D7F5D84D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DAUPHINE _Template</Template>
  <TotalTime>3903</TotalTime>
  <Words>686</Words>
  <Application>Microsoft Macintosh PowerPoint</Application>
  <PresentationFormat>On-screen Show (4:3)</PresentationFormat>
  <Paragraphs>206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Courier New</vt:lpstr>
      <vt:lpstr>Helvetica Light</vt:lpstr>
      <vt:lpstr>Helvetica Neue</vt:lpstr>
      <vt:lpstr>Helvetica Neue Thin</vt:lpstr>
      <vt:lpstr>Verdana</vt:lpstr>
      <vt:lpstr>Wingdings</vt:lpstr>
      <vt:lpstr>TLE 2006</vt:lpstr>
      <vt:lpstr>2_Custom Design</vt:lpstr>
      <vt:lpstr>Emerging Technologies </vt:lpstr>
      <vt:lpstr>IBM Cloudant in a nutshell</vt:lpstr>
      <vt:lpstr>IBM Cloudant in a nutshell</vt:lpstr>
      <vt:lpstr>JSON</vt:lpstr>
      <vt:lpstr>Exercize– IBM Cloudant</vt:lpstr>
      <vt:lpstr>Exercize – My Application Setting up the IBM Cloudant repository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Exercize – My Application Adjusting the app</vt:lpstr>
      <vt:lpstr>Exercize– My Application Adjusting the app</vt:lpstr>
      <vt:lpstr>Exercize– My Application Adjusting the app</vt:lpstr>
      <vt:lpstr>Exercize– My Application Adjusting the app</vt:lpstr>
      <vt:lpstr>Exercize– My Application Adjusting the app</vt:lpstr>
      <vt:lpstr>Exercize– My Application Adjusting the app</vt:lpstr>
      <vt:lpstr>Exercize– My Application Use you app and verify the data in Cloudant</vt:lpstr>
      <vt:lpstr>Exercize– My Application Use you app and verify the data in Cloudant</vt:lpstr>
      <vt:lpstr>Exercize– My Application Redeploy on the correct application using GIT </vt:lpstr>
    </vt:vector>
  </TitlesOfParts>
  <Company>IBM Corporation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 Technologies </dc:title>
  <dc:creator>ADMINIBM</dc:creator>
  <cp:lastModifiedBy>Microsoft Office User</cp:lastModifiedBy>
  <cp:revision>262</cp:revision>
  <cp:lastPrinted>2016-12-05T17:18:17Z</cp:lastPrinted>
  <dcterms:created xsi:type="dcterms:W3CDTF">2015-11-23T20:45:01Z</dcterms:created>
  <dcterms:modified xsi:type="dcterms:W3CDTF">2017-04-02T19:49:30Z</dcterms:modified>
</cp:coreProperties>
</file>