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5"/>
  </p:notesMasterIdLst>
  <p:handoutMasterIdLst>
    <p:handoutMasterId r:id="rId16"/>
  </p:handoutMasterIdLst>
  <p:sldIdLst>
    <p:sldId id="259" r:id="rId3"/>
    <p:sldId id="495" r:id="rId4"/>
    <p:sldId id="505" r:id="rId5"/>
    <p:sldId id="496" r:id="rId6"/>
    <p:sldId id="503" r:id="rId7"/>
    <p:sldId id="504" r:id="rId8"/>
    <p:sldId id="497" r:id="rId9"/>
    <p:sldId id="498" r:id="rId10"/>
    <p:sldId id="499" r:id="rId11"/>
    <p:sldId id="500" r:id="rId12"/>
    <p:sldId id="501" r:id="rId13"/>
    <p:sldId id="5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F7991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1" autoAdjust="0"/>
    <p:restoredTop sz="94487" autoAdjust="0"/>
  </p:normalViewPr>
  <p:slideViewPr>
    <p:cSldViewPr>
      <p:cViewPr>
        <p:scale>
          <a:sx n="79" d="100"/>
          <a:sy n="79" d="100"/>
        </p:scale>
        <p:origin x="280" y="-440"/>
      </p:cViewPr>
      <p:guideLst>
        <p:guide orient="horz" pos="2341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_wilbert@fr.ibm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#15: The </a:t>
            </a:r>
            <a:r>
              <a:rPr lang="fr-FR" sz="2800" dirty="0" err="1" smtClean="0">
                <a:latin typeface="Calibri" panose="020F0502020204030204" pitchFamily="34" charset="0"/>
              </a:rPr>
              <a:t>project</a:t>
            </a: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340768"/>
            <a:ext cx="8384688" cy="4608512"/>
          </a:xfrm>
          <a:prstGeom prst="rect">
            <a:avLst/>
          </a:prstGeom>
        </p:spPr>
      </p:pic>
      <p:sp>
        <p:nvSpPr>
          <p:cNvPr id="6" name="Ellipse 69"/>
          <p:cNvSpPr/>
          <p:nvPr/>
        </p:nvSpPr>
        <p:spPr>
          <a:xfrm>
            <a:off x="1259632" y="2708920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Ellipse 69"/>
          <p:cNvSpPr/>
          <p:nvPr/>
        </p:nvSpPr>
        <p:spPr>
          <a:xfrm>
            <a:off x="5148064" y="2348880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smtClean="0"/>
              <a:t>Translation page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92526" y="2226350"/>
            <a:ext cx="299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translation of the summary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8556" y="2370366"/>
            <a:ext cx="2206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3" y="1419585"/>
            <a:ext cx="8368035" cy="4536356"/>
          </a:xfrm>
          <a:prstGeom prst="rect">
            <a:avLst/>
          </a:prstGeom>
        </p:spPr>
      </p:pic>
      <p:sp>
        <p:nvSpPr>
          <p:cNvPr id="6" name="Ellipse 69"/>
          <p:cNvSpPr/>
          <p:nvPr/>
        </p:nvSpPr>
        <p:spPr>
          <a:xfrm>
            <a:off x="1907704" y="2852936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err="1" smtClean="0"/>
              <a:t>Personality</a:t>
            </a:r>
            <a:r>
              <a:rPr lang="fr-FR" sz="1600" dirty="0" smtClean="0"/>
              <a:t> page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3714" y="2747159"/>
            <a:ext cx="2071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Personality</a:t>
            </a:r>
            <a:r>
              <a:rPr lang="fr-FR" dirty="0" smtClean="0"/>
              <a:t>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all_books</a:t>
            </a:r>
            <a:endParaRPr lang="en-US" dirty="0" smtClean="0"/>
          </a:p>
          <a:p>
            <a:r>
              <a:rPr lang="fr-FR" dirty="0"/>
              <a:t>/</a:t>
            </a:r>
            <a:r>
              <a:rPr lang="fr-FR" dirty="0" smtClean="0"/>
              <a:t>api/book/ID_OF_THE_BOOK</a:t>
            </a:r>
          </a:p>
          <a:p>
            <a:r>
              <a:rPr lang="fr-FR" dirty="0"/>
              <a:t>/</a:t>
            </a:r>
            <a:r>
              <a:rPr lang="fr-FR" dirty="0" smtClean="0"/>
              <a:t>api/book/</a:t>
            </a:r>
            <a:r>
              <a:rPr lang="fr-FR" dirty="0" err="1" smtClean="0"/>
              <a:t>add</a:t>
            </a:r>
            <a:r>
              <a:rPr lang="fr-FR" dirty="0" smtClean="0"/>
              <a:t> (POST)</a:t>
            </a:r>
          </a:p>
          <a:p>
            <a:pPr marL="0" indent="0">
              <a:buNone/>
            </a:pPr>
            <a:r>
              <a:rPr lang="fr-FR" sz="1050" dirty="0"/>
              <a:t>{"</a:t>
            </a:r>
            <a:r>
              <a:rPr lang="fr-FR" sz="1050" dirty="0" err="1"/>
              <a:t>authorname</a:t>
            </a:r>
            <a:r>
              <a:rPr lang="fr-FR" sz="1050" dirty="0"/>
              <a:t>": "Gustave Flaubert",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authorbio</a:t>
            </a:r>
            <a:r>
              <a:rPr lang="fr-FR" sz="1050" dirty="0"/>
              <a:t>": </a:t>
            </a:r>
            <a:r>
              <a:rPr lang="fr-FR" sz="1050" dirty="0" smtClean="0"/>
              <a:t>"</a:t>
            </a:r>
            <a:r>
              <a:rPr lang="fr-FR" sz="1050" dirty="0" err="1"/>
              <a:t>Lorem</a:t>
            </a:r>
            <a:r>
              <a:rPr lang="fr-FR" sz="1050" dirty="0"/>
              <a:t> </a:t>
            </a:r>
            <a:r>
              <a:rPr lang="fr-FR" sz="1050" dirty="0" err="1"/>
              <a:t>ipsum</a:t>
            </a:r>
            <a:r>
              <a:rPr lang="fr-FR" sz="1050" dirty="0" smtClean="0"/>
              <a:t>…..",</a:t>
            </a:r>
            <a:endParaRPr lang="fr-FR" sz="1050" dirty="0"/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authorquote</a:t>
            </a:r>
            <a:r>
              <a:rPr lang="fr-FR" sz="1050" dirty="0"/>
              <a:t>": </a:t>
            </a:r>
            <a:r>
              <a:rPr lang="fr-FR" sz="1050" dirty="0" smtClean="0"/>
              <a:t>"</a:t>
            </a:r>
            <a:r>
              <a:rPr lang="fr-FR" sz="1050" dirty="0" err="1"/>
              <a:t>Lorem</a:t>
            </a:r>
            <a:r>
              <a:rPr lang="fr-FR" sz="1050" dirty="0"/>
              <a:t> </a:t>
            </a:r>
            <a:r>
              <a:rPr lang="fr-FR" sz="1050" dirty="0" err="1"/>
              <a:t>ipsum</a:t>
            </a:r>
            <a:r>
              <a:rPr lang="fr-FR" sz="1050" dirty="0"/>
              <a:t>…..</a:t>
            </a:r>
            <a:r>
              <a:rPr lang="fr-FR" sz="1050" dirty="0" smtClean="0"/>
              <a:t> ",</a:t>
            </a:r>
            <a:endParaRPr lang="fr-FR" sz="1050" dirty="0"/>
          </a:p>
          <a:p>
            <a:pPr marL="0" indent="0">
              <a:buNone/>
            </a:pPr>
            <a:r>
              <a:rPr lang="fr-FR" sz="1050" dirty="0"/>
              <a:t>      "type": "book",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booktitle</a:t>
            </a:r>
            <a:r>
              <a:rPr lang="fr-FR" sz="1050" dirty="0"/>
              <a:t>": "Madame Bovary",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bookpubdate</a:t>
            </a:r>
            <a:r>
              <a:rPr lang="fr-FR" sz="1050" dirty="0"/>
              <a:t>": "1856",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booksummary</a:t>
            </a:r>
            <a:r>
              <a:rPr lang="fr-FR" sz="1050" dirty="0"/>
              <a:t>": </a:t>
            </a:r>
            <a:r>
              <a:rPr lang="fr-FR" sz="1050" dirty="0" smtClean="0"/>
              <a:t>"</a:t>
            </a:r>
            <a:r>
              <a:rPr lang="fr-FR" sz="1050" dirty="0" err="1" smtClean="0"/>
              <a:t>Lorem</a:t>
            </a:r>
            <a:r>
              <a:rPr lang="fr-FR" sz="1050" dirty="0" smtClean="0"/>
              <a:t> </a:t>
            </a:r>
            <a:r>
              <a:rPr lang="fr-FR" sz="1050" dirty="0" err="1" smtClean="0"/>
              <a:t>ipsum</a:t>
            </a:r>
            <a:r>
              <a:rPr lang="fr-FR" sz="1050" dirty="0" smtClean="0"/>
              <a:t>….."</a:t>
            </a:r>
            <a:endParaRPr lang="fr-FR" sz="1050" dirty="0"/>
          </a:p>
          <a:p>
            <a:pPr marL="0" indent="0">
              <a:buNone/>
            </a:pPr>
            <a:r>
              <a:rPr lang="fr-FR" sz="1050" dirty="0" smtClean="0"/>
              <a:t>}</a:t>
            </a:r>
          </a:p>
          <a:p>
            <a:r>
              <a:rPr lang="fr-FR" dirty="0"/>
              <a:t>/</a:t>
            </a:r>
            <a:r>
              <a:rPr lang="fr-FR" dirty="0" smtClean="0"/>
              <a:t>api/book/</a:t>
            </a:r>
            <a:r>
              <a:rPr lang="fr-FR" dirty="0" err="1" smtClean="0"/>
              <a:t>remove</a:t>
            </a:r>
            <a:r>
              <a:rPr lang="fr-FR" dirty="0" smtClean="0"/>
              <a:t>/ID/REVISION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smtClean="0"/>
              <a:t>The APIs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1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 smtClean="0"/>
              <a:t>Our 2-days- Journey</a:t>
            </a:r>
            <a:endParaRPr lang="en-US" dirty="0"/>
          </a:p>
        </p:txBody>
      </p:sp>
      <p:pic>
        <p:nvPicPr>
          <p:cNvPr id="5" name="image3.png" descr="Matt_Logo_400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Picture 5" descr="content_swoo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97050"/>
            <a:ext cx="87487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1484788"/>
            <a:ext cx="883498" cy="368124"/>
          </a:xfrm>
          <a:prstGeom prst="rect">
            <a:avLst/>
          </a:prstGeom>
        </p:spPr>
      </p:pic>
      <p:pic>
        <p:nvPicPr>
          <p:cNvPr id="1030" name="Picture 6" descr="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6" y="2318997"/>
            <a:ext cx="739651" cy="3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93"/>
          <p:cNvSpPr/>
          <p:nvPr/>
        </p:nvSpPr>
        <p:spPr>
          <a:xfrm>
            <a:off x="3138332" y="3544119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4" name="Primary-DarkBackground-4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1040" y="3370528"/>
            <a:ext cx="1354616" cy="135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1413123"/>
            <a:ext cx="1966607" cy="439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751" y="1362403"/>
            <a:ext cx="772950" cy="772950"/>
          </a:xfrm>
          <a:prstGeom prst="rect">
            <a:avLst/>
          </a:prstGeom>
        </p:spPr>
      </p:pic>
      <p:sp>
        <p:nvSpPr>
          <p:cNvPr id="21" name="Espace réservé du contenu 7"/>
          <p:cNvSpPr txBox="1">
            <a:spLocks/>
          </p:cNvSpPr>
          <p:nvPr/>
        </p:nvSpPr>
        <p:spPr bwMode="auto">
          <a:xfrm>
            <a:off x="3112188" y="4405835"/>
            <a:ext cx="5171454" cy="26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A « Hands-on » </a:t>
            </a: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experience</a:t>
            </a: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deploy</a:t>
            </a: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 in 2days, 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live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nodejs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web application on internet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noSQL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Datarepository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Cognitive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capabilities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(Real time translation,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language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detection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Personality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profiling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APIs to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integrated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the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external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world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Implemented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in a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seamless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Build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and </a:t>
            </a:r>
            <a:r>
              <a:rPr lang="fr-FR" sz="1200" kern="0" dirty="0" err="1">
                <a:solidFill>
                  <a:schemeClr val="tx1"/>
                </a:solidFill>
                <a:latin typeface="+mn-lt"/>
                <a:cs typeface="+mn-cs"/>
              </a:rPr>
              <a:t>D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eploy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approach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Hosted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In the cloud !! (2-clicks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provisionning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Scalability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…) </a:t>
            </a:r>
          </a:p>
        </p:txBody>
      </p:sp>
      <p:pic>
        <p:nvPicPr>
          <p:cNvPr id="1038" name="Picture 14" descr="Résultat de recherche d'images pour &quot;https://atom.io/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71" y="2135353"/>
            <a:ext cx="1032049" cy="21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I Managemen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320851"/>
            <a:ext cx="9715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Objective</a:t>
            </a:r>
            <a:r>
              <a:rPr lang="en-US" sz="1600" dirty="0" smtClean="0"/>
              <a:t>: Demonstrate your understanding of the stakes of the new technologies for rapid development:</a:t>
            </a:r>
          </a:p>
          <a:p>
            <a:pPr lvl="2"/>
            <a:r>
              <a:rPr lang="en-US" sz="1200" dirty="0" smtClean="0"/>
              <a:t>E2E implementation lifecycle</a:t>
            </a:r>
          </a:p>
          <a:p>
            <a:pPr lvl="2"/>
            <a:r>
              <a:rPr lang="en-US" sz="1200" dirty="0" smtClean="0"/>
              <a:t>Additional service discovery and integration</a:t>
            </a:r>
          </a:p>
          <a:p>
            <a:pPr lvl="2"/>
            <a:r>
              <a:rPr lang="en-US" sz="1200" dirty="0" smtClean="0"/>
              <a:t>Continuous Build and deploy process</a:t>
            </a:r>
          </a:p>
          <a:p>
            <a:pPr lvl="2"/>
            <a:r>
              <a:rPr lang="en-US" sz="1200" dirty="0" smtClean="0"/>
              <a:t>Your application management</a:t>
            </a:r>
          </a:p>
          <a:p>
            <a:pPr marL="914400" lvl="2" indent="0">
              <a:buNone/>
            </a:pPr>
            <a:endParaRPr lang="en-US" sz="1200" dirty="0" smtClean="0"/>
          </a:p>
          <a:p>
            <a:pPr marL="0" indent="-114300">
              <a:buNone/>
            </a:pPr>
            <a:r>
              <a:rPr lang="fr-FR" sz="1600" b="1" dirty="0" err="1"/>
              <a:t>O</a:t>
            </a:r>
            <a:r>
              <a:rPr lang="fr-FR" sz="1600" b="1" dirty="0" err="1" smtClean="0"/>
              <a:t>utcomes</a:t>
            </a:r>
            <a:endParaRPr lang="en-US" sz="1600" b="1" dirty="0"/>
          </a:p>
          <a:p>
            <a:pPr lvl="1"/>
            <a:r>
              <a:rPr lang="en-US" sz="1800" dirty="0" smtClean="0"/>
              <a:t>An </a:t>
            </a:r>
            <a:r>
              <a:rPr lang="en-US" sz="1800" b="1" dirty="0" smtClean="0"/>
              <a:t>application</a:t>
            </a:r>
            <a:r>
              <a:rPr lang="en-US" sz="1800" dirty="0" smtClean="0"/>
              <a:t>: The Booklist application: delivered live in </a:t>
            </a:r>
            <a:r>
              <a:rPr lang="en-US" sz="1800" dirty="0" err="1" smtClean="0"/>
              <a:t>Bluemix</a:t>
            </a:r>
            <a:endParaRPr lang="en-US" sz="18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b="1" dirty="0" smtClean="0"/>
              <a:t>report</a:t>
            </a:r>
            <a:r>
              <a:rPr lang="en-US" sz="1800" dirty="0" smtClean="0"/>
              <a:t>: 5-pages pdf files </a:t>
            </a:r>
          </a:p>
          <a:p>
            <a:pPr lvl="2"/>
            <a:r>
              <a:rPr lang="en-US" sz="1200" dirty="0"/>
              <a:t>Members of the team</a:t>
            </a:r>
          </a:p>
          <a:p>
            <a:pPr lvl="2"/>
            <a:r>
              <a:rPr lang="en-US" sz="1200" dirty="0"/>
              <a:t>the work split among members, </a:t>
            </a:r>
          </a:p>
          <a:p>
            <a:pPr lvl="2"/>
            <a:r>
              <a:rPr lang="en-US" sz="1200" dirty="0"/>
              <a:t>the overall </a:t>
            </a:r>
            <a:r>
              <a:rPr lang="en-US" sz="1200" dirty="0" smtClean="0"/>
              <a:t>organization, the activities, </a:t>
            </a:r>
            <a:r>
              <a:rPr lang="en-US" sz="1200" dirty="0"/>
              <a:t>the planning</a:t>
            </a:r>
          </a:p>
          <a:p>
            <a:pPr lvl="2"/>
            <a:r>
              <a:rPr lang="en-US" sz="1200" dirty="0"/>
              <a:t>the choices made, the associated rationale, </a:t>
            </a:r>
          </a:p>
          <a:p>
            <a:pPr lvl="2"/>
            <a:r>
              <a:rPr lang="en-US" sz="1200" dirty="0"/>
              <a:t>the lessons </a:t>
            </a:r>
            <a:r>
              <a:rPr lang="en-US" sz="1200" dirty="0" smtClean="0"/>
              <a:t>learned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/>
            </a:r>
            <a:br>
              <a:rPr lang="fr-FR" dirty="0"/>
            </a:br>
            <a:r>
              <a:rPr lang="fr-FR" sz="1600" b="0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06-cloudantenabled</a:t>
            </a:r>
          </a:p>
          <a:p>
            <a:pPr lvl="1"/>
            <a:r>
              <a:rPr lang="fr-FR" dirty="0" err="1" smtClean="0"/>
              <a:t>Enable</a:t>
            </a:r>
            <a:r>
              <a:rPr lang="fr-FR" dirty="0" smtClean="0"/>
              <a:t> the Watson </a:t>
            </a:r>
            <a:r>
              <a:rPr lang="fr-FR" dirty="0" err="1" smtClean="0"/>
              <a:t>Language</a:t>
            </a:r>
            <a:r>
              <a:rPr lang="fr-FR" dirty="0" smtClean="0"/>
              <a:t> Translation package 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Enable</a:t>
            </a:r>
            <a:r>
              <a:rPr lang="fr-FR" dirty="0" smtClean="0"/>
              <a:t> the Watson </a:t>
            </a:r>
            <a:r>
              <a:rPr lang="fr-FR" dirty="0" err="1" smtClean="0"/>
              <a:t>personality</a:t>
            </a:r>
            <a:r>
              <a:rPr lang="fr-FR" dirty="0" smtClean="0"/>
              <a:t> Insights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Add</a:t>
            </a:r>
            <a:r>
              <a:rPr lang="fr-FR" dirty="0" smtClean="0"/>
              <a:t> 4 apis </a:t>
            </a:r>
          </a:p>
          <a:p>
            <a:pPr lvl="1"/>
            <a:r>
              <a:rPr lang="en-US" sz="1400" b="1" dirty="0" err="1" smtClean="0"/>
              <a:t>api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all_books</a:t>
            </a:r>
            <a:endParaRPr lang="en-US" sz="1400" b="1" dirty="0"/>
          </a:p>
          <a:p>
            <a:pPr lvl="1"/>
            <a:r>
              <a:rPr lang="fr-FR" sz="1400" b="1" dirty="0"/>
              <a:t>/api/book/ID_OF_THE_BOOK</a:t>
            </a:r>
          </a:p>
          <a:p>
            <a:pPr lvl="1"/>
            <a:r>
              <a:rPr lang="fr-FR" sz="1400" b="1" dirty="0"/>
              <a:t>/api/book/</a:t>
            </a:r>
            <a:r>
              <a:rPr lang="fr-FR" sz="1400" b="1" dirty="0" err="1"/>
              <a:t>add</a:t>
            </a:r>
            <a:r>
              <a:rPr lang="fr-FR" sz="1400" b="1" dirty="0"/>
              <a:t> (POST)</a:t>
            </a:r>
          </a:p>
          <a:p>
            <a:pPr lvl="1"/>
            <a:r>
              <a:rPr lang="fr-FR" sz="1400" b="1" dirty="0" smtClean="0"/>
              <a:t>/</a:t>
            </a:r>
            <a:r>
              <a:rPr lang="fr-FR" sz="1400" b="1" dirty="0"/>
              <a:t>api/book/</a:t>
            </a:r>
            <a:r>
              <a:rPr lang="fr-FR" sz="1400" b="1" dirty="0" err="1"/>
              <a:t>remove</a:t>
            </a:r>
            <a:r>
              <a:rPr lang="fr-FR" sz="1400" b="1" dirty="0"/>
              <a:t>/ID/REVISION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/>
            </a:r>
            <a:br>
              <a:rPr lang="fr-FR" dirty="0"/>
            </a:br>
            <a:r>
              <a:rPr lang="fr-FR" sz="1600" b="0" dirty="0" err="1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420888"/>
            <a:ext cx="2069604" cy="869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24" y="3804908"/>
            <a:ext cx="2093714" cy="8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Integrate additional services to your application</a:t>
            </a:r>
          </a:p>
          <a:p>
            <a:pPr lvl="1"/>
            <a:r>
              <a:rPr lang="en-US" sz="2400" dirty="0" smtClean="0"/>
              <a:t>To help administration (monitoring)</a:t>
            </a:r>
          </a:p>
          <a:p>
            <a:pPr lvl="1"/>
            <a:r>
              <a:rPr lang="en-US" sz="2400" dirty="0" smtClean="0"/>
              <a:t>To ease </a:t>
            </a:r>
            <a:r>
              <a:rPr lang="en-US" sz="2400" dirty="0" err="1" smtClean="0"/>
              <a:t>evolutivity</a:t>
            </a:r>
            <a:r>
              <a:rPr lang="en-US" sz="2400" dirty="0" smtClean="0"/>
              <a:t> (capacity planning)</a:t>
            </a:r>
          </a:p>
          <a:p>
            <a:pPr lvl="1"/>
            <a:r>
              <a:rPr lang="en-US" sz="2400" dirty="0" smtClean="0"/>
              <a:t>To allow integration (</a:t>
            </a:r>
            <a:r>
              <a:rPr lang="en-US" sz="2400" dirty="0" err="1" smtClean="0"/>
              <a:t>Api</a:t>
            </a:r>
            <a:r>
              <a:rPr lang="en-US" sz="2400" dirty="0" smtClean="0"/>
              <a:t> management)</a:t>
            </a:r>
          </a:p>
          <a:p>
            <a:pPr lvl="1"/>
            <a:r>
              <a:rPr lang="en-US" sz="2400" dirty="0" smtClean="0"/>
              <a:t>To enrich your application</a:t>
            </a:r>
          </a:p>
          <a:p>
            <a:pPr lvl="2"/>
            <a:r>
              <a:rPr lang="en-US" sz="1400" dirty="0" smtClean="0"/>
              <a:t>Connection to Social Network (twitter..)</a:t>
            </a:r>
          </a:p>
          <a:p>
            <a:pPr lvl="2"/>
            <a:r>
              <a:rPr lang="en-US" sz="1400" dirty="0" smtClean="0"/>
              <a:t>Additional cognitive services</a:t>
            </a:r>
          </a:p>
          <a:p>
            <a:pPr lvl="1"/>
            <a:r>
              <a:rPr lang="en-US" sz="2400" dirty="0" smtClean="0"/>
              <a:t>….. </a:t>
            </a:r>
          </a:p>
          <a:p>
            <a:pPr marL="457200" lvl="1" indent="0">
              <a:buNone/>
            </a:pPr>
            <a:r>
              <a:rPr lang="en-US" sz="2400" dirty="0" smtClean="0"/>
              <a:t>The limit is … your imagination (and the number of services available </a:t>
            </a:r>
            <a:r>
              <a:rPr lang="en-US" sz="2400" dirty="0" smtClean="0">
                <a:sym typeface="Wingdings" panose="05000000000000000000" pitchFamily="2" charset="2"/>
              </a:rPr>
              <a:t> )</a:t>
            </a:r>
          </a:p>
          <a:p>
            <a:pPr lvl="1"/>
            <a:endParaRPr lang="en-US" sz="2400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Remark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: Service requiring a coding effort will be more valued that service to use ‘as-is’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b="0" dirty="0" smtClean="0"/>
              <a:t>Bonus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8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 smtClean="0"/>
              <a:t>Group of 4 people</a:t>
            </a:r>
            <a:r>
              <a:rPr lang="en-US" sz="1800" dirty="0" smtClean="0"/>
              <a:t>: 2016 December 15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List to be sent @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  <a:hlinkClick r:id="rId2"/>
              </a:rPr>
              <a:t>s_wilbert@fr.ibm.com</a:t>
            </a:r>
            <a:endParaRPr lang="en-US" sz="1400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b="1" dirty="0" err="1" smtClean="0">
                <a:sym typeface="Wingdings" panose="05000000000000000000" pitchFamily="2" charset="2"/>
              </a:rPr>
              <a:t>Remark</a:t>
            </a:r>
            <a:r>
              <a:rPr lang="fr-FR" sz="1400" b="1" dirty="0" smtClean="0">
                <a:sym typeface="Wingdings" panose="05000000000000000000" pitchFamily="2" charset="2"/>
              </a:rPr>
              <a:t> : </a:t>
            </a:r>
            <a:r>
              <a:rPr lang="fr-FR" sz="1400" dirty="0" smtClean="0">
                <a:sym typeface="Wingdings" panose="05000000000000000000" pitchFamily="2" charset="2"/>
              </a:rPr>
              <a:t>Warning if </a:t>
            </a:r>
            <a:r>
              <a:rPr lang="fr-FR" sz="1400" dirty="0" err="1" smtClean="0">
                <a:sym typeface="Wingdings" panose="05000000000000000000" pitchFamily="2" charset="2"/>
              </a:rPr>
              <a:t>you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want</a:t>
            </a:r>
            <a:r>
              <a:rPr lang="fr-FR" sz="1400" dirty="0" smtClean="0">
                <a:sym typeface="Wingdings" panose="05000000000000000000" pitchFamily="2" charset="2"/>
              </a:rPr>
              <a:t> to use </a:t>
            </a:r>
            <a:r>
              <a:rPr lang="fr-FR" sz="1400" dirty="0" err="1" smtClean="0">
                <a:sym typeface="Wingdings" panose="05000000000000000000" pitchFamily="2" charset="2"/>
              </a:rPr>
              <a:t>Track</a:t>
            </a:r>
            <a:r>
              <a:rPr lang="fr-FR" sz="1400" dirty="0" smtClean="0">
                <a:sym typeface="Wingdings" panose="05000000000000000000" pitchFamily="2" charset="2"/>
              </a:rPr>
              <a:t> and plan in </a:t>
            </a:r>
            <a:r>
              <a:rPr lang="fr-FR" sz="1400" b="1" dirty="0" err="1" smtClean="0">
                <a:sym typeface="Wingdings" panose="05000000000000000000" pitchFamily="2" charset="2"/>
              </a:rPr>
              <a:t>private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projects</a:t>
            </a:r>
            <a:r>
              <a:rPr lang="fr-FR" sz="1400" dirty="0" smtClean="0">
                <a:sym typeface="Wingdings" panose="05000000000000000000" pitchFamily="2" charset="2"/>
              </a:rPr>
              <a:t>: 3 people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Deliverables </a:t>
            </a:r>
            <a:r>
              <a:rPr lang="en-US" sz="1800" dirty="0" smtClean="0">
                <a:sym typeface="Wingdings" panose="05000000000000000000" pitchFamily="2" charset="2"/>
              </a:rPr>
              <a:t>: 2017 </a:t>
            </a:r>
            <a:r>
              <a:rPr lang="en-US" sz="1800" dirty="0" smtClean="0">
                <a:sym typeface="Wingdings" panose="05000000000000000000" pitchFamily="2" charset="2"/>
              </a:rPr>
              <a:t>February 01</a:t>
            </a:r>
            <a:r>
              <a:rPr lang="en-US" sz="1800" baseline="30000" dirty="0" smtClean="0">
                <a:sym typeface="Wingdings" panose="05000000000000000000" pitchFamily="2" charset="2"/>
              </a:rPr>
              <a:t>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b="1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A running </a:t>
            </a:r>
            <a:r>
              <a:rPr lang="en-US" sz="1800" b="1" dirty="0" smtClean="0">
                <a:sym typeface="Wingdings" panose="05000000000000000000" pitchFamily="2" charset="2"/>
              </a:rPr>
              <a:t>application</a:t>
            </a:r>
            <a:r>
              <a:rPr lang="en-US" sz="1800" dirty="0" smtClean="0">
                <a:sym typeface="Wingdings" panose="05000000000000000000" pitchFamily="2" charset="2"/>
              </a:rPr>
              <a:t> accessible to support your presentation </a:t>
            </a: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Bluemix</a:t>
            </a:r>
            <a:r>
              <a:rPr lang="en-US" sz="1400" dirty="0" smtClean="0">
                <a:sym typeface="Wingdings" panose="05000000000000000000" pitchFamily="2" charset="2"/>
              </a:rPr>
              <a:t> URL to be sent </a:t>
            </a:r>
            <a:r>
              <a:rPr lang="en-US" sz="1400" dirty="0" smtClean="0">
                <a:solidFill>
                  <a:srgbClr val="000000"/>
                </a:solidFill>
                <a:ea typeface="+mn-ea"/>
              </a:rPr>
              <a:t>@ </a:t>
            </a:r>
            <a:r>
              <a:rPr lang="en-US" sz="1400" dirty="0" smtClean="0">
                <a:solidFill>
                  <a:srgbClr val="333399"/>
                </a:solidFill>
                <a:ea typeface="+mn-ea"/>
                <a:sym typeface="Wingdings" panose="05000000000000000000" pitchFamily="2" charset="2"/>
              </a:rPr>
              <a:t>s_wilbert@fr.ibm.com</a:t>
            </a:r>
            <a:endParaRPr lang="en-US" sz="700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A </a:t>
            </a:r>
            <a:r>
              <a:rPr lang="en-US" sz="1800" b="1" dirty="0" smtClean="0">
                <a:sym typeface="Wingdings" panose="05000000000000000000" pitchFamily="2" charset="2"/>
              </a:rPr>
              <a:t>pdf</a:t>
            </a:r>
            <a:r>
              <a:rPr lang="en-US" sz="1800" dirty="0" smtClean="0">
                <a:sym typeface="Wingdings" panose="05000000000000000000" pitchFamily="2" charset="2"/>
              </a:rPr>
              <a:t> report: 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Paper copy to be delivered at the secretariat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Electronic copy to be sent </a:t>
            </a:r>
            <a:r>
              <a:rPr lang="en-US" sz="1400" dirty="0" smtClean="0"/>
              <a:t>@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s_wilbert@fr.ibm.com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endParaRPr lang="en-US" sz="1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Follow-up session</a:t>
            </a:r>
          </a:p>
          <a:p>
            <a:pPr marL="342900" lvl="1" indent="-342900"/>
            <a:r>
              <a:rPr lang="en-US" sz="1800" b="1" dirty="0" smtClean="0">
                <a:ea typeface="+mn-ea"/>
                <a:sym typeface="Wingdings" panose="05000000000000000000" pitchFamily="2" charset="2"/>
              </a:rPr>
              <a:t>Questions</a:t>
            </a:r>
            <a:r>
              <a:rPr lang="en-US" sz="1800" dirty="0" smtClean="0">
                <a:ea typeface="+mn-ea"/>
                <a:sym typeface="Wingdings" panose="05000000000000000000" pitchFamily="2" charset="2"/>
              </a:rPr>
              <a:t> can be sent on  </a:t>
            </a:r>
            <a:r>
              <a:rPr lang="en-US" sz="1800" dirty="0" smtClean="0"/>
              <a:t>January 31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</a:t>
            </a:r>
            <a:r>
              <a:rPr lang="en-US" sz="1800" dirty="0" smtClean="0">
                <a:ea typeface="+mn-ea"/>
              </a:rPr>
              <a:t>@ </a:t>
            </a:r>
            <a:r>
              <a:rPr lang="en-US" sz="1800" dirty="0" smtClean="0">
                <a:ea typeface="+mn-ea"/>
                <a:sym typeface="Wingdings" panose="05000000000000000000" pitchFamily="2" charset="2"/>
                <a:hlinkClick r:id="rId2"/>
              </a:rPr>
              <a:t>s_wilbert@fr.ibm.com</a:t>
            </a:r>
            <a:endParaRPr lang="en-US" sz="1800" dirty="0" smtClean="0">
              <a:ea typeface="+mn-ea"/>
              <a:sym typeface="Wingdings" panose="05000000000000000000" pitchFamily="2" charset="2"/>
            </a:endParaRPr>
          </a:p>
          <a:p>
            <a:endParaRPr lang="en-US" sz="1800" b="1" dirty="0" smtClean="0">
              <a:sym typeface="Wingdings" panose="05000000000000000000" pitchFamily="2" charset="2"/>
            </a:endParaRPr>
          </a:p>
          <a:p>
            <a:pPr lvl="1"/>
            <a:endParaRPr lang="en-US" sz="1100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Contact point : s_wilbert@fr.ibm.com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b="0" dirty="0" err="1"/>
              <a:t>Work</a:t>
            </a:r>
            <a:r>
              <a:rPr lang="fr-FR" sz="1600" b="0" dirty="0"/>
              <a:t> organisation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778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Backup </a:t>
            </a:r>
            <a:r>
              <a:rPr lang="fr-FR" dirty="0" smtClean="0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smtClean="0"/>
              <a:t>Main page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340768"/>
            <a:ext cx="8391882" cy="4608512"/>
          </a:xfrm>
          <a:prstGeom prst="rect">
            <a:avLst/>
          </a:prstGeom>
        </p:spPr>
      </p:pic>
      <p:sp>
        <p:nvSpPr>
          <p:cNvPr id="7" name="Ellipse 69"/>
          <p:cNvSpPr/>
          <p:nvPr/>
        </p:nvSpPr>
        <p:spPr>
          <a:xfrm>
            <a:off x="4211960" y="515719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Ellipse 69"/>
          <p:cNvSpPr/>
          <p:nvPr/>
        </p:nvSpPr>
        <p:spPr>
          <a:xfrm>
            <a:off x="5580112" y="407707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96136" y="3971295"/>
            <a:ext cx="1842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a new 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6422" y="5052933"/>
            <a:ext cx="2392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List the </a:t>
            </a:r>
            <a:r>
              <a:rPr lang="fr-FR" dirty="0" err="1" smtClean="0"/>
              <a:t>existing</a:t>
            </a:r>
            <a:r>
              <a:rPr lang="fr-FR" dirty="0" smtClean="0"/>
              <a:t> book</a:t>
            </a:r>
            <a:endParaRPr lang="en-US" dirty="0"/>
          </a:p>
        </p:txBody>
      </p:sp>
      <p:sp>
        <p:nvSpPr>
          <p:cNvPr id="11" name="Ellipse 69"/>
          <p:cNvSpPr/>
          <p:nvPr/>
        </p:nvSpPr>
        <p:spPr>
          <a:xfrm>
            <a:off x="827584" y="5308828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2668" y="5445224"/>
            <a:ext cx="2853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Remove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412776"/>
            <a:ext cx="8383587" cy="4187414"/>
          </a:xfrm>
          <a:prstGeom prst="rect">
            <a:avLst/>
          </a:prstGeom>
        </p:spPr>
      </p:pic>
      <p:sp>
        <p:nvSpPr>
          <p:cNvPr id="9" name="Ellipse 69"/>
          <p:cNvSpPr/>
          <p:nvPr/>
        </p:nvSpPr>
        <p:spPr>
          <a:xfrm>
            <a:off x="2339752" y="359984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Ellipse 69"/>
          <p:cNvSpPr/>
          <p:nvPr/>
        </p:nvSpPr>
        <p:spPr>
          <a:xfrm>
            <a:off x="2627784" y="191683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err="1" smtClean="0"/>
              <a:t>Details</a:t>
            </a:r>
            <a:r>
              <a:rPr lang="fr-FR" sz="1600" dirty="0" smtClean="0"/>
              <a:t> page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489170" y="3494065"/>
            <a:ext cx="444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Access to the translation of the </a:t>
            </a:r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72246" y="1811055"/>
            <a:ext cx="4231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Access to the </a:t>
            </a:r>
            <a:r>
              <a:rPr lang="fr-FR" dirty="0" err="1" smtClean="0"/>
              <a:t>personality</a:t>
            </a:r>
            <a:r>
              <a:rPr lang="fr-FR" dirty="0" smtClean="0"/>
              <a:t> insight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2719</TotalTime>
  <Words>428</Words>
  <Application>Microsoft Macintosh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Arial</vt:lpstr>
      <vt:lpstr>TLE 2006</vt:lpstr>
      <vt:lpstr>2_Custom Design</vt:lpstr>
      <vt:lpstr>Emerging Technologies </vt:lpstr>
      <vt:lpstr>Emerging technologies Our 2-days- Journey</vt:lpstr>
      <vt:lpstr>Your project Objectives</vt:lpstr>
      <vt:lpstr>Your project Implementation</vt:lpstr>
      <vt:lpstr>Your project Bonus</vt:lpstr>
      <vt:lpstr>Your project Work organisation</vt:lpstr>
      <vt:lpstr>Backup Slides</vt:lpstr>
      <vt:lpstr>The « Booklist » application Main page</vt:lpstr>
      <vt:lpstr>The « Booklist » application Details page</vt:lpstr>
      <vt:lpstr>The « Booklist » application Translation page</vt:lpstr>
      <vt:lpstr>The « Booklist » application Personality page</vt:lpstr>
      <vt:lpstr>The « Booklist » application The APIs</vt:lpstr>
    </vt:vector>
  </TitlesOfParts>
  <Company>IBM Corporation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Sylvain-Roch Wilbert</cp:lastModifiedBy>
  <cp:revision>226</cp:revision>
  <cp:lastPrinted>2015-12-05T20:27:16Z</cp:lastPrinted>
  <dcterms:created xsi:type="dcterms:W3CDTF">2015-11-23T20:45:01Z</dcterms:created>
  <dcterms:modified xsi:type="dcterms:W3CDTF">2016-12-06T15:36:06Z</dcterms:modified>
</cp:coreProperties>
</file>