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p:scale>
          <a:sx n="68" d="100"/>
          <a:sy n="68" d="100"/>
        </p:scale>
        <p:origin x="258" y="114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4.png"/><Relationship Id="rId7" Type="http://schemas.openxmlformats.org/officeDocument/2006/relationships/image" Target="../media/image2.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4.png"/><Relationship Id="rId7" Type="http://schemas.openxmlformats.org/officeDocument/2006/relationships/image" Target="../media/image2.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9300B81-53EB-47A8-A3DF-CB8D0B34F72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6919634-834D-44BD-BD25-A80F9E30A446}">
      <dgm:prSet/>
      <dgm:spPr/>
      <dgm:t>
        <a:bodyPr/>
        <a:lstStyle/>
        <a:p>
          <a:r>
            <a:rPr lang="en-US"/>
            <a:t>Big Mountain Resorts needs to increase net-profits via increasing ticket prices or reducing operating costs.</a:t>
          </a:r>
        </a:p>
      </dgm:t>
    </dgm:pt>
    <dgm:pt modelId="{0773CA8E-2962-4C39-B6ED-8E5E303224E7}" type="parTrans" cxnId="{14B4B90D-80E1-4B79-BA0C-42D1F1E36210}">
      <dgm:prSet/>
      <dgm:spPr/>
      <dgm:t>
        <a:bodyPr/>
        <a:lstStyle/>
        <a:p>
          <a:endParaRPr lang="en-US"/>
        </a:p>
      </dgm:t>
    </dgm:pt>
    <dgm:pt modelId="{E9698123-88E8-47B2-A084-281D089E297D}" type="sibTrans" cxnId="{14B4B90D-80E1-4B79-BA0C-42D1F1E36210}">
      <dgm:prSet/>
      <dgm:spPr/>
      <dgm:t>
        <a:bodyPr/>
        <a:lstStyle/>
        <a:p>
          <a:endParaRPr lang="en-US"/>
        </a:p>
      </dgm:t>
    </dgm:pt>
    <dgm:pt modelId="{18477A84-9FC7-4875-B0AC-84C925292B35}">
      <dgm:prSet/>
      <dgm:spPr/>
      <dgm:t>
        <a:bodyPr/>
        <a:lstStyle/>
        <a:p>
          <a:r>
            <a:rPr lang="en-US"/>
            <a:t>Evaluate total facilities and other offerings to make adjustments that will cut costs or validate increase in revenue. </a:t>
          </a:r>
        </a:p>
      </dgm:t>
    </dgm:pt>
    <dgm:pt modelId="{DC61645B-0F7A-4153-A6E1-6E6F89C7ED0D}" type="parTrans" cxnId="{B4CA4D01-89AD-4F59-A89E-BB61C0065E57}">
      <dgm:prSet/>
      <dgm:spPr/>
      <dgm:t>
        <a:bodyPr/>
        <a:lstStyle/>
        <a:p>
          <a:endParaRPr lang="en-US"/>
        </a:p>
      </dgm:t>
    </dgm:pt>
    <dgm:pt modelId="{C93AAF6F-7154-4E79-898C-8D4A7C9E03D7}" type="sibTrans" cxnId="{B4CA4D01-89AD-4F59-A89E-BB61C0065E57}">
      <dgm:prSet/>
      <dgm:spPr/>
      <dgm:t>
        <a:bodyPr/>
        <a:lstStyle/>
        <a:p>
          <a:endParaRPr lang="en-US"/>
        </a:p>
      </dgm:t>
    </dgm:pt>
    <dgm:pt modelId="{00586ED5-8E8A-45FB-9984-9B9165F57E2C}">
      <dgm:prSet/>
      <dgm:spPr/>
      <dgm:t>
        <a:bodyPr/>
        <a:lstStyle/>
        <a:p>
          <a:r>
            <a:rPr lang="en-US"/>
            <a:t>Make recommendation based on our findings.</a:t>
          </a:r>
        </a:p>
      </dgm:t>
    </dgm:pt>
    <dgm:pt modelId="{8E3C9C0B-4679-435E-BE18-03E48861D08B}" type="parTrans" cxnId="{FDBCC747-7E28-4B07-B72F-9B1510CABFC0}">
      <dgm:prSet/>
      <dgm:spPr/>
      <dgm:t>
        <a:bodyPr/>
        <a:lstStyle/>
        <a:p>
          <a:endParaRPr lang="en-US"/>
        </a:p>
      </dgm:t>
    </dgm:pt>
    <dgm:pt modelId="{2339C6E4-7F8A-4936-A285-E9C7467C7226}" type="sibTrans" cxnId="{FDBCC747-7E28-4B07-B72F-9B1510CABFC0}">
      <dgm:prSet/>
      <dgm:spPr/>
      <dgm:t>
        <a:bodyPr/>
        <a:lstStyle/>
        <a:p>
          <a:endParaRPr lang="en-US"/>
        </a:p>
      </dgm:t>
    </dgm:pt>
    <dgm:pt modelId="{061C4D62-4496-42A1-877F-277DC7DEE502}" type="pres">
      <dgm:prSet presAssocID="{A9300B81-53EB-47A8-A3DF-CB8D0B34F720}" presName="root" presStyleCnt="0">
        <dgm:presLayoutVars>
          <dgm:dir/>
          <dgm:resizeHandles val="exact"/>
        </dgm:presLayoutVars>
      </dgm:prSet>
      <dgm:spPr/>
    </dgm:pt>
    <dgm:pt modelId="{3E654C10-424E-4711-BECC-AFF1A840803D}" type="pres">
      <dgm:prSet presAssocID="{F6919634-834D-44BD-BD25-A80F9E30A446}" presName="compNode" presStyleCnt="0"/>
      <dgm:spPr/>
    </dgm:pt>
    <dgm:pt modelId="{714D161D-84FC-46BA-BBAD-7E102E4FE00B}" type="pres">
      <dgm:prSet presAssocID="{F6919634-834D-44BD-BD25-A80F9E30A446}" presName="bgRect" presStyleLbl="bgShp" presStyleIdx="0" presStyleCnt="3"/>
      <dgm:spPr/>
    </dgm:pt>
    <dgm:pt modelId="{4B15978C-A196-4022-9823-46B03091C3DD}" type="pres">
      <dgm:prSet presAssocID="{F6919634-834D-44BD-BD25-A80F9E30A4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untains"/>
        </a:ext>
      </dgm:extLst>
    </dgm:pt>
    <dgm:pt modelId="{EA86C35A-803E-4F4E-8CFA-94DD03C2B9CE}" type="pres">
      <dgm:prSet presAssocID="{F6919634-834D-44BD-BD25-A80F9E30A446}" presName="spaceRect" presStyleCnt="0"/>
      <dgm:spPr/>
    </dgm:pt>
    <dgm:pt modelId="{1A93E79E-52AA-46BD-B537-C614FBD358B0}" type="pres">
      <dgm:prSet presAssocID="{F6919634-834D-44BD-BD25-A80F9E30A446}" presName="parTx" presStyleLbl="revTx" presStyleIdx="0" presStyleCnt="3">
        <dgm:presLayoutVars>
          <dgm:chMax val="0"/>
          <dgm:chPref val="0"/>
        </dgm:presLayoutVars>
      </dgm:prSet>
      <dgm:spPr/>
    </dgm:pt>
    <dgm:pt modelId="{04F31841-C7A5-4337-8529-9463B5544E86}" type="pres">
      <dgm:prSet presAssocID="{E9698123-88E8-47B2-A084-281D089E297D}" presName="sibTrans" presStyleCnt="0"/>
      <dgm:spPr/>
    </dgm:pt>
    <dgm:pt modelId="{E4038774-8107-445C-A193-80D8949CB169}" type="pres">
      <dgm:prSet presAssocID="{18477A84-9FC7-4875-B0AC-84C925292B35}" presName="compNode" presStyleCnt="0"/>
      <dgm:spPr/>
    </dgm:pt>
    <dgm:pt modelId="{16FFCAF8-536A-44C6-9A00-4E10A186E715}" type="pres">
      <dgm:prSet presAssocID="{18477A84-9FC7-4875-B0AC-84C925292B35}" presName="bgRect" presStyleLbl="bgShp" presStyleIdx="1" presStyleCnt="3"/>
      <dgm:spPr/>
    </dgm:pt>
    <dgm:pt modelId="{283F3240-E41A-40E5-8B00-BA9ED655D329}" type="pres">
      <dgm:prSet presAssocID="{18477A84-9FC7-4875-B0AC-84C925292B3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8880B9B9-2112-4D33-8F8C-6400FF33CD6C}" type="pres">
      <dgm:prSet presAssocID="{18477A84-9FC7-4875-B0AC-84C925292B35}" presName="spaceRect" presStyleCnt="0"/>
      <dgm:spPr/>
    </dgm:pt>
    <dgm:pt modelId="{DC40F878-4BEB-4F81-905F-59F38007F9D9}" type="pres">
      <dgm:prSet presAssocID="{18477A84-9FC7-4875-B0AC-84C925292B35}" presName="parTx" presStyleLbl="revTx" presStyleIdx="1" presStyleCnt="3">
        <dgm:presLayoutVars>
          <dgm:chMax val="0"/>
          <dgm:chPref val="0"/>
        </dgm:presLayoutVars>
      </dgm:prSet>
      <dgm:spPr/>
    </dgm:pt>
    <dgm:pt modelId="{4D0F1B18-AE8A-49FA-8F65-6EA249B4B2A0}" type="pres">
      <dgm:prSet presAssocID="{C93AAF6F-7154-4E79-898C-8D4A7C9E03D7}" presName="sibTrans" presStyleCnt="0"/>
      <dgm:spPr/>
    </dgm:pt>
    <dgm:pt modelId="{DB22CB3A-CB9A-446E-BD69-4279E1BC50DA}" type="pres">
      <dgm:prSet presAssocID="{00586ED5-8E8A-45FB-9984-9B9165F57E2C}" presName="compNode" presStyleCnt="0"/>
      <dgm:spPr/>
    </dgm:pt>
    <dgm:pt modelId="{58AEEB66-5EA3-4402-B02F-3670426C4AEC}" type="pres">
      <dgm:prSet presAssocID="{00586ED5-8E8A-45FB-9984-9B9165F57E2C}" presName="bgRect" presStyleLbl="bgShp" presStyleIdx="2" presStyleCnt="3"/>
      <dgm:spPr/>
    </dgm:pt>
    <dgm:pt modelId="{5361BF44-F454-4C64-96EA-5A3BC4946473}" type="pres">
      <dgm:prSet presAssocID="{00586ED5-8E8A-45FB-9984-9B9165F57E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93371D3A-3AD4-4DDC-8947-CAB797865A0C}" type="pres">
      <dgm:prSet presAssocID="{00586ED5-8E8A-45FB-9984-9B9165F57E2C}" presName="spaceRect" presStyleCnt="0"/>
      <dgm:spPr/>
    </dgm:pt>
    <dgm:pt modelId="{8F7C9E02-317A-439D-AEA9-0ECD49D13703}" type="pres">
      <dgm:prSet presAssocID="{00586ED5-8E8A-45FB-9984-9B9165F57E2C}" presName="parTx" presStyleLbl="revTx" presStyleIdx="2" presStyleCnt="3">
        <dgm:presLayoutVars>
          <dgm:chMax val="0"/>
          <dgm:chPref val="0"/>
        </dgm:presLayoutVars>
      </dgm:prSet>
      <dgm:spPr/>
    </dgm:pt>
  </dgm:ptLst>
  <dgm:cxnLst>
    <dgm:cxn modelId="{B4CA4D01-89AD-4F59-A89E-BB61C0065E57}" srcId="{A9300B81-53EB-47A8-A3DF-CB8D0B34F720}" destId="{18477A84-9FC7-4875-B0AC-84C925292B35}" srcOrd="1" destOrd="0" parTransId="{DC61645B-0F7A-4153-A6E1-6E6F89C7ED0D}" sibTransId="{C93AAF6F-7154-4E79-898C-8D4A7C9E03D7}"/>
    <dgm:cxn modelId="{01E2340D-D21D-4097-9012-8478394C342C}" type="presOf" srcId="{00586ED5-8E8A-45FB-9984-9B9165F57E2C}" destId="{8F7C9E02-317A-439D-AEA9-0ECD49D13703}" srcOrd="0" destOrd="0" presId="urn:microsoft.com/office/officeart/2018/2/layout/IconVerticalSolidList"/>
    <dgm:cxn modelId="{14B4B90D-80E1-4B79-BA0C-42D1F1E36210}" srcId="{A9300B81-53EB-47A8-A3DF-CB8D0B34F720}" destId="{F6919634-834D-44BD-BD25-A80F9E30A446}" srcOrd="0" destOrd="0" parTransId="{0773CA8E-2962-4C39-B6ED-8E5E303224E7}" sibTransId="{E9698123-88E8-47B2-A084-281D089E297D}"/>
    <dgm:cxn modelId="{C2CBAE12-7AC3-40EF-87F4-500E8492CEA6}" type="presOf" srcId="{18477A84-9FC7-4875-B0AC-84C925292B35}" destId="{DC40F878-4BEB-4F81-905F-59F38007F9D9}" srcOrd="0" destOrd="0" presId="urn:microsoft.com/office/officeart/2018/2/layout/IconVerticalSolidList"/>
    <dgm:cxn modelId="{493A7C2C-B401-4B3F-943F-FD7DD7509839}" type="presOf" srcId="{F6919634-834D-44BD-BD25-A80F9E30A446}" destId="{1A93E79E-52AA-46BD-B537-C614FBD358B0}" srcOrd="0" destOrd="0" presId="urn:microsoft.com/office/officeart/2018/2/layout/IconVerticalSolidList"/>
    <dgm:cxn modelId="{2B89AA3C-E0E2-4088-98A0-AAC6CE235B6F}" type="presOf" srcId="{A9300B81-53EB-47A8-A3DF-CB8D0B34F720}" destId="{061C4D62-4496-42A1-877F-277DC7DEE502}" srcOrd="0" destOrd="0" presId="urn:microsoft.com/office/officeart/2018/2/layout/IconVerticalSolidList"/>
    <dgm:cxn modelId="{FDBCC747-7E28-4B07-B72F-9B1510CABFC0}" srcId="{A9300B81-53EB-47A8-A3DF-CB8D0B34F720}" destId="{00586ED5-8E8A-45FB-9984-9B9165F57E2C}" srcOrd="2" destOrd="0" parTransId="{8E3C9C0B-4679-435E-BE18-03E48861D08B}" sibTransId="{2339C6E4-7F8A-4936-A285-E9C7467C7226}"/>
    <dgm:cxn modelId="{ECBAD3E3-AE62-4AC5-B544-3434A5A6537A}" type="presParOf" srcId="{061C4D62-4496-42A1-877F-277DC7DEE502}" destId="{3E654C10-424E-4711-BECC-AFF1A840803D}" srcOrd="0" destOrd="0" presId="urn:microsoft.com/office/officeart/2018/2/layout/IconVerticalSolidList"/>
    <dgm:cxn modelId="{A731FD20-7968-4CD4-892C-A98E0813DED6}" type="presParOf" srcId="{3E654C10-424E-4711-BECC-AFF1A840803D}" destId="{714D161D-84FC-46BA-BBAD-7E102E4FE00B}" srcOrd="0" destOrd="0" presId="urn:microsoft.com/office/officeart/2018/2/layout/IconVerticalSolidList"/>
    <dgm:cxn modelId="{A3CA1D7E-52A3-48F3-9728-E8F09E1898F8}" type="presParOf" srcId="{3E654C10-424E-4711-BECC-AFF1A840803D}" destId="{4B15978C-A196-4022-9823-46B03091C3DD}" srcOrd="1" destOrd="0" presId="urn:microsoft.com/office/officeart/2018/2/layout/IconVerticalSolidList"/>
    <dgm:cxn modelId="{9505D0D6-5795-49B5-854F-956FD23B3ABA}" type="presParOf" srcId="{3E654C10-424E-4711-BECC-AFF1A840803D}" destId="{EA86C35A-803E-4F4E-8CFA-94DD03C2B9CE}" srcOrd="2" destOrd="0" presId="urn:microsoft.com/office/officeart/2018/2/layout/IconVerticalSolidList"/>
    <dgm:cxn modelId="{9284D28F-93F4-440C-B4E6-9BAE6F3B7CA9}" type="presParOf" srcId="{3E654C10-424E-4711-BECC-AFF1A840803D}" destId="{1A93E79E-52AA-46BD-B537-C614FBD358B0}" srcOrd="3" destOrd="0" presId="urn:microsoft.com/office/officeart/2018/2/layout/IconVerticalSolidList"/>
    <dgm:cxn modelId="{D5FCCF84-8666-457F-AA23-6477BAFBABA3}" type="presParOf" srcId="{061C4D62-4496-42A1-877F-277DC7DEE502}" destId="{04F31841-C7A5-4337-8529-9463B5544E86}" srcOrd="1" destOrd="0" presId="urn:microsoft.com/office/officeart/2018/2/layout/IconVerticalSolidList"/>
    <dgm:cxn modelId="{DA666E01-3542-4F4D-A3F5-D65B750CDE7F}" type="presParOf" srcId="{061C4D62-4496-42A1-877F-277DC7DEE502}" destId="{E4038774-8107-445C-A193-80D8949CB169}" srcOrd="2" destOrd="0" presId="urn:microsoft.com/office/officeart/2018/2/layout/IconVerticalSolidList"/>
    <dgm:cxn modelId="{39512430-9F8F-4330-98A7-C59CEB51D951}" type="presParOf" srcId="{E4038774-8107-445C-A193-80D8949CB169}" destId="{16FFCAF8-536A-44C6-9A00-4E10A186E715}" srcOrd="0" destOrd="0" presId="urn:microsoft.com/office/officeart/2018/2/layout/IconVerticalSolidList"/>
    <dgm:cxn modelId="{93C6D0FE-76E1-482F-AAD2-BF042C825AF6}" type="presParOf" srcId="{E4038774-8107-445C-A193-80D8949CB169}" destId="{283F3240-E41A-40E5-8B00-BA9ED655D329}" srcOrd="1" destOrd="0" presId="urn:microsoft.com/office/officeart/2018/2/layout/IconVerticalSolidList"/>
    <dgm:cxn modelId="{D361193C-65C7-4A48-BE26-FCD1F75439A7}" type="presParOf" srcId="{E4038774-8107-445C-A193-80D8949CB169}" destId="{8880B9B9-2112-4D33-8F8C-6400FF33CD6C}" srcOrd="2" destOrd="0" presId="urn:microsoft.com/office/officeart/2018/2/layout/IconVerticalSolidList"/>
    <dgm:cxn modelId="{56FB2561-D6B4-408B-9E36-0274B3466945}" type="presParOf" srcId="{E4038774-8107-445C-A193-80D8949CB169}" destId="{DC40F878-4BEB-4F81-905F-59F38007F9D9}" srcOrd="3" destOrd="0" presId="urn:microsoft.com/office/officeart/2018/2/layout/IconVerticalSolidList"/>
    <dgm:cxn modelId="{6810566C-7DB8-4617-8341-FB1B51BFBAB8}" type="presParOf" srcId="{061C4D62-4496-42A1-877F-277DC7DEE502}" destId="{4D0F1B18-AE8A-49FA-8F65-6EA249B4B2A0}" srcOrd="3" destOrd="0" presId="urn:microsoft.com/office/officeart/2018/2/layout/IconVerticalSolidList"/>
    <dgm:cxn modelId="{4FDD7653-6B5D-4688-A087-53C4DA806B17}" type="presParOf" srcId="{061C4D62-4496-42A1-877F-277DC7DEE502}" destId="{DB22CB3A-CB9A-446E-BD69-4279E1BC50DA}" srcOrd="4" destOrd="0" presId="urn:microsoft.com/office/officeart/2018/2/layout/IconVerticalSolidList"/>
    <dgm:cxn modelId="{026D8B46-D2BF-46D3-A89B-434B43A774D5}" type="presParOf" srcId="{DB22CB3A-CB9A-446E-BD69-4279E1BC50DA}" destId="{58AEEB66-5EA3-4402-B02F-3670426C4AEC}" srcOrd="0" destOrd="0" presId="urn:microsoft.com/office/officeart/2018/2/layout/IconVerticalSolidList"/>
    <dgm:cxn modelId="{A744F5F6-EA60-4164-AB84-C982C855E453}" type="presParOf" srcId="{DB22CB3A-CB9A-446E-BD69-4279E1BC50DA}" destId="{5361BF44-F454-4C64-96EA-5A3BC4946473}" srcOrd="1" destOrd="0" presId="urn:microsoft.com/office/officeart/2018/2/layout/IconVerticalSolidList"/>
    <dgm:cxn modelId="{766CD3A9-ED46-4D33-9B23-64638EA4C057}" type="presParOf" srcId="{DB22CB3A-CB9A-446E-BD69-4279E1BC50DA}" destId="{93371D3A-3AD4-4DDC-8947-CAB797865A0C}" srcOrd="2" destOrd="0" presId="urn:microsoft.com/office/officeart/2018/2/layout/IconVerticalSolidList"/>
    <dgm:cxn modelId="{D2B9CC1E-9FE5-452D-B603-D7FD0EABD4F6}" type="presParOf" srcId="{DB22CB3A-CB9A-446E-BD69-4279E1BC50DA}" destId="{8F7C9E02-317A-439D-AEA9-0ECD49D137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AE206E-B6D3-4888-97C0-2A69BE6FEAF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0942395-7327-4471-8798-CD454D9B2EC1}">
      <dgm:prSet/>
      <dgm:spPr/>
      <dgm:t>
        <a:bodyPr/>
        <a:lstStyle/>
        <a:p>
          <a:r>
            <a:rPr lang="en-US"/>
            <a:t>Big Mountain should seek to increase the vertical drop and the number of runs in their facility while this might require the installment of additional chair, we see a estimated revenue increase of $3.4 million </a:t>
          </a:r>
        </a:p>
      </dgm:t>
    </dgm:pt>
    <dgm:pt modelId="{470F7BE9-AB67-49F8-9E62-A88E63FD5191}" type="parTrans" cxnId="{B00B4744-15C0-48B8-9B76-211BC675041F}">
      <dgm:prSet/>
      <dgm:spPr/>
      <dgm:t>
        <a:bodyPr/>
        <a:lstStyle/>
        <a:p>
          <a:endParaRPr lang="en-US"/>
        </a:p>
      </dgm:t>
    </dgm:pt>
    <dgm:pt modelId="{741EF0EB-EACC-43A1-B82F-BDAD7CB16A3A}" type="sibTrans" cxnId="{B00B4744-15C0-48B8-9B76-211BC675041F}">
      <dgm:prSet/>
      <dgm:spPr/>
      <dgm:t>
        <a:bodyPr/>
        <a:lstStyle/>
        <a:p>
          <a:endParaRPr lang="en-US"/>
        </a:p>
      </dgm:t>
    </dgm:pt>
    <dgm:pt modelId="{99B7CBDF-63DB-4196-98A1-BEE4BDF6C508}">
      <dgm:prSet/>
      <dgm:spPr/>
      <dgm:t>
        <a:bodyPr/>
        <a:lstStyle/>
        <a:p>
          <a:r>
            <a:rPr lang="en-US"/>
            <a:t>The costs of operating and installing a new chair is $1.54 million but this is still leave’s us net-positive overall netting a $1.86 million profit.</a:t>
          </a:r>
        </a:p>
      </dgm:t>
    </dgm:pt>
    <dgm:pt modelId="{1E2E157B-9CD6-4ADC-B970-432EA5AD83E2}" type="parTrans" cxnId="{13A3D7E5-E2E7-4E06-A0B5-62898103FB1F}">
      <dgm:prSet/>
      <dgm:spPr/>
      <dgm:t>
        <a:bodyPr/>
        <a:lstStyle/>
        <a:p>
          <a:endParaRPr lang="en-US"/>
        </a:p>
      </dgm:t>
    </dgm:pt>
    <dgm:pt modelId="{620B8C9A-1B04-4742-B91A-DF2FECD92B8B}" type="sibTrans" cxnId="{13A3D7E5-E2E7-4E06-A0B5-62898103FB1F}">
      <dgm:prSet/>
      <dgm:spPr/>
      <dgm:t>
        <a:bodyPr/>
        <a:lstStyle/>
        <a:p>
          <a:endParaRPr lang="en-US"/>
        </a:p>
      </dgm:t>
    </dgm:pt>
    <dgm:pt modelId="{A519933E-EC8A-4865-BA54-A855FB1BA29A}">
      <dgm:prSet/>
      <dgm:spPr/>
      <dgm:t>
        <a:bodyPr/>
        <a:lstStyle/>
        <a:p>
          <a:r>
            <a:rPr lang="en-US"/>
            <a:t>Further examining might be needed as the cost of increasing runs and vertical drops are not factored in.</a:t>
          </a:r>
        </a:p>
      </dgm:t>
    </dgm:pt>
    <dgm:pt modelId="{3FCB7AFC-2F97-4583-A6B8-38229968C540}" type="parTrans" cxnId="{4C9E5949-2373-4083-8ABA-AD075AC130C3}">
      <dgm:prSet/>
      <dgm:spPr/>
      <dgm:t>
        <a:bodyPr/>
        <a:lstStyle/>
        <a:p>
          <a:endParaRPr lang="en-US"/>
        </a:p>
      </dgm:t>
    </dgm:pt>
    <dgm:pt modelId="{4384758B-CF3C-400F-BBAB-FA6F4E4859A3}" type="sibTrans" cxnId="{4C9E5949-2373-4083-8ABA-AD075AC130C3}">
      <dgm:prSet/>
      <dgm:spPr/>
      <dgm:t>
        <a:bodyPr/>
        <a:lstStyle/>
        <a:p>
          <a:endParaRPr lang="en-US"/>
        </a:p>
      </dgm:t>
    </dgm:pt>
    <dgm:pt modelId="{DB463DA1-89EF-4551-8C04-4A84C42B9920}">
      <dgm:prSet/>
      <dgm:spPr/>
      <dgm:t>
        <a:bodyPr/>
        <a:lstStyle/>
        <a:p>
          <a:r>
            <a:rPr lang="en-US"/>
            <a:t>Big Mountain could also close runs to cut costs without impacting prices significantly.</a:t>
          </a:r>
        </a:p>
      </dgm:t>
    </dgm:pt>
    <dgm:pt modelId="{FF0F4996-6AD5-43AD-BCCB-6521E5680616}" type="parTrans" cxnId="{94454269-EC6C-4495-82A7-84A344B17011}">
      <dgm:prSet/>
      <dgm:spPr/>
      <dgm:t>
        <a:bodyPr/>
        <a:lstStyle/>
        <a:p>
          <a:endParaRPr lang="en-US"/>
        </a:p>
      </dgm:t>
    </dgm:pt>
    <dgm:pt modelId="{B3D78446-1659-46DA-A355-CCA88A6FD1A1}" type="sibTrans" cxnId="{94454269-EC6C-4495-82A7-84A344B17011}">
      <dgm:prSet/>
      <dgm:spPr/>
      <dgm:t>
        <a:bodyPr/>
        <a:lstStyle/>
        <a:p>
          <a:endParaRPr lang="en-US"/>
        </a:p>
      </dgm:t>
    </dgm:pt>
    <dgm:pt modelId="{1F559731-8138-403A-936E-D5FF6D338ADA}" type="pres">
      <dgm:prSet presAssocID="{2EAE206E-B6D3-4888-97C0-2A69BE6FEAF6}" presName="root" presStyleCnt="0">
        <dgm:presLayoutVars>
          <dgm:dir/>
          <dgm:resizeHandles val="exact"/>
        </dgm:presLayoutVars>
      </dgm:prSet>
      <dgm:spPr/>
    </dgm:pt>
    <dgm:pt modelId="{FDCF8E0B-2F33-4DCE-926D-BB91A5473269}" type="pres">
      <dgm:prSet presAssocID="{50942395-7327-4471-8798-CD454D9B2EC1}" presName="compNode" presStyleCnt="0"/>
      <dgm:spPr/>
    </dgm:pt>
    <dgm:pt modelId="{E9C73315-4690-493C-95DD-CE74E11F636F}" type="pres">
      <dgm:prSet presAssocID="{50942395-7327-4471-8798-CD454D9B2EC1}" presName="bgRect" presStyleLbl="bgShp" presStyleIdx="0" presStyleCnt="4"/>
      <dgm:spPr/>
    </dgm:pt>
    <dgm:pt modelId="{62954BD7-EB53-42BC-89B7-D0D8D43A36C7}" type="pres">
      <dgm:prSet presAssocID="{50942395-7327-4471-8798-CD454D9B2EC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imbing"/>
        </a:ext>
      </dgm:extLst>
    </dgm:pt>
    <dgm:pt modelId="{7A2710DF-829C-4D35-82F9-6882CD983145}" type="pres">
      <dgm:prSet presAssocID="{50942395-7327-4471-8798-CD454D9B2EC1}" presName="spaceRect" presStyleCnt="0"/>
      <dgm:spPr/>
    </dgm:pt>
    <dgm:pt modelId="{88EE11FE-60D2-4963-AE15-DD799BD300F6}" type="pres">
      <dgm:prSet presAssocID="{50942395-7327-4471-8798-CD454D9B2EC1}" presName="parTx" presStyleLbl="revTx" presStyleIdx="0" presStyleCnt="4">
        <dgm:presLayoutVars>
          <dgm:chMax val="0"/>
          <dgm:chPref val="0"/>
        </dgm:presLayoutVars>
      </dgm:prSet>
      <dgm:spPr/>
    </dgm:pt>
    <dgm:pt modelId="{3D4D4B6A-7385-4322-8D05-B67794BA97EB}" type="pres">
      <dgm:prSet presAssocID="{741EF0EB-EACC-43A1-B82F-BDAD7CB16A3A}" presName="sibTrans" presStyleCnt="0"/>
      <dgm:spPr/>
    </dgm:pt>
    <dgm:pt modelId="{940B041E-922B-4221-949C-720CC60C5B95}" type="pres">
      <dgm:prSet presAssocID="{99B7CBDF-63DB-4196-98A1-BEE4BDF6C508}" presName="compNode" presStyleCnt="0"/>
      <dgm:spPr/>
    </dgm:pt>
    <dgm:pt modelId="{45451995-A5FD-4652-AE7A-7066FD99E10B}" type="pres">
      <dgm:prSet presAssocID="{99B7CBDF-63DB-4196-98A1-BEE4BDF6C508}" presName="bgRect" presStyleLbl="bgShp" presStyleIdx="1" presStyleCnt="4"/>
      <dgm:spPr/>
    </dgm:pt>
    <dgm:pt modelId="{B62A64E7-21E9-472F-B0CE-FCA8A9DA9374}" type="pres">
      <dgm:prSet presAssocID="{99B7CBDF-63DB-4196-98A1-BEE4BDF6C5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58CD56A5-9A6B-4FEB-B032-F029D4F10A8A}" type="pres">
      <dgm:prSet presAssocID="{99B7CBDF-63DB-4196-98A1-BEE4BDF6C508}" presName="spaceRect" presStyleCnt="0"/>
      <dgm:spPr/>
    </dgm:pt>
    <dgm:pt modelId="{A80C8FF8-3864-4399-B776-63FCEACEB366}" type="pres">
      <dgm:prSet presAssocID="{99B7CBDF-63DB-4196-98A1-BEE4BDF6C508}" presName="parTx" presStyleLbl="revTx" presStyleIdx="1" presStyleCnt="4">
        <dgm:presLayoutVars>
          <dgm:chMax val="0"/>
          <dgm:chPref val="0"/>
        </dgm:presLayoutVars>
      </dgm:prSet>
      <dgm:spPr/>
    </dgm:pt>
    <dgm:pt modelId="{A395F953-041B-4EE3-ABC4-42805E434B68}" type="pres">
      <dgm:prSet presAssocID="{620B8C9A-1B04-4742-B91A-DF2FECD92B8B}" presName="sibTrans" presStyleCnt="0"/>
      <dgm:spPr/>
    </dgm:pt>
    <dgm:pt modelId="{C6C91E18-94C0-47CA-8F36-923363D160FC}" type="pres">
      <dgm:prSet presAssocID="{A519933E-EC8A-4865-BA54-A855FB1BA29A}" presName="compNode" presStyleCnt="0"/>
      <dgm:spPr/>
    </dgm:pt>
    <dgm:pt modelId="{2D20A98A-96FC-407D-AD15-CCBA531A2721}" type="pres">
      <dgm:prSet presAssocID="{A519933E-EC8A-4865-BA54-A855FB1BA29A}" presName="bgRect" presStyleLbl="bgShp" presStyleIdx="2" presStyleCnt="4"/>
      <dgm:spPr/>
    </dgm:pt>
    <dgm:pt modelId="{8C04627B-8624-41B1-8FF9-AD3FC18B3D40}" type="pres">
      <dgm:prSet presAssocID="{A519933E-EC8A-4865-BA54-A855FB1BA2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93F1A770-F85F-465F-B314-7DB32CAD74F5}" type="pres">
      <dgm:prSet presAssocID="{A519933E-EC8A-4865-BA54-A855FB1BA29A}" presName="spaceRect" presStyleCnt="0"/>
      <dgm:spPr/>
    </dgm:pt>
    <dgm:pt modelId="{D26FEAEE-7CD4-4579-8E7E-F43413708AF3}" type="pres">
      <dgm:prSet presAssocID="{A519933E-EC8A-4865-BA54-A855FB1BA29A}" presName="parTx" presStyleLbl="revTx" presStyleIdx="2" presStyleCnt="4">
        <dgm:presLayoutVars>
          <dgm:chMax val="0"/>
          <dgm:chPref val="0"/>
        </dgm:presLayoutVars>
      </dgm:prSet>
      <dgm:spPr/>
    </dgm:pt>
    <dgm:pt modelId="{06FFF50A-C86D-432D-BE6E-F6BFC65A5556}" type="pres">
      <dgm:prSet presAssocID="{4384758B-CF3C-400F-BBAB-FA6F4E4859A3}" presName="sibTrans" presStyleCnt="0"/>
      <dgm:spPr/>
    </dgm:pt>
    <dgm:pt modelId="{667A0F72-6B81-4248-A8BA-DD7AAAF8C8BF}" type="pres">
      <dgm:prSet presAssocID="{DB463DA1-89EF-4551-8C04-4A84C42B9920}" presName="compNode" presStyleCnt="0"/>
      <dgm:spPr/>
    </dgm:pt>
    <dgm:pt modelId="{D9CB760B-4388-4668-9CA3-DF3826EE1684}" type="pres">
      <dgm:prSet presAssocID="{DB463DA1-89EF-4551-8C04-4A84C42B9920}" presName="bgRect" presStyleLbl="bgShp" presStyleIdx="3" presStyleCnt="4"/>
      <dgm:spPr/>
    </dgm:pt>
    <dgm:pt modelId="{8465995C-14E8-4DE8-B970-54578D518EF6}" type="pres">
      <dgm:prSet presAssocID="{DB463DA1-89EF-4551-8C04-4A84C42B99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untains"/>
        </a:ext>
      </dgm:extLst>
    </dgm:pt>
    <dgm:pt modelId="{6DEE7F66-C07E-4251-A985-4073E305EE12}" type="pres">
      <dgm:prSet presAssocID="{DB463DA1-89EF-4551-8C04-4A84C42B9920}" presName="spaceRect" presStyleCnt="0"/>
      <dgm:spPr/>
    </dgm:pt>
    <dgm:pt modelId="{68724560-F3D0-474F-B5A6-AA195081FC83}" type="pres">
      <dgm:prSet presAssocID="{DB463DA1-89EF-4551-8C04-4A84C42B9920}" presName="parTx" presStyleLbl="revTx" presStyleIdx="3" presStyleCnt="4">
        <dgm:presLayoutVars>
          <dgm:chMax val="0"/>
          <dgm:chPref val="0"/>
        </dgm:presLayoutVars>
      </dgm:prSet>
      <dgm:spPr/>
    </dgm:pt>
  </dgm:ptLst>
  <dgm:cxnLst>
    <dgm:cxn modelId="{83997501-EFE7-411D-82F0-CC42CD2FF2C8}" type="presOf" srcId="{A519933E-EC8A-4865-BA54-A855FB1BA29A}" destId="{D26FEAEE-7CD4-4579-8E7E-F43413708AF3}" srcOrd="0" destOrd="0" presId="urn:microsoft.com/office/officeart/2018/2/layout/IconVerticalSolidList"/>
    <dgm:cxn modelId="{F34EEC17-4135-4A86-A723-FB4FAC21CD1D}" type="presOf" srcId="{99B7CBDF-63DB-4196-98A1-BEE4BDF6C508}" destId="{A80C8FF8-3864-4399-B776-63FCEACEB366}" srcOrd="0" destOrd="0" presId="urn:microsoft.com/office/officeart/2018/2/layout/IconVerticalSolidList"/>
    <dgm:cxn modelId="{B00B4744-15C0-48B8-9B76-211BC675041F}" srcId="{2EAE206E-B6D3-4888-97C0-2A69BE6FEAF6}" destId="{50942395-7327-4471-8798-CD454D9B2EC1}" srcOrd="0" destOrd="0" parTransId="{470F7BE9-AB67-49F8-9E62-A88E63FD5191}" sibTransId="{741EF0EB-EACC-43A1-B82F-BDAD7CB16A3A}"/>
    <dgm:cxn modelId="{94454269-EC6C-4495-82A7-84A344B17011}" srcId="{2EAE206E-B6D3-4888-97C0-2A69BE6FEAF6}" destId="{DB463DA1-89EF-4551-8C04-4A84C42B9920}" srcOrd="3" destOrd="0" parTransId="{FF0F4996-6AD5-43AD-BCCB-6521E5680616}" sibTransId="{B3D78446-1659-46DA-A355-CCA88A6FD1A1}"/>
    <dgm:cxn modelId="{4C9E5949-2373-4083-8ABA-AD075AC130C3}" srcId="{2EAE206E-B6D3-4888-97C0-2A69BE6FEAF6}" destId="{A519933E-EC8A-4865-BA54-A855FB1BA29A}" srcOrd="2" destOrd="0" parTransId="{3FCB7AFC-2F97-4583-A6B8-38229968C540}" sibTransId="{4384758B-CF3C-400F-BBAB-FA6F4E4859A3}"/>
    <dgm:cxn modelId="{0ABABD85-0068-422D-8D25-190D3D0A291D}" type="presOf" srcId="{50942395-7327-4471-8798-CD454D9B2EC1}" destId="{88EE11FE-60D2-4963-AE15-DD799BD300F6}" srcOrd="0" destOrd="0" presId="urn:microsoft.com/office/officeart/2018/2/layout/IconVerticalSolidList"/>
    <dgm:cxn modelId="{D4C20F93-8FAE-4E25-89DD-2E52864181B5}" type="presOf" srcId="{DB463DA1-89EF-4551-8C04-4A84C42B9920}" destId="{68724560-F3D0-474F-B5A6-AA195081FC83}" srcOrd="0" destOrd="0" presId="urn:microsoft.com/office/officeart/2018/2/layout/IconVerticalSolidList"/>
    <dgm:cxn modelId="{339F78A4-7A6E-4D12-8558-34A901D8E73D}" type="presOf" srcId="{2EAE206E-B6D3-4888-97C0-2A69BE6FEAF6}" destId="{1F559731-8138-403A-936E-D5FF6D338ADA}" srcOrd="0" destOrd="0" presId="urn:microsoft.com/office/officeart/2018/2/layout/IconVerticalSolidList"/>
    <dgm:cxn modelId="{13A3D7E5-E2E7-4E06-A0B5-62898103FB1F}" srcId="{2EAE206E-B6D3-4888-97C0-2A69BE6FEAF6}" destId="{99B7CBDF-63DB-4196-98A1-BEE4BDF6C508}" srcOrd="1" destOrd="0" parTransId="{1E2E157B-9CD6-4ADC-B970-432EA5AD83E2}" sibTransId="{620B8C9A-1B04-4742-B91A-DF2FECD92B8B}"/>
    <dgm:cxn modelId="{CED43AB5-F593-4B6C-8A61-69D0425C2E02}" type="presParOf" srcId="{1F559731-8138-403A-936E-D5FF6D338ADA}" destId="{FDCF8E0B-2F33-4DCE-926D-BB91A5473269}" srcOrd="0" destOrd="0" presId="urn:microsoft.com/office/officeart/2018/2/layout/IconVerticalSolidList"/>
    <dgm:cxn modelId="{C7F2223E-BDD5-41E1-9073-E079666A9A5D}" type="presParOf" srcId="{FDCF8E0B-2F33-4DCE-926D-BB91A5473269}" destId="{E9C73315-4690-493C-95DD-CE74E11F636F}" srcOrd="0" destOrd="0" presId="urn:microsoft.com/office/officeart/2018/2/layout/IconVerticalSolidList"/>
    <dgm:cxn modelId="{20D1493D-9679-482C-9820-642F123D7ECC}" type="presParOf" srcId="{FDCF8E0B-2F33-4DCE-926D-BB91A5473269}" destId="{62954BD7-EB53-42BC-89B7-D0D8D43A36C7}" srcOrd="1" destOrd="0" presId="urn:microsoft.com/office/officeart/2018/2/layout/IconVerticalSolidList"/>
    <dgm:cxn modelId="{41B060EB-E4FD-4865-97FC-31DD2F88B7F2}" type="presParOf" srcId="{FDCF8E0B-2F33-4DCE-926D-BB91A5473269}" destId="{7A2710DF-829C-4D35-82F9-6882CD983145}" srcOrd="2" destOrd="0" presId="urn:microsoft.com/office/officeart/2018/2/layout/IconVerticalSolidList"/>
    <dgm:cxn modelId="{639590DD-6C33-4203-A584-46E0D0961B62}" type="presParOf" srcId="{FDCF8E0B-2F33-4DCE-926D-BB91A5473269}" destId="{88EE11FE-60D2-4963-AE15-DD799BD300F6}" srcOrd="3" destOrd="0" presId="urn:microsoft.com/office/officeart/2018/2/layout/IconVerticalSolidList"/>
    <dgm:cxn modelId="{421FF3BB-C431-46D4-AAF6-1A2A35BB1275}" type="presParOf" srcId="{1F559731-8138-403A-936E-D5FF6D338ADA}" destId="{3D4D4B6A-7385-4322-8D05-B67794BA97EB}" srcOrd="1" destOrd="0" presId="urn:microsoft.com/office/officeart/2018/2/layout/IconVerticalSolidList"/>
    <dgm:cxn modelId="{77373C79-0F18-4477-8C50-2F6C5E1977FC}" type="presParOf" srcId="{1F559731-8138-403A-936E-D5FF6D338ADA}" destId="{940B041E-922B-4221-949C-720CC60C5B95}" srcOrd="2" destOrd="0" presId="urn:microsoft.com/office/officeart/2018/2/layout/IconVerticalSolidList"/>
    <dgm:cxn modelId="{3EA9F886-B8EF-45D5-BBC0-29080F4E4F86}" type="presParOf" srcId="{940B041E-922B-4221-949C-720CC60C5B95}" destId="{45451995-A5FD-4652-AE7A-7066FD99E10B}" srcOrd="0" destOrd="0" presId="urn:microsoft.com/office/officeart/2018/2/layout/IconVerticalSolidList"/>
    <dgm:cxn modelId="{67974764-3373-45FC-81A8-BAFF3D74D050}" type="presParOf" srcId="{940B041E-922B-4221-949C-720CC60C5B95}" destId="{B62A64E7-21E9-472F-B0CE-FCA8A9DA9374}" srcOrd="1" destOrd="0" presId="urn:microsoft.com/office/officeart/2018/2/layout/IconVerticalSolidList"/>
    <dgm:cxn modelId="{888293A7-FA02-4C2B-9AA7-3D078D41C1F1}" type="presParOf" srcId="{940B041E-922B-4221-949C-720CC60C5B95}" destId="{58CD56A5-9A6B-4FEB-B032-F029D4F10A8A}" srcOrd="2" destOrd="0" presId="urn:microsoft.com/office/officeart/2018/2/layout/IconVerticalSolidList"/>
    <dgm:cxn modelId="{262AA1AA-B818-4A93-9058-9A1BDF5E4447}" type="presParOf" srcId="{940B041E-922B-4221-949C-720CC60C5B95}" destId="{A80C8FF8-3864-4399-B776-63FCEACEB366}" srcOrd="3" destOrd="0" presId="urn:microsoft.com/office/officeart/2018/2/layout/IconVerticalSolidList"/>
    <dgm:cxn modelId="{337D85AE-37B7-4A7A-B018-38645E9E13CA}" type="presParOf" srcId="{1F559731-8138-403A-936E-D5FF6D338ADA}" destId="{A395F953-041B-4EE3-ABC4-42805E434B68}" srcOrd="3" destOrd="0" presId="urn:microsoft.com/office/officeart/2018/2/layout/IconVerticalSolidList"/>
    <dgm:cxn modelId="{8A45EDE9-310C-45C5-B6B4-8FB3B3F76AED}" type="presParOf" srcId="{1F559731-8138-403A-936E-D5FF6D338ADA}" destId="{C6C91E18-94C0-47CA-8F36-923363D160FC}" srcOrd="4" destOrd="0" presId="urn:microsoft.com/office/officeart/2018/2/layout/IconVerticalSolidList"/>
    <dgm:cxn modelId="{77263ED4-9266-4EDB-87BE-FA2AD5E10CAA}" type="presParOf" srcId="{C6C91E18-94C0-47CA-8F36-923363D160FC}" destId="{2D20A98A-96FC-407D-AD15-CCBA531A2721}" srcOrd="0" destOrd="0" presId="urn:microsoft.com/office/officeart/2018/2/layout/IconVerticalSolidList"/>
    <dgm:cxn modelId="{1E9213CA-92FB-4542-83D0-26F86FA680E6}" type="presParOf" srcId="{C6C91E18-94C0-47CA-8F36-923363D160FC}" destId="{8C04627B-8624-41B1-8FF9-AD3FC18B3D40}" srcOrd="1" destOrd="0" presId="urn:microsoft.com/office/officeart/2018/2/layout/IconVerticalSolidList"/>
    <dgm:cxn modelId="{D09A5CF1-C7A5-4738-BF90-301C5DB1D855}" type="presParOf" srcId="{C6C91E18-94C0-47CA-8F36-923363D160FC}" destId="{93F1A770-F85F-465F-B314-7DB32CAD74F5}" srcOrd="2" destOrd="0" presId="urn:microsoft.com/office/officeart/2018/2/layout/IconVerticalSolidList"/>
    <dgm:cxn modelId="{6D3FF067-CA70-44CE-9739-53DA62AEE93C}" type="presParOf" srcId="{C6C91E18-94C0-47CA-8F36-923363D160FC}" destId="{D26FEAEE-7CD4-4579-8E7E-F43413708AF3}" srcOrd="3" destOrd="0" presId="urn:microsoft.com/office/officeart/2018/2/layout/IconVerticalSolidList"/>
    <dgm:cxn modelId="{015EEC5C-521E-4358-915F-C87592EF7BAD}" type="presParOf" srcId="{1F559731-8138-403A-936E-D5FF6D338ADA}" destId="{06FFF50A-C86D-432D-BE6E-F6BFC65A5556}" srcOrd="5" destOrd="0" presId="urn:microsoft.com/office/officeart/2018/2/layout/IconVerticalSolidList"/>
    <dgm:cxn modelId="{9A8C0A2B-95EE-4D21-8919-9C94B4F97380}" type="presParOf" srcId="{1F559731-8138-403A-936E-D5FF6D338ADA}" destId="{667A0F72-6B81-4248-A8BA-DD7AAAF8C8BF}" srcOrd="6" destOrd="0" presId="urn:microsoft.com/office/officeart/2018/2/layout/IconVerticalSolidList"/>
    <dgm:cxn modelId="{95E7DEFA-89AA-4880-8ADD-3158F8D56E56}" type="presParOf" srcId="{667A0F72-6B81-4248-A8BA-DD7AAAF8C8BF}" destId="{D9CB760B-4388-4668-9CA3-DF3826EE1684}" srcOrd="0" destOrd="0" presId="urn:microsoft.com/office/officeart/2018/2/layout/IconVerticalSolidList"/>
    <dgm:cxn modelId="{F556D1A3-B969-4B67-B537-031ACF9F86DA}" type="presParOf" srcId="{667A0F72-6B81-4248-A8BA-DD7AAAF8C8BF}" destId="{8465995C-14E8-4DE8-B970-54578D518EF6}" srcOrd="1" destOrd="0" presId="urn:microsoft.com/office/officeart/2018/2/layout/IconVerticalSolidList"/>
    <dgm:cxn modelId="{04A580F0-88CD-4094-ADB8-A31C0BB3E817}" type="presParOf" srcId="{667A0F72-6B81-4248-A8BA-DD7AAAF8C8BF}" destId="{6DEE7F66-C07E-4251-A985-4073E305EE12}" srcOrd="2" destOrd="0" presId="urn:microsoft.com/office/officeart/2018/2/layout/IconVerticalSolidList"/>
    <dgm:cxn modelId="{1B6F1E45-03A2-44E3-9FD1-A0D79E5B22DF}" type="presParOf" srcId="{667A0F72-6B81-4248-A8BA-DD7AAAF8C8BF}" destId="{68724560-F3D0-474F-B5A6-AA195081FC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D161D-84FC-46BA-BBAD-7E102E4FE00B}">
      <dsp:nvSpPr>
        <dsp:cNvPr id="0" name=""/>
        <dsp:cNvSpPr/>
      </dsp:nvSpPr>
      <dsp:spPr>
        <a:xfrm>
          <a:off x="0" y="690"/>
          <a:ext cx="6248400" cy="16156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15978C-A196-4022-9823-46B03091C3DD}">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93E79E-52AA-46BD-B537-C614FBD358B0}">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977900">
            <a:lnSpc>
              <a:spcPct val="90000"/>
            </a:lnSpc>
            <a:spcBef>
              <a:spcPct val="0"/>
            </a:spcBef>
            <a:spcAft>
              <a:spcPct val="35000"/>
            </a:spcAft>
            <a:buNone/>
          </a:pPr>
          <a:r>
            <a:rPr lang="en-US" sz="2200" kern="1200"/>
            <a:t>Big Mountain Resorts needs to increase net-profits via increasing ticket prices or reducing operating costs.</a:t>
          </a:r>
        </a:p>
      </dsp:txBody>
      <dsp:txXfrm>
        <a:off x="1866111" y="690"/>
        <a:ext cx="4382288" cy="1615680"/>
      </dsp:txXfrm>
    </dsp:sp>
    <dsp:sp modelId="{16FFCAF8-536A-44C6-9A00-4E10A186E715}">
      <dsp:nvSpPr>
        <dsp:cNvPr id="0" name=""/>
        <dsp:cNvSpPr/>
      </dsp:nvSpPr>
      <dsp:spPr>
        <a:xfrm>
          <a:off x="0" y="2020291"/>
          <a:ext cx="6248400" cy="16156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F3240-E41A-40E5-8B00-BA9ED655D329}">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40F878-4BEB-4F81-905F-59F38007F9D9}">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977900">
            <a:lnSpc>
              <a:spcPct val="90000"/>
            </a:lnSpc>
            <a:spcBef>
              <a:spcPct val="0"/>
            </a:spcBef>
            <a:spcAft>
              <a:spcPct val="35000"/>
            </a:spcAft>
            <a:buNone/>
          </a:pPr>
          <a:r>
            <a:rPr lang="en-US" sz="2200" kern="1200"/>
            <a:t>Evaluate total facilities and other offerings to make adjustments that will cut costs or validate increase in revenue. </a:t>
          </a:r>
        </a:p>
      </dsp:txBody>
      <dsp:txXfrm>
        <a:off x="1866111" y="2020291"/>
        <a:ext cx="4382288" cy="1615680"/>
      </dsp:txXfrm>
    </dsp:sp>
    <dsp:sp modelId="{58AEEB66-5EA3-4402-B02F-3670426C4AEC}">
      <dsp:nvSpPr>
        <dsp:cNvPr id="0" name=""/>
        <dsp:cNvSpPr/>
      </dsp:nvSpPr>
      <dsp:spPr>
        <a:xfrm>
          <a:off x="0" y="4039891"/>
          <a:ext cx="6248400" cy="16156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61BF44-F454-4C64-96EA-5A3BC4946473}">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7C9E02-317A-439D-AEA9-0ECD49D13703}">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977900">
            <a:lnSpc>
              <a:spcPct val="90000"/>
            </a:lnSpc>
            <a:spcBef>
              <a:spcPct val="0"/>
            </a:spcBef>
            <a:spcAft>
              <a:spcPct val="35000"/>
            </a:spcAft>
            <a:buNone/>
          </a:pPr>
          <a:r>
            <a:rPr lang="en-US" sz="2200" kern="1200"/>
            <a:t>Make recommendation based on our findings.</a:t>
          </a:r>
        </a:p>
      </dsp:txBody>
      <dsp:txXfrm>
        <a:off x="1866111" y="4039891"/>
        <a:ext cx="4382288" cy="1615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73315-4690-493C-95DD-CE74E11F636F}">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54BD7-EB53-42BC-89B7-D0D8D43A36C7}">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EE11FE-60D2-4963-AE15-DD799BD300F6}">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Big Mountain should seek to increase the vertical drop and the number of runs in their facility while this might require the installment of additional chair, we see a estimated revenue increase of $3.4 million </a:t>
          </a:r>
        </a:p>
      </dsp:txBody>
      <dsp:txXfrm>
        <a:off x="1057183" y="1805"/>
        <a:ext cx="9458416" cy="915310"/>
      </dsp:txXfrm>
    </dsp:sp>
    <dsp:sp modelId="{45451995-A5FD-4652-AE7A-7066FD99E10B}">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2A64E7-21E9-472F-B0CE-FCA8A9DA9374}">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0C8FF8-3864-4399-B776-63FCEACEB366}">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The costs of operating and installing a new chair is $1.54 million but this is still leave’s us net-positive overall netting a $1.86 million profit.</a:t>
          </a:r>
        </a:p>
      </dsp:txBody>
      <dsp:txXfrm>
        <a:off x="1057183" y="1145944"/>
        <a:ext cx="9458416" cy="915310"/>
      </dsp:txXfrm>
    </dsp:sp>
    <dsp:sp modelId="{2D20A98A-96FC-407D-AD15-CCBA531A2721}">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04627B-8624-41B1-8FF9-AD3FC18B3D40}">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6FEAEE-7CD4-4579-8E7E-F43413708AF3}">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Further examining might be needed as the cost of increasing runs and vertical drops are not factored in.</a:t>
          </a:r>
        </a:p>
      </dsp:txBody>
      <dsp:txXfrm>
        <a:off x="1057183" y="2290082"/>
        <a:ext cx="9458416" cy="915310"/>
      </dsp:txXfrm>
    </dsp:sp>
    <dsp:sp modelId="{D9CB760B-4388-4668-9CA3-DF3826EE1684}">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65995C-14E8-4DE8-B970-54578D518EF6}">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724560-F3D0-474F-B5A6-AA195081FC83}">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Big Mountain could also close runs to cut costs without impacting prices significantly.</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56F2-FB41-4133-A361-9EEDA4B37F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8A417-FF19-4DCC-8147-9D0EC0761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DF17DD-4CF2-448D-BA04-9486208F2ED3}"/>
              </a:ext>
            </a:extLst>
          </p:cNvPr>
          <p:cNvSpPr>
            <a:spLocks noGrp="1"/>
          </p:cNvSpPr>
          <p:nvPr>
            <p:ph type="dt" sz="half" idx="10"/>
          </p:nvPr>
        </p:nvSpPr>
        <p:spPr/>
        <p:txBody>
          <a:bodyPr/>
          <a:lstStyle/>
          <a:p>
            <a:fld id="{4B09C161-73F0-4C0A-A37F-554855498CB8}" type="datetimeFigureOut">
              <a:rPr lang="en-US" smtClean="0"/>
              <a:t>4/12/2021</a:t>
            </a:fld>
            <a:endParaRPr lang="en-US"/>
          </a:p>
        </p:txBody>
      </p:sp>
      <p:sp>
        <p:nvSpPr>
          <p:cNvPr id="5" name="Footer Placeholder 4">
            <a:extLst>
              <a:ext uri="{FF2B5EF4-FFF2-40B4-BE49-F238E27FC236}">
                <a16:creationId xmlns:a16="http://schemas.microsoft.com/office/drawing/2014/main" id="{5F39F67C-36C7-4E17-B7AB-DC13155B3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28394-700A-42C6-B0AD-6945F0130444}"/>
              </a:ext>
            </a:extLst>
          </p:cNvPr>
          <p:cNvSpPr>
            <a:spLocks noGrp="1"/>
          </p:cNvSpPr>
          <p:nvPr>
            <p:ph type="sldNum" sz="quarter" idx="12"/>
          </p:nvPr>
        </p:nvSpPr>
        <p:spPr/>
        <p:txBody>
          <a:bodyPr/>
          <a:lstStyle/>
          <a:p>
            <a:fld id="{64D5E914-14BE-4368-9348-BFEE8DC6AF8B}" type="slidenum">
              <a:rPr lang="en-US" smtClean="0"/>
              <a:t>‹#›</a:t>
            </a:fld>
            <a:endParaRPr lang="en-US"/>
          </a:p>
        </p:txBody>
      </p:sp>
    </p:spTree>
    <p:extLst>
      <p:ext uri="{BB962C8B-B14F-4D97-AF65-F5344CB8AC3E}">
        <p14:creationId xmlns:p14="http://schemas.microsoft.com/office/powerpoint/2010/main" val="263789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41FFB-BE02-4A4D-A2B0-F630387491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C12978-8C14-43E9-B3C2-9D0E6F293A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DCF06-1540-4163-B226-08C2CBC18ABB}"/>
              </a:ext>
            </a:extLst>
          </p:cNvPr>
          <p:cNvSpPr>
            <a:spLocks noGrp="1"/>
          </p:cNvSpPr>
          <p:nvPr>
            <p:ph type="dt" sz="half" idx="10"/>
          </p:nvPr>
        </p:nvSpPr>
        <p:spPr/>
        <p:txBody>
          <a:bodyPr/>
          <a:lstStyle/>
          <a:p>
            <a:fld id="{4B09C161-73F0-4C0A-A37F-554855498CB8}" type="datetimeFigureOut">
              <a:rPr lang="en-US" smtClean="0"/>
              <a:t>4/12/2021</a:t>
            </a:fld>
            <a:endParaRPr lang="en-US"/>
          </a:p>
        </p:txBody>
      </p:sp>
      <p:sp>
        <p:nvSpPr>
          <p:cNvPr id="5" name="Footer Placeholder 4">
            <a:extLst>
              <a:ext uri="{FF2B5EF4-FFF2-40B4-BE49-F238E27FC236}">
                <a16:creationId xmlns:a16="http://schemas.microsoft.com/office/drawing/2014/main" id="{7A3438BF-E427-420C-96DD-F248A35D1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C9D31-F2AA-481F-9C54-A828743B024B}"/>
              </a:ext>
            </a:extLst>
          </p:cNvPr>
          <p:cNvSpPr>
            <a:spLocks noGrp="1"/>
          </p:cNvSpPr>
          <p:nvPr>
            <p:ph type="sldNum" sz="quarter" idx="12"/>
          </p:nvPr>
        </p:nvSpPr>
        <p:spPr/>
        <p:txBody>
          <a:bodyPr/>
          <a:lstStyle/>
          <a:p>
            <a:fld id="{64D5E914-14BE-4368-9348-BFEE8DC6AF8B}" type="slidenum">
              <a:rPr lang="en-US" smtClean="0"/>
              <a:t>‹#›</a:t>
            </a:fld>
            <a:endParaRPr lang="en-US"/>
          </a:p>
        </p:txBody>
      </p:sp>
    </p:spTree>
    <p:extLst>
      <p:ext uri="{BB962C8B-B14F-4D97-AF65-F5344CB8AC3E}">
        <p14:creationId xmlns:p14="http://schemas.microsoft.com/office/powerpoint/2010/main" val="72625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0C041-2439-4F56-A99A-CCB108C701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0CA300-55DD-4528-B374-88BEA57EAD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FDCAB-446E-41A4-9870-B4BD40CCEA1E}"/>
              </a:ext>
            </a:extLst>
          </p:cNvPr>
          <p:cNvSpPr>
            <a:spLocks noGrp="1"/>
          </p:cNvSpPr>
          <p:nvPr>
            <p:ph type="dt" sz="half" idx="10"/>
          </p:nvPr>
        </p:nvSpPr>
        <p:spPr/>
        <p:txBody>
          <a:bodyPr/>
          <a:lstStyle/>
          <a:p>
            <a:fld id="{4B09C161-73F0-4C0A-A37F-554855498CB8}" type="datetimeFigureOut">
              <a:rPr lang="en-US" smtClean="0"/>
              <a:t>4/12/2021</a:t>
            </a:fld>
            <a:endParaRPr lang="en-US"/>
          </a:p>
        </p:txBody>
      </p:sp>
      <p:sp>
        <p:nvSpPr>
          <p:cNvPr id="5" name="Footer Placeholder 4">
            <a:extLst>
              <a:ext uri="{FF2B5EF4-FFF2-40B4-BE49-F238E27FC236}">
                <a16:creationId xmlns:a16="http://schemas.microsoft.com/office/drawing/2014/main" id="{8B127B2E-6156-4089-AF42-55B92868F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8F83F-FAA0-4228-BCCC-6F726E6E94C8}"/>
              </a:ext>
            </a:extLst>
          </p:cNvPr>
          <p:cNvSpPr>
            <a:spLocks noGrp="1"/>
          </p:cNvSpPr>
          <p:nvPr>
            <p:ph type="sldNum" sz="quarter" idx="12"/>
          </p:nvPr>
        </p:nvSpPr>
        <p:spPr/>
        <p:txBody>
          <a:bodyPr/>
          <a:lstStyle/>
          <a:p>
            <a:fld id="{64D5E914-14BE-4368-9348-BFEE8DC6AF8B}" type="slidenum">
              <a:rPr lang="en-US" smtClean="0"/>
              <a:t>‹#›</a:t>
            </a:fld>
            <a:endParaRPr lang="en-US"/>
          </a:p>
        </p:txBody>
      </p:sp>
    </p:spTree>
    <p:extLst>
      <p:ext uri="{BB962C8B-B14F-4D97-AF65-F5344CB8AC3E}">
        <p14:creationId xmlns:p14="http://schemas.microsoft.com/office/powerpoint/2010/main" val="3911212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7EC1-D1A6-400D-AD79-D972698F9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561F8D-4B15-4ADF-995C-E0222C2F47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B509E-2C35-4752-A2D1-656D9730B17A}"/>
              </a:ext>
            </a:extLst>
          </p:cNvPr>
          <p:cNvSpPr>
            <a:spLocks noGrp="1"/>
          </p:cNvSpPr>
          <p:nvPr>
            <p:ph type="dt" sz="half" idx="10"/>
          </p:nvPr>
        </p:nvSpPr>
        <p:spPr/>
        <p:txBody>
          <a:bodyPr/>
          <a:lstStyle/>
          <a:p>
            <a:fld id="{4B09C161-73F0-4C0A-A37F-554855498CB8}" type="datetimeFigureOut">
              <a:rPr lang="en-US" smtClean="0"/>
              <a:t>4/12/2021</a:t>
            </a:fld>
            <a:endParaRPr lang="en-US"/>
          </a:p>
        </p:txBody>
      </p:sp>
      <p:sp>
        <p:nvSpPr>
          <p:cNvPr id="5" name="Footer Placeholder 4">
            <a:extLst>
              <a:ext uri="{FF2B5EF4-FFF2-40B4-BE49-F238E27FC236}">
                <a16:creationId xmlns:a16="http://schemas.microsoft.com/office/drawing/2014/main" id="{0F88EACD-74D1-4557-9513-2D6CECAD8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37382-64CA-4F24-AB58-95F44CBE7F8D}"/>
              </a:ext>
            </a:extLst>
          </p:cNvPr>
          <p:cNvSpPr>
            <a:spLocks noGrp="1"/>
          </p:cNvSpPr>
          <p:nvPr>
            <p:ph type="sldNum" sz="quarter" idx="12"/>
          </p:nvPr>
        </p:nvSpPr>
        <p:spPr/>
        <p:txBody>
          <a:bodyPr/>
          <a:lstStyle/>
          <a:p>
            <a:fld id="{64D5E914-14BE-4368-9348-BFEE8DC6AF8B}" type="slidenum">
              <a:rPr lang="en-US" smtClean="0"/>
              <a:t>‹#›</a:t>
            </a:fld>
            <a:endParaRPr lang="en-US"/>
          </a:p>
        </p:txBody>
      </p:sp>
    </p:spTree>
    <p:extLst>
      <p:ext uri="{BB962C8B-B14F-4D97-AF65-F5344CB8AC3E}">
        <p14:creationId xmlns:p14="http://schemas.microsoft.com/office/powerpoint/2010/main" val="417856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5E2E-0396-4916-A433-44C4A33C3E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8E21C8-1BCF-4F4B-9D49-CF19908C38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6F82D7-581B-4A1F-8CD9-7271DC2B1943}"/>
              </a:ext>
            </a:extLst>
          </p:cNvPr>
          <p:cNvSpPr>
            <a:spLocks noGrp="1"/>
          </p:cNvSpPr>
          <p:nvPr>
            <p:ph type="dt" sz="half" idx="10"/>
          </p:nvPr>
        </p:nvSpPr>
        <p:spPr/>
        <p:txBody>
          <a:bodyPr/>
          <a:lstStyle/>
          <a:p>
            <a:fld id="{4B09C161-73F0-4C0A-A37F-554855498CB8}" type="datetimeFigureOut">
              <a:rPr lang="en-US" smtClean="0"/>
              <a:t>4/12/2021</a:t>
            </a:fld>
            <a:endParaRPr lang="en-US"/>
          </a:p>
        </p:txBody>
      </p:sp>
      <p:sp>
        <p:nvSpPr>
          <p:cNvPr id="5" name="Footer Placeholder 4">
            <a:extLst>
              <a:ext uri="{FF2B5EF4-FFF2-40B4-BE49-F238E27FC236}">
                <a16:creationId xmlns:a16="http://schemas.microsoft.com/office/drawing/2014/main" id="{8A3656C1-2D39-497B-86DB-25CED0A93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5AB3B-B83B-44F0-8058-CF619F0468F4}"/>
              </a:ext>
            </a:extLst>
          </p:cNvPr>
          <p:cNvSpPr>
            <a:spLocks noGrp="1"/>
          </p:cNvSpPr>
          <p:nvPr>
            <p:ph type="sldNum" sz="quarter" idx="12"/>
          </p:nvPr>
        </p:nvSpPr>
        <p:spPr/>
        <p:txBody>
          <a:bodyPr/>
          <a:lstStyle/>
          <a:p>
            <a:fld id="{64D5E914-14BE-4368-9348-BFEE8DC6AF8B}" type="slidenum">
              <a:rPr lang="en-US" smtClean="0"/>
              <a:t>‹#›</a:t>
            </a:fld>
            <a:endParaRPr lang="en-US"/>
          </a:p>
        </p:txBody>
      </p:sp>
    </p:spTree>
    <p:extLst>
      <p:ext uri="{BB962C8B-B14F-4D97-AF65-F5344CB8AC3E}">
        <p14:creationId xmlns:p14="http://schemas.microsoft.com/office/powerpoint/2010/main" val="1969446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373F-42C0-4E4B-8794-6BC6626F75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6F15E8-2F43-433C-9244-B913CF6477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95A1BE-2375-4C23-B5B8-83185DEFDF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1008D9-8F89-442C-B0CE-FC377B01CE73}"/>
              </a:ext>
            </a:extLst>
          </p:cNvPr>
          <p:cNvSpPr>
            <a:spLocks noGrp="1"/>
          </p:cNvSpPr>
          <p:nvPr>
            <p:ph type="dt" sz="half" idx="10"/>
          </p:nvPr>
        </p:nvSpPr>
        <p:spPr/>
        <p:txBody>
          <a:bodyPr/>
          <a:lstStyle/>
          <a:p>
            <a:fld id="{4B09C161-73F0-4C0A-A37F-554855498CB8}" type="datetimeFigureOut">
              <a:rPr lang="en-US" smtClean="0"/>
              <a:t>4/12/2021</a:t>
            </a:fld>
            <a:endParaRPr lang="en-US"/>
          </a:p>
        </p:txBody>
      </p:sp>
      <p:sp>
        <p:nvSpPr>
          <p:cNvPr id="6" name="Footer Placeholder 5">
            <a:extLst>
              <a:ext uri="{FF2B5EF4-FFF2-40B4-BE49-F238E27FC236}">
                <a16:creationId xmlns:a16="http://schemas.microsoft.com/office/drawing/2014/main" id="{E159570E-9364-42F4-893F-E5631FC2B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A743B7-1DE6-4497-BB32-49C9F8E31E10}"/>
              </a:ext>
            </a:extLst>
          </p:cNvPr>
          <p:cNvSpPr>
            <a:spLocks noGrp="1"/>
          </p:cNvSpPr>
          <p:nvPr>
            <p:ph type="sldNum" sz="quarter" idx="12"/>
          </p:nvPr>
        </p:nvSpPr>
        <p:spPr/>
        <p:txBody>
          <a:bodyPr/>
          <a:lstStyle/>
          <a:p>
            <a:fld id="{64D5E914-14BE-4368-9348-BFEE8DC6AF8B}" type="slidenum">
              <a:rPr lang="en-US" smtClean="0"/>
              <a:t>‹#›</a:t>
            </a:fld>
            <a:endParaRPr lang="en-US"/>
          </a:p>
        </p:txBody>
      </p:sp>
    </p:spTree>
    <p:extLst>
      <p:ext uri="{BB962C8B-B14F-4D97-AF65-F5344CB8AC3E}">
        <p14:creationId xmlns:p14="http://schemas.microsoft.com/office/powerpoint/2010/main" val="57627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300F9-CA45-4B2D-AB09-5491FBA34B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A003E6-DD96-4375-8F7E-DFF7561F25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F3396C-9413-438E-9F33-B43BCBF55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EFF152-CB79-4769-89AD-790567B09D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C64E1-25EA-4278-A581-63B5C4995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81032A-48EC-44FE-87E3-1D465165575E}"/>
              </a:ext>
            </a:extLst>
          </p:cNvPr>
          <p:cNvSpPr>
            <a:spLocks noGrp="1"/>
          </p:cNvSpPr>
          <p:nvPr>
            <p:ph type="dt" sz="half" idx="10"/>
          </p:nvPr>
        </p:nvSpPr>
        <p:spPr/>
        <p:txBody>
          <a:bodyPr/>
          <a:lstStyle/>
          <a:p>
            <a:fld id="{4B09C161-73F0-4C0A-A37F-554855498CB8}" type="datetimeFigureOut">
              <a:rPr lang="en-US" smtClean="0"/>
              <a:t>4/12/2021</a:t>
            </a:fld>
            <a:endParaRPr lang="en-US"/>
          </a:p>
        </p:txBody>
      </p:sp>
      <p:sp>
        <p:nvSpPr>
          <p:cNvPr id="8" name="Footer Placeholder 7">
            <a:extLst>
              <a:ext uri="{FF2B5EF4-FFF2-40B4-BE49-F238E27FC236}">
                <a16:creationId xmlns:a16="http://schemas.microsoft.com/office/drawing/2014/main" id="{F98DFC4A-FCEF-4F6F-AD0E-5014EA6B16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6A15C3-F06E-408A-99BD-FF9147557F38}"/>
              </a:ext>
            </a:extLst>
          </p:cNvPr>
          <p:cNvSpPr>
            <a:spLocks noGrp="1"/>
          </p:cNvSpPr>
          <p:nvPr>
            <p:ph type="sldNum" sz="quarter" idx="12"/>
          </p:nvPr>
        </p:nvSpPr>
        <p:spPr/>
        <p:txBody>
          <a:bodyPr/>
          <a:lstStyle/>
          <a:p>
            <a:fld id="{64D5E914-14BE-4368-9348-BFEE8DC6AF8B}" type="slidenum">
              <a:rPr lang="en-US" smtClean="0"/>
              <a:t>‹#›</a:t>
            </a:fld>
            <a:endParaRPr lang="en-US"/>
          </a:p>
        </p:txBody>
      </p:sp>
    </p:spTree>
    <p:extLst>
      <p:ext uri="{BB962C8B-B14F-4D97-AF65-F5344CB8AC3E}">
        <p14:creationId xmlns:p14="http://schemas.microsoft.com/office/powerpoint/2010/main" val="253015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B0F8-3233-4442-9995-885003D49D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5B6E83-44E4-45D3-B3A5-13FF1DF3D88F}"/>
              </a:ext>
            </a:extLst>
          </p:cNvPr>
          <p:cNvSpPr>
            <a:spLocks noGrp="1"/>
          </p:cNvSpPr>
          <p:nvPr>
            <p:ph type="dt" sz="half" idx="10"/>
          </p:nvPr>
        </p:nvSpPr>
        <p:spPr/>
        <p:txBody>
          <a:bodyPr/>
          <a:lstStyle/>
          <a:p>
            <a:fld id="{4B09C161-73F0-4C0A-A37F-554855498CB8}" type="datetimeFigureOut">
              <a:rPr lang="en-US" smtClean="0"/>
              <a:t>4/12/2021</a:t>
            </a:fld>
            <a:endParaRPr lang="en-US"/>
          </a:p>
        </p:txBody>
      </p:sp>
      <p:sp>
        <p:nvSpPr>
          <p:cNvPr id="4" name="Footer Placeholder 3">
            <a:extLst>
              <a:ext uri="{FF2B5EF4-FFF2-40B4-BE49-F238E27FC236}">
                <a16:creationId xmlns:a16="http://schemas.microsoft.com/office/drawing/2014/main" id="{B608D81E-9DA2-4EC2-94FD-54099FB378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306F97-577F-43C1-BB0F-843B0C5EBF37}"/>
              </a:ext>
            </a:extLst>
          </p:cNvPr>
          <p:cNvSpPr>
            <a:spLocks noGrp="1"/>
          </p:cNvSpPr>
          <p:nvPr>
            <p:ph type="sldNum" sz="quarter" idx="12"/>
          </p:nvPr>
        </p:nvSpPr>
        <p:spPr/>
        <p:txBody>
          <a:bodyPr/>
          <a:lstStyle/>
          <a:p>
            <a:fld id="{64D5E914-14BE-4368-9348-BFEE8DC6AF8B}" type="slidenum">
              <a:rPr lang="en-US" smtClean="0"/>
              <a:t>‹#›</a:t>
            </a:fld>
            <a:endParaRPr lang="en-US"/>
          </a:p>
        </p:txBody>
      </p:sp>
    </p:spTree>
    <p:extLst>
      <p:ext uri="{BB962C8B-B14F-4D97-AF65-F5344CB8AC3E}">
        <p14:creationId xmlns:p14="http://schemas.microsoft.com/office/powerpoint/2010/main" val="3875481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9001D7-DCFE-49F0-90A0-BF3E017658E8}"/>
              </a:ext>
            </a:extLst>
          </p:cNvPr>
          <p:cNvSpPr>
            <a:spLocks noGrp="1"/>
          </p:cNvSpPr>
          <p:nvPr>
            <p:ph type="dt" sz="half" idx="10"/>
          </p:nvPr>
        </p:nvSpPr>
        <p:spPr/>
        <p:txBody>
          <a:bodyPr/>
          <a:lstStyle/>
          <a:p>
            <a:fld id="{4B09C161-73F0-4C0A-A37F-554855498CB8}" type="datetimeFigureOut">
              <a:rPr lang="en-US" smtClean="0"/>
              <a:t>4/12/2021</a:t>
            </a:fld>
            <a:endParaRPr lang="en-US"/>
          </a:p>
        </p:txBody>
      </p:sp>
      <p:sp>
        <p:nvSpPr>
          <p:cNvPr id="3" name="Footer Placeholder 2">
            <a:extLst>
              <a:ext uri="{FF2B5EF4-FFF2-40B4-BE49-F238E27FC236}">
                <a16:creationId xmlns:a16="http://schemas.microsoft.com/office/drawing/2014/main" id="{B8B271A4-E143-4BA6-8D90-2CA85202E2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2ED2F5-2064-4FE5-A582-1E1E1DCE8ECD}"/>
              </a:ext>
            </a:extLst>
          </p:cNvPr>
          <p:cNvSpPr>
            <a:spLocks noGrp="1"/>
          </p:cNvSpPr>
          <p:nvPr>
            <p:ph type="sldNum" sz="quarter" idx="12"/>
          </p:nvPr>
        </p:nvSpPr>
        <p:spPr/>
        <p:txBody>
          <a:bodyPr/>
          <a:lstStyle/>
          <a:p>
            <a:fld id="{64D5E914-14BE-4368-9348-BFEE8DC6AF8B}" type="slidenum">
              <a:rPr lang="en-US" smtClean="0"/>
              <a:t>‹#›</a:t>
            </a:fld>
            <a:endParaRPr lang="en-US"/>
          </a:p>
        </p:txBody>
      </p:sp>
    </p:spTree>
    <p:extLst>
      <p:ext uri="{BB962C8B-B14F-4D97-AF65-F5344CB8AC3E}">
        <p14:creationId xmlns:p14="http://schemas.microsoft.com/office/powerpoint/2010/main" val="313571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CCF3-55B7-4779-A443-9F05CC9D3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9CE8ED-463F-4F42-99CD-0B12279A4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4566DF-7538-4EC9-87BC-CC27101DF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B1ED4E-FF28-441D-9934-41637D7AAF06}"/>
              </a:ext>
            </a:extLst>
          </p:cNvPr>
          <p:cNvSpPr>
            <a:spLocks noGrp="1"/>
          </p:cNvSpPr>
          <p:nvPr>
            <p:ph type="dt" sz="half" idx="10"/>
          </p:nvPr>
        </p:nvSpPr>
        <p:spPr/>
        <p:txBody>
          <a:bodyPr/>
          <a:lstStyle/>
          <a:p>
            <a:fld id="{4B09C161-73F0-4C0A-A37F-554855498CB8}" type="datetimeFigureOut">
              <a:rPr lang="en-US" smtClean="0"/>
              <a:t>4/12/2021</a:t>
            </a:fld>
            <a:endParaRPr lang="en-US"/>
          </a:p>
        </p:txBody>
      </p:sp>
      <p:sp>
        <p:nvSpPr>
          <p:cNvPr id="6" name="Footer Placeholder 5">
            <a:extLst>
              <a:ext uri="{FF2B5EF4-FFF2-40B4-BE49-F238E27FC236}">
                <a16:creationId xmlns:a16="http://schemas.microsoft.com/office/drawing/2014/main" id="{CEAFBE5D-23D7-4446-84B7-82E91CD9D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BCABD-E2B9-4598-9BC9-EE17184A8AB4}"/>
              </a:ext>
            </a:extLst>
          </p:cNvPr>
          <p:cNvSpPr>
            <a:spLocks noGrp="1"/>
          </p:cNvSpPr>
          <p:nvPr>
            <p:ph type="sldNum" sz="quarter" idx="12"/>
          </p:nvPr>
        </p:nvSpPr>
        <p:spPr/>
        <p:txBody>
          <a:bodyPr/>
          <a:lstStyle/>
          <a:p>
            <a:fld id="{64D5E914-14BE-4368-9348-BFEE8DC6AF8B}" type="slidenum">
              <a:rPr lang="en-US" smtClean="0"/>
              <a:t>‹#›</a:t>
            </a:fld>
            <a:endParaRPr lang="en-US"/>
          </a:p>
        </p:txBody>
      </p:sp>
    </p:spTree>
    <p:extLst>
      <p:ext uri="{BB962C8B-B14F-4D97-AF65-F5344CB8AC3E}">
        <p14:creationId xmlns:p14="http://schemas.microsoft.com/office/powerpoint/2010/main" val="317567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118A-09EF-4220-9426-81BCCEBB5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653C8A-003D-45B0-A74C-49CF19764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73878D-408E-41BA-8E42-A7A46A74D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E3F5F-4924-4971-9F1F-3A4BB0250404}"/>
              </a:ext>
            </a:extLst>
          </p:cNvPr>
          <p:cNvSpPr>
            <a:spLocks noGrp="1"/>
          </p:cNvSpPr>
          <p:nvPr>
            <p:ph type="dt" sz="half" idx="10"/>
          </p:nvPr>
        </p:nvSpPr>
        <p:spPr/>
        <p:txBody>
          <a:bodyPr/>
          <a:lstStyle/>
          <a:p>
            <a:fld id="{4B09C161-73F0-4C0A-A37F-554855498CB8}" type="datetimeFigureOut">
              <a:rPr lang="en-US" smtClean="0"/>
              <a:t>4/12/2021</a:t>
            </a:fld>
            <a:endParaRPr lang="en-US"/>
          </a:p>
        </p:txBody>
      </p:sp>
      <p:sp>
        <p:nvSpPr>
          <p:cNvPr id="6" name="Footer Placeholder 5">
            <a:extLst>
              <a:ext uri="{FF2B5EF4-FFF2-40B4-BE49-F238E27FC236}">
                <a16:creationId xmlns:a16="http://schemas.microsoft.com/office/drawing/2014/main" id="{E52845AE-1ED7-4264-A1A8-51099C350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56CAA-98A7-4014-88D2-9CB483525390}"/>
              </a:ext>
            </a:extLst>
          </p:cNvPr>
          <p:cNvSpPr>
            <a:spLocks noGrp="1"/>
          </p:cNvSpPr>
          <p:nvPr>
            <p:ph type="sldNum" sz="quarter" idx="12"/>
          </p:nvPr>
        </p:nvSpPr>
        <p:spPr/>
        <p:txBody>
          <a:bodyPr/>
          <a:lstStyle/>
          <a:p>
            <a:fld id="{64D5E914-14BE-4368-9348-BFEE8DC6AF8B}" type="slidenum">
              <a:rPr lang="en-US" smtClean="0"/>
              <a:t>‹#›</a:t>
            </a:fld>
            <a:endParaRPr lang="en-US"/>
          </a:p>
        </p:txBody>
      </p:sp>
    </p:spTree>
    <p:extLst>
      <p:ext uri="{BB962C8B-B14F-4D97-AF65-F5344CB8AC3E}">
        <p14:creationId xmlns:p14="http://schemas.microsoft.com/office/powerpoint/2010/main" val="205227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4BF5C1-89BD-4E93-A2A2-BB915E019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5D7F39-BC62-4D87-A84C-8555F08659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C696E-C070-471C-B2CE-D6BCDFE47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9C161-73F0-4C0A-A37F-554855498CB8}" type="datetimeFigureOut">
              <a:rPr lang="en-US" smtClean="0"/>
              <a:t>4/12/2021</a:t>
            </a:fld>
            <a:endParaRPr lang="en-US"/>
          </a:p>
        </p:txBody>
      </p:sp>
      <p:sp>
        <p:nvSpPr>
          <p:cNvPr id="5" name="Footer Placeholder 4">
            <a:extLst>
              <a:ext uri="{FF2B5EF4-FFF2-40B4-BE49-F238E27FC236}">
                <a16:creationId xmlns:a16="http://schemas.microsoft.com/office/drawing/2014/main" id="{FCC8B45F-6A03-4C66-97DC-CA9AE6BCE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CFBA46-87ED-4144-B2A7-716AF32DD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5E914-14BE-4368-9348-BFEE8DC6AF8B}" type="slidenum">
              <a:rPr lang="en-US" smtClean="0"/>
              <a:t>‹#›</a:t>
            </a:fld>
            <a:endParaRPr lang="en-US"/>
          </a:p>
        </p:txBody>
      </p:sp>
    </p:spTree>
    <p:extLst>
      <p:ext uri="{BB962C8B-B14F-4D97-AF65-F5344CB8AC3E}">
        <p14:creationId xmlns:p14="http://schemas.microsoft.com/office/powerpoint/2010/main" val="58556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12 Top-Rated Ski Resorts in Montana, 2021 | PlanetWare">
            <a:extLst>
              <a:ext uri="{FF2B5EF4-FFF2-40B4-BE49-F238E27FC236}">
                <a16:creationId xmlns:a16="http://schemas.microsoft.com/office/drawing/2014/main" id="{F29E14CB-849D-47EF-BAA0-2CEDF82D05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42" t="9091" r="22868"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4A5499-9E0D-4EB8-93A2-C2C5DB324CA6}"/>
              </a:ext>
            </a:extLst>
          </p:cNvPr>
          <p:cNvSpPr>
            <a:spLocks noGrp="1"/>
          </p:cNvSpPr>
          <p:nvPr>
            <p:ph type="ctrTitle"/>
          </p:nvPr>
        </p:nvSpPr>
        <p:spPr>
          <a:xfrm>
            <a:off x="477981" y="1122363"/>
            <a:ext cx="4023360" cy="3204134"/>
          </a:xfrm>
        </p:spPr>
        <p:txBody>
          <a:bodyPr anchor="b">
            <a:normAutofit/>
          </a:bodyPr>
          <a:lstStyle/>
          <a:p>
            <a:pPr algn="l"/>
            <a:r>
              <a:rPr lang="en-US" sz="4800"/>
              <a:t>Big Mountain Resorts</a:t>
            </a:r>
          </a:p>
        </p:txBody>
      </p:sp>
      <p:sp>
        <p:nvSpPr>
          <p:cNvPr id="3" name="Subtitle 2">
            <a:extLst>
              <a:ext uri="{FF2B5EF4-FFF2-40B4-BE49-F238E27FC236}">
                <a16:creationId xmlns:a16="http://schemas.microsoft.com/office/drawing/2014/main" id="{DEC4D28B-AC4B-4320-A947-15DD4BFEEA57}"/>
              </a:ext>
            </a:extLst>
          </p:cNvPr>
          <p:cNvSpPr>
            <a:spLocks noGrp="1"/>
          </p:cNvSpPr>
          <p:nvPr>
            <p:ph type="subTitle" idx="1"/>
          </p:nvPr>
        </p:nvSpPr>
        <p:spPr>
          <a:xfrm>
            <a:off x="477980" y="4872922"/>
            <a:ext cx="4023359" cy="1208141"/>
          </a:xfrm>
        </p:spPr>
        <p:txBody>
          <a:bodyPr>
            <a:normAutofit/>
          </a:bodyPr>
          <a:lstStyle/>
          <a:p>
            <a:pPr algn="l"/>
            <a:r>
              <a:rPr lang="en-US" sz="2000"/>
              <a:t>Pizon Shetu</a:t>
            </a:r>
          </a:p>
        </p:txBody>
      </p:sp>
      <p:sp>
        <p:nvSpPr>
          <p:cNvPr id="77" name="Rectangle 7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78277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1028"/>
                                        </p:tgtEl>
                                        <p:attrNameLst>
                                          <p:attrName>style.visibility</p:attrName>
                                        </p:attrNameLst>
                                      </p:cBhvr>
                                      <p:to>
                                        <p:strVal val="visible"/>
                                      </p:to>
                                    </p:set>
                                    <p:animEffect transition="in" filter="fade">
                                      <p:cBhvr>
                                        <p:cTn id="13" dur="7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530696-5BB9-4B19-A0BD-40EFEA428C2F}"/>
              </a:ext>
            </a:extLst>
          </p:cNvPr>
          <p:cNvSpPr>
            <a:spLocks noGrp="1"/>
          </p:cNvSpPr>
          <p:nvPr>
            <p:ph type="title"/>
          </p:nvPr>
        </p:nvSpPr>
        <p:spPr>
          <a:xfrm>
            <a:off x="762000" y="559678"/>
            <a:ext cx="3567915" cy="4952492"/>
          </a:xfrm>
        </p:spPr>
        <p:txBody>
          <a:bodyPr>
            <a:normAutofit/>
          </a:bodyPr>
          <a:lstStyle/>
          <a:p>
            <a:r>
              <a:rPr lang="en-US">
                <a:solidFill>
                  <a:schemeClr val="bg1"/>
                </a:solidFill>
              </a:rPr>
              <a:t>The Problem</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C2F202A-DDE2-40AB-A6DC-04E7080E2436}"/>
              </a:ext>
            </a:extLst>
          </p:cNvPr>
          <p:cNvGraphicFramePr>
            <a:graphicFrameLocks noGrp="1"/>
          </p:cNvGraphicFramePr>
          <p:nvPr>
            <p:ph idx="1"/>
            <p:extLst>
              <p:ext uri="{D42A27DB-BD31-4B8C-83A1-F6EECF244321}">
                <p14:modId xmlns:p14="http://schemas.microsoft.com/office/powerpoint/2010/main" val="486592238"/>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987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0D0B410-12CE-4530-A8DD-B773FD312D1A}"/>
              </a:ext>
            </a:extLst>
          </p:cNvPr>
          <p:cNvSpPr>
            <a:spLocks noGrp="1"/>
          </p:cNvSpPr>
          <p:nvPr>
            <p:ph type="title"/>
          </p:nvPr>
        </p:nvSpPr>
        <p:spPr>
          <a:xfrm>
            <a:off x="1014141" y="1450655"/>
            <a:ext cx="3932030" cy="3956690"/>
          </a:xfrm>
        </p:spPr>
        <p:txBody>
          <a:bodyPr anchor="ctr">
            <a:normAutofit/>
          </a:bodyPr>
          <a:lstStyle/>
          <a:p>
            <a:r>
              <a:rPr lang="en-US" sz="8000">
                <a:solidFill>
                  <a:schemeClr val="bg1"/>
                </a:solidFill>
              </a:rPr>
              <a:t>Findings</a:t>
            </a:r>
          </a:p>
        </p:txBody>
      </p:sp>
      <p:cxnSp>
        <p:nvCxnSpPr>
          <p:cNvPr id="21"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F23325-B327-40A9-8680-7E17E4AF6DE9}"/>
              </a:ext>
            </a:extLst>
          </p:cNvPr>
          <p:cNvSpPr>
            <a:spLocks noGrp="1"/>
          </p:cNvSpPr>
          <p:nvPr>
            <p:ph idx="1"/>
          </p:nvPr>
        </p:nvSpPr>
        <p:spPr>
          <a:xfrm>
            <a:off x="6096000" y="1108061"/>
            <a:ext cx="5008901" cy="4571972"/>
          </a:xfrm>
        </p:spPr>
        <p:txBody>
          <a:bodyPr anchor="ctr">
            <a:normAutofit/>
          </a:bodyPr>
          <a:lstStyle/>
          <a:p>
            <a:r>
              <a:rPr lang="en-US" sz="2000" dirty="0">
                <a:solidFill>
                  <a:schemeClr val="bg1"/>
                </a:solidFill>
              </a:rPr>
              <a:t>Blue Mountain Resorts is under-charging for its ticket prices compared to its competitors given their offerings and venue.</a:t>
            </a:r>
          </a:p>
          <a:p>
            <a:r>
              <a:rPr lang="en-US" sz="2000" dirty="0">
                <a:solidFill>
                  <a:schemeClr val="bg1"/>
                </a:solidFill>
              </a:rPr>
              <a:t>They are charging Adult tickets at $81 according to our predictive model they could be charging around $95.87, even with a deviation of $10 they are still below what they can be charging.</a:t>
            </a:r>
          </a:p>
          <a:p>
            <a:r>
              <a:rPr lang="en-US" sz="2000" dirty="0">
                <a:solidFill>
                  <a:schemeClr val="bg1"/>
                </a:solidFill>
              </a:rPr>
              <a:t>They might also see an increase in revenue by the increase of runs and vertical drop</a:t>
            </a:r>
          </a:p>
        </p:txBody>
      </p:sp>
    </p:spTree>
    <p:extLst>
      <p:ext uri="{BB962C8B-B14F-4D97-AF65-F5344CB8AC3E}">
        <p14:creationId xmlns:p14="http://schemas.microsoft.com/office/powerpoint/2010/main" val="3786099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EFD392-2680-41C6-A661-44456DAA5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9FC7F-F1FD-47AB-A3AC-FF08169AFF25}"/>
              </a:ext>
            </a:extLst>
          </p:cNvPr>
          <p:cNvSpPr>
            <a:spLocks noGrp="1"/>
          </p:cNvSpPr>
          <p:nvPr>
            <p:ph type="title"/>
          </p:nvPr>
        </p:nvSpPr>
        <p:spPr>
          <a:xfrm>
            <a:off x="1252800" y="662399"/>
            <a:ext cx="5995987" cy="1494000"/>
          </a:xfrm>
        </p:spPr>
        <p:txBody>
          <a:bodyPr vert="horz" lIns="91440" tIns="45720" rIns="91440" bIns="45720" rtlCol="0" anchor="t">
            <a:normAutofit/>
          </a:bodyPr>
          <a:lstStyle/>
          <a:p>
            <a:r>
              <a:rPr lang="en-US"/>
              <a:t>Analysis</a:t>
            </a:r>
            <a:endParaRPr lang="en-US" dirty="0"/>
          </a:p>
        </p:txBody>
      </p:sp>
      <p:grpSp>
        <p:nvGrpSpPr>
          <p:cNvPr id="15" name="Group 14">
            <a:extLst>
              <a:ext uri="{FF2B5EF4-FFF2-40B4-BE49-F238E27FC236}">
                <a16:creationId xmlns:a16="http://schemas.microsoft.com/office/drawing/2014/main" id="{DE866941-6974-471B-96DC-E7D4042D8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6" name="Freeform 6">
              <a:extLst>
                <a:ext uri="{FF2B5EF4-FFF2-40B4-BE49-F238E27FC236}">
                  <a16:creationId xmlns:a16="http://schemas.microsoft.com/office/drawing/2014/main" id="{FDDB1D1D-BDCA-4CA7-ACB7-28E2D624C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7" name="Freeform 6">
              <a:extLst>
                <a:ext uri="{FF2B5EF4-FFF2-40B4-BE49-F238E27FC236}">
                  <a16:creationId xmlns:a16="http://schemas.microsoft.com/office/drawing/2014/main" id="{91FF3012-8189-40F6-B836-E04371B02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4" name="Content Placeholder 3">
            <a:extLst>
              <a:ext uri="{FF2B5EF4-FFF2-40B4-BE49-F238E27FC236}">
                <a16:creationId xmlns:a16="http://schemas.microsoft.com/office/drawing/2014/main" id="{C12D41A2-0A07-432A-9C0E-41E74E3B6D88}"/>
              </a:ext>
            </a:extLst>
          </p:cNvPr>
          <p:cNvSpPr>
            <a:spLocks noGrp="1"/>
          </p:cNvSpPr>
          <p:nvPr>
            <p:ph sz="half" idx="2"/>
          </p:nvPr>
        </p:nvSpPr>
        <p:spPr>
          <a:xfrm>
            <a:off x="1251678" y="2286001"/>
            <a:ext cx="5205393" cy="2926079"/>
          </a:xfrm>
        </p:spPr>
        <p:txBody>
          <a:bodyPr vert="horz" lIns="91440" tIns="45720" rIns="91440" bIns="45720" rtlCol="0">
            <a:normAutofit/>
          </a:bodyPr>
          <a:lstStyle/>
          <a:p>
            <a:r>
              <a:rPr lang="en-US" sz="2000" dirty="0">
                <a:solidFill>
                  <a:schemeClr val="tx1">
                    <a:alpha val="60000"/>
                  </a:schemeClr>
                </a:solidFill>
              </a:rPr>
              <a:t>According to our analysis the following features has the most impact on ticket price: Snow making area, Total Chairs, Skiable Terrain Area, Fast Quads, Runs, Longest Runs, Trams, and Total Skiable Area. </a:t>
            </a:r>
          </a:p>
          <a:p>
            <a:r>
              <a:rPr lang="en-US" sz="2000" dirty="0">
                <a:solidFill>
                  <a:schemeClr val="tx1">
                    <a:alpha val="60000"/>
                  </a:schemeClr>
                </a:solidFill>
              </a:rPr>
              <a:t>Big Mountain falls in the upper echelon of most of these features yet their competition with similar offerings charge a much higher premium</a:t>
            </a:r>
          </a:p>
        </p:txBody>
      </p:sp>
      <p:pic>
        <p:nvPicPr>
          <p:cNvPr id="8" name="Picture 7">
            <a:extLst>
              <a:ext uri="{FF2B5EF4-FFF2-40B4-BE49-F238E27FC236}">
                <a16:creationId xmlns:a16="http://schemas.microsoft.com/office/drawing/2014/main" id="{BEB17CA9-5144-4AAA-BBC8-455B738BE02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052105" y="144067"/>
            <a:ext cx="4073467" cy="2180699"/>
          </a:xfrm>
          <a:prstGeom prst="rect">
            <a:avLst/>
          </a:prstGeom>
          <a:noFill/>
        </p:spPr>
      </p:pic>
      <p:pic>
        <p:nvPicPr>
          <p:cNvPr id="7" name="Picture 6">
            <a:extLst>
              <a:ext uri="{FF2B5EF4-FFF2-40B4-BE49-F238E27FC236}">
                <a16:creationId xmlns:a16="http://schemas.microsoft.com/office/drawing/2014/main" id="{7F6093E4-E4C7-43EF-A9CD-17A65F92B27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067864" y="2286001"/>
            <a:ext cx="4158154" cy="2078866"/>
          </a:xfrm>
          <a:prstGeom prst="rect">
            <a:avLst/>
          </a:prstGeom>
          <a:noFill/>
        </p:spPr>
      </p:pic>
      <p:pic>
        <p:nvPicPr>
          <p:cNvPr id="5" name="Content Placeholder 4">
            <a:extLst>
              <a:ext uri="{FF2B5EF4-FFF2-40B4-BE49-F238E27FC236}">
                <a16:creationId xmlns:a16="http://schemas.microsoft.com/office/drawing/2014/main" id="{8F2D1763-293C-4266-BCB0-BA4131383A2A}"/>
              </a:ext>
            </a:extLst>
          </p:cNvPr>
          <p:cNvPicPr>
            <a:picLocks noGrp="1"/>
          </p:cNvPicPr>
          <p:nvPr>
            <p:ph sz="half" idx="1"/>
          </p:nvPr>
        </p:nvPicPr>
        <p:blipFill>
          <a:blip r:embed="rId4">
            <a:extLst>
              <a:ext uri="{28A0092B-C50C-407E-A947-70E740481C1C}">
                <a14:useLocalDpi xmlns:a14="http://schemas.microsoft.com/office/drawing/2010/main" val="0"/>
              </a:ext>
            </a:extLst>
          </a:blip>
          <a:stretch>
            <a:fillRect/>
          </a:stretch>
        </p:blipFill>
        <p:spPr bwMode="auto">
          <a:xfrm>
            <a:off x="7083623" y="4326102"/>
            <a:ext cx="4158154" cy="2180699"/>
          </a:xfrm>
          <a:prstGeom prst="rect">
            <a:avLst/>
          </a:prstGeom>
          <a:noFill/>
        </p:spPr>
      </p:pic>
    </p:spTree>
    <p:extLst>
      <p:ext uri="{BB962C8B-B14F-4D97-AF65-F5344CB8AC3E}">
        <p14:creationId xmlns:p14="http://schemas.microsoft.com/office/powerpoint/2010/main" val="222548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328E5E6A-3D97-4FE1-84B5-F3CFFA6CB1E8}"/>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Analysis</a:t>
            </a:r>
          </a:p>
        </p:txBody>
      </p:sp>
      <p:pic>
        <p:nvPicPr>
          <p:cNvPr id="3076" name="Picture 4">
            <a:extLst>
              <a:ext uri="{FF2B5EF4-FFF2-40B4-BE49-F238E27FC236}">
                <a16:creationId xmlns:a16="http://schemas.microsoft.com/office/drawing/2014/main" id="{8298BF94-2CEF-4CF9-B9E9-345187ED52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38600" y="1313299"/>
            <a:ext cx="5804970" cy="309114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B2C390C2-57CD-444E-9551-8BD8DE6793E8}"/>
              </a:ext>
            </a:extLst>
          </p:cNvPr>
          <p:cNvSpPr>
            <a:spLocks noGrp="1"/>
          </p:cNvSpPr>
          <p:nvPr>
            <p:ph idx="1"/>
          </p:nvPr>
        </p:nvSpPr>
        <p:spPr>
          <a:xfrm>
            <a:off x="4038600" y="4884872"/>
            <a:ext cx="7349197" cy="1600333"/>
          </a:xfrm>
        </p:spPr>
        <p:txBody>
          <a:bodyPr>
            <a:normAutofit/>
          </a:bodyPr>
          <a:lstStyle/>
          <a:p>
            <a:r>
              <a:rPr lang="en-US" sz="1800" dirty="0"/>
              <a:t>Our model showed that Big Mountain may be able to leverage more savings by closing some runs, but revenue might decline once too many runs have been closed. It seems closing 4-6 runs and more had an impact on revenue but less than 4 saw no significant impact on revenue. </a:t>
            </a:r>
          </a:p>
          <a:p>
            <a:endParaRPr lang="en-US" sz="1800" dirty="0"/>
          </a:p>
        </p:txBody>
      </p:sp>
    </p:spTree>
    <p:extLst>
      <p:ext uri="{BB962C8B-B14F-4D97-AF65-F5344CB8AC3E}">
        <p14:creationId xmlns:p14="http://schemas.microsoft.com/office/powerpoint/2010/main" val="82330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423C12-2A31-4FAF-8C2A-6ABBA480DFFC}"/>
              </a:ext>
            </a:extLst>
          </p:cNvPr>
          <p:cNvSpPr>
            <a:spLocks noGrp="1"/>
          </p:cNvSpPr>
          <p:nvPr>
            <p:ph type="title"/>
          </p:nvPr>
        </p:nvSpPr>
        <p:spPr>
          <a:xfrm>
            <a:off x="838200" y="365125"/>
            <a:ext cx="10515600" cy="1325563"/>
          </a:xfrm>
        </p:spPr>
        <p:txBody>
          <a:bodyPr>
            <a:normAutofit/>
          </a:bodyPr>
          <a:lstStyle/>
          <a:p>
            <a:pPr algn="ctr"/>
            <a:r>
              <a:rPr lang="en-US" dirty="0">
                <a:solidFill>
                  <a:schemeClr val="bg1"/>
                </a:solidFill>
              </a:rPr>
              <a:t>Recommendation</a:t>
            </a:r>
          </a:p>
        </p:txBody>
      </p:sp>
      <p:graphicFrame>
        <p:nvGraphicFramePr>
          <p:cNvPr id="5" name="Content Placeholder 2">
            <a:extLst>
              <a:ext uri="{FF2B5EF4-FFF2-40B4-BE49-F238E27FC236}">
                <a16:creationId xmlns:a16="http://schemas.microsoft.com/office/drawing/2014/main" id="{655ED55F-8B8C-43B4-AFC6-323918BECF41}"/>
              </a:ext>
            </a:extLst>
          </p:cNvPr>
          <p:cNvGraphicFramePr>
            <a:graphicFrameLocks noGrp="1"/>
          </p:cNvGraphicFramePr>
          <p:nvPr>
            <p:ph idx="1"/>
            <p:extLst>
              <p:ext uri="{D42A27DB-BD31-4B8C-83A1-F6EECF244321}">
                <p14:modId xmlns:p14="http://schemas.microsoft.com/office/powerpoint/2010/main" val="19172845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246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TotalTime>
  <Words>341</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Big Mountain Resorts</vt:lpstr>
      <vt:lpstr>The Problem</vt:lpstr>
      <vt:lpstr>Findings</vt:lpstr>
      <vt:lpstr>Analysis</vt:lpstr>
      <vt:lpstr>Analysis</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Resorts</dc:title>
  <dc:creator>Pizon Shetu</dc:creator>
  <cp:lastModifiedBy>Pizon Shetu</cp:lastModifiedBy>
  <cp:revision>5</cp:revision>
  <dcterms:created xsi:type="dcterms:W3CDTF">2021-04-12T20:04:44Z</dcterms:created>
  <dcterms:modified xsi:type="dcterms:W3CDTF">2021-04-13T18:01:57Z</dcterms:modified>
</cp:coreProperties>
</file>