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sldIdLst>
    <p:sldId id="256" r:id="rId2"/>
    <p:sldId id="257" r:id="rId3"/>
    <p:sldId id="258" r:id="rId4"/>
    <p:sldId id="259" r:id="rId5"/>
    <p:sldId id="260" r:id="rId6"/>
    <p:sldId id="270" r:id="rId7"/>
    <p:sldId id="261" r:id="rId8"/>
    <p:sldId id="271" r:id="rId9"/>
    <p:sldId id="262" r:id="rId10"/>
    <p:sldId id="263" r:id="rId11"/>
    <p:sldId id="264" r:id="rId12"/>
    <p:sldId id="265" r:id="rId13"/>
    <p:sldId id="267" r:id="rId14"/>
    <p:sldId id="266" r:id="rId15"/>
    <p:sldId id="268" r:id="rId16"/>
    <p:sldId id="26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7" autoAdjust="0"/>
    <p:restoredTop sz="94660"/>
  </p:normalViewPr>
  <p:slideViewPr>
    <p:cSldViewPr snapToGrid="0">
      <p:cViewPr>
        <p:scale>
          <a:sx n="74" d="100"/>
          <a:sy n="74" d="100"/>
        </p:scale>
        <p:origin x="702" y="10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4" Type="http://schemas.openxmlformats.org/officeDocument/2006/relationships/image" Target="../media/image15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4_2">
  <dgm:title val=""/>
  <dgm:desc val=""/>
  <dgm:catLst>
    <dgm:cat type="accent4" pri="14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10A8B0-6118-4A90-8640-982195CD87AA}" type="doc">
      <dgm:prSet loTypeId="urn:microsoft.com/office/officeart/2008/layout/LinedList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B0E60146-419A-44D9-8620-3712832B4E4D}">
      <dgm:prSet/>
      <dgm:spPr/>
      <dgm:t>
        <a:bodyPr/>
        <a:lstStyle/>
        <a:p>
          <a:r>
            <a:rPr lang="en-US"/>
            <a:t>75,000 observations with over 1500 features </a:t>
          </a:r>
        </a:p>
      </dgm:t>
    </dgm:pt>
    <dgm:pt modelId="{F848B2CB-8B5E-4B28-8C3A-3A62D8780CC8}" type="parTrans" cxnId="{82DA5502-3B46-4394-A5E6-1EC67B220EBA}">
      <dgm:prSet/>
      <dgm:spPr/>
      <dgm:t>
        <a:bodyPr/>
        <a:lstStyle/>
        <a:p>
          <a:endParaRPr lang="en-US"/>
        </a:p>
      </dgm:t>
    </dgm:pt>
    <dgm:pt modelId="{B8ED53D2-D4F8-44AD-AC1D-1445E230A856}" type="sibTrans" cxnId="{82DA5502-3B46-4394-A5E6-1EC67B220EBA}">
      <dgm:prSet/>
      <dgm:spPr/>
      <dgm:t>
        <a:bodyPr/>
        <a:lstStyle/>
        <a:p>
          <a:endParaRPr lang="en-US"/>
        </a:p>
      </dgm:t>
    </dgm:pt>
    <dgm:pt modelId="{B6D31C89-6B23-456A-9D46-D18DB4F6A5F8}">
      <dgm:prSet/>
      <dgm:spPr/>
      <dgm:t>
        <a:bodyPr/>
        <a:lstStyle/>
        <a:p>
          <a:r>
            <a:rPr lang="en-US"/>
            <a:t>Shrunk to 65,000 homes and 24 features</a:t>
          </a:r>
        </a:p>
      </dgm:t>
    </dgm:pt>
    <dgm:pt modelId="{1696BE8A-C5CE-4F4B-B5B7-3C1FDF82A507}" type="parTrans" cxnId="{6D446E6D-41E0-4579-90F1-1267763C5D55}">
      <dgm:prSet/>
      <dgm:spPr/>
      <dgm:t>
        <a:bodyPr/>
        <a:lstStyle/>
        <a:p>
          <a:endParaRPr lang="en-US"/>
        </a:p>
      </dgm:t>
    </dgm:pt>
    <dgm:pt modelId="{A5A41CEC-F32F-4797-BAF3-48DB8436F9FA}" type="sibTrans" cxnId="{6D446E6D-41E0-4579-90F1-1267763C5D55}">
      <dgm:prSet/>
      <dgm:spPr/>
      <dgm:t>
        <a:bodyPr/>
        <a:lstStyle/>
        <a:p>
          <a:endParaRPr lang="en-US"/>
        </a:p>
      </dgm:t>
    </dgm:pt>
    <dgm:pt modelId="{49998502-0C08-42AD-AACD-6044EC7DBA12}">
      <dgm:prSet/>
      <dgm:spPr/>
      <dgm:t>
        <a:bodyPr/>
        <a:lstStyle/>
        <a:p>
          <a:r>
            <a:rPr lang="en-US"/>
            <a:t>Main variable – Price</a:t>
          </a:r>
        </a:p>
      </dgm:t>
    </dgm:pt>
    <dgm:pt modelId="{A251513A-E90C-4404-9CBD-E636493B9ADF}" type="parTrans" cxnId="{8E813581-7823-4301-BAA8-C24996A098BA}">
      <dgm:prSet/>
      <dgm:spPr/>
      <dgm:t>
        <a:bodyPr/>
        <a:lstStyle/>
        <a:p>
          <a:endParaRPr lang="en-US"/>
        </a:p>
      </dgm:t>
    </dgm:pt>
    <dgm:pt modelId="{89CA7CDE-9B88-4A21-A4EE-B5FD15C4DCFF}" type="sibTrans" cxnId="{8E813581-7823-4301-BAA8-C24996A098BA}">
      <dgm:prSet/>
      <dgm:spPr/>
      <dgm:t>
        <a:bodyPr/>
        <a:lstStyle/>
        <a:p>
          <a:endParaRPr lang="en-US"/>
        </a:p>
      </dgm:t>
    </dgm:pt>
    <dgm:pt modelId="{788C9B4F-61E1-4C3D-ACB7-10A5CC5BACB6}">
      <dgm:prSet/>
      <dgm:spPr/>
      <dgm:t>
        <a:bodyPr/>
        <a:lstStyle/>
        <a:p>
          <a:r>
            <a:rPr lang="en-US"/>
            <a:t>Dropping of redundant, useless features and rows with missing values</a:t>
          </a:r>
        </a:p>
      </dgm:t>
    </dgm:pt>
    <dgm:pt modelId="{F74A0752-2C13-48DB-AD0C-3DB70DBE5E28}" type="parTrans" cxnId="{A5C36572-F19F-4839-91C2-E43331F721B9}">
      <dgm:prSet/>
      <dgm:spPr/>
      <dgm:t>
        <a:bodyPr/>
        <a:lstStyle/>
        <a:p>
          <a:endParaRPr lang="en-US"/>
        </a:p>
      </dgm:t>
    </dgm:pt>
    <dgm:pt modelId="{802895BF-DF19-4F39-BF29-86B9C33DA6F1}" type="sibTrans" cxnId="{A5C36572-F19F-4839-91C2-E43331F721B9}">
      <dgm:prSet/>
      <dgm:spPr/>
      <dgm:t>
        <a:bodyPr/>
        <a:lstStyle/>
        <a:p>
          <a:endParaRPr lang="en-US"/>
        </a:p>
      </dgm:t>
    </dgm:pt>
    <dgm:pt modelId="{BD36AEAD-C2FC-44F9-970C-FDB7A1ED108C}" type="pres">
      <dgm:prSet presAssocID="{8A10A8B0-6118-4A90-8640-982195CD87AA}" presName="vert0" presStyleCnt="0">
        <dgm:presLayoutVars>
          <dgm:dir/>
          <dgm:animOne val="branch"/>
          <dgm:animLvl val="lvl"/>
        </dgm:presLayoutVars>
      </dgm:prSet>
      <dgm:spPr/>
    </dgm:pt>
    <dgm:pt modelId="{EEA59ED2-63ED-4AD1-965A-7031E1B76529}" type="pres">
      <dgm:prSet presAssocID="{B0E60146-419A-44D9-8620-3712832B4E4D}" presName="thickLine" presStyleLbl="alignNode1" presStyleIdx="0" presStyleCnt="4"/>
      <dgm:spPr/>
    </dgm:pt>
    <dgm:pt modelId="{EBB6EFA1-CBDD-4BA4-8B89-C39160BB7789}" type="pres">
      <dgm:prSet presAssocID="{B0E60146-419A-44D9-8620-3712832B4E4D}" presName="horz1" presStyleCnt="0"/>
      <dgm:spPr/>
    </dgm:pt>
    <dgm:pt modelId="{D0ED62C1-B2E3-4A50-8394-203BF3FDE143}" type="pres">
      <dgm:prSet presAssocID="{B0E60146-419A-44D9-8620-3712832B4E4D}" presName="tx1" presStyleLbl="revTx" presStyleIdx="0" presStyleCnt="4"/>
      <dgm:spPr/>
    </dgm:pt>
    <dgm:pt modelId="{C476DFB1-3664-49E5-9A30-944DAF23A1DE}" type="pres">
      <dgm:prSet presAssocID="{B0E60146-419A-44D9-8620-3712832B4E4D}" presName="vert1" presStyleCnt="0"/>
      <dgm:spPr/>
    </dgm:pt>
    <dgm:pt modelId="{59D8959C-9492-456B-B8BD-3601037C7C6B}" type="pres">
      <dgm:prSet presAssocID="{B6D31C89-6B23-456A-9D46-D18DB4F6A5F8}" presName="thickLine" presStyleLbl="alignNode1" presStyleIdx="1" presStyleCnt="4"/>
      <dgm:spPr/>
    </dgm:pt>
    <dgm:pt modelId="{C23FBCCB-5765-4728-82E4-E80D651FC080}" type="pres">
      <dgm:prSet presAssocID="{B6D31C89-6B23-456A-9D46-D18DB4F6A5F8}" presName="horz1" presStyleCnt="0"/>
      <dgm:spPr/>
    </dgm:pt>
    <dgm:pt modelId="{E4AAF832-8E2B-4016-9E56-3A5BF678BFB4}" type="pres">
      <dgm:prSet presAssocID="{B6D31C89-6B23-456A-9D46-D18DB4F6A5F8}" presName="tx1" presStyleLbl="revTx" presStyleIdx="1" presStyleCnt="4"/>
      <dgm:spPr/>
    </dgm:pt>
    <dgm:pt modelId="{3BF3ADDB-8C41-4E16-B95A-89929BEB09B2}" type="pres">
      <dgm:prSet presAssocID="{B6D31C89-6B23-456A-9D46-D18DB4F6A5F8}" presName="vert1" presStyleCnt="0"/>
      <dgm:spPr/>
    </dgm:pt>
    <dgm:pt modelId="{61363B9F-6164-4271-9C68-3AA1944C12C6}" type="pres">
      <dgm:prSet presAssocID="{49998502-0C08-42AD-AACD-6044EC7DBA12}" presName="thickLine" presStyleLbl="alignNode1" presStyleIdx="2" presStyleCnt="4"/>
      <dgm:spPr/>
    </dgm:pt>
    <dgm:pt modelId="{B922EF47-6EF3-437A-98D8-D16F35171448}" type="pres">
      <dgm:prSet presAssocID="{49998502-0C08-42AD-AACD-6044EC7DBA12}" presName="horz1" presStyleCnt="0"/>
      <dgm:spPr/>
    </dgm:pt>
    <dgm:pt modelId="{9101D19A-4E2A-4980-9842-E30F04689F3B}" type="pres">
      <dgm:prSet presAssocID="{49998502-0C08-42AD-AACD-6044EC7DBA12}" presName="tx1" presStyleLbl="revTx" presStyleIdx="2" presStyleCnt="4"/>
      <dgm:spPr/>
    </dgm:pt>
    <dgm:pt modelId="{BB3010A4-BE0D-4E2C-8676-7C10D5FF840A}" type="pres">
      <dgm:prSet presAssocID="{49998502-0C08-42AD-AACD-6044EC7DBA12}" presName="vert1" presStyleCnt="0"/>
      <dgm:spPr/>
    </dgm:pt>
    <dgm:pt modelId="{5104E6D9-933A-487A-B503-FDA7486447D5}" type="pres">
      <dgm:prSet presAssocID="{788C9B4F-61E1-4C3D-ACB7-10A5CC5BACB6}" presName="thickLine" presStyleLbl="alignNode1" presStyleIdx="3" presStyleCnt="4"/>
      <dgm:spPr/>
    </dgm:pt>
    <dgm:pt modelId="{FC31A005-F969-4910-BAC8-2338F3FD113D}" type="pres">
      <dgm:prSet presAssocID="{788C9B4F-61E1-4C3D-ACB7-10A5CC5BACB6}" presName="horz1" presStyleCnt="0"/>
      <dgm:spPr/>
    </dgm:pt>
    <dgm:pt modelId="{739C9EF5-550F-43FA-882A-808458CB7B95}" type="pres">
      <dgm:prSet presAssocID="{788C9B4F-61E1-4C3D-ACB7-10A5CC5BACB6}" presName="tx1" presStyleLbl="revTx" presStyleIdx="3" presStyleCnt="4"/>
      <dgm:spPr/>
    </dgm:pt>
    <dgm:pt modelId="{478F9CA2-59F8-4D9A-96AB-8ABBE51E6BB6}" type="pres">
      <dgm:prSet presAssocID="{788C9B4F-61E1-4C3D-ACB7-10A5CC5BACB6}" presName="vert1" presStyleCnt="0"/>
      <dgm:spPr/>
    </dgm:pt>
  </dgm:ptLst>
  <dgm:cxnLst>
    <dgm:cxn modelId="{82DA5502-3B46-4394-A5E6-1EC67B220EBA}" srcId="{8A10A8B0-6118-4A90-8640-982195CD87AA}" destId="{B0E60146-419A-44D9-8620-3712832B4E4D}" srcOrd="0" destOrd="0" parTransId="{F848B2CB-8B5E-4B28-8C3A-3A62D8780CC8}" sibTransId="{B8ED53D2-D4F8-44AD-AC1D-1445E230A856}"/>
    <dgm:cxn modelId="{2CD0190E-F42A-4DC8-97F5-365715C012E7}" type="presOf" srcId="{B6D31C89-6B23-456A-9D46-D18DB4F6A5F8}" destId="{E4AAF832-8E2B-4016-9E56-3A5BF678BFB4}" srcOrd="0" destOrd="0" presId="urn:microsoft.com/office/officeart/2008/layout/LinedList"/>
    <dgm:cxn modelId="{74E8030F-91AB-4974-9FC1-3F5249251C95}" type="presOf" srcId="{8A10A8B0-6118-4A90-8640-982195CD87AA}" destId="{BD36AEAD-C2FC-44F9-970C-FDB7A1ED108C}" srcOrd="0" destOrd="0" presId="urn:microsoft.com/office/officeart/2008/layout/LinedList"/>
    <dgm:cxn modelId="{6D446E6D-41E0-4579-90F1-1267763C5D55}" srcId="{8A10A8B0-6118-4A90-8640-982195CD87AA}" destId="{B6D31C89-6B23-456A-9D46-D18DB4F6A5F8}" srcOrd="1" destOrd="0" parTransId="{1696BE8A-C5CE-4F4B-B5B7-3C1FDF82A507}" sibTransId="{A5A41CEC-F32F-4797-BAF3-48DB8436F9FA}"/>
    <dgm:cxn modelId="{A5C36572-F19F-4839-91C2-E43331F721B9}" srcId="{8A10A8B0-6118-4A90-8640-982195CD87AA}" destId="{788C9B4F-61E1-4C3D-ACB7-10A5CC5BACB6}" srcOrd="3" destOrd="0" parTransId="{F74A0752-2C13-48DB-AD0C-3DB70DBE5E28}" sibTransId="{802895BF-DF19-4F39-BF29-86B9C33DA6F1}"/>
    <dgm:cxn modelId="{E9797178-D4A7-4F9C-ADDC-613E24D6FC35}" type="presOf" srcId="{788C9B4F-61E1-4C3D-ACB7-10A5CC5BACB6}" destId="{739C9EF5-550F-43FA-882A-808458CB7B95}" srcOrd="0" destOrd="0" presId="urn:microsoft.com/office/officeart/2008/layout/LinedList"/>
    <dgm:cxn modelId="{CBF7A47A-6181-47A2-823D-89A9BBF9D37F}" type="presOf" srcId="{49998502-0C08-42AD-AACD-6044EC7DBA12}" destId="{9101D19A-4E2A-4980-9842-E30F04689F3B}" srcOrd="0" destOrd="0" presId="urn:microsoft.com/office/officeart/2008/layout/LinedList"/>
    <dgm:cxn modelId="{8E813581-7823-4301-BAA8-C24996A098BA}" srcId="{8A10A8B0-6118-4A90-8640-982195CD87AA}" destId="{49998502-0C08-42AD-AACD-6044EC7DBA12}" srcOrd="2" destOrd="0" parTransId="{A251513A-E90C-4404-9CBD-E636493B9ADF}" sibTransId="{89CA7CDE-9B88-4A21-A4EE-B5FD15C4DCFF}"/>
    <dgm:cxn modelId="{A48D8ACB-4C69-41AA-A212-8971FD20282F}" type="presOf" srcId="{B0E60146-419A-44D9-8620-3712832B4E4D}" destId="{D0ED62C1-B2E3-4A50-8394-203BF3FDE143}" srcOrd="0" destOrd="0" presId="urn:microsoft.com/office/officeart/2008/layout/LinedList"/>
    <dgm:cxn modelId="{731A064C-5E58-4BDB-9115-D67E19649E36}" type="presParOf" srcId="{BD36AEAD-C2FC-44F9-970C-FDB7A1ED108C}" destId="{EEA59ED2-63ED-4AD1-965A-7031E1B76529}" srcOrd="0" destOrd="0" presId="urn:microsoft.com/office/officeart/2008/layout/LinedList"/>
    <dgm:cxn modelId="{22B5DCC7-74DF-48F3-B235-B18C26D721F9}" type="presParOf" srcId="{BD36AEAD-C2FC-44F9-970C-FDB7A1ED108C}" destId="{EBB6EFA1-CBDD-4BA4-8B89-C39160BB7789}" srcOrd="1" destOrd="0" presId="urn:microsoft.com/office/officeart/2008/layout/LinedList"/>
    <dgm:cxn modelId="{7EE2E165-7138-4B99-A4D4-6FE04DAD7D40}" type="presParOf" srcId="{EBB6EFA1-CBDD-4BA4-8B89-C39160BB7789}" destId="{D0ED62C1-B2E3-4A50-8394-203BF3FDE143}" srcOrd="0" destOrd="0" presId="urn:microsoft.com/office/officeart/2008/layout/LinedList"/>
    <dgm:cxn modelId="{2D9266EB-98BA-4DE6-8469-E483C5202922}" type="presParOf" srcId="{EBB6EFA1-CBDD-4BA4-8B89-C39160BB7789}" destId="{C476DFB1-3664-49E5-9A30-944DAF23A1DE}" srcOrd="1" destOrd="0" presId="urn:microsoft.com/office/officeart/2008/layout/LinedList"/>
    <dgm:cxn modelId="{6D33FFC2-FFCB-4F5F-9158-3CBCC178D541}" type="presParOf" srcId="{BD36AEAD-C2FC-44F9-970C-FDB7A1ED108C}" destId="{59D8959C-9492-456B-B8BD-3601037C7C6B}" srcOrd="2" destOrd="0" presId="urn:microsoft.com/office/officeart/2008/layout/LinedList"/>
    <dgm:cxn modelId="{46D80111-648E-4407-A723-7F2BDDDFC62B}" type="presParOf" srcId="{BD36AEAD-C2FC-44F9-970C-FDB7A1ED108C}" destId="{C23FBCCB-5765-4728-82E4-E80D651FC080}" srcOrd="3" destOrd="0" presId="urn:microsoft.com/office/officeart/2008/layout/LinedList"/>
    <dgm:cxn modelId="{D970DE2F-55F9-48EF-A290-29AAD48E8DCA}" type="presParOf" srcId="{C23FBCCB-5765-4728-82E4-E80D651FC080}" destId="{E4AAF832-8E2B-4016-9E56-3A5BF678BFB4}" srcOrd="0" destOrd="0" presId="urn:microsoft.com/office/officeart/2008/layout/LinedList"/>
    <dgm:cxn modelId="{D4103F83-A19B-4028-92EA-20BE3CD15188}" type="presParOf" srcId="{C23FBCCB-5765-4728-82E4-E80D651FC080}" destId="{3BF3ADDB-8C41-4E16-B95A-89929BEB09B2}" srcOrd="1" destOrd="0" presId="urn:microsoft.com/office/officeart/2008/layout/LinedList"/>
    <dgm:cxn modelId="{F9CC6CB9-84E7-4C69-A3E7-8D4119267026}" type="presParOf" srcId="{BD36AEAD-C2FC-44F9-970C-FDB7A1ED108C}" destId="{61363B9F-6164-4271-9C68-3AA1944C12C6}" srcOrd="4" destOrd="0" presId="urn:microsoft.com/office/officeart/2008/layout/LinedList"/>
    <dgm:cxn modelId="{0A573203-DBE4-428A-AFE2-982D0267D415}" type="presParOf" srcId="{BD36AEAD-C2FC-44F9-970C-FDB7A1ED108C}" destId="{B922EF47-6EF3-437A-98D8-D16F35171448}" srcOrd="5" destOrd="0" presId="urn:microsoft.com/office/officeart/2008/layout/LinedList"/>
    <dgm:cxn modelId="{46DBC726-0275-4C72-BDFF-3610437B0683}" type="presParOf" srcId="{B922EF47-6EF3-437A-98D8-D16F35171448}" destId="{9101D19A-4E2A-4980-9842-E30F04689F3B}" srcOrd="0" destOrd="0" presId="urn:microsoft.com/office/officeart/2008/layout/LinedList"/>
    <dgm:cxn modelId="{65A6F673-4CA8-4669-BD73-494272B22CF8}" type="presParOf" srcId="{B922EF47-6EF3-437A-98D8-D16F35171448}" destId="{BB3010A4-BE0D-4E2C-8676-7C10D5FF840A}" srcOrd="1" destOrd="0" presId="urn:microsoft.com/office/officeart/2008/layout/LinedList"/>
    <dgm:cxn modelId="{66C7A3FD-8EB5-4808-8961-97BC42171062}" type="presParOf" srcId="{BD36AEAD-C2FC-44F9-970C-FDB7A1ED108C}" destId="{5104E6D9-933A-487A-B503-FDA7486447D5}" srcOrd="6" destOrd="0" presId="urn:microsoft.com/office/officeart/2008/layout/LinedList"/>
    <dgm:cxn modelId="{CB8A45FC-B813-4811-8B5C-BFEFF6E4E783}" type="presParOf" srcId="{BD36AEAD-C2FC-44F9-970C-FDB7A1ED108C}" destId="{FC31A005-F969-4910-BAC8-2338F3FD113D}" srcOrd="7" destOrd="0" presId="urn:microsoft.com/office/officeart/2008/layout/LinedList"/>
    <dgm:cxn modelId="{A3F0A8EB-E9B7-4E90-AA49-20E85544880E}" type="presParOf" srcId="{FC31A005-F969-4910-BAC8-2338F3FD113D}" destId="{739C9EF5-550F-43FA-882A-808458CB7B95}" srcOrd="0" destOrd="0" presId="urn:microsoft.com/office/officeart/2008/layout/LinedList"/>
    <dgm:cxn modelId="{5F9695EB-A8C3-42BE-8B9E-D3885A73C8E7}" type="presParOf" srcId="{FC31A005-F969-4910-BAC8-2338F3FD113D}" destId="{478F9CA2-59F8-4D9A-96AB-8ABBE51E6BB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14D1657-81D0-4AE1-849D-827685443168}" type="doc">
      <dgm:prSet loTypeId="urn:microsoft.com/office/officeart/2008/layout/LinedList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8CA4E178-3D6F-4C9B-9146-7BD7965E2DD6}">
      <dgm:prSet custT="1"/>
      <dgm:spPr/>
      <dgm:t>
        <a:bodyPr/>
        <a:lstStyle/>
        <a:p>
          <a:r>
            <a:rPr lang="en-US" sz="4000" dirty="0"/>
            <a:t>MAE – Mean Absolute Error</a:t>
          </a:r>
        </a:p>
      </dgm:t>
    </dgm:pt>
    <dgm:pt modelId="{B510698B-2DE0-46A1-B028-1FFC0277CD6D}" type="parTrans" cxnId="{B72F608B-FE29-4326-8E4B-7F6A48E1E748}">
      <dgm:prSet/>
      <dgm:spPr/>
      <dgm:t>
        <a:bodyPr/>
        <a:lstStyle/>
        <a:p>
          <a:endParaRPr lang="en-US"/>
        </a:p>
      </dgm:t>
    </dgm:pt>
    <dgm:pt modelId="{39C6DE25-65C5-4DBB-8A3B-4382FAC00536}" type="sibTrans" cxnId="{B72F608B-FE29-4326-8E4B-7F6A48E1E748}">
      <dgm:prSet/>
      <dgm:spPr/>
      <dgm:t>
        <a:bodyPr/>
        <a:lstStyle/>
        <a:p>
          <a:endParaRPr lang="en-US"/>
        </a:p>
      </dgm:t>
    </dgm:pt>
    <dgm:pt modelId="{7AF59B7A-F660-4F72-A9AC-60E091765F79}">
      <dgm:prSet custT="1"/>
      <dgm:spPr/>
      <dgm:t>
        <a:bodyPr/>
        <a:lstStyle/>
        <a:p>
          <a:r>
            <a:rPr lang="en-US" sz="4000" dirty="0"/>
            <a:t>On average how far is the prediction from the actual</a:t>
          </a:r>
        </a:p>
      </dgm:t>
    </dgm:pt>
    <dgm:pt modelId="{A1D06A6F-8A0E-4F8C-AE60-42D966C95CF0}" type="parTrans" cxnId="{3DBB655A-0061-45F1-8EB7-C7092A28DE28}">
      <dgm:prSet/>
      <dgm:spPr/>
      <dgm:t>
        <a:bodyPr/>
        <a:lstStyle/>
        <a:p>
          <a:endParaRPr lang="en-US"/>
        </a:p>
      </dgm:t>
    </dgm:pt>
    <dgm:pt modelId="{FD6EA220-A80F-46E3-9A66-391257359FED}" type="sibTrans" cxnId="{3DBB655A-0061-45F1-8EB7-C7092A28DE28}">
      <dgm:prSet/>
      <dgm:spPr/>
      <dgm:t>
        <a:bodyPr/>
        <a:lstStyle/>
        <a:p>
          <a:endParaRPr lang="en-US"/>
        </a:p>
      </dgm:t>
    </dgm:pt>
    <dgm:pt modelId="{04B9F477-FA3A-4438-B6BB-5525C11E95AB}" type="pres">
      <dgm:prSet presAssocID="{D14D1657-81D0-4AE1-849D-827685443168}" presName="vert0" presStyleCnt="0">
        <dgm:presLayoutVars>
          <dgm:dir/>
          <dgm:animOne val="branch"/>
          <dgm:animLvl val="lvl"/>
        </dgm:presLayoutVars>
      </dgm:prSet>
      <dgm:spPr/>
    </dgm:pt>
    <dgm:pt modelId="{27B68396-623A-4A25-8F45-35BA1B24ED23}" type="pres">
      <dgm:prSet presAssocID="{8CA4E178-3D6F-4C9B-9146-7BD7965E2DD6}" presName="thickLine" presStyleLbl="alignNode1" presStyleIdx="0" presStyleCnt="2"/>
      <dgm:spPr/>
    </dgm:pt>
    <dgm:pt modelId="{5C010405-81C2-467B-85EA-EE655D97C849}" type="pres">
      <dgm:prSet presAssocID="{8CA4E178-3D6F-4C9B-9146-7BD7965E2DD6}" presName="horz1" presStyleCnt="0"/>
      <dgm:spPr/>
    </dgm:pt>
    <dgm:pt modelId="{D6AE6D45-94F7-40AC-A27A-D69252215081}" type="pres">
      <dgm:prSet presAssocID="{8CA4E178-3D6F-4C9B-9146-7BD7965E2DD6}" presName="tx1" presStyleLbl="revTx" presStyleIdx="0" presStyleCnt="2"/>
      <dgm:spPr/>
    </dgm:pt>
    <dgm:pt modelId="{95F28320-C557-4EE9-845A-00C8C230037C}" type="pres">
      <dgm:prSet presAssocID="{8CA4E178-3D6F-4C9B-9146-7BD7965E2DD6}" presName="vert1" presStyleCnt="0"/>
      <dgm:spPr/>
    </dgm:pt>
    <dgm:pt modelId="{42AA5E13-605E-4FFC-B97C-F4A929F50E14}" type="pres">
      <dgm:prSet presAssocID="{7AF59B7A-F660-4F72-A9AC-60E091765F79}" presName="thickLine" presStyleLbl="alignNode1" presStyleIdx="1" presStyleCnt="2"/>
      <dgm:spPr/>
    </dgm:pt>
    <dgm:pt modelId="{0A7A5545-92B8-4348-B9BB-2B4B9E846A82}" type="pres">
      <dgm:prSet presAssocID="{7AF59B7A-F660-4F72-A9AC-60E091765F79}" presName="horz1" presStyleCnt="0"/>
      <dgm:spPr/>
    </dgm:pt>
    <dgm:pt modelId="{8394CCCF-43A3-4FC1-B754-558B09420CA5}" type="pres">
      <dgm:prSet presAssocID="{7AF59B7A-F660-4F72-A9AC-60E091765F79}" presName="tx1" presStyleLbl="revTx" presStyleIdx="1" presStyleCnt="2"/>
      <dgm:spPr/>
    </dgm:pt>
    <dgm:pt modelId="{DB1C29B4-FABE-430F-8DDF-54F93C830586}" type="pres">
      <dgm:prSet presAssocID="{7AF59B7A-F660-4F72-A9AC-60E091765F79}" presName="vert1" presStyleCnt="0"/>
      <dgm:spPr/>
    </dgm:pt>
  </dgm:ptLst>
  <dgm:cxnLst>
    <dgm:cxn modelId="{ECC75949-3236-41FD-9397-C133BC7499DD}" type="presOf" srcId="{8CA4E178-3D6F-4C9B-9146-7BD7965E2DD6}" destId="{D6AE6D45-94F7-40AC-A27A-D69252215081}" srcOrd="0" destOrd="0" presId="urn:microsoft.com/office/officeart/2008/layout/LinedList"/>
    <dgm:cxn modelId="{928CDB55-FC9A-4FE9-8572-D1951E36443A}" type="presOf" srcId="{D14D1657-81D0-4AE1-849D-827685443168}" destId="{04B9F477-FA3A-4438-B6BB-5525C11E95AB}" srcOrd="0" destOrd="0" presId="urn:microsoft.com/office/officeart/2008/layout/LinedList"/>
    <dgm:cxn modelId="{3DBB655A-0061-45F1-8EB7-C7092A28DE28}" srcId="{D14D1657-81D0-4AE1-849D-827685443168}" destId="{7AF59B7A-F660-4F72-A9AC-60E091765F79}" srcOrd="1" destOrd="0" parTransId="{A1D06A6F-8A0E-4F8C-AE60-42D966C95CF0}" sibTransId="{FD6EA220-A80F-46E3-9A66-391257359FED}"/>
    <dgm:cxn modelId="{1D87357B-F1AD-4C32-9B6C-1D188E02EE91}" type="presOf" srcId="{7AF59B7A-F660-4F72-A9AC-60E091765F79}" destId="{8394CCCF-43A3-4FC1-B754-558B09420CA5}" srcOrd="0" destOrd="0" presId="urn:microsoft.com/office/officeart/2008/layout/LinedList"/>
    <dgm:cxn modelId="{B72F608B-FE29-4326-8E4B-7F6A48E1E748}" srcId="{D14D1657-81D0-4AE1-849D-827685443168}" destId="{8CA4E178-3D6F-4C9B-9146-7BD7965E2DD6}" srcOrd="0" destOrd="0" parTransId="{B510698B-2DE0-46A1-B028-1FFC0277CD6D}" sibTransId="{39C6DE25-65C5-4DBB-8A3B-4382FAC00536}"/>
    <dgm:cxn modelId="{84E2E667-35A1-4CF3-9AC7-5ADB49503951}" type="presParOf" srcId="{04B9F477-FA3A-4438-B6BB-5525C11E95AB}" destId="{27B68396-623A-4A25-8F45-35BA1B24ED23}" srcOrd="0" destOrd="0" presId="urn:microsoft.com/office/officeart/2008/layout/LinedList"/>
    <dgm:cxn modelId="{B05E8356-C7EE-46DA-944B-A97278DB1E6A}" type="presParOf" srcId="{04B9F477-FA3A-4438-B6BB-5525C11E95AB}" destId="{5C010405-81C2-467B-85EA-EE655D97C849}" srcOrd="1" destOrd="0" presId="urn:microsoft.com/office/officeart/2008/layout/LinedList"/>
    <dgm:cxn modelId="{0B5F2EFC-4FA9-46F4-A724-50311907B9D1}" type="presParOf" srcId="{5C010405-81C2-467B-85EA-EE655D97C849}" destId="{D6AE6D45-94F7-40AC-A27A-D69252215081}" srcOrd="0" destOrd="0" presId="urn:microsoft.com/office/officeart/2008/layout/LinedList"/>
    <dgm:cxn modelId="{E164A94F-D2E2-4ED1-B589-F217765A6C24}" type="presParOf" srcId="{5C010405-81C2-467B-85EA-EE655D97C849}" destId="{95F28320-C557-4EE9-845A-00C8C230037C}" srcOrd="1" destOrd="0" presId="urn:microsoft.com/office/officeart/2008/layout/LinedList"/>
    <dgm:cxn modelId="{F9744175-9C6D-423F-A2F7-198AA1793E6B}" type="presParOf" srcId="{04B9F477-FA3A-4438-B6BB-5525C11E95AB}" destId="{42AA5E13-605E-4FFC-B97C-F4A929F50E14}" srcOrd="2" destOrd="0" presId="urn:microsoft.com/office/officeart/2008/layout/LinedList"/>
    <dgm:cxn modelId="{1095B321-6AF6-4CC5-B41B-2B79DA5D7EAD}" type="presParOf" srcId="{04B9F477-FA3A-4438-B6BB-5525C11E95AB}" destId="{0A7A5545-92B8-4348-B9BB-2B4B9E846A82}" srcOrd="3" destOrd="0" presId="urn:microsoft.com/office/officeart/2008/layout/LinedList"/>
    <dgm:cxn modelId="{59616B1B-3B79-490B-BDCE-E4C9933292A2}" type="presParOf" srcId="{0A7A5545-92B8-4348-B9BB-2B4B9E846A82}" destId="{8394CCCF-43A3-4FC1-B754-558B09420CA5}" srcOrd="0" destOrd="0" presId="urn:microsoft.com/office/officeart/2008/layout/LinedList"/>
    <dgm:cxn modelId="{06CCC5D2-D544-4C53-BEC2-540C3515ABD5}" type="presParOf" srcId="{0A7A5545-92B8-4348-B9BB-2B4B9E846A82}" destId="{DB1C29B4-FABE-430F-8DDF-54F93C83058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EE7FE6C-C55A-4F47-AD1B-11AE05B8EDC5}" type="doc">
      <dgm:prSet loTypeId="urn:microsoft.com/office/officeart/2005/8/layout/matrix3" loCatId="matrix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4EEF3D4-6C7C-466C-9481-76EAFD106B6A}">
      <dgm:prSet/>
      <dgm:spPr/>
      <dgm:t>
        <a:bodyPr/>
        <a:lstStyle/>
        <a:p>
          <a:r>
            <a:rPr lang="en-US" b="1" dirty="0"/>
            <a:t>Linear Regression  </a:t>
          </a:r>
        </a:p>
        <a:p>
          <a:r>
            <a:rPr lang="en-US" b="1" dirty="0"/>
            <a:t>380K</a:t>
          </a:r>
          <a:endParaRPr lang="en-US" dirty="0"/>
        </a:p>
      </dgm:t>
    </dgm:pt>
    <dgm:pt modelId="{16D2CA3B-F2BE-48C6-AEF3-ABF3E304BCFB}" type="parTrans" cxnId="{E200C652-6D52-49CD-8B80-8159ADBCF9A4}">
      <dgm:prSet/>
      <dgm:spPr/>
      <dgm:t>
        <a:bodyPr/>
        <a:lstStyle/>
        <a:p>
          <a:endParaRPr lang="en-US"/>
        </a:p>
      </dgm:t>
    </dgm:pt>
    <dgm:pt modelId="{699A3705-02BC-49FE-8333-05FEC9190B6E}" type="sibTrans" cxnId="{E200C652-6D52-49CD-8B80-8159ADBCF9A4}">
      <dgm:prSet/>
      <dgm:spPr/>
      <dgm:t>
        <a:bodyPr/>
        <a:lstStyle/>
        <a:p>
          <a:endParaRPr lang="en-US"/>
        </a:p>
      </dgm:t>
    </dgm:pt>
    <dgm:pt modelId="{6266790A-3C52-4184-A92D-E1ABE8EBF9E4}">
      <dgm:prSet/>
      <dgm:spPr/>
      <dgm:t>
        <a:bodyPr/>
        <a:lstStyle/>
        <a:p>
          <a:r>
            <a:rPr lang="en-US" b="1" dirty="0"/>
            <a:t>K-Nearest Neighbor</a:t>
          </a:r>
        </a:p>
        <a:p>
          <a:r>
            <a:rPr lang="en-US" b="1" dirty="0"/>
            <a:t>261K</a:t>
          </a:r>
          <a:endParaRPr lang="en-US" dirty="0"/>
        </a:p>
      </dgm:t>
    </dgm:pt>
    <dgm:pt modelId="{B0F03FF2-1481-48D4-BA3B-5F169731FBD5}" type="parTrans" cxnId="{6BE60712-8081-4FED-9CB9-EDD81E26FEE9}">
      <dgm:prSet/>
      <dgm:spPr/>
      <dgm:t>
        <a:bodyPr/>
        <a:lstStyle/>
        <a:p>
          <a:endParaRPr lang="en-US"/>
        </a:p>
      </dgm:t>
    </dgm:pt>
    <dgm:pt modelId="{ADA16251-3683-4950-AE2F-BFB449147BE8}" type="sibTrans" cxnId="{6BE60712-8081-4FED-9CB9-EDD81E26FEE9}">
      <dgm:prSet/>
      <dgm:spPr/>
      <dgm:t>
        <a:bodyPr/>
        <a:lstStyle/>
        <a:p>
          <a:endParaRPr lang="en-US"/>
        </a:p>
      </dgm:t>
    </dgm:pt>
    <dgm:pt modelId="{E168B3A6-590A-4505-B68F-A810EBD328EF}">
      <dgm:prSet/>
      <dgm:spPr/>
      <dgm:t>
        <a:bodyPr/>
        <a:lstStyle/>
        <a:p>
          <a:r>
            <a:rPr lang="en-US" b="1" dirty="0" err="1"/>
            <a:t>RandomForest</a:t>
          </a:r>
          <a:endParaRPr lang="en-US" b="1" dirty="0"/>
        </a:p>
        <a:p>
          <a:r>
            <a:rPr lang="en-US" b="1" dirty="0"/>
            <a:t>250K</a:t>
          </a:r>
          <a:endParaRPr lang="en-US" dirty="0"/>
        </a:p>
      </dgm:t>
    </dgm:pt>
    <dgm:pt modelId="{57CFC847-A7F3-4F11-9EA9-8F4E7CF5A299}" type="parTrans" cxnId="{84B388E2-33D1-4E0F-B26C-A729AE8C03D0}">
      <dgm:prSet/>
      <dgm:spPr/>
      <dgm:t>
        <a:bodyPr/>
        <a:lstStyle/>
        <a:p>
          <a:endParaRPr lang="en-US"/>
        </a:p>
      </dgm:t>
    </dgm:pt>
    <dgm:pt modelId="{46DA6C62-1C46-45E0-9A22-454032C4B3C8}" type="sibTrans" cxnId="{84B388E2-33D1-4E0F-B26C-A729AE8C03D0}">
      <dgm:prSet/>
      <dgm:spPr/>
      <dgm:t>
        <a:bodyPr/>
        <a:lstStyle/>
        <a:p>
          <a:endParaRPr lang="en-US"/>
        </a:p>
      </dgm:t>
    </dgm:pt>
    <dgm:pt modelId="{DC453FAF-DB7B-4556-BDDA-E38C576E5BDA}">
      <dgm:prSet/>
      <dgm:spPr/>
      <dgm:t>
        <a:bodyPr/>
        <a:lstStyle/>
        <a:p>
          <a:r>
            <a:rPr lang="en-US" b="1" dirty="0" err="1"/>
            <a:t>XGBoost</a:t>
          </a:r>
          <a:r>
            <a:rPr lang="en-US" b="1" dirty="0"/>
            <a:t> Regression</a:t>
          </a:r>
        </a:p>
        <a:p>
          <a:r>
            <a:rPr lang="en-US" b="1" dirty="0"/>
            <a:t>220K</a:t>
          </a:r>
          <a:endParaRPr lang="en-US" dirty="0"/>
        </a:p>
      </dgm:t>
    </dgm:pt>
    <dgm:pt modelId="{91074BB6-3AAB-417D-8FFF-234719FA7A4C}" type="parTrans" cxnId="{54ABB2E8-2D61-470D-BA43-48A342FA7D8C}">
      <dgm:prSet/>
      <dgm:spPr/>
      <dgm:t>
        <a:bodyPr/>
        <a:lstStyle/>
        <a:p>
          <a:endParaRPr lang="en-US"/>
        </a:p>
      </dgm:t>
    </dgm:pt>
    <dgm:pt modelId="{CBC7EC09-1725-436F-B7E6-7EBE8731D20F}" type="sibTrans" cxnId="{54ABB2E8-2D61-470D-BA43-48A342FA7D8C}">
      <dgm:prSet/>
      <dgm:spPr/>
      <dgm:t>
        <a:bodyPr/>
        <a:lstStyle/>
        <a:p>
          <a:endParaRPr lang="en-US"/>
        </a:p>
      </dgm:t>
    </dgm:pt>
    <dgm:pt modelId="{12EC29B7-9B6A-4066-A1EF-383DEA42B11F}" type="pres">
      <dgm:prSet presAssocID="{0EE7FE6C-C55A-4F47-AD1B-11AE05B8EDC5}" presName="matrix" presStyleCnt="0">
        <dgm:presLayoutVars>
          <dgm:chMax val="1"/>
          <dgm:dir/>
          <dgm:resizeHandles val="exact"/>
        </dgm:presLayoutVars>
      </dgm:prSet>
      <dgm:spPr/>
    </dgm:pt>
    <dgm:pt modelId="{46DDA5C2-CFFE-473E-B0E2-F0882FED7A33}" type="pres">
      <dgm:prSet presAssocID="{0EE7FE6C-C55A-4F47-AD1B-11AE05B8EDC5}" presName="diamond" presStyleLbl="bgShp" presStyleIdx="0" presStyleCnt="1"/>
      <dgm:spPr/>
    </dgm:pt>
    <dgm:pt modelId="{C83F727B-0D8C-4F9C-8DAD-CE668551F618}" type="pres">
      <dgm:prSet presAssocID="{0EE7FE6C-C55A-4F47-AD1B-11AE05B8EDC5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5A12FE49-1549-4973-B846-A582AAD85230}" type="pres">
      <dgm:prSet presAssocID="{0EE7FE6C-C55A-4F47-AD1B-11AE05B8EDC5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19C6A8B8-F57F-4EC9-9FCA-B2D72352A4A7}" type="pres">
      <dgm:prSet presAssocID="{0EE7FE6C-C55A-4F47-AD1B-11AE05B8EDC5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BAEDA4E1-2088-4DCB-B6CB-1A7DF581F8DE}" type="pres">
      <dgm:prSet presAssocID="{0EE7FE6C-C55A-4F47-AD1B-11AE05B8EDC5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6BE60712-8081-4FED-9CB9-EDD81E26FEE9}" srcId="{0EE7FE6C-C55A-4F47-AD1B-11AE05B8EDC5}" destId="{6266790A-3C52-4184-A92D-E1ABE8EBF9E4}" srcOrd="1" destOrd="0" parTransId="{B0F03FF2-1481-48D4-BA3B-5F169731FBD5}" sibTransId="{ADA16251-3683-4950-AE2F-BFB449147BE8}"/>
    <dgm:cxn modelId="{3801182E-68AC-473F-822A-B3B598780BCB}" type="presOf" srcId="{0EE7FE6C-C55A-4F47-AD1B-11AE05B8EDC5}" destId="{12EC29B7-9B6A-4066-A1EF-383DEA42B11F}" srcOrd="0" destOrd="0" presId="urn:microsoft.com/office/officeart/2005/8/layout/matrix3"/>
    <dgm:cxn modelId="{E200C652-6D52-49CD-8B80-8159ADBCF9A4}" srcId="{0EE7FE6C-C55A-4F47-AD1B-11AE05B8EDC5}" destId="{E4EEF3D4-6C7C-466C-9481-76EAFD106B6A}" srcOrd="0" destOrd="0" parTransId="{16D2CA3B-F2BE-48C6-AEF3-ABF3E304BCFB}" sibTransId="{699A3705-02BC-49FE-8333-05FEC9190B6E}"/>
    <dgm:cxn modelId="{F6F321AE-A65C-4B1E-8F20-01811B9D1F96}" type="presOf" srcId="{E4EEF3D4-6C7C-466C-9481-76EAFD106B6A}" destId="{C83F727B-0D8C-4F9C-8DAD-CE668551F618}" srcOrd="0" destOrd="0" presId="urn:microsoft.com/office/officeart/2005/8/layout/matrix3"/>
    <dgm:cxn modelId="{049762D1-7BBC-455C-BA76-0B4AA458D044}" type="presOf" srcId="{E168B3A6-590A-4505-B68F-A810EBD328EF}" destId="{19C6A8B8-F57F-4EC9-9FCA-B2D72352A4A7}" srcOrd="0" destOrd="0" presId="urn:microsoft.com/office/officeart/2005/8/layout/matrix3"/>
    <dgm:cxn modelId="{84B388E2-33D1-4E0F-B26C-A729AE8C03D0}" srcId="{0EE7FE6C-C55A-4F47-AD1B-11AE05B8EDC5}" destId="{E168B3A6-590A-4505-B68F-A810EBD328EF}" srcOrd="2" destOrd="0" parTransId="{57CFC847-A7F3-4F11-9EA9-8F4E7CF5A299}" sibTransId="{46DA6C62-1C46-45E0-9A22-454032C4B3C8}"/>
    <dgm:cxn modelId="{2AC084E7-CFCB-406C-9C0B-107E985794DC}" type="presOf" srcId="{6266790A-3C52-4184-A92D-E1ABE8EBF9E4}" destId="{5A12FE49-1549-4973-B846-A582AAD85230}" srcOrd="0" destOrd="0" presId="urn:microsoft.com/office/officeart/2005/8/layout/matrix3"/>
    <dgm:cxn modelId="{54ABB2E8-2D61-470D-BA43-48A342FA7D8C}" srcId="{0EE7FE6C-C55A-4F47-AD1B-11AE05B8EDC5}" destId="{DC453FAF-DB7B-4556-BDDA-E38C576E5BDA}" srcOrd="3" destOrd="0" parTransId="{91074BB6-3AAB-417D-8FFF-234719FA7A4C}" sibTransId="{CBC7EC09-1725-436F-B7E6-7EBE8731D20F}"/>
    <dgm:cxn modelId="{0885AEF3-7800-4A6E-8CC7-F4BC188058BE}" type="presOf" srcId="{DC453FAF-DB7B-4556-BDDA-E38C576E5BDA}" destId="{BAEDA4E1-2088-4DCB-B6CB-1A7DF581F8DE}" srcOrd="0" destOrd="0" presId="urn:microsoft.com/office/officeart/2005/8/layout/matrix3"/>
    <dgm:cxn modelId="{4C3494FA-B3E7-44CF-BC20-72D628D3784F}" type="presParOf" srcId="{12EC29B7-9B6A-4066-A1EF-383DEA42B11F}" destId="{46DDA5C2-CFFE-473E-B0E2-F0882FED7A33}" srcOrd="0" destOrd="0" presId="urn:microsoft.com/office/officeart/2005/8/layout/matrix3"/>
    <dgm:cxn modelId="{7197DA72-E471-4185-95CE-7A662582F281}" type="presParOf" srcId="{12EC29B7-9B6A-4066-A1EF-383DEA42B11F}" destId="{C83F727B-0D8C-4F9C-8DAD-CE668551F618}" srcOrd="1" destOrd="0" presId="urn:microsoft.com/office/officeart/2005/8/layout/matrix3"/>
    <dgm:cxn modelId="{DAF51669-3E67-447B-9C56-05BA069AA050}" type="presParOf" srcId="{12EC29B7-9B6A-4066-A1EF-383DEA42B11F}" destId="{5A12FE49-1549-4973-B846-A582AAD85230}" srcOrd="2" destOrd="0" presId="urn:microsoft.com/office/officeart/2005/8/layout/matrix3"/>
    <dgm:cxn modelId="{93CC3783-B477-4D53-B600-1E7D208489FE}" type="presParOf" srcId="{12EC29B7-9B6A-4066-A1EF-383DEA42B11F}" destId="{19C6A8B8-F57F-4EC9-9FCA-B2D72352A4A7}" srcOrd="3" destOrd="0" presId="urn:microsoft.com/office/officeart/2005/8/layout/matrix3"/>
    <dgm:cxn modelId="{B631A02D-8408-43D4-95C2-BFBD5F287479}" type="presParOf" srcId="{12EC29B7-9B6A-4066-A1EF-383DEA42B11F}" destId="{BAEDA4E1-2088-4DCB-B6CB-1A7DF581F8DE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84CB03B-44A2-43D9-9CF6-5485663C423B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bg_accent4_2" csCatId="accent4" phldr="1"/>
      <dgm:spPr/>
      <dgm:t>
        <a:bodyPr/>
        <a:lstStyle/>
        <a:p>
          <a:endParaRPr lang="en-US"/>
        </a:p>
      </dgm:t>
    </dgm:pt>
    <dgm:pt modelId="{65AE6C54-E441-4376-A67C-FF57556ED9F2}">
      <dgm:prSet/>
      <dgm:spPr/>
      <dgm:t>
        <a:bodyPr/>
        <a:lstStyle/>
        <a:p>
          <a:pPr>
            <a:defRPr cap="all"/>
          </a:pPr>
          <a:r>
            <a:rPr lang="en-US"/>
            <a:t>Max_depth, min_child_weight, eta, subsample, and col_sample</a:t>
          </a:r>
        </a:p>
      </dgm:t>
    </dgm:pt>
    <dgm:pt modelId="{9C2DD3E4-2B55-408F-AEC9-6F47B4AA1DA5}" type="parTrans" cxnId="{768C6E6B-012C-4001-8389-39C5AE1DB02F}">
      <dgm:prSet/>
      <dgm:spPr/>
      <dgm:t>
        <a:bodyPr/>
        <a:lstStyle/>
        <a:p>
          <a:endParaRPr lang="en-US"/>
        </a:p>
      </dgm:t>
    </dgm:pt>
    <dgm:pt modelId="{B337D742-C526-4679-B1D9-E66685B135F1}" type="sibTrans" cxnId="{768C6E6B-012C-4001-8389-39C5AE1DB02F}">
      <dgm:prSet/>
      <dgm:spPr/>
      <dgm:t>
        <a:bodyPr/>
        <a:lstStyle/>
        <a:p>
          <a:endParaRPr lang="en-US"/>
        </a:p>
      </dgm:t>
    </dgm:pt>
    <dgm:pt modelId="{82849F64-73CE-4503-87ED-D152967623F0}">
      <dgm:prSet/>
      <dgm:spPr/>
      <dgm:t>
        <a:bodyPr/>
        <a:lstStyle/>
        <a:p>
          <a:pPr>
            <a:defRPr cap="all"/>
          </a:pPr>
          <a:r>
            <a:rPr lang="en-US"/>
            <a:t>Reduction of nearly 30K in MAE on testing data and 65.7K in training data. </a:t>
          </a:r>
        </a:p>
      </dgm:t>
    </dgm:pt>
    <dgm:pt modelId="{D623FD04-2C91-4564-AAFE-667E5C55F56D}" type="parTrans" cxnId="{098EFA18-9FEF-455C-9234-62F312BA5D27}">
      <dgm:prSet/>
      <dgm:spPr/>
      <dgm:t>
        <a:bodyPr/>
        <a:lstStyle/>
        <a:p>
          <a:endParaRPr lang="en-US"/>
        </a:p>
      </dgm:t>
    </dgm:pt>
    <dgm:pt modelId="{EE293313-2964-4E1C-972F-8AF1EA533F15}" type="sibTrans" cxnId="{098EFA18-9FEF-455C-9234-62F312BA5D27}">
      <dgm:prSet/>
      <dgm:spPr/>
      <dgm:t>
        <a:bodyPr/>
        <a:lstStyle/>
        <a:p>
          <a:endParaRPr lang="en-US"/>
        </a:p>
      </dgm:t>
    </dgm:pt>
    <dgm:pt modelId="{847A1C8E-8F44-4E1C-8779-024A71C3CE8A}" type="pres">
      <dgm:prSet presAssocID="{F84CB03B-44A2-43D9-9CF6-5485663C423B}" presName="root" presStyleCnt="0">
        <dgm:presLayoutVars>
          <dgm:dir/>
          <dgm:resizeHandles val="exact"/>
        </dgm:presLayoutVars>
      </dgm:prSet>
      <dgm:spPr/>
    </dgm:pt>
    <dgm:pt modelId="{4422AB67-CF89-4ABB-A55F-90AD6739960D}" type="pres">
      <dgm:prSet presAssocID="{65AE6C54-E441-4376-A67C-FF57556ED9F2}" presName="compNode" presStyleCnt="0"/>
      <dgm:spPr/>
    </dgm:pt>
    <dgm:pt modelId="{E44CF463-4DD8-41DE-A789-22DB73F4A11A}" type="pres">
      <dgm:prSet presAssocID="{65AE6C54-E441-4376-A67C-FF57556ED9F2}" presName="iconBgRect" presStyleLbl="bgShp" presStyleIdx="0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CF98D296-5525-4449-A2BF-97A07CF58440}" type="pres">
      <dgm:prSet presAssocID="{65AE6C54-E441-4376-A67C-FF57556ED9F2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2665D511-680E-4C1E-AF4F-26C9602101E2}" type="pres">
      <dgm:prSet presAssocID="{65AE6C54-E441-4376-A67C-FF57556ED9F2}" presName="spaceRect" presStyleCnt="0"/>
      <dgm:spPr/>
    </dgm:pt>
    <dgm:pt modelId="{E5DF9632-D0BC-48E3-A25F-5B3D80F4D050}" type="pres">
      <dgm:prSet presAssocID="{65AE6C54-E441-4376-A67C-FF57556ED9F2}" presName="textRect" presStyleLbl="revTx" presStyleIdx="0" presStyleCnt="2">
        <dgm:presLayoutVars>
          <dgm:chMax val="1"/>
          <dgm:chPref val="1"/>
        </dgm:presLayoutVars>
      </dgm:prSet>
      <dgm:spPr/>
    </dgm:pt>
    <dgm:pt modelId="{52803881-118B-494C-BE84-0565A92DA365}" type="pres">
      <dgm:prSet presAssocID="{B337D742-C526-4679-B1D9-E66685B135F1}" presName="sibTrans" presStyleCnt="0"/>
      <dgm:spPr/>
    </dgm:pt>
    <dgm:pt modelId="{F67172E0-AA76-4198-B6FE-D2F320908BCF}" type="pres">
      <dgm:prSet presAssocID="{82849F64-73CE-4503-87ED-D152967623F0}" presName="compNode" presStyleCnt="0"/>
      <dgm:spPr/>
    </dgm:pt>
    <dgm:pt modelId="{00DB8C5F-AED3-4426-A0E1-CA93E23D21F1}" type="pres">
      <dgm:prSet presAssocID="{82849F64-73CE-4503-87ED-D152967623F0}" presName="iconBgRect" presStyleLbl="bgShp" presStyleIdx="1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CA5F3C39-498F-4D4C-A9B5-AD1F0B950339}" type="pres">
      <dgm:prSet presAssocID="{82849F64-73CE-4503-87ED-D152967623F0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D088F0E5-3916-4475-A8B3-DF0CFDE7B362}" type="pres">
      <dgm:prSet presAssocID="{82849F64-73CE-4503-87ED-D152967623F0}" presName="spaceRect" presStyleCnt="0"/>
      <dgm:spPr/>
    </dgm:pt>
    <dgm:pt modelId="{D83FB878-5670-4FD3-9F76-7772807E4066}" type="pres">
      <dgm:prSet presAssocID="{82849F64-73CE-4503-87ED-D152967623F0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098EFA18-9FEF-455C-9234-62F312BA5D27}" srcId="{F84CB03B-44A2-43D9-9CF6-5485663C423B}" destId="{82849F64-73CE-4503-87ED-D152967623F0}" srcOrd="1" destOrd="0" parTransId="{D623FD04-2C91-4564-AAFE-667E5C55F56D}" sibTransId="{EE293313-2964-4E1C-972F-8AF1EA533F15}"/>
    <dgm:cxn modelId="{768C6E6B-012C-4001-8389-39C5AE1DB02F}" srcId="{F84CB03B-44A2-43D9-9CF6-5485663C423B}" destId="{65AE6C54-E441-4376-A67C-FF57556ED9F2}" srcOrd="0" destOrd="0" parTransId="{9C2DD3E4-2B55-408F-AEC9-6F47B4AA1DA5}" sibTransId="{B337D742-C526-4679-B1D9-E66685B135F1}"/>
    <dgm:cxn modelId="{86404AB1-A370-48FE-8E5B-656389E6FCD4}" type="presOf" srcId="{82849F64-73CE-4503-87ED-D152967623F0}" destId="{D83FB878-5670-4FD3-9F76-7772807E4066}" srcOrd="0" destOrd="0" presId="urn:microsoft.com/office/officeart/2018/5/layout/IconLeafLabelList"/>
    <dgm:cxn modelId="{97D21DB3-F8E6-4AEC-8299-4AEFBB9E2266}" type="presOf" srcId="{F84CB03B-44A2-43D9-9CF6-5485663C423B}" destId="{847A1C8E-8F44-4E1C-8779-024A71C3CE8A}" srcOrd="0" destOrd="0" presId="urn:microsoft.com/office/officeart/2018/5/layout/IconLeafLabelList"/>
    <dgm:cxn modelId="{02A4B4BD-A5B0-4997-8F9F-3D9EA3321B63}" type="presOf" srcId="{65AE6C54-E441-4376-A67C-FF57556ED9F2}" destId="{E5DF9632-D0BC-48E3-A25F-5B3D80F4D050}" srcOrd="0" destOrd="0" presId="urn:microsoft.com/office/officeart/2018/5/layout/IconLeafLabelList"/>
    <dgm:cxn modelId="{C8511CB5-6A5F-4583-B9AD-BC9318373FC0}" type="presParOf" srcId="{847A1C8E-8F44-4E1C-8779-024A71C3CE8A}" destId="{4422AB67-CF89-4ABB-A55F-90AD6739960D}" srcOrd="0" destOrd="0" presId="urn:microsoft.com/office/officeart/2018/5/layout/IconLeafLabelList"/>
    <dgm:cxn modelId="{B9E2FF80-2B9C-486C-9389-600A0433C6AB}" type="presParOf" srcId="{4422AB67-CF89-4ABB-A55F-90AD6739960D}" destId="{E44CF463-4DD8-41DE-A789-22DB73F4A11A}" srcOrd="0" destOrd="0" presId="urn:microsoft.com/office/officeart/2018/5/layout/IconLeafLabelList"/>
    <dgm:cxn modelId="{29509A83-4BF7-42EA-9154-664A59B2926B}" type="presParOf" srcId="{4422AB67-CF89-4ABB-A55F-90AD6739960D}" destId="{CF98D296-5525-4449-A2BF-97A07CF58440}" srcOrd="1" destOrd="0" presId="urn:microsoft.com/office/officeart/2018/5/layout/IconLeafLabelList"/>
    <dgm:cxn modelId="{A5601CED-FA22-4A50-9A73-3F588FFD4F77}" type="presParOf" srcId="{4422AB67-CF89-4ABB-A55F-90AD6739960D}" destId="{2665D511-680E-4C1E-AF4F-26C9602101E2}" srcOrd="2" destOrd="0" presId="urn:microsoft.com/office/officeart/2018/5/layout/IconLeafLabelList"/>
    <dgm:cxn modelId="{6FD15913-B076-437A-A9B6-BAF98325F446}" type="presParOf" srcId="{4422AB67-CF89-4ABB-A55F-90AD6739960D}" destId="{E5DF9632-D0BC-48E3-A25F-5B3D80F4D050}" srcOrd="3" destOrd="0" presId="urn:microsoft.com/office/officeart/2018/5/layout/IconLeafLabelList"/>
    <dgm:cxn modelId="{3164E860-EE4D-424D-A3EB-2BD01CFCFB8F}" type="presParOf" srcId="{847A1C8E-8F44-4E1C-8779-024A71C3CE8A}" destId="{52803881-118B-494C-BE84-0565A92DA365}" srcOrd="1" destOrd="0" presId="urn:microsoft.com/office/officeart/2018/5/layout/IconLeafLabelList"/>
    <dgm:cxn modelId="{F957BA8A-4169-44F2-BA89-4AB9479D0E9E}" type="presParOf" srcId="{847A1C8E-8F44-4E1C-8779-024A71C3CE8A}" destId="{F67172E0-AA76-4198-B6FE-D2F320908BCF}" srcOrd="2" destOrd="0" presId="urn:microsoft.com/office/officeart/2018/5/layout/IconLeafLabelList"/>
    <dgm:cxn modelId="{0C3D0D14-AE43-4DED-AE3F-B6248451EC58}" type="presParOf" srcId="{F67172E0-AA76-4198-B6FE-D2F320908BCF}" destId="{00DB8C5F-AED3-4426-A0E1-CA93E23D21F1}" srcOrd="0" destOrd="0" presId="urn:microsoft.com/office/officeart/2018/5/layout/IconLeafLabelList"/>
    <dgm:cxn modelId="{4327EFF0-D977-44BE-AE3D-D76EBBB63BAB}" type="presParOf" srcId="{F67172E0-AA76-4198-B6FE-D2F320908BCF}" destId="{CA5F3C39-498F-4D4C-A9B5-AD1F0B950339}" srcOrd="1" destOrd="0" presId="urn:microsoft.com/office/officeart/2018/5/layout/IconLeafLabelList"/>
    <dgm:cxn modelId="{EDAC39DB-61AC-4469-B018-18B1515982E1}" type="presParOf" srcId="{F67172E0-AA76-4198-B6FE-D2F320908BCF}" destId="{D088F0E5-3916-4475-A8B3-DF0CFDE7B362}" srcOrd="2" destOrd="0" presId="urn:microsoft.com/office/officeart/2018/5/layout/IconLeafLabelList"/>
    <dgm:cxn modelId="{6858AF21-B48E-4D01-8129-6B08BA546FBD}" type="presParOf" srcId="{F67172E0-AA76-4198-B6FE-D2F320908BCF}" destId="{D83FB878-5670-4FD3-9F76-7772807E4066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A59ED2-63ED-4AD1-965A-7031E1B76529}">
      <dsp:nvSpPr>
        <dsp:cNvPr id="0" name=""/>
        <dsp:cNvSpPr/>
      </dsp:nvSpPr>
      <dsp:spPr>
        <a:xfrm>
          <a:off x="0" y="0"/>
          <a:ext cx="745236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ED62C1-B2E3-4A50-8394-203BF3FDE143}">
      <dsp:nvSpPr>
        <dsp:cNvPr id="0" name=""/>
        <dsp:cNvSpPr/>
      </dsp:nvSpPr>
      <dsp:spPr>
        <a:xfrm>
          <a:off x="0" y="0"/>
          <a:ext cx="7452360" cy="13649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75,000 observations with over 1500 features </a:t>
          </a:r>
        </a:p>
      </dsp:txBody>
      <dsp:txXfrm>
        <a:off x="0" y="0"/>
        <a:ext cx="7452360" cy="1364926"/>
      </dsp:txXfrm>
    </dsp:sp>
    <dsp:sp modelId="{59D8959C-9492-456B-B8BD-3601037C7C6B}">
      <dsp:nvSpPr>
        <dsp:cNvPr id="0" name=""/>
        <dsp:cNvSpPr/>
      </dsp:nvSpPr>
      <dsp:spPr>
        <a:xfrm>
          <a:off x="0" y="1364926"/>
          <a:ext cx="745236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AAF832-8E2B-4016-9E56-3A5BF678BFB4}">
      <dsp:nvSpPr>
        <dsp:cNvPr id="0" name=""/>
        <dsp:cNvSpPr/>
      </dsp:nvSpPr>
      <dsp:spPr>
        <a:xfrm>
          <a:off x="0" y="1364926"/>
          <a:ext cx="7452360" cy="13649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Shrunk to 65,000 homes and 24 features</a:t>
          </a:r>
        </a:p>
      </dsp:txBody>
      <dsp:txXfrm>
        <a:off x="0" y="1364926"/>
        <a:ext cx="7452360" cy="1364926"/>
      </dsp:txXfrm>
    </dsp:sp>
    <dsp:sp modelId="{61363B9F-6164-4271-9C68-3AA1944C12C6}">
      <dsp:nvSpPr>
        <dsp:cNvPr id="0" name=""/>
        <dsp:cNvSpPr/>
      </dsp:nvSpPr>
      <dsp:spPr>
        <a:xfrm>
          <a:off x="0" y="2729853"/>
          <a:ext cx="745236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01D19A-4E2A-4980-9842-E30F04689F3B}">
      <dsp:nvSpPr>
        <dsp:cNvPr id="0" name=""/>
        <dsp:cNvSpPr/>
      </dsp:nvSpPr>
      <dsp:spPr>
        <a:xfrm>
          <a:off x="0" y="2729853"/>
          <a:ext cx="7452360" cy="13649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Main variable – Price</a:t>
          </a:r>
        </a:p>
      </dsp:txBody>
      <dsp:txXfrm>
        <a:off x="0" y="2729853"/>
        <a:ext cx="7452360" cy="1364926"/>
      </dsp:txXfrm>
    </dsp:sp>
    <dsp:sp modelId="{5104E6D9-933A-487A-B503-FDA7486447D5}">
      <dsp:nvSpPr>
        <dsp:cNvPr id="0" name=""/>
        <dsp:cNvSpPr/>
      </dsp:nvSpPr>
      <dsp:spPr>
        <a:xfrm>
          <a:off x="0" y="4094779"/>
          <a:ext cx="745236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9C9EF5-550F-43FA-882A-808458CB7B95}">
      <dsp:nvSpPr>
        <dsp:cNvPr id="0" name=""/>
        <dsp:cNvSpPr/>
      </dsp:nvSpPr>
      <dsp:spPr>
        <a:xfrm>
          <a:off x="0" y="4094779"/>
          <a:ext cx="7452360" cy="13649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Dropping of redundant, useless features and rows with missing values</a:t>
          </a:r>
        </a:p>
      </dsp:txBody>
      <dsp:txXfrm>
        <a:off x="0" y="4094779"/>
        <a:ext cx="7452360" cy="136492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B68396-623A-4A25-8F45-35BA1B24ED23}">
      <dsp:nvSpPr>
        <dsp:cNvPr id="0" name=""/>
        <dsp:cNvSpPr/>
      </dsp:nvSpPr>
      <dsp:spPr>
        <a:xfrm>
          <a:off x="0" y="0"/>
          <a:ext cx="745236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AE6D45-94F7-40AC-A27A-D69252215081}">
      <dsp:nvSpPr>
        <dsp:cNvPr id="0" name=""/>
        <dsp:cNvSpPr/>
      </dsp:nvSpPr>
      <dsp:spPr>
        <a:xfrm>
          <a:off x="0" y="0"/>
          <a:ext cx="7452360" cy="27298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MAE – Mean Absolute Error</a:t>
          </a:r>
        </a:p>
      </dsp:txBody>
      <dsp:txXfrm>
        <a:off x="0" y="0"/>
        <a:ext cx="7452360" cy="2729853"/>
      </dsp:txXfrm>
    </dsp:sp>
    <dsp:sp modelId="{42AA5E13-605E-4FFC-B97C-F4A929F50E14}">
      <dsp:nvSpPr>
        <dsp:cNvPr id="0" name=""/>
        <dsp:cNvSpPr/>
      </dsp:nvSpPr>
      <dsp:spPr>
        <a:xfrm>
          <a:off x="0" y="2729853"/>
          <a:ext cx="745236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94CCCF-43A3-4FC1-B754-558B09420CA5}">
      <dsp:nvSpPr>
        <dsp:cNvPr id="0" name=""/>
        <dsp:cNvSpPr/>
      </dsp:nvSpPr>
      <dsp:spPr>
        <a:xfrm>
          <a:off x="0" y="2729853"/>
          <a:ext cx="7452360" cy="27298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On average how far is the prediction from the actual</a:t>
          </a:r>
        </a:p>
      </dsp:txBody>
      <dsp:txXfrm>
        <a:off x="0" y="2729853"/>
        <a:ext cx="7452360" cy="272985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DDA5C2-CFFE-473E-B0E2-F0882FED7A33}">
      <dsp:nvSpPr>
        <dsp:cNvPr id="0" name=""/>
        <dsp:cNvSpPr/>
      </dsp:nvSpPr>
      <dsp:spPr>
        <a:xfrm>
          <a:off x="635507" y="0"/>
          <a:ext cx="5541264" cy="5541264"/>
        </a:xfrm>
        <a:prstGeom prst="diamond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3F727B-0D8C-4F9C-8DAD-CE668551F618}">
      <dsp:nvSpPr>
        <dsp:cNvPr id="0" name=""/>
        <dsp:cNvSpPr/>
      </dsp:nvSpPr>
      <dsp:spPr>
        <a:xfrm>
          <a:off x="1161928" y="526420"/>
          <a:ext cx="2161092" cy="216109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Linear Regression  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380K</a:t>
          </a:r>
          <a:endParaRPr lang="en-US" sz="1900" kern="1200" dirty="0"/>
        </a:p>
      </dsp:txBody>
      <dsp:txXfrm>
        <a:off x="1267424" y="631916"/>
        <a:ext cx="1950100" cy="1950100"/>
      </dsp:txXfrm>
    </dsp:sp>
    <dsp:sp modelId="{5A12FE49-1549-4973-B846-A582AAD85230}">
      <dsp:nvSpPr>
        <dsp:cNvPr id="0" name=""/>
        <dsp:cNvSpPr/>
      </dsp:nvSpPr>
      <dsp:spPr>
        <a:xfrm>
          <a:off x="3489258" y="526420"/>
          <a:ext cx="2161092" cy="2161092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K-Nearest Neighbor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261K</a:t>
          </a:r>
          <a:endParaRPr lang="en-US" sz="1900" kern="1200" dirty="0"/>
        </a:p>
      </dsp:txBody>
      <dsp:txXfrm>
        <a:off x="3594754" y="631916"/>
        <a:ext cx="1950100" cy="1950100"/>
      </dsp:txXfrm>
    </dsp:sp>
    <dsp:sp modelId="{19C6A8B8-F57F-4EC9-9FCA-B2D72352A4A7}">
      <dsp:nvSpPr>
        <dsp:cNvPr id="0" name=""/>
        <dsp:cNvSpPr/>
      </dsp:nvSpPr>
      <dsp:spPr>
        <a:xfrm>
          <a:off x="1161928" y="2853750"/>
          <a:ext cx="2161092" cy="2161092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 err="1"/>
            <a:t>RandomForest</a:t>
          </a:r>
          <a:endParaRPr lang="en-US" sz="1900" b="1" kern="1200" dirty="0"/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250K</a:t>
          </a:r>
          <a:endParaRPr lang="en-US" sz="1900" kern="1200" dirty="0"/>
        </a:p>
      </dsp:txBody>
      <dsp:txXfrm>
        <a:off x="1267424" y="2959246"/>
        <a:ext cx="1950100" cy="1950100"/>
      </dsp:txXfrm>
    </dsp:sp>
    <dsp:sp modelId="{BAEDA4E1-2088-4DCB-B6CB-1A7DF581F8DE}">
      <dsp:nvSpPr>
        <dsp:cNvPr id="0" name=""/>
        <dsp:cNvSpPr/>
      </dsp:nvSpPr>
      <dsp:spPr>
        <a:xfrm>
          <a:off x="3489258" y="2853750"/>
          <a:ext cx="2161092" cy="2161092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 err="1"/>
            <a:t>XGBoost</a:t>
          </a:r>
          <a:r>
            <a:rPr lang="en-US" sz="1900" b="1" kern="1200" dirty="0"/>
            <a:t> Regression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220K</a:t>
          </a:r>
          <a:endParaRPr lang="en-US" sz="1900" kern="1200" dirty="0"/>
        </a:p>
      </dsp:txBody>
      <dsp:txXfrm>
        <a:off x="3594754" y="2959246"/>
        <a:ext cx="1950100" cy="19501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4CF463-4DD8-41DE-A789-22DB73F4A11A}">
      <dsp:nvSpPr>
        <dsp:cNvPr id="0" name=""/>
        <dsp:cNvSpPr/>
      </dsp:nvSpPr>
      <dsp:spPr>
        <a:xfrm>
          <a:off x="2044800" y="378761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98D296-5525-4449-A2BF-97A07CF58440}">
      <dsp:nvSpPr>
        <dsp:cNvPr id="0" name=""/>
        <dsp:cNvSpPr/>
      </dsp:nvSpPr>
      <dsp:spPr>
        <a:xfrm>
          <a:off x="2512800" y="846761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DF9632-D0BC-48E3-A25F-5B3D80F4D050}">
      <dsp:nvSpPr>
        <dsp:cNvPr id="0" name=""/>
        <dsp:cNvSpPr/>
      </dsp:nvSpPr>
      <dsp:spPr>
        <a:xfrm>
          <a:off x="1342800" y="325876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Max_depth, min_child_weight, eta, subsample, and col_sample</a:t>
          </a:r>
        </a:p>
      </dsp:txBody>
      <dsp:txXfrm>
        <a:off x="1342800" y="3258762"/>
        <a:ext cx="3600000" cy="720000"/>
      </dsp:txXfrm>
    </dsp:sp>
    <dsp:sp modelId="{00DB8C5F-AED3-4426-A0E1-CA93E23D21F1}">
      <dsp:nvSpPr>
        <dsp:cNvPr id="0" name=""/>
        <dsp:cNvSpPr/>
      </dsp:nvSpPr>
      <dsp:spPr>
        <a:xfrm>
          <a:off x="6274800" y="378761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5F3C39-498F-4D4C-A9B5-AD1F0B950339}">
      <dsp:nvSpPr>
        <dsp:cNvPr id="0" name=""/>
        <dsp:cNvSpPr/>
      </dsp:nvSpPr>
      <dsp:spPr>
        <a:xfrm>
          <a:off x="6742800" y="846761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3FB878-5670-4FD3-9F76-7772807E4066}">
      <dsp:nvSpPr>
        <dsp:cNvPr id="0" name=""/>
        <dsp:cNvSpPr/>
      </dsp:nvSpPr>
      <dsp:spPr>
        <a:xfrm>
          <a:off x="5572800" y="325876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Reduction of nearly 30K in MAE on testing data and 65.7K in training data. </a:t>
          </a:r>
        </a:p>
      </dsp:txBody>
      <dsp:txXfrm>
        <a:off x="5572800" y="3258762"/>
        <a:ext cx="36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9/27/2021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6362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852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707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701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283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830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093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600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306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9/27/2021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529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477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934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0" r:id="rId6"/>
    <p:sldLayoutId id="2147483676" r:id="rId7"/>
    <p:sldLayoutId id="2147483677" r:id="rId8"/>
    <p:sldLayoutId id="2147483678" r:id="rId9"/>
    <p:sldLayoutId id="2147483679" r:id="rId10"/>
    <p:sldLayoutId id="214748368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Skyscrapers against sunset">
            <a:extLst>
              <a:ext uri="{FF2B5EF4-FFF2-40B4-BE49-F238E27FC236}">
                <a16:creationId xmlns:a16="http://schemas.microsoft.com/office/drawing/2014/main" id="{3BC29004-325F-4CD8-B9D0-E593929088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019" r="17248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471B0B-EFD1-477A-8C93-9880E26C22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US" sz="4800" dirty="0"/>
              <a:t>Housing Prices </a:t>
            </a:r>
            <a:br>
              <a:rPr lang="en-US" sz="4800" dirty="0"/>
            </a:br>
            <a:r>
              <a:rPr lang="en-US" sz="4800" dirty="0"/>
              <a:t>New York City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A26DBA-D710-4301-AB10-6B04A7187E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r>
              <a:rPr lang="en-US" sz="2000"/>
              <a:t>By</a:t>
            </a:r>
          </a:p>
          <a:p>
            <a:r>
              <a:rPr lang="en-US" sz="2000"/>
              <a:t>Pizon Shetu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13244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16" name="Rectangle 80">
            <a:extLst>
              <a:ext uri="{FF2B5EF4-FFF2-40B4-BE49-F238E27FC236}">
                <a16:creationId xmlns:a16="http://schemas.microsoft.com/office/drawing/2014/main" id="{385E1BDC-A9B0-4A87-82E3-F3187F69A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117" name="Rectangle 83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B8937C-E6AD-4351-B7AE-BA0694E8C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586822"/>
            <a:ext cx="3538728" cy="164592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200"/>
              <a:t>Property Type</a:t>
            </a:r>
          </a:p>
        </p:txBody>
      </p:sp>
      <p:sp>
        <p:nvSpPr>
          <p:cNvPr id="4118" name="Rectangle 85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8113" y="1405210"/>
            <a:ext cx="146304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04" name="Content Placeholder 4103">
            <a:extLst>
              <a:ext uri="{FF2B5EF4-FFF2-40B4-BE49-F238E27FC236}">
                <a16:creationId xmlns:a16="http://schemas.microsoft.com/office/drawing/2014/main" id="{62D21466-7860-46B4-AF3A-7B1851C8EA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9240" y="586822"/>
            <a:ext cx="6007608" cy="1645920"/>
          </a:xfrm>
        </p:spPr>
        <p:txBody>
          <a:bodyPr anchor="ctr">
            <a:normAutofit/>
          </a:bodyPr>
          <a:lstStyle/>
          <a:p>
            <a:r>
              <a:rPr lang="en-US" sz="1800" dirty="0"/>
              <a:t>Due to low </a:t>
            </a:r>
            <a:r>
              <a:rPr lang="en-US" sz="1800"/>
              <a:t>sample size data </a:t>
            </a:r>
            <a:r>
              <a:rPr lang="en-US" sz="1800" dirty="0"/>
              <a:t>for Townhouse and Mixed Use properties, we can have skewed data, as few homes might not give us the whole picture for prices for this property type.</a:t>
            </a:r>
          </a:p>
          <a:p>
            <a:endParaRPr lang="en-US" sz="1800" dirty="0"/>
          </a:p>
        </p:txBody>
      </p:sp>
      <p:pic>
        <p:nvPicPr>
          <p:cNvPr id="4102" name="Picture 6">
            <a:extLst>
              <a:ext uri="{FF2B5EF4-FFF2-40B4-BE49-F238E27FC236}">
                <a16:creationId xmlns:a16="http://schemas.microsoft.com/office/drawing/2014/main" id="{7E98BD21-3938-46AD-9908-327823BE47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1145" y="2729396"/>
            <a:ext cx="4239369" cy="4154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10D103AF-105E-4F02-A998-DF00A11FAF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1486" y="2729396"/>
            <a:ext cx="4357636" cy="4150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16892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5B5E1D-06A2-4A57-ACE0-34D4044AA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37285" cy="1645920"/>
          </a:xfrm>
        </p:spPr>
        <p:txBody>
          <a:bodyPr>
            <a:normAutofit/>
          </a:bodyPr>
          <a:lstStyle/>
          <a:p>
            <a:r>
              <a:rPr lang="en-US" sz="3200" dirty="0"/>
              <a:t>Impact of Built Year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8113" y="1405210"/>
            <a:ext cx="146304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04EC0C0-693A-4C56-87D1-125BE8FA54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1164" y="586822"/>
            <a:ext cx="6002636" cy="1645920"/>
          </a:xfrm>
        </p:spPr>
        <p:txBody>
          <a:bodyPr anchor="ctr">
            <a:normAutofit/>
          </a:bodyPr>
          <a:lstStyle/>
          <a:p>
            <a:r>
              <a:rPr lang="en-US" sz="1800" dirty="0"/>
              <a:t>70 % of homes in early 1800’s to 1900’s were in Manhattan or Brooklyn</a:t>
            </a:r>
          </a:p>
          <a:p>
            <a:r>
              <a:rPr lang="en-US" sz="1800" dirty="0"/>
              <a:t>Recent Homes see an uptick with over 50% of homes in lower priced boroughs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A63174A-866A-4646-9363-211F9EFB3F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0745" y="2555516"/>
            <a:ext cx="9328038" cy="4201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44826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8" name="Freeform: Shape 17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249343-B963-457E-8321-BF2643F6E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Most Impactful Features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986819C4-21CB-4698-8CE2-4179104A4C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4356" y="1610620"/>
            <a:ext cx="6408836" cy="3485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2736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BC68A55F-7B32-44D8-AEE5-1AF4053265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119243-01A0-40B4-879A-E5BB456CC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429030"/>
            <a:ext cx="2834640" cy="5457589"/>
          </a:xfrm>
        </p:spPr>
        <p:txBody>
          <a:bodyPr anchor="ctr">
            <a:normAutofit/>
          </a:bodyPr>
          <a:lstStyle/>
          <a:p>
            <a:r>
              <a:rPr lang="en-US" dirty="0"/>
              <a:t>Metrics for evaluation</a:t>
            </a:r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CD1AAA2C-FBBE-42AA-B869-31D524B765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5320" y="6112341"/>
            <a:ext cx="10835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2">
            <a:extLst>
              <a:ext uri="{FF2B5EF4-FFF2-40B4-BE49-F238E27FC236}">
                <a16:creationId xmlns:a16="http://schemas.microsoft.com/office/drawing/2014/main" id="{5F937BBF-9326-4230-AB1B-F1795E350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045208" y="4686084"/>
            <a:ext cx="54864" cy="2834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3526BF89-4E28-4F42-AB7A-DBB29CC17C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7095901"/>
              </p:ext>
            </p:extLst>
          </p:nvPr>
        </p:nvGraphicFramePr>
        <p:xfrm>
          <a:off x="4041648" y="429030"/>
          <a:ext cx="7452360" cy="54597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631211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1E1224E-6618-482E-BE87-321A7FC1CD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7A9CA1-5B23-4FDE-BFB8-FA61ADD58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234" y="957447"/>
            <a:ext cx="3383280" cy="4943105"/>
          </a:xfrm>
        </p:spPr>
        <p:txBody>
          <a:bodyPr anchor="ctr">
            <a:normAutofit/>
          </a:bodyPr>
          <a:lstStyle/>
          <a:p>
            <a:r>
              <a:rPr lang="en-US" dirty="0"/>
              <a:t>Model Selection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66346BE-FDB4-4772-A696-0719490AB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8126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9234" y="6163056"/>
            <a:ext cx="33832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F19275B-BCF9-4707-AB71-B12E752C2A9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4720612"/>
              </p:ext>
            </p:extLst>
          </p:nvPr>
        </p:nvGraphicFramePr>
        <p:xfrm>
          <a:off x="4553712" y="621792"/>
          <a:ext cx="6812280" cy="55412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598926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528596-08C4-4EA4-8402-595B3E0C8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/>
              <a:t>Hyper-Parameter Tuning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9144"/>
          </a:xfrm>
          <a:prstGeom prst="rect">
            <a:avLst/>
          </a:prstGeom>
          <a:solidFill>
            <a:schemeClr val="tx1">
              <a:lumMod val="65000"/>
              <a:lumOff val="35000"/>
              <a:alpha val="30000"/>
            </a:schemeClr>
          </a:solidFill>
          <a:ln w="9525">
            <a:solidFill>
              <a:schemeClr val="tx1">
                <a:lumMod val="65000"/>
                <a:lumOff val="3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AB4E426-F432-4546-8AF5-01CA5CA03E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8888716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564489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BB2B1F0-0DD6-4744-9A46-7A344FB48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3B4F14-23F3-422E-AEAA-A7258F492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26720"/>
            <a:ext cx="10506456" cy="1919141"/>
          </a:xfrm>
        </p:spPr>
        <p:txBody>
          <a:bodyPr anchor="b">
            <a:normAutofit/>
          </a:bodyPr>
          <a:lstStyle/>
          <a:p>
            <a:r>
              <a:rPr lang="en-US" sz="6000"/>
              <a:t>Takeaways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0B5DEA-ADF6-4BA5-9307-147F0A468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8680" y="2898648"/>
            <a:ext cx="1050645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2783982"/>
            <a:ext cx="1873457" cy="137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2E1985-72AA-43A0-B191-73DBE33ADD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337269"/>
            <a:ext cx="10509504" cy="2905686"/>
          </a:xfrm>
        </p:spPr>
        <p:txBody>
          <a:bodyPr>
            <a:normAutofit/>
          </a:bodyPr>
          <a:lstStyle/>
          <a:p>
            <a:r>
              <a:rPr lang="en-US" sz="2000" b="1" dirty="0"/>
              <a:t>Best results achieved via </a:t>
            </a:r>
            <a:r>
              <a:rPr lang="en-US" sz="2000" b="1" dirty="0" err="1"/>
              <a:t>XGBoost</a:t>
            </a:r>
            <a:endParaRPr lang="en-US" sz="2000" b="1" dirty="0"/>
          </a:p>
          <a:p>
            <a:r>
              <a:rPr lang="en-US" sz="2000" b="1" dirty="0"/>
              <a:t>Location is the largest driving force of price </a:t>
            </a:r>
          </a:p>
          <a:p>
            <a:r>
              <a:rPr lang="en-US" sz="2000" b="1" dirty="0"/>
              <a:t>Multi-family homes and Condominium have greater returns</a:t>
            </a:r>
          </a:p>
          <a:p>
            <a:r>
              <a:rPr lang="en-US" sz="2000" b="1" dirty="0"/>
              <a:t>Townhouses yield a high price but due to lack of data it is inconclusive</a:t>
            </a:r>
          </a:p>
          <a:p>
            <a:r>
              <a:rPr lang="en-US" sz="2000" b="1" dirty="0"/>
              <a:t>Newly built homes garner larger premium over old and remodeled homes</a:t>
            </a:r>
          </a:p>
          <a:p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158421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380AD67-C5CA-4918-B4BB-C359BB03E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4AC7FD-48FD-4512-95E1-89C1CC18A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216" y="1076324"/>
            <a:ext cx="6272784" cy="1535051"/>
          </a:xfrm>
        </p:spPr>
        <p:txBody>
          <a:bodyPr anchor="b">
            <a:normAutofit/>
          </a:bodyPr>
          <a:lstStyle/>
          <a:p>
            <a:r>
              <a:rPr lang="en-US" sz="5200"/>
              <a:t>Problem Statement</a:t>
            </a:r>
          </a:p>
        </p:txBody>
      </p:sp>
      <p:pic>
        <p:nvPicPr>
          <p:cNvPr id="5" name="Picture 4" descr="Low angle view of modern skyscrapers rising straight up against a dramatic sky">
            <a:extLst>
              <a:ext uri="{FF2B5EF4-FFF2-40B4-BE49-F238E27FC236}">
                <a16:creationId xmlns:a16="http://schemas.microsoft.com/office/drawing/2014/main" id="{21804C57-2758-4B84-AAF5-F68A54FC77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718" r="36430" b="-1"/>
          <a:stretch/>
        </p:blipFill>
        <p:spPr>
          <a:xfrm>
            <a:off x="20" y="10"/>
            <a:ext cx="4505305" cy="6857990"/>
          </a:xfrm>
          <a:prstGeom prst="rect">
            <a:avLst/>
          </a:prstGeom>
        </p:spPr>
      </p:pic>
      <p:sp>
        <p:nvSpPr>
          <p:cNvPr id="11" name="!!accent">
            <a:extLst>
              <a:ext uri="{FF2B5EF4-FFF2-40B4-BE49-F238E27FC236}">
                <a16:creationId xmlns:a16="http://schemas.microsoft.com/office/drawing/2014/main" id="{EABAD4DA-87BA-4F70-9EF0-45C6BCF17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17960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15128D9-2797-47FA-B6FE-EC24E6B84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9266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AFB2A-4EBC-4320-B9A8-CA6A9798A6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216" y="3351276"/>
            <a:ext cx="6272784" cy="2825686"/>
          </a:xfrm>
        </p:spPr>
        <p:txBody>
          <a:bodyPr>
            <a:normAutofit/>
          </a:bodyPr>
          <a:lstStyle/>
          <a:p>
            <a:r>
              <a:rPr lang="en-US" sz="1800" b="1" dirty="0"/>
              <a:t>How do we engage the New York City housing market?</a:t>
            </a:r>
          </a:p>
          <a:p>
            <a:endParaRPr lang="en-US" sz="1800" b="1" dirty="0"/>
          </a:p>
          <a:p>
            <a:r>
              <a:rPr lang="en-US" sz="1800" b="1" dirty="0"/>
              <a:t>How should Capital Fortune price their homes?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095305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9477870-C64A-4E35-8F2F-05B7114F3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6769AF-C493-4EDF-840F-A0CF2A32F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078992"/>
            <a:ext cx="6268770" cy="1536192"/>
          </a:xfrm>
        </p:spPr>
        <p:txBody>
          <a:bodyPr anchor="b">
            <a:normAutofit/>
          </a:bodyPr>
          <a:lstStyle/>
          <a:p>
            <a:r>
              <a:rPr lang="en-US" sz="5200"/>
              <a:t>Predicting House Prices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EA628B-C8FF-4D0B-B111-F101F580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3202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2663BD0-064C-40FC-A331-F49FCA9536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8506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29A179-FF77-4A59-984A-D297F0DCCB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458" y="3355848"/>
            <a:ext cx="6268770" cy="2825496"/>
          </a:xfrm>
        </p:spPr>
        <p:txBody>
          <a:bodyPr>
            <a:normAutofit/>
          </a:bodyPr>
          <a:lstStyle/>
          <a:p>
            <a:r>
              <a:rPr lang="en-US" sz="1800" b="1" dirty="0"/>
              <a:t>How machine learning can help predict prices of homes in New York City</a:t>
            </a:r>
          </a:p>
          <a:p>
            <a:r>
              <a:rPr lang="en-US" sz="1800" b="1" dirty="0"/>
              <a:t>Zillow’s NYC Dataset</a:t>
            </a:r>
          </a:p>
          <a:p>
            <a:endParaRPr lang="en-US" sz="1800" b="1" dirty="0"/>
          </a:p>
        </p:txBody>
      </p:sp>
      <p:pic>
        <p:nvPicPr>
          <p:cNvPr id="5" name="Picture 4" descr="Display stock market numbers">
            <a:extLst>
              <a:ext uri="{FF2B5EF4-FFF2-40B4-BE49-F238E27FC236}">
                <a16:creationId xmlns:a16="http://schemas.microsoft.com/office/drawing/2014/main" id="{26378950-F49C-4158-A97A-2824E3D599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643" r="27480" b="-1"/>
          <a:stretch/>
        </p:blipFill>
        <p:spPr>
          <a:xfrm>
            <a:off x="7684006" y="10"/>
            <a:ext cx="4507993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577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1" name="Rectangle 13">
            <a:extLst>
              <a:ext uri="{FF2B5EF4-FFF2-40B4-BE49-F238E27FC236}">
                <a16:creationId xmlns:a16="http://schemas.microsoft.com/office/drawing/2014/main" id="{0E2F58BF-12E5-4B5A-AD25-4DAAA2742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FB05D0-D26B-412F-8045-EDF39E794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Homes in dataset</a:t>
            </a:r>
          </a:p>
        </p:txBody>
      </p:sp>
      <p:sp>
        <p:nvSpPr>
          <p:cNvPr id="42" name="!!accent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Rectangle 1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 descr="Map&#10;&#10;Description automatically generated">
            <a:extLst>
              <a:ext uri="{FF2B5EF4-FFF2-40B4-BE49-F238E27FC236}">
                <a16:creationId xmlns:a16="http://schemas.microsoft.com/office/drawing/2014/main" id="{0DE291AB-A758-45A5-8241-F388BF455B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4932"/>
          <a:stretch/>
        </p:blipFill>
        <p:spPr>
          <a:xfrm>
            <a:off x="4868487" y="10"/>
            <a:ext cx="7323513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879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C68A55F-7B32-44D8-AEE5-1AF4053265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2117FC-076E-4706-B8AF-22313C166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429030"/>
            <a:ext cx="2834640" cy="5457589"/>
          </a:xfrm>
        </p:spPr>
        <p:txBody>
          <a:bodyPr anchor="ctr">
            <a:normAutofit/>
          </a:bodyPr>
          <a:lstStyle/>
          <a:p>
            <a:r>
              <a:rPr lang="en-US" dirty="0"/>
              <a:t>Data Wrangling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D1AAA2C-FBBE-42AA-B869-31D524B765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5320" y="6112341"/>
            <a:ext cx="10835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F937BBF-9326-4230-AB1B-F1795E350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045208" y="4686084"/>
            <a:ext cx="54864" cy="2834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310B62D-694C-435B-86F6-10C33A6690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0278818"/>
              </p:ext>
            </p:extLst>
          </p:nvPr>
        </p:nvGraphicFramePr>
        <p:xfrm>
          <a:off x="4041648" y="429030"/>
          <a:ext cx="7452360" cy="54597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67171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BB2B1F0-0DD6-4744-9A46-7A344FB48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9138A0-974C-43BE-8E5F-11053C508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26720"/>
            <a:ext cx="10506456" cy="1919141"/>
          </a:xfrm>
        </p:spPr>
        <p:txBody>
          <a:bodyPr anchor="b">
            <a:normAutofit/>
          </a:bodyPr>
          <a:lstStyle/>
          <a:p>
            <a:r>
              <a:rPr lang="en-US" sz="6000"/>
              <a:t>Imputations - MICE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0B5DEA-ADF6-4BA5-9307-147F0A468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8680" y="2898648"/>
            <a:ext cx="1050645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2783982"/>
            <a:ext cx="1873457" cy="137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F1F686C-23F1-46AE-A1C0-FF9465A1C0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337269"/>
            <a:ext cx="10509504" cy="2905686"/>
          </a:xfrm>
        </p:spPr>
        <p:txBody>
          <a:bodyPr>
            <a:normAutofit/>
          </a:bodyPr>
          <a:lstStyle/>
          <a:p>
            <a:r>
              <a:rPr lang="en-US" sz="2000" dirty="0"/>
              <a:t>Imputation method utilizing Gradient Regression on missing values</a:t>
            </a:r>
          </a:p>
          <a:p>
            <a:r>
              <a:rPr lang="en-US" sz="2000" dirty="0"/>
              <a:t>Estimates missing value of one feature by learning from other features and looking at past values given data from other features. </a:t>
            </a:r>
          </a:p>
          <a:p>
            <a:r>
              <a:rPr lang="en-US" sz="2000" dirty="0"/>
              <a:t>6 Step process </a:t>
            </a:r>
          </a:p>
          <a:p>
            <a:r>
              <a:rPr lang="en-US" sz="2000" dirty="0"/>
              <a:t>Greater results than mean or median imputation.</a:t>
            </a:r>
          </a:p>
        </p:txBody>
      </p:sp>
    </p:spTree>
    <p:extLst>
      <p:ext uri="{BB962C8B-B14F-4D97-AF65-F5344CB8AC3E}">
        <p14:creationId xmlns:p14="http://schemas.microsoft.com/office/powerpoint/2010/main" val="2738013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0472DA-1B9C-45C5-B0AD-D5C8C7C20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Location Impact</a:t>
            </a:r>
            <a:endParaRPr lang="en-US" sz="4800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874DF3A-9D8F-4567-803E-7C279B0AA5D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64608" y="768871"/>
            <a:ext cx="6846363" cy="5169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2932455-6E36-4FD2-B826-43B3188B16B0}"/>
              </a:ext>
            </a:extLst>
          </p:cNvPr>
          <p:cNvSpPr txBox="1"/>
          <p:nvPr/>
        </p:nvSpPr>
        <p:spPr>
          <a:xfrm>
            <a:off x="578652" y="4849421"/>
            <a:ext cx="29170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Manhattan has the highest average prices for homes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54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7" name="Freeform: Shape 76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79" name="Freeform: Shape 78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6D99DB-FB1B-4574-9B50-25054E846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Median Price of Homes</a:t>
            </a:r>
            <a:endParaRPr lang="en-US" sz="4800" dirty="0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68E472E-4C05-4758-A293-C38914926AF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14356" y="934039"/>
            <a:ext cx="6408836" cy="4838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554C738-8447-4369-9425-9828FFC0D63A}"/>
              </a:ext>
            </a:extLst>
          </p:cNvPr>
          <p:cNvSpPr txBox="1"/>
          <p:nvPr/>
        </p:nvSpPr>
        <p:spPr>
          <a:xfrm>
            <a:off x="528034" y="4836017"/>
            <a:ext cx="39087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Average Price of homes can be skewed by outliers, Median shows how much most houses are sold for.</a:t>
            </a:r>
          </a:p>
        </p:txBody>
      </p:sp>
    </p:spTree>
    <p:extLst>
      <p:ext uri="{BB962C8B-B14F-4D97-AF65-F5344CB8AC3E}">
        <p14:creationId xmlns:p14="http://schemas.microsoft.com/office/powerpoint/2010/main" val="244407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Rectangle 136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1" name="Rectangle 140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3" name="Freeform: Shape 142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5" name="Freeform: Shape 144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4F78C9-914C-4B67-97A9-8A897EE69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Location count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8D2E70B5-4644-4AB1-9991-715C3AD0804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14356" y="1222436"/>
            <a:ext cx="6408836" cy="426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2B7FB4B-6CC3-41FA-A690-7AED87203336}"/>
              </a:ext>
            </a:extLst>
          </p:cNvPr>
          <p:cNvSpPr txBox="1"/>
          <p:nvPr/>
        </p:nvSpPr>
        <p:spPr>
          <a:xfrm>
            <a:off x="568492" y="4805366"/>
            <a:ext cx="35812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Manhattan barely having many homes for sales compared to other boroughs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Queens leading in home listings</a:t>
            </a:r>
          </a:p>
        </p:txBody>
      </p:sp>
    </p:spTree>
    <p:extLst>
      <p:ext uri="{BB962C8B-B14F-4D97-AF65-F5344CB8AC3E}">
        <p14:creationId xmlns:p14="http://schemas.microsoft.com/office/powerpoint/2010/main" val="30988945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RegularSeed_2SEEDS">
      <a:dk1>
        <a:srgbClr val="000000"/>
      </a:dk1>
      <a:lt1>
        <a:srgbClr val="FFFFFF"/>
      </a:lt1>
      <a:dk2>
        <a:srgbClr val="392F20"/>
      </a:dk2>
      <a:lt2>
        <a:srgbClr val="E2E5E8"/>
      </a:lt2>
      <a:accent1>
        <a:srgbClr val="B1783B"/>
      </a:accent1>
      <a:accent2>
        <a:srgbClr val="C3594D"/>
      </a:accent2>
      <a:accent3>
        <a:srgbClr val="AAA343"/>
      </a:accent3>
      <a:accent4>
        <a:srgbClr val="3BB168"/>
      </a:accent4>
      <a:accent5>
        <a:srgbClr val="47B49E"/>
      </a:accent5>
      <a:accent6>
        <a:srgbClr val="3B98B1"/>
      </a:accent6>
      <a:hlink>
        <a:srgbClr val="3F7CBF"/>
      </a:hlink>
      <a:folHlink>
        <a:srgbClr val="7F7F7F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4382</TotalTime>
  <Words>364</Words>
  <Application>Microsoft Office PowerPoint</Application>
  <PresentationFormat>Widescreen</PresentationFormat>
  <Paragraphs>55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Neue Haas Grotesk Text Pro</vt:lpstr>
      <vt:lpstr>AccentBoxVTI</vt:lpstr>
      <vt:lpstr>Housing Prices  New York City</vt:lpstr>
      <vt:lpstr>Problem Statement</vt:lpstr>
      <vt:lpstr>Predicting House Prices</vt:lpstr>
      <vt:lpstr>Homes in dataset</vt:lpstr>
      <vt:lpstr>Data Wrangling</vt:lpstr>
      <vt:lpstr>Imputations - MICE</vt:lpstr>
      <vt:lpstr>Location Impact</vt:lpstr>
      <vt:lpstr>Median Price of Homes</vt:lpstr>
      <vt:lpstr>Location count</vt:lpstr>
      <vt:lpstr>Property Type</vt:lpstr>
      <vt:lpstr>Impact of Built Year</vt:lpstr>
      <vt:lpstr>Most Impactful Features</vt:lpstr>
      <vt:lpstr>Metrics for evaluation</vt:lpstr>
      <vt:lpstr>Model Selection</vt:lpstr>
      <vt:lpstr>Hyper-Parameter Tuning</vt:lpstr>
      <vt:lpstr>Takeaways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Housing Prices  New York City</dc:title>
  <dc:creator>Pizon Shetu</dc:creator>
  <cp:lastModifiedBy>Pizon Shetu</cp:lastModifiedBy>
  <cp:revision>11</cp:revision>
  <dcterms:created xsi:type="dcterms:W3CDTF">2021-09-16T21:37:11Z</dcterms:created>
  <dcterms:modified xsi:type="dcterms:W3CDTF">2021-09-27T23:23:59Z</dcterms:modified>
</cp:coreProperties>
</file>