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Roboto Light" panose="020B0604020202020204" charset="0"/>
      <p:regular r:id="rId40"/>
      <p:bold r:id="rId41"/>
      <p:italic r:id="rId42"/>
      <p:boldItalic r:id="rId43"/>
    </p:embeddedFont>
    <p:embeddedFont>
      <p:font typeface="Roboto Mono Light" panose="020B0604020202020204" charset="0"/>
      <p:regular r:id="rId44"/>
      <p:bold r:id="rId45"/>
      <p:italic r:id="rId46"/>
      <p:boldItalic r:id="rId47"/>
    </p:embeddedFont>
    <p:embeddedFont>
      <p:font typeface="Roboto Slab" panose="020B0604020202020204" charset="0"/>
      <p:regular r:id="rId48"/>
      <p:bold r:id="rId49"/>
    </p:embeddedFont>
    <p:embeddedFont>
      <p:font typeface="Roboto Slab ExtraLight" panose="020B0604020202020204" charset="0"/>
      <p:regular r:id="rId50"/>
      <p:bold r:id="rId51"/>
    </p:embeddedFont>
    <p:embeddedFont>
      <p:font typeface="Roboto Slab Light" panose="020B0604020202020204" charset="0"/>
      <p:regular r:id="rId52"/>
      <p:bold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DC9F80-D43C-43D6-8EB2-FF3F5B2F1C26}">
  <a:tblStyle styleId="{74DC9F80-D43C-43D6-8EB2-FF3F5B2F1C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39" autoAdjust="0"/>
  </p:normalViewPr>
  <p:slideViewPr>
    <p:cSldViewPr snapToGrid="0">
      <p:cViewPr varScale="1">
        <p:scale>
          <a:sx n="138" d="100"/>
          <a:sy n="138" d="100"/>
        </p:scale>
        <p:origin x="7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885f84d26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885f84d2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MELEE is great for smaller sizes datasets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Attention mechanisms take up a large amount of parameters.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MELEE emphasizes pre-trained transformers whose weights are all frozen.</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are embracing the imperfection of single embedding models as a strength rather than something that needs to be fine tuned away</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only parameters we are estimating are an LSTM regressor that processes the 17 inputs, which is extremely small by today’s standards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885f84d2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885f84d2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MELEE is suited for multi-text problems with missing data</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LSTMs naturally handle missing elements in a sequence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They can accept “masks” or vectors of all zeros to indicate that a timestep should be skipped</a:t>
            </a:r>
            <a:endParaRPr sz="14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885f84d26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885f84d26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Additionally, MELEE, because of its layers of ensembling, is well suited for multi-outcome problems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After training all of your LSTMs using different embedding models, you can identify LSTMs that work well some outcomes and other LSTMs that work better for other outcomes.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 Further, after ensembling those LSTMs, you can choose from those ensembles to find which set of ensembles work well for specific outcomes</a:t>
            </a:r>
            <a:endParaRPr sz="14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e2733ab7d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e2733ab7d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let’s see how MELEE looks when we apply it to the competition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e2733ab7d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e2733ab7d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Because we are training a set of LSTM models, and then ensembling them, we have to set aside some of the full training data with 1,400 cases.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used an 80/20 split. The differents LSTMs are trained with 80% of the train data or 1,173 cases. </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ensembles of those LSTMs are trained with 20% of the train data, or 296 cases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e2733ab7d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e2733ab7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we have 4 different datasets, each that play their own role in MELEE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Train data, with 1,173 cases is used to train the different LSTM models that process different embeddings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Holdout data is used to train ensemble models that combine the predictions of the LSTM models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Dev data is used to make predictions from the ensembles and evaluate how well they do for different outcomes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Test data is used to make submissions to the final leaderboard</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e2733ab7d_0_1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e2733ab7d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stage will get different perspectives on the problem through multiple embeddings, each trained with a different LSTM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e2733ab7d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e2733ab7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We’ll pick a pretrained sentence embedding model from HuggingFace’s model repository</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There are embedding leaderboards and embedding competitions to help narrow the choice of potential embeddings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embedding model will convert a response to an in-basket exercise to a fixed-length vector of numbers </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This vector representing the semantic meaning a response along different dimensions relevant to the model</a:t>
            </a:r>
            <a:endParaRPr sz="14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e2733ab7d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e2733ab7d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Each of the exercise responses a person gives will be converted to an embedding</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If the person did not respond to a task, that task will receive an embedding of all zeros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e2733ab7d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e2733ab7d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we have a predictor dataset that is three dimensions</a:t>
            </a:r>
            <a:endParaRPr sz="1400">
              <a:solidFill>
                <a:schemeClr val="dk1"/>
              </a:solidFill>
              <a:latin typeface="Roboto Light"/>
              <a:ea typeface="Roboto Light"/>
              <a:cs typeface="Roboto Light"/>
              <a:sym typeface="Roboto Light"/>
            </a:endParaRPr>
          </a:p>
          <a:p>
            <a:pPr marL="1371600" lvl="2"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first dimension is the number of cases in the training dataset</a:t>
            </a:r>
            <a:endParaRPr sz="1400">
              <a:solidFill>
                <a:schemeClr val="dk1"/>
              </a:solidFill>
              <a:latin typeface="Roboto Light"/>
              <a:ea typeface="Roboto Light"/>
              <a:cs typeface="Roboto Light"/>
              <a:sym typeface="Roboto Light"/>
            </a:endParaRPr>
          </a:p>
          <a:p>
            <a:pPr marL="1371600" lvl="2"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second dimension is the total number of exercises</a:t>
            </a:r>
            <a:endParaRPr sz="1400">
              <a:solidFill>
                <a:schemeClr val="dk1"/>
              </a:solidFill>
              <a:latin typeface="Roboto Light"/>
              <a:ea typeface="Roboto Light"/>
              <a:cs typeface="Roboto Light"/>
              <a:sym typeface="Roboto Light"/>
            </a:endParaRPr>
          </a:p>
          <a:p>
            <a:pPr marL="1371600" lvl="2"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third dimension is the length of a sentence embedding model embedding</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also have our outcome data</a:t>
            </a:r>
            <a:endParaRPr sz="1400">
              <a:solidFill>
                <a:schemeClr val="dk1"/>
              </a:solidFill>
              <a:latin typeface="Roboto Light"/>
              <a:ea typeface="Roboto Light"/>
              <a:cs typeface="Roboto Light"/>
              <a:sym typeface="Roboto Light"/>
            </a:endParaRPr>
          </a:p>
          <a:p>
            <a:pPr marL="1371600" lvl="2"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It has two dimensions: the rows are the number of cases and the columns are the 7 scored outcomes</a:t>
            </a:r>
            <a:endParaRPr sz="1400">
              <a:solidFill>
                <a:schemeClr val="dk1"/>
              </a:solidFill>
              <a:latin typeface="Roboto Light"/>
              <a:ea typeface="Roboto Light"/>
              <a:cs typeface="Roboto Light"/>
              <a:sym typeface="Roboto Light"/>
            </a:endParaRPr>
          </a:p>
          <a:p>
            <a:pPr marL="1371600" lvl="2"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used a stochastic model based imputation to fill in missing values using the values of the other predictor variables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abf1dbd179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abf1dbd179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Hello everyone. My name is Ivan Hernandez. I’m an assistant professor at Virginia Tech, and presenting on behalf of the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On the team we have Andrew Cutler, a computer science graduate from Boston University who works at Sama Therapeutics.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Joe Meyer from </a:t>
            </a:r>
            <a:r>
              <a:rPr lang="en-US" dirty="0" err="1"/>
              <a:t>Erudit</a:t>
            </a:r>
            <a:r>
              <a:rPr lang="en-US" dirty="0"/>
              <a:t> </a:t>
            </a:r>
            <a:r>
              <a:rPr lang="en" dirty="0"/>
              <a:t>who many of you in this room know from the *many* symposia on NLP he’s chaired throughout the past few years including one this Saturday at 12:30. He also teaches an online NLP course at UCSC for those interested in learning more NLP.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Weiwen who works for Hogan Assessments who is in Exhibit Hall next </a:t>
            </a:r>
            <a:r>
              <a:rPr lang="en-US" dirty="0"/>
              <a:t>to </a:t>
            </a:r>
            <a:r>
              <a:rPr lang="en" dirty="0"/>
              <a:t>registration if you wanted </a:t>
            </a:r>
            <a:r>
              <a:rPr lang="en-US" dirty="0"/>
              <a:t>to see the cutting edge work they do with personality</a:t>
            </a:r>
            <a:r>
              <a:rPr lang="en" dirty="0"/>
              <a:t>. You can </a:t>
            </a:r>
            <a:r>
              <a:rPr lang="en-US" dirty="0"/>
              <a:t>see</a:t>
            </a:r>
            <a:r>
              <a:rPr lang="en" dirty="0"/>
              <a:t> Weiwen at the NLP symposium on Saturday as well, and he is also part of the Friday at 9am on the causes and outcomes of self–other (dis)agreement in 360-degree assessments.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 as team, we all worked in Python using Jupyter notebooks for most of our code.</a:t>
            </a:r>
            <a:endParaRPr dirty="0"/>
          </a:p>
          <a:p>
            <a:pPr marL="0" lvl="0" indent="0" algn="l" rtl="0">
              <a:spcBef>
                <a:spcPts val="0"/>
              </a:spcBef>
              <a:spcAft>
                <a:spcPts val="0"/>
              </a:spcAft>
              <a:buNone/>
            </a:pPr>
            <a:r>
              <a:rPr lang="en" dirty="0"/>
              <a:t>Our notebooks were mostly hosted on Colab or on the Virginia Tech Compute Cluster</a:t>
            </a:r>
            <a:endParaRPr dirty="0"/>
          </a:p>
          <a:p>
            <a:pPr marL="0" lvl="0" indent="0" algn="l" rtl="0">
              <a:spcBef>
                <a:spcPts val="0"/>
              </a:spcBef>
              <a:spcAft>
                <a:spcPts val="0"/>
              </a:spcAft>
              <a:buNone/>
            </a:pPr>
            <a:r>
              <a:rPr lang="en" dirty="0"/>
              <a:t>For the machine learning aspect of our solution, we use the scikit learn library</a:t>
            </a:r>
            <a:endParaRPr dirty="0"/>
          </a:p>
          <a:p>
            <a:pPr marL="0" lvl="0" indent="0" algn="l" rtl="0">
              <a:spcBef>
                <a:spcPts val="0"/>
              </a:spcBef>
              <a:spcAft>
                <a:spcPts val="0"/>
              </a:spcAft>
              <a:buNone/>
            </a:pPr>
            <a:r>
              <a:rPr lang="en" dirty="0"/>
              <a:t>For NLP the Huggingface, Sbert</a:t>
            </a:r>
            <a:endParaRPr dirty="0"/>
          </a:p>
          <a:p>
            <a:pPr marL="0" lvl="0" indent="0" algn="l" rtl="0">
              <a:spcBef>
                <a:spcPts val="0"/>
              </a:spcBef>
              <a:spcAft>
                <a:spcPts val="0"/>
              </a:spcAft>
              <a:buNone/>
            </a:pPr>
            <a:r>
              <a:rPr lang="en" dirty="0"/>
              <a:t>For Deep learning we used Keras</a:t>
            </a:r>
            <a:endParaRPr dirty="0"/>
          </a:p>
          <a:p>
            <a:pPr marL="0" lvl="0" indent="0" algn="l" rtl="0">
              <a:spcBef>
                <a:spcPts val="0"/>
              </a:spcBef>
              <a:spcAft>
                <a:spcPts val="0"/>
              </a:spcAft>
              <a:buNone/>
            </a:pPr>
            <a:r>
              <a:rPr lang="en" dirty="0"/>
              <a:t>And to coordinate we used a combination of Discord for day-to-day communication, and Zoom for progress updates.</a:t>
            </a: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32a4649a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32a4649a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then trained a simple LSTM regressor to predict the 7 outcomes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input to the LSTM regressor will be each of the 17 embedding sequences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Those get sent to an LSTM layer</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output of the LSTM gets sent to a fully connected feedforward network with relu activation</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output of the feedforward network is 7 linearly activated nodes, each containing the predicted values for one of the 7 outcomes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32a4649ad4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32a4649ad4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Outputs of models using the same embedding will be correlated across outcomes, reducing the independent information it provides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therefore adjusted the loss function to minimize not only the mean squared error plus the average absolute difference between the correlation matrix of the predictions with the correlation matrix we observed in the train data</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2e2733ab7d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2e2733ab7d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After training an LSTM, we repeat this process with a different set of embeddings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These are the full list of embedding models we used.</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Most are available on Huggingface, though we trained a couple ourselves using semi-supervised learning techniques like multiple negative ranking loss to predict the different category a response originate from or using a new type of model called an instruction embeddings where you direct the embedding model to represent desired information of interest</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2e2733ab7d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2e2733ab7d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After repeating the process with one LSTM architecture for each embedding, we repeat the process again with different LSTM architectures such as LSTM models with bidirectional lstm units or models with more nodes in the hidden layers or with different regularization strengths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2e2733ab7d_0_1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2e2733ab7d_0_1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we submit these individual LSTM models to the dev leaderboard, the performance varies wildly, ranging from .30 to .47 </a:t>
            </a:r>
            <a:endParaRPr/>
          </a:p>
          <a:p>
            <a:pPr marL="0" lvl="0" indent="0" algn="l" rtl="0">
              <a:spcBef>
                <a:spcPts val="0"/>
              </a:spcBef>
              <a:spcAft>
                <a:spcPts val="0"/>
              </a:spcAft>
              <a:buNone/>
            </a:pPr>
            <a:endParaRPr/>
          </a:p>
          <a:p>
            <a:pPr marL="0" lvl="0" indent="0" algn="l" rtl="0">
              <a:spcBef>
                <a:spcPts val="0"/>
              </a:spcBef>
              <a:spcAft>
                <a:spcPts val="0"/>
              </a:spcAft>
              <a:buNone/>
            </a:pPr>
            <a:r>
              <a:rPr lang="en"/>
              <a:t>Good enough for somewhere betwee 25th and 5th place.</a:t>
            </a:r>
            <a:endParaRPr/>
          </a:p>
          <a:p>
            <a:pPr marL="0" lvl="0" indent="0" algn="l" rtl="0">
              <a:spcBef>
                <a:spcPts val="0"/>
              </a:spcBef>
              <a:spcAft>
                <a:spcPts val="0"/>
              </a:spcAft>
              <a:buNone/>
            </a:pPr>
            <a:endParaRPr/>
          </a:p>
          <a:p>
            <a:pPr marL="0" lvl="0" indent="0" algn="l" rtl="0">
              <a:spcBef>
                <a:spcPts val="0"/>
              </a:spcBef>
              <a:spcAft>
                <a:spcPts val="0"/>
              </a:spcAft>
              <a:buNone/>
            </a:pPr>
            <a:r>
              <a:rPr lang="en"/>
              <a:t>The important thing to consider is that no single one of these models is perfect. Each is capturing a different perspective. Even a weak model overall, may be capturing something the others are missing. In MELEE, its going to be the combination of them that will make them strong.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2e2733ab7d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2e2733ab7d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step is figuring out to combine the different information that each model provides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2e2733ab7d_0_1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2e2733ab7d_0_1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take each model have it make predictions on the holdout data, which contains 296 cases.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That means we’ll have 7 predictions for each LSTM model on all 296 cases</a:t>
            </a:r>
            <a:endParaRPr sz="14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2e2733ab7d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2e2733ab7d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We’ll horizontally concatenate the datasets together side-by-side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That gives us a single dataset that still has 296 rows, but hundreds of columns corresponding to the predictions of different LSTMs that were trained on the training data</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2e2733ab7d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2e2733ab7d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Roboto Light"/>
                <a:ea typeface="Roboto Light"/>
                <a:cs typeface="Roboto Light"/>
                <a:sym typeface="Roboto Light"/>
              </a:rPr>
              <a:t>We then trained a supervised learning model, like ridge regression, lasso regression, or a random forest, to predict the actual outcomes of the 296 cases, using the predicted outcomes from the different models.</a:t>
            </a:r>
            <a:endParaRPr sz="14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4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400">
                <a:solidFill>
                  <a:schemeClr val="dk1"/>
                </a:solidFill>
                <a:latin typeface="Roboto Light"/>
                <a:ea typeface="Roboto Light"/>
                <a:cs typeface="Roboto Light"/>
                <a:sym typeface="Roboto Light"/>
              </a:rPr>
              <a:t>Thus we can know what LSTM models seem to make good predictions of the outcome, and how to pool their information to get even better approximations of the outcome</a:t>
            </a:r>
            <a:endParaRPr sz="1400">
              <a:solidFill>
                <a:schemeClr val="dk1"/>
              </a:solidFill>
              <a:latin typeface="Roboto Light"/>
              <a:ea typeface="Roboto Light"/>
              <a:cs typeface="Roboto Light"/>
              <a:sym typeface="Roboto Light"/>
            </a:endParaRPr>
          </a:p>
          <a:p>
            <a:pPr marL="0" lvl="0" indent="0" algn="l" rtl="0">
              <a:spcBef>
                <a:spcPts val="0"/>
              </a:spcBef>
              <a:spcAft>
                <a:spcPts val="0"/>
              </a:spcAft>
              <a:buNone/>
            </a:pPr>
            <a:endParaRPr sz="1400">
              <a:solidFill>
                <a:schemeClr val="dk1"/>
              </a:solidFill>
              <a:latin typeface="Roboto Light"/>
              <a:ea typeface="Roboto Light"/>
              <a:cs typeface="Roboto Light"/>
              <a:sym typeface="Roboto Light"/>
            </a:endParaRPr>
          </a:p>
          <a:p>
            <a:pPr marL="0" lvl="0" indent="0" algn="l" rtl="0">
              <a:spcBef>
                <a:spcPts val="0"/>
              </a:spcBef>
              <a:spcAft>
                <a:spcPts val="0"/>
              </a:spcAft>
              <a:buNone/>
            </a:pPr>
            <a:r>
              <a:rPr lang="en" sz="1400">
                <a:solidFill>
                  <a:schemeClr val="dk1"/>
                </a:solidFill>
                <a:latin typeface="Roboto Light"/>
                <a:ea typeface="Roboto Light"/>
                <a:cs typeface="Roboto Light"/>
                <a:sym typeface="Roboto Light"/>
              </a:rPr>
              <a:t>After training this ensemble, we then use the ensemble to make predictions on the dev and test data</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2e2733ab7d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2e2733ab7d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created different ensembles using different samples of trained LSTM models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also vary the type of supervised learning method use to ensemble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For each ensemble we trained, we’ll submit its predictions to the dev leaderboard and keep track of its performance</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solution to the problem can be summarized as a multiembedding LSTM ensemble of ensembles, which I’ll refer to as MELEE for simplicity</a:t>
            </a:r>
            <a:endParaRPr/>
          </a:p>
          <a:p>
            <a:pPr marL="0" lvl="0" indent="0" algn="l" rtl="0">
              <a:spcBef>
                <a:spcPts val="0"/>
              </a:spcBef>
              <a:spcAft>
                <a:spcPts val="0"/>
              </a:spcAft>
              <a:buNone/>
            </a:pPr>
            <a:r>
              <a:rPr lang="en"/>
              <a:t>Melee is defined as a confused struggle amongst between many people, which is a very apt descriptor of not only the machine competition, but also describes really well </a:t>
            </a:r>
            <a:r>
              <a:rPr lang="en">
                <a:solidFill>
                  <a:schemeClr val="dk1"/>
                </a:solidFill>
              </a:rPr>
              <a:t>conceptually </a:t>
            </a:r>
            <a:r>
              <a:rPr lang="en"/>
              <a:t>how our solution to the competition works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2e2733ab7d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2e2733ab7d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dev leaderboard, the ensemble models’ weighted correlation varies from .42 to .49. That would be good enough for anywhere between 15th and 3rd place.</a:t>
            </a:r>
            <a:endParaRPr/>
          </a:p>
          <a:p>
            <a:pPr marL="0" lvl="0" indent="0" algn="l" rtl="0">
              <a:spcBef>
                <a:spcPts val="0"/>
              </a:spcBef>
              <a:spcAft>
                <a:spcPts val="0"/>
              </a:spcAft>
              <a:buNone/>
            </a:pPr>
            <a:endParaRPr/>
          </a:p>
          <a:p>
            <a:pPr marL="0" lvl="0" indent="0" algn="l" rtl="0">
              <a:spcBef>
                <a:spcPts val="0"/>
              </a:spcBef>
              <a:spcAft>
                <a:spcPts val="0"/>
              </a:spcAft>
              <a:buNone/>
            </a:pPr>
            <a:r>
              <a:rPr lang="en"/>
              <a:t>Thus, these predictions are not only better than the individual models, but also more consistent</a:t>
            </a:r>
            <a:endParaRPr/>
          </a:p>
          <a:p>
            <a:pPr marL="0" lvl="0" indent="0" algn="l" rtl="0">
              <a:spcBef>
                <a:spcPts val="0"/>
              </a:spcBef>
              <a:spcAft>
                <a:spcPts val="0"/>
              </a:spcAft>
              <a:buNone/>
            </a:pPr>
            <a:endParaRPr/>
          </a:p>
          <a:p>
            <a:pPr marL="0" lvl="0" indent="0" algn="l" rtl="0">
              <a:spcBef>
                <a:spcPts val="0"/>
              </a:spcBef>
              <a:spcAft>
                <a:spcPts val="0"/>
              </a:spcAft>
              <a:buNone/>
            </a:pPr>
            <a:r>
              <a:rPr lang="en"/>
              <a:t>If you look at their performance outcome-by-outcome. They vary greatly though. Some ensemble are better for some outcomes than others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2e2733ab7d_0_1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2e2733ab7d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last stage is combining the different ensembles to take the best for a given outcome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2e2733ab7d_0_1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2e2733ab7d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now have dozens of different ensemble, each with their own supervised learning method of ensembling, selection of embedding models, and LSTM architecture.</a:t>
            </a:r>
            <a:endParaRPr sz="14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For each one of those, we also know the performance of it on the dev board for every outcome</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22e2733ab7d_0_1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2e2733ab7d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For each outcome, we sorted all the ensembles by their performance on the dev leaderboard</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took the best 10 models for an outcome</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32a4649ad4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32a4649ad4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Next, we examined the correlation between the dev data predictions made by each of the best 10 ensembles </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see that some ensembles are redundant (indicated by clusters in the heatmap above), while others are just as good, but provide unique information</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take the best 4-5 models that are non-overlapping</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2e2733ab7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2e2733ab7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we have a collection of strong independent ensembles for each outcome. We then have each ensemble make predictions on the test data and average those predictions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 then submit the average of those predictions to the test leaderboard</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This step also allows us to incoporate other models we used, like DeBERTa that also performed well on the dev data for some outcomes</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2e2733ab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2e2733ab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ensemble of ensembles provides even stronger performance on the dev data ranging between .49 and .52, which is higher and more consistent than single ensemble models</a:t>
            </a:r>
            <a:endParaRPr/>
          </a:p>
          <a:p>
            <a:pPr marL="0" lvl="0" indent="0" algn="l" rtl="0">
              <a:spcBef>
                <a:spcPts val="0"/>
              </a:spcBef>
              <a:spcAft>
                <a:spcPts val="0"/>
              </a:spcAft>
              <a:buNone/>
            </a:pPr>
            <a:endParaRPr/>
          </a:p>
          <a:p>
            <a:pPr marL="0" lvl="0" indent="0" algn="l" rtl="0">
              <a:spcBef>
                <a:spcPts val="0"/>
              </a:spcBef>
              <a:spcAft>
                <a:spcPts val="0"/>
              </a:spcAft>
              <a:buNone/>
            </a:pPr>
            <a:r>
              <a:rPr lang="en"/>
              <a:t>On the test leaderboard, it performs identically well and just as consistently.</a:t>
            </a:r>
            <a:endParaRPr/>
          </a:p>
          <a:p>
            <a:pPr marL="0" lvl="0" indent="0" algn="l" rtl="0">
              <a:spcBef>
                <a:spcPts val="0"/>
              </a:spcBef>
              <a:spcAft>
                <a:spcPts val="0"/>
              </a:spcAft>
              <a:buNone/>
            </a:pPr>
            <a:endParaRPr/>
          </a:p>
          <a:p>
            <a:pPr marL="0" lvl="0" indent="0" algn="l" rtl="0">
              <a:spcBef>
                <a:spcPts val="0"/>
              </a:spcBef>
              <a:spcAft>
                <a:spcPts val="0"/>
              </a:spcAft>
              <a:buNone/>
            </a:pPr>
            <a:r>
              <a:rPr lang="en"/>
              <a:t>Thus, while LSTMs may seem weak individually, when trained to capture different perspectives, and then ensembled to maximize the unique information they provide, they can be quite strong.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again Isaac, Nick, Sebastian, and Georgi for organizing as well as DDI for providing the data.</a:t>
            </a:r>
            <a:endParaRPr/>
          </a:p>
          <a:p>
            <a:pPr marL="0" lvl="0" indent="0" algn="l" rtl="0">
              <a:spcBef>
                <a:spcPts val="0"/>
              </a:spcBef>
              <a:spcAft>
                <a:spcPts val="0"/>
              </a:spcAft>
              <a:buNone/>
            </a:pPr>
            <a:endParaRPr/>
          </a:p>
          <a:p>
            <a:pPr marL="0" lvl="0" indent="0" algn="l" rtl="0">
              <a:spcBef>
                <a:spcPts val="0"/>
              </a:spcBef>
              <a:spcAft>
                <a:spcPts val="0"/>
              </a:spcAft>
              <a:buNone/>
            </a:pPr>
            <a:r>
              <a:rPr lang="en"/>
              <a:t>You always create competitions that have unique twists and advance our field in different ways, with how they are solved.</a:t>
            </a:r>
            <a:endParaRPr/>
          </a:p>
          <a:p>
            <a:pPr marL="0" lvl="0" indent="0" algn="l" rtl="0">
              <a:spcBef>
                <a:spcPts val="0"/>
              </a:spcBef>
              <a:spcAft>
                <a:spcPts val="0"/>
              </a:spcAft>
              <a:buNone/>
            </a:pPr>
            <a:endParaRPr/>
          </a:p>
          <a:p>
            <a:pPr marL="0" lvl="0" indent="0" algn="l" rtl="0">
              <a:spcBef>
                <a:spcPts val="0"/>
              </a:spcBef>
              <a:spcAft>
                <a:spcPts val="0"/>
              </a:spcAft>
              <a:buNone/>
            </a:pPr>
            <a:r>
              <a:rPr lang="en"/>
              <a:t>I appreciate the opportunity to be on stage with so many great machine learners to share these insights on approaches to new problems.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e43fa5ea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e43fa5e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Roboto Light"/>
                <a:ea typeface="Roboto Light"/>
                <a:cs typeface="Roboto Light"/>
                <a:sym typeface="Roboto Light"/>
              </a:rPr>
              <a:t>Here is the MELEE approach from a conceptual point of view</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2e2733ab7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2e2733ab7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 key part of MELEE is being able to get different perspectives on what people said </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You know that sentence embeddings offer a way to quantify what text describes along different dimensions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 single embedding model is going to attuned to a subset of specific aspects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So we’ll embed each of the in-basket responses with a single embedding model</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Then we’ll send that sequence of embeddings to a Long Short Term Memory model, which are great at figuring out how a sequence of vectors combine to form an outcome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We’ll repeat this process using different embedding models, which will each pick up on things that other embedding models do not</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e2733ab7d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e2733ab7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that we have different LSTM models trained, each with their own perspective, some of those perspectives will capture only a piece of the rules for how the exercises were collectively scored</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We’ll ensemble the predictions of the different LSTMs to learn how to weight each perspective</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Because some perspectives might combine better than others and in different ways, we’ll vary the LSTMs that we combine as well as type of ensembling method used</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e2733ab7d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e2733ab7d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Now that we have different ensembles trained, we can further optimize the predictions by combining the ensembles together that work best for specific outcomes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By examining the dev performance of each ensemble, we can know which ensembles are more suited for one outcome over another</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We’ll have the best set of ensembles for a given outcome make predictions on the test set</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And then we’ll average those predictions together.</a:t>
            </a: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e59eb0dd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e59eb0dd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The way that MELEE works offers many advantages that align with the nuances of this particular competition</a:t>
            </a:r>
            <a:endParaRPr sz="1400">
              <a:solidFill>
                <a:schemeClr val="dk1"/>
              </a:solidFill>
              <a:latin typeface="Roboto Light"/>
              <a:ea typeface="Roboto Light"/>
              <a:cs typeface="Roboto Light"/>
              <a:sym typeface="Roboto Light"/>
            </a:endParaRPr>
          </a:p>
          <a:p>
            <a:pPr marL="914400" lvl="0" indent="0" algn="l" rtl="0">
              <a:spcBef>
                <a:spcPts val="0"/>
              </a:spcBef>
              <a:spcAft>
                <a:spcPts val="0"/>
              </a:spcAft>
              <a:buNone/>
            </a:pPr>
            <a:endParaRPr sz="1400">
              <a:solidFill>
                <a:schemeClr val="dk1"/>
              </a:solidFill>
              <a:latin typeface="Roboto Light"/>
              <a:ea typeface="Roboto Light"/>
              <a:cs typeface="Roboto Light"/>
              <a:sym typeface="Roboto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885f84d26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885f84d26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MELEE works great for datasets containing many texts from a given person responding in different contexts </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Because it uses LSTMs to process the sequence of responses, it is more memory efficient than transformer models with long context windows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LSTMs are great at understanding how sequences combine, allowing us to reverse engineer scoring schemes</a:t>
            </a:r>
            <a:endParaRPr sz="1400">
              <a:solidFill>
                <a:schemeClr val="dk1"/>
              </a:solidFill>
              <a:latin typeface="Roboto Light"/>
              <a:ea typeface="Roboto Light"/>
              <a:cs typeface="Roboto Light"/>
              <a:sym typeface="Roboto Light"/>
            </a:endParaRPr>
          </a:p>
          <a:p>
            <a:pPr marL="914400" lvl="1" indent="-317500" algn="l" rtl="0">
              <a:spcBef>
                <a:spcPts val="0"/>
              </a:spcBef>
              <a:spcAft>
                <a:spcPts val="0"/>
              </a:spcAft>
              <a:buClr>
                <a:schemeClr val="dk1"/>
              </a:buClr>
              <a:buSzPts val="1400"/>
              <a:buFont typeface="Roboto Light"/>
              <a:buChar char="○"/>
            </a:pPr>
            <a:r>
              <a:rPr lang="en" sz="1400">
                <a:solidFill>
                  <a:schemeClr val="dk1"/>
                </a:solidFill>
                <a:latin typeface="Roboto Light"/>
                <a:ea typeface="Roboto Light"/>
                <a:cs typeface="Roboto Light"/>
                <a:sym typeface="Roboto Light"/>
              </a:rPr>
              <a:t>Most importantly, because no single embedding model will have its attention perfectly calibrated to a given exercise or to a given outcome, this approach uses the combination of different embedding models to take the best parts of each, finding the optimal attention when ensembled</a:t>
            </a:r>
            <a:endParaRPr sz="1400">
              <a:solidFill>
                <a:schemeClr val="dk1"/>
              </a:solidFill>
              <a:latin typeface="Roboto Light"/>
              <a:ea typeface="Roboto Light"/>
              <a:cs typeface="Roboto Light"/>
              <a:sym typeface="Roboto Ligh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5951950" y="141275"/>
            <a:ext cx="2711400" cy="182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400" b="0">
                <a:latin typeface="Roboto Slab Light"/>
                <a:ea typeface="Roboto Slab Light"/>
                <a:cs typeface="Roboto Slab Light"/>
                <a:sym typeface="Roboto Slab Light"/>
              </a:rPr>
              <a:t>SENTIENT SENTENCE SENSE-AIs</a:t>
            </a:r>
            <a:endParaRPr sz="3400" b="0">
              <a:latin typeface="Roboto Slab Light"/>
              <a:ea typeface="Roboto Slab Light"/>
              <a:cs typeface="Roboto Slab Light"/>
              <a:sym typeface="Roboto Slab Light"/>
            </a:endParaRPr>
          </a:p>
        </p:txBody>
      </p:sp>
      <p:pic>
        <p:nvPicPr>
          <p:cNvPr id="71" name="Google Shape;71;p12"/>
          <p:cNvPicPr preferRelativeResize="0"/>
          <p:nvPr/>
        </p:nvPicPr>
        <p:blipFill>
          <a:blip r:embed="rId3">
            <a:alphaModFix/>
          </a:blip>
          <a:stretch>
            <a:fillRect/>
          </a:stretch>
        </p:blipFill>
        <p:spPr>
          <a:xfrm>
            <a:off x="4860741" y="3343250"/>
            <a:ext cx="1091210" cy="1506825"/>
          </a:xfrm>
          <a:prstGeom prst="rect">
            <a:avLst/>
          </a:prstGeom>
          <a:noFill/>
          <a:ln>
            <a:noFill/>
          </a:ln>
        </p:spPr>
      </p:pic>
      <p:pic>
        <p:nvPicPr>
          <p:cNvPr id="72" name="Google Shape;72;p12"/>
          <p:cNvPicPr preferRelativeResize="0"/>
          <p:nvPr/>
        </p:nvPicPr>
        <p:blipFill>
          <a:blip r:embed="rId4">
            <a:alphaModFix/>
          </a:blip>
          <a:stretch>
            <a:fillRect/>
          </a:stretch>
        </p:blipFill>
        <p:spPr>
          <a:xfrm>
            <a:off x="1281025" y="3932651"/>
            <a:ext cx="3271976" cy="688825"/>
          </a:xfrm>
          <a:prstGeom prst="rect">
            <a:avLst/>
          </a:prstGeom>
          <a:noFill/>
          <a:ln>
            <a:noFill/>
          </a:ln>
        </p:spPr>
      </p:pic>
      <p:sp>
        <p:nvSpPr>
          <p:cNvPr id="73" name="Google Shape;73;p12"/>
          <p:cNvSpPr txBox="1">
            <a:spLocks noGrp="1"/>
          </p:cNvSpPr>
          <p:nvPr>
            <p:ph type="ctrTitle"/>
          </p:nvPr>
        </p:nvSpPr>
        <p:spPr>
          <a:xfrm>
            <a:off x="1740550" y="838875"/>
            <a:ext cx="3612300" cy="182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b="0">
                <a:latin typeface="Roboto Slab Light"/>
                <a:ea typeface="Roboto Slab Light"/>
                <a:cs typeface="Roboto Slab Light"/>
                <a:sym typeface="Roboto Slab Light"/>
              </a:rPr>
              <a:t>SIOP MACHINE LEARNING COMPETITION 2023</a:t>
            </a:r>
            <a:endParaRPr sz="3200" b="0">
              <a:latin typeface="Roboto Slab Light"/>
              <a:ea typeface="Roboto Slab Light"/>
              <a:cs typeface="Roboto Slab Light"/>
              <a:sym typeface="Roboto Slab Light"/>
            </a:endParaRPr>
          </a:p>
        </p:txBody>
      </p:sp>
      <p:cxnSp>
        <p:nvCxnSpPr>
          <p:cNvPr id="74" name="Google Shape;74;p12"/>
          <p:cNvCxnSpPr/>
          <p:nvPr/>
        </p:nvCxnSpPr>
        <p:spPr>
          <a:xfrm>
            <a:off x="5895200" y="262525"/>
            <a:ext cx="0" cy="2094900"/>
          </a:xfrm>
          <a:prstGeom prst="straightConnector1">
            <a:avLst/>
          </a:prstGeom>
          <a:noFill/>
          <a:ln w="19050" cap="flat" cmpd="sng">
            <a:solidFill>
              <a:srgbClr val="0091EA"/>
            </a:solidFill>
            <a:prstDash val="dot"/>
            <a:round/>
            <a:headEnd type="none" w="med" len="med"/>
            <a:tailEnd type="none" w="med" len="med"/>
          </a:ln>
        </p:spPr>
      </p:cxnSp>
      <p:pic>
        <p:nvPicPr>
          <p:cNvPr id="75" name="Google Shape;75;p12"/>
          <p:cNvPicPr preferRelativeResize="0"/>
          <p:nvPr/>
        </p:nvPicPr>
        <p:blipFill>
          <a:blip r:embed="rId5">
            <a:alphaModFix/>
          </a:blip>
          <a:stretch>
            <a:fillRect/>
          </a:stretch>
        </p:blipFill>
        <p:spPr>
          <a:xfrm>
            <a:off x="1281026" y="3182699"/>
            <a:ext cx="2922414" cy="57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p:nvPr/>
        </p:nvSpPr>
        <p:spPr>
          <a:xfrm>
            <a:off x="902125" y="698100"/>
            <a:ext cx="77835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THE MELEE APPROACH OFFERS MANY ADVANTAGES</a:t>
            </a:r>
            <a:endParaRPr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datasets with a single outcome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More memory efficient than joining texts together</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can figure out how short sequences combine to make final score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Combining embeddings gives optimal attention</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chemeClr val="accent2"/>
              </a:buClr>
              <a:buSzPts val="1400"/>
              <a:buFont typeface="Roboto Slab"/>
              <a:buChar char="○"/>
            </a:pPr>
            <a:r>
              <a:rPr lang="en" b="1">
                <a:solidFill>
                  <a:schemeClr val="accent2"/>
                </a:solidFill>
                <a:latin typeface="Roboto Slab"/>
                <a:ea typeface="Roboto Slab"/>
                <a:cs typeface="Roboto Slab"/>
                <a:sym typeface="Roboto Slab"/>
              </a:rPr>
              <a:t>Good for smaller sized  datasets</a:t>
            </a:r>
            <a:endParaRPr b="1">
              <a:solidFill>
                <a:schemeClr val="accent2"/>
              </a:solidFill>
              <a:latin typeface="Roboto Slab"/>
              <a:ea typeface="Roboto Slab"/>
              <a:cs typeface="Roboto Slab"/>
              <a:sym typeface="Roboto Slab"/>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Do not need to train entire language model</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All embeddings used a pre-trained</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Only need to estimate LSTM regressor parameters</a:t>
            </a:r>
            <a:endParaRPr>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b="1">
              <a:solidFill>
                <a:srgbClr val="CCCCCC"/>
              </a:solidFill>
              <a:latin typeface="Roboto Slab"/>
              <a:ea typeface="Roboto Slab"/>
              <a:cs typeface="Roboto Slab"/>
              <a:sym typeface="Roboto Slab"/>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problems with missing data</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naturally handle missing elements in a sequence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Use masking to indicate missingness</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 Good for multi-outcome problems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Have a choice of different ensembles</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Can specialize in different outcome variables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p:txBody>
      </p:sp>
      <p:sp>
        <p:nvSpPr>
          <p:cNvPr id="141" name="Google Shape;141;p21"/>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MELEE?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902125" y="698100"/>
            <a:ext cx="77835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THE MELEE APPROACH OFFERS MANY ADVANTAGES</a:t>
            </a:r>
            <a:endParaRPr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datasets with a single outcome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More memory efficient than joining texts together</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can figure out how short sequences combine to make final score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Combining embeddings gives optimal attention</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smaller sized  datasets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Do not need to train entire language model</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All embeddings used a pre-trained</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Only need to estimate LSTM regressor parameters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b="1">
              <a:solidFill>
                <a:srgbClr val="CCCCCC"/>
              </a:solidFill>
              <a:latin typeface="Roboto Slab"/>
              <a:ea typeface="Roboto Slab"/>
              <a:cs typeface="Roboto Slab"/>
              <a:sym typeface="Roboto Slab"/>
            </a:endParaRPr>
          </a:p>
          <a:p>
            <a:pPr marL="914400" lvl="1" indent="-317500" algn="l" rtl="0">
              <a:spcBef>
                <a:spcPts val="0"/>
              </a:spcBef>
              <a:spcAft>
                <a:spcPts val="0"/>
              </a:spcAft>
              <a:buClr>
                <a:schemeClr val="accent2"/>
              </a:buClr>
              <a:buSzPts val="1400"/>
              <a:buFont typeface="Roboto Slab"/>
              <a:buChar char="○"/>
            </a:pPr>
            <a:r>
              <a:rPr lang="en" b="1">
                <a:solidFill>
                  <a:schemeClr val="accent2"/>
                </a:solidFill>
                <a:latin typeface="Roboto Slab"/>
                <a:ea typeface="Roboto Slab"/>
                <a:cs typeface="Roboto Slab"/>
                <a:sym typeface="Roboto Slab"/>
              </a:rPr>
              <a:t>Good for multi-text problems with missing data</a:t>
            </a:r>
            <a:endParaRPr b="1">
              <a:solidFill>
                <a:schemeClr val="accent2"/>
              </a:solidFill>
              <a:latin typeface="Roboto Slab"/>
              <a:ea typeface="Roboto Slab"/>
              <a:cs typeface="Roboto Slab"/>
              <a:sym typeface="Roboto Slab"/>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LSTMs naturally handle missing elements in a sequence</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Use masking to indicate missingness</a:t>
            </a:r>
            <a:endParaRPr>
              <a:solidFill>
                <a:schemeClr val="accent2"/>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 Good for multi-outcome problems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Have a choice of different ensembles</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Can specialize in different outcome variables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p:txBody>
      </p:sp>
      <p:sp>
        <p:nvSpPr>
          <p:cNvPr id="147" name="Google Shape;147;p22"/>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MELEE?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902125" y="698100"/>
            <a:ext cx="77835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THE MELEE APPROACH OFFERS MANY ADVANTAGES</a:t>
            </a:r>
            <a:endParaRPr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datasets with a single outcome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More memory efficient than joining texts together</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can figure out how short sequences combine to make final score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Combining embeddings gives optimal attention</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smaller sized  datasets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Do not need to train entire language model</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All embeddings used a pre-trained</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Only need to estimate LSTM regressor parameters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b="1">
              <a:solidFill>
                <a:srgbClr val="CCCCCC"/>
              </a:solidFill>
              <a:latin typeface="Roboto Slab"/>
              <a:ea typeface="Roboto Slab"/>
              <a:cs typeface="Roboto Slab"/>
              <a:sym typeface="Roboto Slab"/>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problems with missing data</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naturally handle missing elements in a sequence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Use masking to indicate missingness</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chemeClr val="accent2"/>
              </a:buClr>
              <a:buSzPts val="1400"/>
              <a:buFont typeface="Roboto Slab"/>
              <a:buChar char="○"/>
            </a:pPr>
            <a:r>
              <a:rPr lang="en" b="1">
                <a:solidFill>
                  <a:schemeClr val="accent2"/>
                </a:solidFill>
                <a:latin typeface="Roboto Slab"/>
                <a:ea typeface="Roboto Slab"/>
                <a:cs typeface="Roboto Slab"/>
                <a:sym typeface="Roboto Slab"/>
              </a:rPr>
              <a:t> Good for multi-outcome problems</a:t>
            </a:r>
            <a:endParaRPr b="1">
              <a:solidFill>
                <a:schemeClr val="accent2"/>
              </a:solidFill>
              <a:latin typeface="Roboto Slab"/>
              <a:ea typeface="Roboto Slab"/>
              <a:cs typeface="Roboto Slab"/>
              <a:sym typeface="Roboto Slab"/>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Have a choice of different ensembles</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Can specialize in different outcome variables</a:t>
            </a:r>
            <a:endParaRPr>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p:txBody>
      </p:sp>
      <p:sp>
        <p:nvSpPr>
          <p:cNvPr id="153" name="Google Shape;153;p23"/>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MELEE?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ctrTitle"/>
          </p:nvPr>
        </p:nvSpPr>
        <p:spPr>
          <a:xfrm>
            <a:off x="1546025" y="1754800"/>
            <a:ext cx="7073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solidFill>
                  <a:schemeClr val="accent4"/>
                </a:solidFill>
              </a:rPr>
              <a:t>MELEE IN ACTION</a:t>
            </a:r>
            <a:endParaRPr sz="3800"/>
          </a:p>
        </p:txBody>
      </p:sp>
      <p:sp>
        <p:nvSpPr>
          <p:cNvPr id="159" name="Google Shape;159;p24"/>
          <p:cNvSpPr txBox="1">
            <a:spLocks noGrp="1"/>
          </p:cNvSpPr>
          <p:nvPr>
            <p:ph type="subTitle" idx="1"/>
          </p:nvPr>
        </p:nvSpPr>
        <p:spPr>
          <a:xfrm>
            <a:off x="1546025" y="3011500"/>
            <a:ext cx="6479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take a closer look at the process</a:t>
            </a:r>
            <a:endParaRPr/>
          </a:p>
        </p:txBody>
      </p:sp>
      <p:sp>
        <p:nvSpPr>
          <p:cNvPr id="160" name="Google Shape;160;p24"/>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521125" y="698100"/>
            <a:ext cx="77835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0" lvl="0" indent="0" algn="l" rtl="0">
              <a:spcBef>
                <a:spcPts val="0"/>
              </a:spcBef>
              <a:spcAft>
                <a:spcPts val="0"/>
              </a:spcAft>
              <a:buNone/>
            </a:pPr>
            <a:r>
              <a:rPr lang="en" sz="2900">
                <a:solidFill>
                  <a:schemeClr val="accent2"/>
                </a:solidFill>
                <a:latin typeface="Roboto Slab Light"/>
                <a:ea typeface="Roboto Slab Light"/>
                <a:cs typeface="Roboto Slab Light"/>
                <a:sym typeface="Roboto Slab Light"/>
              </a:rPr>
              <a:t>SPLIT TRAIN DATA INTO TWO SETS</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166" name="Google Shape;166;p25"/>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0: SPLIT DATA</a:t>
            </a:r>
            <a:endParaRPr/>
          </a:p>
        </p:txBody>
      </p:sp>
      <p:sp>
        <p:nvSpPr>
          <p:cNvPr id="167" name="Google Shape;167;p25"/>
          <p:cNvSpPr txBox="1"/>
          <p:nvPr/>
        </p:nvSpPr>
        <p:spPr>
          <a:xfrm>
            <a:off x="2856250" y="1885350"/>
            <a:ext cx="1408800" cy="27705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All Train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=1466</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br>
              <a:rPr lang="en">
                <a:solidFill>
                  <a:schemeClr val="accent1"/>
                </a:solidFill>
                <a:latin typeface="Roboto Slab"/>
                <a:ea typeface="Roboto Slab"/>
                <a:cs typeface="Roboto Slab"/>
                <a:sym typeface="Roboto Slab"/>
              </a:rPr>
            </a:b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p:txBody>
      </p:sp>
      <p:cxnSp>
        <p:nvCxnSpPr>
          <p:cNvPr id="168" name="Google Shape;168;p25"/>
          <p:cNvCxnSpPr>
            <a:stCxn id="167" idx="3"/>
            <a:endCxn id="169" idx="1"/>
          </p:cNvCxnSpPr>
          <p:nvPr/>
        </p:nvCxnSpPr>
        <p:spPr>
          <a:xfrm rot="10800000" flipH="1">
            <a:off x="4265050" y="2947500"/>
            <a:ext cx="1104300" cy="323100"/>
          </a:xfrm>
          <a:prstGeom prst="straightConnector1">
            <a:avLst/>
          </a:prstGeom>
          <a:noFill/>
          <a:ln w="19050" cap="flat" cmpd="sng">
            <a:solidFill>
              <a:schemeClr val="accent1"/>
            </a:solidFill>
            <a:prstDash val="solid"/>
            <a:round/>
            <a:headEnd type="none" w="med" len="med"/>
            <a:tailEnd type="triangle" w="med" len="med"/>
          </a:ln>
        </p:spPr>
      </p:cxnSp>
      <p:cxnSp>
        <p:nvCxnSpPr>
          <p:cNvPr id="170" name="Google Shape;170;p25"/>
          <p:cNvCxnSpPr>
            <a:stCxn id="167" idx="3"/>
            <a:endCxn id="171" idx="1"/>
          </p:cNvCxnSpPr>
          <p:nvPr/>
        </p:nvCxnSpPr>
        <p:spPr>
          <a:xfrm>
            <a:off x="4265050" y="3270600"/>
            <a:ext cx="1106400" cy="1136400"/>
          </a:xfrm>
          <a:prstGeom prst="straightConnector1">
            <a:avLst/>
          </a:prstGeom>
          <a:noFill/>
          <a:ln w="19050" cap="flat" cmpd="sng">
            <a:solidFill>
              <a:schemeClr val="accent1"/>
            </a:solidFill>
            <a:prstDash val="solid"/>
            <a:round/>
            <a:headEnd type="none" w="med" len="med"/>
            <a:tailEnd type="triangle" w="med" len="med"/>
          </a:ln>
        </p:spPr>
      </p:cxnSp>
      <p:sp>
        <p:nvSpPr>
          <p:cNvPr id="169" name="Google Shape;169;p25"/>
          <p:cNvSpPr txBox="1"/>
          <p:nvPr/>
        </p:nvSpPr>
        <p:spPr>
          <a:xfrm>
            <a:off x="5369350" y="1885350"/>
            <a:ext cx="1408800" cy="21240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Train Data</a:t>
            </a:r>
            <a:endParaRPr>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=1173</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1"/>
              </a:solidFill>
              <a:latin typeface="Roboto Slab"/>
              <a:ea typeface="Roboto Slab"/>
              <a:cs typeface="Roboto Slab"/>
              <a:sym typeface="Roboto Slab"/>
            </a:endParaRPr>
          </a:p>
        </p:txBody>
      </p:sp>
      <p:sp>
        <p:nvSpPr>
          <p:cNvPr id="171" name="Google Shape;171;p25"/>
          <p:cNvSpPr txBox="1"/>
          <p:nvPr/>
        </p:nvSpPr>
        <p:spPr>
          <a:xfrm>
            <a:off x="5371325" y="4099087"/>
            <a:ext cx="1408800" cy="615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Holdout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=296</a:t>
            </a:r>
            <a:endParaRPr>
              <a:solidFill>
                <a:schemeClr val="accent1"/>
              </a:solidFill>
              <a:latin typeface="Roboto Slab"/>
              <a:ea typeface="Roboto Slab"/>
              <a:cs typeface="Roboto Slab"/>
              <a:sym typeface="Roboto Slab"/>
            </a:endParaRPr>
          </a:p>
        </p:txBody>
      </p:sp>
      <p:sp>
        <p:nvSpPr>
          <p:cNvPr id="172" name="Google Shape;172;p25"/>
          <p:cNvSpPr txBox="1"/>
          <p:nvPr/>
        </p:nvSpPr>
        <p:spPr>
          <a:xfrm>
            <a:off x="4492100" y="2693625"/>
            <a:ext cx="62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80%</a:t>
            </a:r>
            <a:endParaRPr>
              <a:latin typeface="Source Sans Pro"/>
              <a:ea typeface="Source Sans Pro"/>
              <a:cs typeface="Source Sans Pro"/>
              <a:sym typeface="Source Sans Pro"/>
            </a:endParaRPr>
          </a:p>
        </p:txBody>
      </p:sp>
      <p:sp>
        <p:nvSpPr>
          <p:cNvPr id="173" name="Google Shape;173;p25"/>
          <p:cNvSpPr txBox="1"/>
          <p:nvPr/>
        </p:nvSpPr>
        <p:spPr>
          <a:xfrm>
            <a:off x="4492100" y="3836625"/>
            <a:ext cx="62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521125" y="698100"/>
            <a:ext cx="77835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179" name="Google Shape;179;p26"/>
          <p:cNvSpPr txBox="1"/>
          <p:nvPr/>
        </p:nvSpPr>
        <p:spPr>
          <a:xfrm>
            <a:off x="1256050" y="1727175"/>
            <a:ext cx="1408800" cy="1262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Train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=1173</a:t>
            </a:r>
            <a:endParaRPr>
              <a:solidFill>
                <a:schemeClr val="accent1"/>
              </a:solidFill>
              <a:latin typeface="Roboto Slab"/>
              <a:ea typeface="Roboto Slab"/>
              <a:cs typeface="Roboto Slab"/>
              <a:sym typeface="Roboto Slab"/>
            </a:endParaRPr>
          </a:p>
        </p:txBody>
      </p:sp>
      <p:sp>
        <p:nvSpPr>
          <p:cNvPr id="180" name="Google Shape;180;p26"/>
          <p:cNvSpPr txBox="1"/>
          <p:nvPr/>
        </p:nvSpPr>
        <p:spPr>
          <a:xfrm>
            <a:off x="4775275" y="2913075"/>
            <a:ext cx="1408800" cy="831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Dev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=487</a:t>
            </a:r>
            <a:endParaRPr>
              <a:solidFill>
                <a:schemeClr val="accent1"/>
              </a:solidFill>
              <a:latin typeface="Roboto Slab"/>
              <a:ea typeface="Roboto Slab"/>
              <a:cs typeface="Roboto Slab"/>
              <a:sym typeface="Roboto Slab"/>
            </a:endParaRPr>
          </a:p>
        </p:txBody>
      </p:sp>
      <p:sp>
        <p:nvSpPr>
          <p:cNvPr id="181" name="Google Shape;181;p26"/>
          <p:cNvSpPr txBox="1"/>
          <p:nvPr/>
        </p:nvSpPr>
        <p:spPr>
          <a:xfrm>
            <a:off x="6536175" y="3452500"/>
            <a:ext cx="1408800" cy="831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Test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=489</a:t>
            </a:r>
            <a:endParaRPr>
              <a:solidFill>
                <a:schemeClr val="accent1"/>
              </a:solidFill>
              <a:latin typeface="Roboto Slab"/>
              <a:ea typeface="Roboto Slab"/>
              <a:cs typeface="Roboto Slab"/>
              <a:sym typeface="Roboto Slab"/>
            </a:endParaRPr>
          </a:p>
        </p:txBody>
      </p:sp>
      <p:sp>
        <p:nvSpPr>
          <p:cNvPr id="182" name="Google Shape;182;p26"/>
          <p:cNvSpPr txBox="1"/>
          <p:nvPr/>
        </p:nvSpPr>
        <p:spPr>
          <a:xfrm>
            <a:off x="521125" y="698100"/>
            <a:ext cx="7783500" cy="9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0" lvl="0" indent="0" algn="l" rtl="0">
              <a:spcBef>
                <a:spcPts val="0"/>
              </a:spcBef>
              <a:spcAft>
                <a:spcPts val="0"/>
              </a:spcAft>
              <a:buNone/>
            </a:pPr>
            <a:r>
              <a:rPr lang="en" sz="2900">
                <a:solidFill>
                  <a:schemeClr val="accent2"/>
                </a:solidFill>
                <a:latin typeface="Roboto Slab Light"/>
                <a:ea typeface="Roboto Slab Light"/>
                <a:cs typeface="Roboto Slab Light"/>
                <a:sym typeface="Roboto Slab Light"/>
              </a:rPr>
              <a:t>THERE SHOULD BE FOUR SETS OF DATA</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183" name="Google Shape;183;p26"/>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0: SPLIT DATA</a:t>
            </a:r>
            <a:endParaRPr/>
          </a:p>
        </p:txBody>
      </p:sp>
      <p:sp>
        <p:nvSpPr>
          <p:cNvPr id="184" name="Google Shape;184;p26"/>
          <p:cNvSpPr txBox="1"/>
          <p:nvPr/>
        </p:nvSpPr>
        <p:spPr>
          <a:xfrm>
            <a:off x="2985475" y="2430400"/>
            <a:ext cx="1408800" cy="831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Roboto Slab"/>
                <a:ea typeface="Roboto Slab"/>
                <a:cs typeface="Roboto Slab"/>
                <a:sym typeface="Roboto Slab"/>
              </a:rPr>
              <a:t>Holdout Data</a:t>
            </a:r>
            <a:endParaRPr>
              <a:solidFill>
                <a:schemeClr val="accent1"/>
              </a:solidFill>
              <a:latin typeface="Roboto Slab"/>
              <a:ea typeface="Roboto Slab"/>
              <a:cs typeface="Roboto Slab"/>
              <a:sym typeface="Roboto Slab"/>
            </a:endParaRPr>
          </a:p>
          <a:p>
            <a:pPr marL="0" lvl="0" indent="0" algn="ctr" rtl="0">
              <a:spcBef>
                <a:spcPts val="0"/>
              </a:spcBef>
              <a:spcAft>
                <a:spcPts val="0"/>
              </a:spcAft>
              <a:buNone/>
            </a:pPr>
            <a:r>
              <a:rPr lang="en" i="1">
                <a:solidFill>
                  <a:schemeClr val="accent1"/>
                </a:solidFill>
                <a:latin typeface="Roboto Slab"/>
                <a:ea typeface="Roboto Slab"/>
                <a:cs typeface="Roboto Slab"/>
                <a:sym typeface="Roboto Slab"/>
              </a:rPr>
              <a:t>N</a:t>
            </a:r>
            <a:r>
              <a:rPr lang="en">
                <a:solidFill>
                  <a:schemeClr val="accent1"/>
                </a:solidFill>
                <a:latin typeface="Roboto Slab"/>
                <a:ea typeface="Roboto Slab"/>
                <a:cs typeface="Roboto Slab"/>
                <a:sym typeface="Roboto Slab"/>
              </a:rPr>
              <a:t>=296</a:t>
            </a:r>
            <a:endParaRPr>
              <a:solidFill>
                <a:schemeClr val="accent1"/>
              </a:solidFill>
              <a:latin typeface="Roboto Slab"/>
              <a:ea typeface="Roboto Slab"/>
              <a:cs typeface="Roboto Slab"/>
              <a:sym typeface="Roboto Slab"/>
            </a:endParaRPr>
          </a:p>
        </p:txBody>
      </p:sp>
      <p:sp>
        <p:nvSpPr>
          <p:cNvPr id="185" name="Google Shape;185;p26"/>
          <p:cNvSpPr txBox="1"/>
          <p:nvPr/>
        </p:nvSpPr>
        <p:spPr>
          <a:xfrm>
            <a:off x="1324350" y="3000400"/>
            <a:ext cx="128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6"/>
                </a:solidFill>
                <a:latin typeface="Source Sans Pro"/>
                <a:ea typeface="Source Sans Pro"/>
                <a:cs typeface="Source Sans Pro"/>
                <a:sym typeface="Source Sans Pro"/>
              </a:rPr>
              <a:t>Labeled with outcomes</a:t>
            </a:r>
            <a:endParaRPr i="1">
              <a:solidFill>
                <a:schemeClr val="accent6"/>
              </a:solidFill>
              <a:latin typeface="Source Sans Pro"/>
              <a:ea typeface="Source Sans Pro"/>
              <a:cs typeface="Source Sans Pro"/>
              <a:sym typeface="Source Sans Pro"/>
            </a:endParaRPr>
          </a:p>
        </p:txBody>
      </p:sp>
      <p:sp>
        <p:nvSpPr>
          <p:cNvPr id="186" name="Google Shape;186;p26"/>
          <p:cNvSpPr txBox="1"/>
          <p:nvPr/>
        </p:nvSpPr>
        <p:spPr>
          <a:xfrm>
            <a:off x="3076950" y="3199701"/>
            <a:ext cx="1280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6"/>
                </a:solidFill>
                <a:latin typeface="Source Sans Pro"/>
                <a:ea typeface="Source Sans Pro"/>
                <a:cs typeface="Source Sans Pro"/>
                <a:sym typeface="Source Sans Pro"/>
              </a:rPr>
              <a:t>Labeled with outcomes</a:t>
            </a:r>
            <a:endParaRPr i="1">
              <a:solidFill>
                <a:schemeClr val="accent6"/>
              </a:solidFill>
              <a:latin typeface="Source Sans Pro"/>
              <a:ea typeface="Source Sans Pro"/>
              <a:cs typeface="Source Sans Pro"/>
              <a:sym typeface="Source Sans Pro"/>
            </a:endParaRPr>
          </a:p>
        </p:txBody>
      </p:sp>
      <p:sp>
        <p:nvSpPr>
          <p:cNvPr id="187" name="Google Shape;187;p26"/>
          <p:cNvSpPr txBox="1"/>
          <p:nvPr/>
        </p:nvSpPr>
        <p:spPr>
          <a:xfrm>
            <a:off x="4827775" y="3668184"/>
            <a:ext cx="12801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6"/>
                </a:solidFill>
                <a:latin typeface="Source Sans Pro"/>
                <a:ea typeface="Source Sans Pro"/>
                <a:cs typeface="Source Sans Pro"/>
                <a:sym typeface="Source Sans Pro"/>
              </a:rPr>
              <a:t>No labels, </a:t>
            </a:r>
            <a:endParaRPr i="1">
              <a:solidFill>
                <a:schemeClr val="accent6"/>
              </a:solidFill>
              <a:latin typeface="Source Sans Pro"/>
              <a:ea typeface="Source Sans Pro"/>
              <a:cs typeface="Source Sans Pro"/>
              <a:sym typeface="Source Sans Pro"/>
            </a:endParaRPr>
          </a:p>
          <a:p>
            <a:pPr marL="0" lvl="0" indent="0" algn="ctr" rtl="0">
              <a:spcBef>
                <a:spcPts val="0"/>
              </a:spcBef>
              <a:spcAft>
                <a:spcPts val="0"/>
              </a:spcAft>
              <a:buNone/>
            </a:pPr>
            <a:r>
              <a:rPr lang="en" i="1">
                <a:solidFill>
                  <a:schemeClr val="accent6"/>
                </a:solidFill>
                <a:latin typeface="Source Sans Pro"/>
                <a:ea typeface="Source Sans Pro"/>
                <a:cs typeface="Source Sans Pro"/>
                <a:sym typeface="Source Sans Pro"/>
              </a:rPr>
              <a:t>but can get feedback on performance</a:t>
            </a:r>
            <a:endParaRPr i="1">
              <a:solidFill>
                <a:schemeClr val="accent6"/>
              </a:solidFill>
              <a:latin typeface="Source Sans Pro"/>
              <a:ea typeface="Source Sans Pro"/>
              <a:cs typeface="Source Sans Pro"/>
              <a:sym typeface="Source Sans Pro"/>
            </a:endParaRPr>
          </a:p>
        </p:txBody>
      </p:sp>
      <p:sp>
        <p:nvSpPr>
          <p:cNvPr id="188" name="Google Shape;188;p26"/>
          <p:cNvSpPr txBox="1"/>
          <p:nvPr/>
        </p:nvSpPr>
        <p:spPr>
          <a:xfrm>
            <a:off x="5970775" y="4430184"/>
            <a:ext cx="1280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i="1">
              <a:solidFill>
                <a:schemeClr val="accent6"/>
              </a:solidFill>
              <a:latin typeface="Source Sans Pro"/>
              <a:ea typeface="Source Sans Pro"/>
              <a:cs typeface="Source Sans Pro"/>
              <a:sym typeface="Source Sans Pro"/>
            </a:endParaRPr>
          </a:p>
        </p:txBody>
      </p:sp>
      <p:sp>
        <p:nvSpPr>
          <p:cNvPr id="189" name="Google Shape;189;p26"/>
          <p:cNvSpPr txBox="1"/>
          <p:nvPr/>
        </p:nvSpPr>
        <p:spPr>
          <a:xfrm>
            <a:off x="6504175" y="4246275"/>
            <a:ext cx="140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6"/>
                </a:solidFill>
                <a:latin typeface="Source Sans Pro"/>
                <a:ea typeface="Source Sans Pro"/>
                <a:cs typeface="Source Sans Pro"/>
                <a:sym typeface="Source Sans Pro"/>
              </a:rPr>
              <a:t>The data to predict</a:t>
            </a:r>
            <a:endParaRPr i="1">
              <a:solidFill>
                <a:schemeClr val="accent6"/>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1546025" y="1754800"/>
            <a:ext cx="7073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solidFill>
                  <a:schemeClr val="accent4"/>
                </a:solidFill>
              </a:rPr>
              <a:t>STAGE 1</a:t>
            </a:r>
            <a:endParaRPr sz="3800"/>
          </a:p>
        </p:txBody>
      </p:sp>
      <p:sp>
        <p:nvSpPr>
          <p:cNvPr id="195" name="Google Shape;195;p27"/>
          <p:cNvSpPr txBox="1">
            <a:spLocks noGrp="1"/>
          </p:cNvSpPr>
          <p:nvPr>
            <p:ph type="subTitle" idx="1"/>
          </p:nvPr>
        </p:nvSpPr>
        <p:spPr>
          <a:xfrm>
            <a:off x="1546025" y="3011500"/>
            <a:ext cx="6479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Different Perspectives on Problem</a:t>
            </a:r>
            <a:endParaRPr/>
          </a:p>
        </p:txBody>
      </p:sp>
      <p:sp>
        <p:nvSpPr>
          <p:cNvPr id="196" name="Google Shape;196;p27"/>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Embed each separate response using </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r>
              <a:rPr lang="en" sz="2900">
                <a:solidFill>
                  <a:schemeClr val="accent2"/>
                </a:solidFill>
                <a:latin typeface="Roboto Slab Light"/>
                <a:ea typeface="Roboto Slab Light"/>
                <a:cs typeface="Roboto Slab Light"/>
                <a:sym typeface="Roboto Slab Light"/>
              </a:rPr>
              <a:t>a pre-trained embedding model</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sz="2900">
              <a:solidFill>
                <a:schemeClr val="accent2"/>
              </a:solidFill>
              <a:latin typeface="Roboto Slab Light"/>
              <a:ea typeface="Roboto Slab Light"/>
              <a:cs typeface="Roboto Slab Light"/>
              <a:sym typeface="Roboto Slab Light"/>
            </a:endParaRPr>
          </a:p>
          <a:p>
            <a:pPr marL="1371600" lvl="2" indent="-412750" algn="l" rtl="0">
              <a:spcBef>
                <a:spcPts val="0"/>
              </a:spcBef>
              <a:spcAft>
                <a:spcPts val="0"/>
              </a:spcAft>
              <a:buClr>
                <a:schemeClr val="accent2"/>
              </a:buClr>
              <a:buSzPts val="2900"/>
              <a:buFont typeface="Roboto Slab Light"/>
              <a:buChar char="■"/>
            </a:pPr>
            <a:r>
              <a:rPr lang="en" sz="2800">
                <a:solidFill>
                  <a:schemeClr val="accent2"/>
                </a:solidFill>
                <a:latin typeface="Roboto Slab Light"/>
                <a:ea typeface="Roboto Slab Light"/>
                <a:cs typeface="Roboto Slab Light"/>
                <a:sym typeface="Roboto Slab Light"/>
              </a:rPr>
              <a:t>Pick a random sentence embedding model (t5, BERT, LaBSE, roBERTa, etc.</a:t>
            </a:r>
            <a:r>
              <a:rPr lang="en" sz="2900">
                <a:solidFill>
                  <a:schemeClr val="accent2"/>
                </a:solidFill>
                <a:latin typeface="Roboto Slab Light"/>
                <a:ea typeface="Roboto Slab Light"/>
                <a:cs typeface="Roboto Slab Light"/>
                <a:sym typeface="Roboto Slab Light"/>
              </a:rPr>
              <a:t>)</a:t>
            </a:r>
            <a:endParaRPr sz="2900">
              <a:solidFill>
                <a:schemeClr val="accent2"/>
              </a:solidFill>
              <a:latin typeface="Roboto Slab Light"/>
              <a:ea typeface="Roboto Slab Light"/>
              <a:cs typeface="Roboto Slab Light"/>
              <a:sym typeface="Roboto Slab Light"/>
            </a:endParaRPr>
          </a:p>
          <a:p>
            <a:pPr marL="1828800" lvl="0" indent="0" algn="l" rtl="0">
              <a:spcBef>
                <a:spcPts val="0"/>
              </a:spcBef>
              <a:spcAft>
                <a:spcPts val="0"/>
              </a:spcAft>
              <a:buNone/>
            </a:pP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202" name="Google Shape;202;p28"/>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203" name="Google Shape;203;p28"/>
          <p:cNvSpPr/>
          <p:nvPr/>
        </p:nvSpPr>
        <p:spPr>
          <a:xfrm>
            <a:off x="4342575" y="3342250"/>
            <a:ext cx="1262100" cy="1262100"/>
          </a:xfrm>
          <a:prstGeom prst="cube">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833138" y="3854200"/>
            <a:ext cx="390900" cy="44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txBox="1"/>
          <p:nvPr/>
        </p:nvSpPr>
        <p:spPr>
          <a:xfrm>
            <a:off x="1865400" y="3702039"/>
            <a:ext cx="20778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Roboto Mono Light"/>
                <a:ea typeface="Roboto Mono Light"/>
                <a:cs typeface="Roboto Mono Light"/>
                <a:sym typeface="Roboto Mono Light"/>
              </a:rPr>
              <a:t>“Thank you!”</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 sz="1300">
                <a:latin typeface="Roboto Mono Light"/>
                <a:ea typeface="Roboto Mono Light"/>
                <a:cs typeface="Roboto Mono Light"/>
                <a:sym typeface="Roboto Mono Light"/>
              </a:rPr>
              <a:t>“I appreciate it!”</a:t>
            </a:r>
            <a:endParaRPr sz="1300">
              <a:latin typeface="Roboto Mono Light"/>
              <a:ea typeface="Roboto Mono Light"/>
              <a:cs typeface="Roboto Mono Light"/>
              <a:sym typeface="Roboto Mono Light"/>
            </a:endParaRPr>
          </a:p>
          <a:p>
            <a:pPr marL="0" lvl="0" indent="0" algn="l" rtl="0">
              <a:spcBef>
                <a:spcPts val="0"/>
              </a:spcBef>
              <a:spcAft>
                <a:spcPts val="0"/>
              </a:spcAft>
              <a:buNone/>
            </a:pPr>
            <a:r>
              <a:rPr lang="en" sz="1300">
                <a:latin typeface="Roboto Mono Light"/>
                <a:ea typeface="Roboto Mono Light"/>
                <a:cs typeface="Roboto Mono Light"/>
                <a:sym typeface="Roboto Mono Light"/>
              </a:rPr>
              <a:t>“What time is it?”</a:t>
            </a:r>
            <a:endParaRPr sz="1300">
              <a:latin typeface="Roboto Mono Light"/>
              <a:ea typeface="Roboto Mono Light"/>
              <a:cs typeface="Roboto Mono Light"/>
              <a:sym typeface="Roboto Mono Light"/>
            </a:endParaRPr>
          </a:p>
        </p:txBody>
      </p:sp>
      <p:sp>
        <p:nvSpPr>
          <p:cNvPr id="206" name="Google Shape;206;p28"/>
          <p:cNvSpPr txBox="1"/>
          <p:nvPr/>
        </p:nvSpPr>
        <p:spPr>
          <a:xfrm>
            <a:off x="6124225" y="3627725"/>
            <a:ext cx="2179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Mono Light"/>
                <a:ea typeface="Roboto Mono Light"/>
                <a:cs typeface="Roboto Mono Light"/>
                <a:sym typeface="Roboto Mono Light"/>
              </a:rPr>
              <a:t>[0.3, 0.2, …]</a:t>
            </a:r>
            <a:endParaRPr>
              <a:latin typeface="Roboto Mono Light"/>
              <a:ea typeface="Roboto Mono Light"/>
              <a:cs typeface="Roboto Mono Light"/>
              <a:sym typeface="Roboto Mono Light"/>
            </a:endParaRPr>
          </a:p>
          <a:p>
            <a:pPr marL="0" lvl="0" indent="0" algn="l" rtl="0">
              <a:spcBef>
                <a:spcPts val="0"/>
              </a:spcBef>
              <a:spcAft>
                <a:spcPts val="0"/>
              </a:spcAft>
              <a:buNone/>
            </a:pPr>
            <a:r>
              <a:rPr lang="en">
                <a:latin typeface="Roboto Mono Light"/>
                <a:ea typeface="Roboto Mono Light"/>
                <a:cs typeface="Roboto Mono Light"/>
                <a:sym typeface="Roboto Mono Light"/>
              </a:rPr>
              <a:t>[0.2, 0.1, …]</a:t>
            </a:r>
            <a:endParaRPr>
              <a:latin typeface="Roboto Mono Light"/>
              <a:ea typeface="Roboto Mono Light"/>
              <a:cs typeface="Roboto Mono Light"/>
              <a:sym typeface="Roboto Mono Light"/>
            </a:endParaRPr>
          </a:p>
          <a:p>
            <a:pPr marL="0" lvl="0" indent="0" algn="l" rtl="0">
              <a:spcBef>
                <a:spcPts val="0"/>
              </a:spcBef>
              <a:spcAft>
                <a:spcPts val="0"/>
              </a:spcAft>
              <a:buNone/>
            </a:pPr>
            <a:r>
              <a:rPr lang="en">
                <a:latin typeface="Roboto Mono Light"/>
                <a:ea typeface="Roboto Mono Light"/>
                <a:cs typeface="Roboto Mono Light"/>
                <a:sym typeface="Roboto Mono Light"/>
              </a:rPr>
              <a:t>[0.9, 0.6, …]</a:t>
            </a:r>
            <a:endParaRPr>
              <a:latin typeface="Roboto Mono Light"/>
              <a:ea typeface="Roboto Mono Light"/>
              <a:cs typeface="Roboto Mono Light"/>
              <a:sym typeface="Roboto Mono Light"/>
            </a:endParaRPr>
          </a:p>
        </p:txBody>
      </p:sp>
      <p:sp>
        <p:nvSpPr>
          <p:cNvPr id="207" name="Google Shape;207;p28"/>
          <p:cNvSpPr txBox="1"/>
          <p:nvPr/>
        </p:nvSpPr>
        <p:spPr>
          <a:xfrm>
            <a:off x="4142642" y="3636220"/>
            <a:ext cx="1359300" cy="101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Slab"/>
                <a:ea typeface="Roboto Slab"/>
                <a:cs typeface="Roboto Slab"/>
                <a:sym typeface="Roboto Slab"/>
              </a:rPr>
              <a:t>Sentence</a:t>
            </a:r>
            <a:endParaRPr sz="1100">
              <a:latin typeface="Roboto Slab"/>
              <a:ea typeface="Roboto Slab"/>
              <a:cs typeface="Roboto Slab"/>
              <a:sym typeface="Roboto Slab"/>
            </a:endParaRPr>
          </a:p>
          <a:p>
            <a:pPr marL="0" lvl="0" indent="0" algn="ctr" rtl="0">
              <a:spcBef>
                <a:spcPts val="0"/>
              </a:spcBef>
              <a:spcAft>
                <a:spcPts val="0"/>
              </a:spcAft>
              <a:buNone/>
            </a:pPr>
            <a:r>
              <a:rPr lang="en" sz="1100">
                <a:latin typeface="Roboto Slab"/>
                <a:ea typeface="Roboto Slab"/>
                <a:cs typeface="Roboto Slab"/>
                <a:sym typeface="Roboto Slab"/>
              </a:rPr>
              <a:t>Embedding</a:t>
            </a:r>
            <a:endParaRPr sz="1100">
              <a:latin typeface="Roboto Slab"/>
              <a:ea typeface="Roboto Slab"/>
              <a:cs typeface="Roboto Slab"/>
              <a:sym typeface="Roboto Slab"/>
            </a:endParaRPr>
          </a:p>
          <a:p>
            <a:pPr marL="0" lvl="0" indent="0" algn="ctr" rtl="0">
              <a:spcBef>
                <a:spcPts val="0"/>
              </a:spcBef>
              <a:spcAft>
                <a:spcPts val="0"/>
              </a:spcAft>
              <a:buNone/>
            </a:pPr>
            <a:r>
              <a:rPr lang="en" sz="1100">
                <a:latin typeface="Roboto Slab"/>
                <a:ea typeface="Roboto Slab"/>
                <a:cs typeface="Roboto Slab"/>
                <a:sym typeface="Roboto Slab"/>
              </a:rPr>
              <a:t>Model</a:t>
            </a:r>
            <a:endParaRPr sz="1100">
              <a:latin typeface="Roboto Slab"/>
              <a:ea typeface="Roboto Slab"/>
              <a:cs typeface="Roboto Slab"/>
              <a:sym typeface="Roboto Slab"/>
            </a:endParaRPr>
          </a:p>
        </p:txBody>
      </p:sp>
      <p:sp>
        <p:nvSpPr>
          <p:cNvPr id="208" name="Google Shape;208;p28"/>
          <p:cNvSpPr/>
          <p:nvPr/>
        </p:nvSpPr>
        <p:spPr>
          <a:xfrm>
            <a:off x="5687938" y="3752650"/>
            <a:ext cx="390900" cy="44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Embed each response using a pre-trained embedding model</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214" name="Google Shape;214;p29"/>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215" name="Google Shape;215;p29"/>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TRAIN DATASET</a:t>
            </a:r>
            <a:endParaRPr>
              <a:solidFill>
                <a:schemeClr val="accent2"/>
              </a:solidFill>
              <a:latin typeface="Roboto Slab"/>
              <a:ea typeface="Roboto Slab"/>
              <a:cs typeface="Roboto Slab"/>
              <a:sym typeface="Roboto Slab"/>
            </a:endParaRPr>
          </a:p>
        </p:txBody>
      </p:sp>
      <p:cxnSp>
        <p:nvCxnSpPr>
          <p:cNvPr id="216" name="Google Shape;216;p29"/>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217" name="Google Shape;217;p29"/>
          <p:cNvGraphicFramePr/>
          <p:nvPr/>
        </p:nvGraphicFramePr>
        <p:xfrm>
          <a:off x="1445325" y="2057050"/>
          <a:ext cx="3000000" cy="3000000"/>
        </p:xfrm>
        <a:graphic>
          <a:graphicData uri="http://schemas.openxmlformats.org/drawingml/2006/table">
            <a:tbl>
              <a:tblPr>
                <a:noFill/>
                <a:tableStyleId>{74DC9F80-D43C-43D6-8EB2-FF3F5B2F1C26}</a:tableStyleId>
              </a:tblPr>
              <a:tblGrid>
                <a:gridCol w="665850">
                  <a:extLst>
                    <a:ext uri="{9D8B030D-6E8A-4147-A177-3AD203B41FA5}">
                      <a16:colId xmlns:a16="http://schemas.microsoft.com/office/drawing/2014/main" val="20000"/>
                    </a:ext>
                  </a:extLst>
                </a:gridCol>
                <a:gridCol w="69240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668225">
                  <a:extLst>
                    <a:ext uri="{9D8B030D-6E8A-4147-A177-3AD203B41FA5}">
                      <a16:colId xmlns:a16="http://schemas.microsoft.com/office/drawing/2014/main" val="20003"/>
                    </a:ext>
                  </a:extLst>
                </a:gridCol>
                <a:gridCol w="971400">
                  <a:extLst>
                    <a:ext uri="{9D8B030D-6E8A-4147-A177-3AD203B41FA5}">
                      <a16:colId xmlns:a16="http://schemas.microsoft.com/office/drawing/2014/main" val="20004"/>
                    </a:ext>
                  </a:extLst>
                </a:gridCol>
                <a:gridCol w="963300">
                  <a:extLst>
                    <a:ext uri="{9D8B030D-6E8A-4147-A177-3AD203B41FA5}">
                      <a16:colId xmlns:a16="http://schemas.microsoft.com/office/drawing/2014/main" val="20005"/>
                    </a:ext>
                  </a:extLst>
                </a:gridCol>
                <a:gridCol w="832750">
                  <a:extLst>
                    <a:ext uri="{9D8B030D-6E8A-4147-A177-3AD203B41FA5}">
                      <a16:colId xmlns:a16="http://schemas.microsoft.com/office/drawing/2014/main" val="20006"/>
                    </a:ext>
                  </a:extLst>
                </a:gridCol>
                <a:gridCol w="796625">
                  <a:extLst>
                    <a:ext uri="{9D8B030D-6E8A-4147-A177-3AD203B41FA5}">
                      <a16:colId xmlns:a16="http://schemas.microsoft.com/office/drawing/2014/main" val="20007"/>
                    </a:ext>
                  </a:extLst>
                </a:gridCol>
                <a:gridCol w="885875">
                  <a:extLst>
                    <a:ext uri="{9D8B030D-6E8A-4147-A177-3AD203B41FA5}">
                      <a16:colId xmlns:a16="http://schemas.microsoft.com/office/drawing/2014/main" val="20008"/>
                    </a:ext>
                  </a:extLst>
                </a:gridCol>
              </a:tblGrid>
              <a:tr h="457175">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Chooses</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Commits</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Decision Making</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Exercise 4</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Exercise 5</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Exercise 6</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b="1">
                          <a:solidFill>
                            <a:schemeClr val="accent2"/>
                          </a:solidFill>
                          <a:latin typeface="Roboto Slab"/>
                          <a:ea typeface="Roboto Slab"/>
                          <a:cs typeface="Roboto Slab"/>
                          <a:sym typeface="Roboto Slab"/>
                        </a:rPr>
                        <a:t>Exercise 17</a:t>
                      </a:r>
                      <a:endParaRPr sz="900" b="1">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2</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3</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5</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Dear Tracy, can you..</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Hi J.J., I was hoping that..</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&lt;MISSING&gt;</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accent2"/>
                          </a:solidFill>
                          <a:latin typeface="Roboto Slab"/>
                          <a:ea typeface="Roboto Slab"/>
                          <a:cs typeface="Roboto Slab"/>
                          <a:sym typeface="Roboto Slab"/>
                        </a:rPr>
                        <a:t>Overall, I tried to get</a:t>
                      </a:r>
                      <a:endParaRPr sz="900">
                        <a:solidFill>
                          <a:schemeClr val="accent2"/>
                        </a:solidFill>
                        <a:latin typeface="Roboto Slab"/>
                        <a:ea typeface="Roboto Slab"/>
                        <a:cs typeface="Roboto Slab"/>
                        <a:sym typeface="Roboto Slab"/>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18" name="Google Shape;218;p29"/>
          <p:cNvSpPr txBox="1"/>
          <p:nvPr/>
        </p:nvSpPr>
        <p:spPr>
          <a:xfrm>
            <a:off x="5054900" y="3105904"/>
            <a:ext cx="500400" cy="1262100"/>
          </a:xfrm>
          <a:prstGeom prst="rect">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.34</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.77</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1.8</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-1.9</a:t>
            </a:r>
            <a:endParaRPr>
              <a:latin typeface="Source Sans Pro"/>
              <a:ea typeface="Source Sans Pro"/>
              <a:cs typeface="Source Sans Pro"/>
              <a:sym typeface="Source Sans Pro"/>
            </a:endParaRPr>
          </a:p>
        </p:txBody>
      </p:sp>
      <p:sp>
        <p:nvSpPr>
          <p:cNvPr id="219" name="Google Shape;219;p29"/>
          <p:cNvSpPr txBox="1"/>
          <p:nvPr/>
        </p:nvSpPr>
        <p:spPr>
          <a:xfrm>
            <a:off x="7645700" y="3105904"/>
            <a:ext cx="500400" cy="1262100"/>
          </a:xfrm>
          <a:prstGeom prst="rect">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-.52</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1.7</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.44</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-1.3</a:t>
            </a:r>
            <a:endParaRPr>
              <a:latin typeface="Source Sans Pro"/>
              <a:ea typeface="Source Sans Pro"/>
              <a:cs typeface="Source Sans Pro"/>
              <a:sym typeface="Source Sans Pro"/>
            </a:endParaRPr>
          </a:p>
        </p:txBody>
      </p:sp>
      <p:sp>
        <p:nvSpPr>
          <p:cNvPr id="220" name="Google Shape;220;p29"/>
          <p:cNvSpPr txBox="1"/>
          <p:nvPr/>
        </p:nvSpPr>
        <p:spPr>
          <a:xfrm>
            <a:off x="4141060" y="3105904"/>
            <a:ext cx="500400" cy="1262100"/>
          </a:xfrm>
          <a:prstGeom prst="rect">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.25</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-1.2</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.37</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.88</a:t>
            </a:r>
            <a:endParaRPr>
              <a:latin typeface="Source Sans Pro"/>
              <a:ea typeface="Source Sans Pro"/>
              <a:cs typeface="Source Sans Pro"/>
              <a:sym typeface="Source Sans Pro"/>
            </a:endParaRPr>
          </a:p>
        </p:txBody>
      </p:sp>
      <p:sp>
        <p:nvSpPr>
          <p:cNvPr id="221" name="Google Shape;221;p29"/>
          <p:cNvSpPr txBox="1"/>
          <p:nvPr/>
        </p:nvSpPr>
        <p:spPr>
          <a:xfrm>
            <a:off x="5949729" y="3105904"/>
            <a:ext cx="500400" cy="1262100"/>
          </a:xfrm>
          <a:prstGeom prst="rect">
            <a:avLst/>
          </a:prstGeom>
          <a:noFill/>
          <a:ln w="952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0</a:t>
            </a:r>
            <a:endParaRPr>
              <a:latin typeface="Source Sans Pro"/>
              <a:ea typeface="Source Sans Pro"/>
              <a:cs typeface="Source Sans Pro"/>
              <a:sym typeface="Source Sans Pro"/>
            </a:endParaRPr>
          </a:p>
        </p:txBody>
      </p:sp>
      <p:sp>
        <p:nvSpPr>
          <p:cNvPr id="222" name="Google Shape;222;p29"/>
          <p:cNvSpPr txBox="1"/>
          <p:nvPr/>
        </p:nvSpPr>
        <p:spPr>
          <a:xfrm>
            <a:off x="1453250" y="3021950"/>
            <a:ext cx="17331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i="1">
                <a:solidFill>
                  <a:schemeClr val="accent1"/>
                </a:solidFill>
                <a:latin typeface="Source Sans Pro"/>
                <a:ea typeface="Source Sans Pro"/>
                <a:cs typeface="Source Sans Pro"/>
                <a:sym typeface="Source Sans Pro"/>
              </a:rPr>
              <a:t>Using a your selected Embedding Model …</a:t>
            </a:r>
            <a:endParaRPr sz="1300" i="1">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sz="1300" i="1">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r>
              <a:rPr lang="en" sz="1300" i="1">
                <a:solidFill>
                  <a:schemeClr val="accent1"/>
                </a:solidFill>
                <a:latin typeface="Source Sans Pro"/>
                <a:ea typeface="Source Sans Pro"/>
                <a:cs typeface="Source Sans Pro"/>
                <a:sym typeface="Source Sans Pro"/>
              </a:rPr>
              <a:t>Create Embeddings for Each Exercise Response </a:t>
            </a:r>
            <a:endParaRPr sz="1300" i="1">
              <a:solidFill>
                <a:schemeClr val="accent1"/>
              </a:solidFill>
              <a:latin typeface="Source Sans Pro"/>
              <a:ea typeface="Source Sans Pro"/>
              <a:cs typeface="Source Sans Pro"/>
              <a:sym typeface="Source Sans Pro"/>
            </a:endParaRPr>
          </a:p>
        </p:txBody>
      </p:sp>
      <p:cxnSp>
        <p:nvCxnSpPr>
          <p:cNvPr id="223" name="Google Shape;223;p29"/>
          <p:cNvCxnSpPr/>
          <p:nvPr/>
        </p:nvCxnSpPr>
        <p:spPr>
          <a:xfrm>
            <a:off x="3186350" y="3738500"/>
            <a:ext cx="477300" cy="0"/>
          </a:xfrm>
          <a:prstGeom prst="straightConnector1">
            <a:avLst/>
          </a:prstGeom>
          <a:noFill/>
          <a:ln w="9525" cap="flat" cmpd="sng">
            <a:solidFill>
              <a:srgbClr val="0091EA"/>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Embed each response using a pre-trained embedding model</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229" name="Google Shape;229;p30"/>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230" name="Google Shape;230;p30"/>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TRAIN DATASET</a:t>
            </a:r>
            <a:endParaRPr>
              <a:solidFill>
                <a:schemeClr val="accent2"/>
              </a:solidFill>
              <a:latin typeface="Roboto Slab"/>
              <a:ea typeface="Roboto Slab"/>
              <a:cs typeface="Roboto Slab"/>
              <a:sym typeface="Roboto Slab"/>
            </a:endParaRPr>
          </a:p>
        </p:txBody>
      </p:sp>
      <p:cxnSp>
        <p:nvCxnSpPr>
          <p:cNvPr id="231" name="Google Shape;231;p30"/>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232" name="Google Shape;232;p30"/>
          <p:cNvSpPr txBox="1"/>
          <p:nvPr/>
        </p:nvSpPr>
        <p:spPr>
          <a:xfrm>
            <a:off x="2139275" y="2226475"/>
            <a:ext cx="6983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What the data look like (if using a 384 dimension embedding model):</a:t>
            </a:r>
            <a:endParaRPr>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chemeClr val="accent2"/>
              </a:solidFill>
              <a:latin typeface="Roboto Slab"/>
              <a:ea typeface="Roboto Slab"/>
              <a:cs typeface="Roboto Slab"/>
              <a:sym typeface="Roboto Slab"/>
            </a:endParaRPr>
          </a:p>
          <a:p>
            <a:pPr marL="0" lvl="0" indent="457200" algn="l" rtl="0">
              <a:spcBef>
                <a:spcPts val="0"/>
              </a:spcBef>
              <a:spcAft>
                <a:spcPts val="0"/>
              </a:spcAft>
              <a:buNone/>
            </a:pPr>
            <a:r>
              <a:rPr lang="en" b="1">
                <a:solidFill>
                  <a:schemeClr val="accent2"/>
                </a:solidFill>
                <a:latin typeface="Roboto Slab"/>
                <a:ea typeface="Roboto Slab"/>
                <a:cs typeface="Roboto Slab"/>
                <a:sym typeface="Roboto Slab"/>
              </a:rPr>
              <a:t>Predictor Data (X) </a:t>
            </a:r>
            <a:r>
              <a:rPr lang="en">
                <a:solidFill>
                  <a:schemeClr val="accent2"/>
                </a:solidFill>
                <a:latin typeface="Roboto Slab"/>
                <a:ea typeface="Roboto Slab"/>
                <a:cs typeface="Roboto Slab"/>
                <a:sym typeface="Roboto Slab"/>
              </a:rPr>
              <a:t>= 3 dimensional matrix with a shape of 1100 x 17 x 384</a:t>
            </a:r>
            <a:endParaRPr>
              <a:solidFill>
                <a:schemeClr val="accent2"/>
              </a:solidFill>
              <a:latin typeface="Roboto Slab"/>
              <a:ea typeface="Roboto Slab"/>
              <a:cs typeface="Roboto Slab"/>
              <a:sym typeface="Roboto Slab"/>
            </a:endParaRPr>
          </a:p>
          <a:p>
            <a:pPr marL="914400" lvl="0" indent="0" algn="l" rtl="0">
              <a:spcBef>
                <a:spcPts val="0"/>
              </a:spcBef>
              <a:spcAft>
                <a:spcPts val="0"/>
              </a:spcAft>
              <a:buNone/>
            </a:pPr>
            <a:r>
              <a:rPr lang="en">
                <a:solidFill>
                  <a:schemeClr val="accent2"/>
                </a:solidFill>
                <a:latin typeface="Roboto Slab"/>
                <a:ea typeface="Roboto Slab"/>
                <a:cs typeface="Roboto Slab"/>
                <a:sym typeface="Roboto Slab"/>
              </a:rPr>
              <a:t>Each person (</a:t>
            </a:r>
            <a:r>
              <a:rPr lang="en" i="1">
                <a:solidFill>
                  <a:schemeClr val="accent2"/>
                </a:solidFill>
                <a:latin typeface="Roboto Slab"/>
                <a:ea typeface="Roboto Slab"/>
                <a:cs typeface="Roboto Slab"/>
                <a:sym typeface="Roboto Slab"/>
              </a:rPr>
              <a:t>N </a:t>
            </a:r>
            <a:r>
              <a:rPr lang="en">
                <a:solidFill>
                  <a:schemeClr val="accent2"/>
                </a:solidFill>
                <a:latin typeface="Roboto Slab"/>
                <a:ea typeface="Roboto Slab"/>
                <a:cs typeface="Roboto Slab"/>
                <a:sym typeface="Roboto Slab"/>
              </a:rPr>
              <a:t>= 1100) has a sequence of 17 embeddings that are each 384 numbers long</a:t>
            </a:r>
            <a:endParaRPr>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chemeClr val="accent2"/>
              </a:solidFill>
              <a:latin typeface="Roboto Slab"/>
              <a:ea typeface="Roboto Slab"/>
              <a:cs typeface="Roboto Slab"/>
              <a:sym typeface="Roboto Slab"/>
            </a:endParaRPr>
          </a:p>
          <a:p>
            <a:pPr marL="0" lvl="0" indent="0" algn="l" rtl="0">
              <a:spcBef>
                <a:spcPts val="0"/>
              </a:spcBef>
              <a:spcAft>
                <a:spcPts val="0"/>
              </a:spcAft>
              <a:buNone/>
            </a:pPr>
            <a:r>
              <a:rPr lang="en">
                <a:solidFill>
                  <a:schemeClr val="accent2"/>
                </a:solidFill>
                <a:latin typeface="Roboto Slab"/>
                <a:ea typeface="Roboto Slab"/>
                <a:cs typeface="Roboto Slab"/>
                <a:sym typeface="Roboto Slab"/>
              </a:rPr>
              <a:t>	</a:t>
            </a:r>
            <a:r>
              <a:rPr lang="en" b="1">
                <a:solidFill>
                  <a:schemeClr val="accent2"/>
                </a:solidFill>
                <a:latin typeface="Roboto Slab"/>
                <a:ea typeface="Roboto Slab"/>
                <a:cs typeface="Roboto Slab"/>
                <a:sym typeface="Roboto Slab"/>
              </a:rPr>
              <a:t>Outcome data (y)</a:t>
            </a:r>
            <a:r>
              <a:rPr lang="en">
                <a:solidFill>
                  <a:schemeClr val="accent2"/>
                </a:solidFill>
                <a:latin typeface="Roboto Slab"/>
                <a:ea typeface="Roboto Slab"/>
                <a:cs typeface="Roboto Slab"/>
                <a:sym typeface="Roboto Slab"/>
              </a:rPr>
              <a:t> = 2-dimensional matrix with a shape of 1100 x 7</a:t>
            </a:r>
            <a:endParaRPr>
              <a:solidFill>
                <a:schemeClr val="accent2"/>
              </a:solidFill>
              <a:latin typeface="Roboto Slab"/>
              <a:ea typeface="Roboto Slab"/>
              <a:cs typeface="Roboto Slab"/>
              <a:sym typeface="Roboto Slab"/>
            </a:endParaRPr>
          </a:p>
          <a:p>
            <a:pPr marL="0" lvl="0" indent="0" algn="l" rtl="0">
              <a:spcBef>
                <a:spcPts val="0"/>
              </a:spcBef>
              <a:spcAft>
                <a:spcPts val="0"/>
              </a:spcAft>
              <a:buNone/>
            </a:pPr>
            <a:r>
              <a:rPr lang="en">
                <a:solidFill>
                  <a:schemeClr val="accent2"/>
                </a:solidFill>
                <a:latin typeface="Roboto Slab"/>
                <a:ea typeface="Roboto Slab"/>
                <a:cs typeface="Roboto Slab"/>
                <a:sym typeface="Roboto Slab"/>
              </a:rPr>
              <a:t>		Each person (</a:t>
            </a:r>
            <a:r>
              <a:rPr lang="en" i="1">
                <a:solidFill>
                  <a:schemeClr val="accent2"/>
                </a:solidFill>
                <a:latin typeface="Roboto Slab"/>
                <a:ea typeface="Roboto Slab"/>
                <a:cs typeface="Roboto Slab"/>
                <a:sym typeface="Roboto Slab"/>
              </a:rPr>
              <a:t>N </a:t>
            </a:r>
            <a:r>
              <a:rPr lang="en">
                <a:solidFill>
                  <a:schemeClr val="accent2"/>
                </a:solidFill>
                <a:latin typeface="Roboto Slab"/>
                <a:ea typeface="Roboto Slab"/>
                <a:cs typeface="Roboto Slab"/>
                <a:sym typeface="Roboto Slab"/>
              </a:rPr>
              <a:t>= 1100) has 7 outcome values</a:t>
            </a:r>
            <a:endParaRPr>
              <a:solidFill>
                <a:schemeClr val="accent2"/>
              </a:solidFill>
              <a:latin typeface="Roboto Slab"/>
              <a:ea typeface="Roboto Slab"/>
              <a:cs typeface="Roboto Slab"/>
              <a:sym typeface="Roboto Slab"/>
            </a:endParaRPr>
          </a:p>
          <a:p>
            <a:pPr marL="0" lvl="0" indent="0" algn="l" rtl="0">
              <a:spcBef>
                <a:spcPts val="0"/>
              </a:spcBef>
              <a:spcAft>
                <a:spcPts val="0"/>
              </a:spcAft>
              <a:buNone/>
            </a:pPr>
            <a:r>
              <a:rPr lang="en">
                <a:solidFill>
                  <a:schemeClr val="accent2"/>
                </a:solidFill>
                <a:latin typeface="Roboto Slab"/>
                <a:ea typeface="Roboto Slab"/>
                <a:cs typeface="Roboto Slab"/>
                <a:sym typeface="Roboto Slab"/>
              </a:rPr>
              <a:t>		Missing values imputed with iterativemodel-based  imputation</a:t>
            </a:r>
            <a:endParaRPr>
              <a:solidFill>
                <a:schemeClr val="accent2"/>
              </a:solidFill>
              <a:latin typeface="Roboto Slab"/>
              <a:ea typeface="Roboto Slab"/>
              <a:cs typeface="Roboto Slab"/>
              <a:sym typeface="Roboto Sl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786150" y="795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TEAM</a:t>
            </a:r>
            <a:endParaRPr/>
          </a:p>
        </p:txBody>
      </p:sp>
      <p:sp>
        <p:nvSpPr>
          <p:cNvPr id="81" name="Google Shape;81;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2" name="Google Shape;82;p13"/>
          <p:cNvPicPr preferRelativeResize="0"/>
          <p:nvPr/>
        </p:nvPicPr>
        <p:blipFill rotWithShape="1">
          <a:blip r:embed="rId3">
            <a:alphaModFix/>
          </a:blip>
          <a:srcRect/>
          <a:stretch/>
        </p:blipFill>
        <p:spPr>
          <a:xfrm>
            <a:off x="6492625" y="997975"/>
            <a:ext cx="1489200" cy="1489200"/>
          </a:xfrm>
          <a:prstGeom prst="ellipse">
            <a:avLst/>
          </a:prstGeom>
          <a:noFill/>
          <a:ln>
            <a:noFill/>
          </a:ln>
        </p:spPr>
      </p:pic>
      <p:sp>
        <p:nvSpPr>
          <p:cNvPr id="83" name="Google Shape;83;p13"/>
          <p:cNvSpPr txBox="1"/>
          <p:nvPr/>
        </p:nvSpPr>
        <p:spPr>
          <a:xfrm>
            <a:off x="6497650" y="2617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accent2"/>
                </a:solidFill>
                <a:latin typeface="Roboto Slab"/>
                <a:ea typeface="Roboto Slab"/>
                <a:cs typeface="Roboto Slab"/>
                <a:sym typeface="Roboto Slab"/>
              </a:rPr>
              <a:t>Weiwen Nie</a:t>
            </a:r>
            <a:endParaRPr sz="1200" b="1">
              <a:solidFill>
                <a:schemeClr val="accent2"/>
              </a:solidFill>
              <a:latin typeface="Roboto Slab"/>
              <a:ea typeface="Roboto Slab"/>
              <a:cs typeface="Roboto Slab"/>
              <a:sym typeface="Roboto Slab"/>
            </a:endParaRPr>
          </a:p>
          <a:p>
            <a:pPr marL="0" lvl="0" indent="0" algn="ctr" rtl="0">
              <a:spcBef>
                <a:spcPts val="400"/>
              </a:spcBef>
              <a:spcAft>
                <a:spcPts val="0"/>
              </a:spcAft>
              <a:buNone/>
            </a:pPr>
            <a:r>
              <a:rPr lang="en" sz="800">
                <a:solidFill>
                  <a:schemeClr val="accent2"/>
                </a:solidFill>
                <a:latin typeface="Roboto Slab Light"/>
                <a:ea typeface="Roboto Slab Light"/>
                <a:cs typeface="Roboto Slab Light"/>
                <a:sym typeface="Roboto Slab Light"/>
              </a:rPr>
              <a:t>Hogan Assessments</a:t>
            </a:r>
            <a:endParaRPr>
              <a:solidFill>
                <a:schemeClr val="accent2"/>
              </a:solidFill>
              <a:latin typeface="Roboto Slab Light"/>
              <a:ea typeface="Roboto Slab Light"/>
              <a:cs typeface="Roboto Slab Light"/>
              <a:sym typeface="Roboto Slab Light"/>
            </a:endParaRPr>
          </a:p>
          <a:p>
            <a:pPr marL="0" lvl="0" indent="0" algn="ctr" rtl="0">
              <a:spcBef>
                <a:spcPts val="400"/>
              </a:spcBef>
              <a:spcAft>
                <a:spcPts val="400"/>
              </a:spcAft>
              <a:buNone/>
            </a:pPr>
            <a:endParaRPr>
              <a:solidFill>
                <a:schemeClr val="accent2"/>
              </a:solidFill>
              <a:latin typeface="Roboto Slab Light"/>
              <a:ea typeface="Roboto Slab Light"/>
              <a:cs typeface="Roboto Slab Light"/>
              <a:sym typeface="Roboto Slab Light"/>
            </a:endParaRPr>
          </a:p>
        </p:txBody>
      </p:sp>
      <p:pic>
        <p:nvPicPr>
          <p:cNvPr id="84" name="Google Shape;84;p13"/>
          <p:cNvPicPr preferRelativeResize="0"/>
          <p:nvPr/>
        </p:nvPicPr>
        <p:blipFill rotWithShape="1">
          <a:blip r:embed="rId4">
            <a:alphaModFix/>
          </a:blip>
          <a:srcRect/>
          <a:stretch/>
        </p:blipFill>
        <p:spPr>
          <a:xfrm>
            <a:off x="4509950" y="997975"/>
            <a:ext cx="1489200" cy="1489200"/>
          </a:xfrm>
          <a:prstGeom prst="ellipse">
            <a:avLst/>
          </a:prstGeom>
          <a:noFill/>
          <a:ln>
            <a:noFill/>
          </a:ln>
        </p:spPr>
      </p:pic>
      <p:sp>
        <p:nvSpPr>
          <p:cNvPr id="85" name="Google Shape;85;p13"/>
          <p:cNvSpPr txBox="1"/>
          <p:nvPr/>
        </p:nvSpPr>
        <p:spPr>
          <a:xfrm>
            <a:off x="4514975" y="2617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accent2"/>
                </a:solidFill>
                <a:latin typeface="Roboto Slab"/>
                <a:ea typeface="Roboto Slab"/>
                <a:cs typeface="Roboto Slab"/>
                <a:sym typeface="Roboto Slab"/>
              </a:rPr>
              <a:t>Joe Meyer</a:t>
            </a:r>
            <a:endParaRPr sz="1200" b="1">
              <a:solidFill>
                <a:schemeClr val="accent2"/>
              </a:solidFill>
              <a:latin typeface="Roboto Slab"/>
              <a:ea typeface="Roboto Slab"/>
              <a:cs typeface="Roboto Slab"/>
              <a:sym typeface="Roboto Slab"/>
            </a:endParaRPr>
          </a:p>
          <a:p>
            <a:pPr marL="0" lvl="0" indent="0" algn="ctr" rtl="0">
              <a:spcBef>
                <a:spcPts val="400"/>
              </a:spcBef>
              <a:spcAft>
                <a:spcPts val="400"/>
              </a:spcAft>
              <a:buNone/>
            </a:pPr>
            <a:r>
              <a:rPr lang="en" sz="800">
                <a:solidFill>
                  <a:schemeClr val="accent2"/>
                </a:solidFill>
                <a:latin typeface="Roboto Slab Light"/>
                <a:ea typeface="Roboto Slab Light"/>
                <a:cs typeface="Roboto Slab Light"/>
                <a:sym typeface="Roboto Slab Light"/>
              </a:rPr>
              <a:t>Erudit &amp; UCSC</a:t>
            </a:r>
            <a:endParaRPr sz="800">
              <a:solidFill>
                <a:schemeClr val="accent2"/>
              </a:solidFill>
              <a:latin typeface="Roboto Slab Light"/>
              <a:ea typeface="Roboto Slab Light"/>
              <a:cs typeface="Roboto Slab Light"/>
              <a:sym typeface="Roboto Slab Light"/>
            </a:endParaRPr>
          </a:p>
        </p:txBody>
      </p:sp>
      <p:sp>
        <p:nvSpPr>
          <p:cNvPr id="86" name="Google Shape;86;p13"/>
          <p:cNvSpPr txBox="1"/>
          <p:nvPr/>
        </p:nvSpPr>
        <p:spPr>
          <a:xfrm>
            <a:off x="1440650" y="3280650"/>
            <a:ext cx="734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2"/>
                </a:solidFill>
                <a:latin typeface="Roboto Slab"/>
                <a:ea typeface="Roboto Slab"/>
                <a:cs typeface="Roboto Slab"/>
                <a:sym typeface="Roboto Slab"/>
              </a:rPr>
              <a:t>Project Language: </a:t>
            </a:r>
            <a:r>
              <a:rPr lang="en">
                <a:solidFill>
                  <a:schemeClr val="accent2"/>
                </a:solidFill>
                <a:latin typeface="Roboto Slab Light"/>
                <a:ea typeface="Roboto Slab Light"/>
                <a:cs typeface="Roboto Slab Light"/>
                <a:sym typeface="Roboto Slab Light"/>
              </a:rPr>
              <a:t>Python (numpy, pandas) via Jupyter Notebooks</a:t>
            </a: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Coding Environments:</a:t>
            </a:r>
            <a:r>
              <a:rPr lang="en">
                <a:solidFill>
                  <a:schemeClr val="accent2"/>
                </a:solidFill>
                <a:latin typeface="Roboto Slab Light"/>
                <a:ea typeface="Roboto Slab Light"/>
                <a:cs typeface="Roboto Slab Light"/>
                <a:sym typeface="Roboto Slab Light"/>
              </a:rPr>
              <a:t> Google Colab, Virginia Tech Compute Cluster</a:t>
            </a: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Machine Learning Packages:</a:t>
            </a:r>
            <a:r>
              <a:rPr lang="en">
                <a:solidFill>
                  <a:schemeClr val="accent2"/>
                </a:solidFill>
                <a:latin typeface="Roboto Slab Light"/>
                <a:ea typeface="Roboto Slab Light"/>
                <a:cs typeface="Roboto Slab Light"/>
                <a:sym typeface="Roboto Slab Light"/>
              </a:rPr>
              <a:t> Scikit-learn</a:t>
            </a:r>
            <a:br>
              <a:rPr lang="en">
                <a:solidFill>
                  <a:schemeClr val="accent2"/>
                </a:solidFill>
                <a:latin typeface="Roboto Slab Light"/>
                <a:ea typeface="Roboto Slab Light"/>
                <a:cs typeface="Roboto Slab Light"/>
                <a:sym typeface="Roboto Slab Light"/>
              </a:rPr>
            </a:br>
            <a:r>
              <a:rPr lang="en" b="1">
                <a:solidFill>
                  <a:schemeClr val="accent2"/>
                </a:solidFill>
                <a:latin typeface="Roboto Slab"/>
                <a:ea typeface="Roboto Slab"/>
                <a:cs typeface="Roboto Slab"/>
                <a:sym typeface="Roboto Slab"/>
              </a:rPr>
              <a:t>Deep Learning Packages: </a:t>
            </a:r>
            <a:r>
              <a:rPr lang="en">
                <a:solidFill>
                  <a:schemeClr val="accent2"/>
                </a:solidFill>
                <a:latin typeface="Roboto Slab Light"/>
                <a:ea typeface="Roboto Slab Light"/>
                <a:cs typeface="Roboto Slab Light"/>
                <a:sym typeface="Roboto Slab Light"/>
              </a:rPr>
              <a:t>Huggingface, Sentence-Transformers,  Keras, KerasTuner</a:t>
            </a: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Communication/Coordination: </a:t>
            </a:r>
            <a:r>
              <a:rPr lang="en">
                <a:solidFill>
                  <a:schemeClr val="accent2"/>
                </a:solidFill>
                <a:latin typeface="Roboto Slab Light"/>
                <a:ea typeface="Roboto Slab Light"/>
                <a:cs typeface="Roboto Slab Light"/>
                <a:sym typeface="Roboto Slab Light"/>
              </a:rPr>
              <a:t>Discord, Zoom</a:t>
            </a:r>
            <a:endParaRPr>
              <a:solidFill>
                <a:schemeClr val="accent2"/>
              </a:solidFill>
              <a:latin typeface="Roboto Slab Light"/>
              <a:ea typeface="Roboto Slab Light"/>
              <a:cs typeface="Roboto Slab Light"/>
              <a:sym typeface="Roboto Slab Light"/>
            </a:endParaRPr>
          </a:p>
        </p:txBody>
      </p:sp>
      <p:pic>
        <p:nvPicPr>
          <p:cNvPr id="87" name="Google Shape;87;p13"/>
          <p:cNvPicPr preferRelativeResize="0"/>
          <p:nvPr/>
        </p:nvPicPr>
        <p:blipFill rotWithShape="1">
          <a:blip r:embed="rId5">
            <a:alphaModFix/>
          </a:blip>
          <a:srcRect l="6247" r="6256"/>
          <a:stretch/>
        </p:blipFill>
        <p:spPr>
          <a:xfrm>
            <a:off x="2679675" y="997975"/>
            <a:ext cx="1489200" cy="1489200"/>
          </a:xfrm>
          <a:prstGeom prst="ellipse">
            <a:avLst/>
          </a:prstGeom>
          <a:noFill/>
          <a:ln>
            <a:noFill/>
          </a:ln>
        </p:spPr>
      </p:pic>
      <p:sp>
        <p:nvSpPr>
          <p:cNvPr id="88" name="Google Shape;88;p13"/>
          <p:cNvSpPr txBox="1"/>
          <p:nvPr/>
        </p:nvSpPr>
        <p:spPr>
          <a:xfrm>
            <a:off x="2684700" y="2617000"/>
            <a:ext cx="1489200" cy="59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accent2"/>
                </a:solidFill>
                <a:latin typeface="Roboto Slab"/>
                <a:ea typeface="Roboto Slab"/>
                <a:cs typeface="Roboto Slab"/>
                <a:sym typeface="Roboto Slab"/>
              </a:rPr>
              <a:t>Andrew Cutler</a:t>
            </a:r>
            <a:endParaRPr sz="1200" b="1">
              <a:solidFill>
                <a:schemeClr val="accent2"/>
              </a:solidFill>
              <a:latin typeface="Roboto Slab"/>
              <a:ea typeface="Roboto Slab"/>
              <a:cs typeface="Roboto Slab"/>
              <a:sym typeface="Roboto Slab"/>
            </a:endParaRPr>
          </a:p>
          <a:p>
            <a:pPr marL="0" lvl="0" indent="0" algn="ctr" rtl="0">
              <a:spcBef>
                <a:spcPts val="400"/>
              </a:spcBef>
              <a:spcAft>
                <a:spcPts val="400"/>
              </a:spcAft>
              <a:buNone/>
            </a:pPr>
            <a:r>
              <a:rPr lang="en" sz="800">
                <a:solidFill>
                  <a:schemeClr val="accent2"/>
                </a:solidFill>
                <a:latin typeface="Roboto Slab Light"/>
                <a:ea typeface="Roboto Slab Light"/>
                <a:cs typeface="Roboto Slab Light"/>
                <a:sym typeface="Roboto Slab Light"/>
              </a:rPr>
              <a:t>Sama Therapeutics</a:t>
            </a:r>
            <a:endParaRPr sz="800">
              <a:solidFill>
                <a:schemeClr val="accent2"/>
              </a:solidFill>
              <a:latin typeface="Roboto Slab Light"/>
              <a:ea typeface="Roboto Slab Light"/>
              <a:cs typeface="Roboto Slab Light"/>
              <a:sym typeface="Roboto Slab Light"/>
            </a:endParaRPr>
          </a:p>
        </p:txBody>
      </p:sp>
      <p:pic>
        <p:nvPicPr>
          <p:cNvPr id="89" name="Google Shape;89;p13"/>
          <p:cNvPicPr preferRelativeResize="0"/>
          <p:nvPr/>
        </p:nvPicPr>
        <p:blipFill rotWithShape="1">
          <a:blip r:embed="rId6">
            <a:alphaModFix/>
          </a:blip>
          <a:srcRect/>
          <a:stretch/>
        </p:blipFill>
        <p:spPr>
          <a:xfrm>
            <a:off x="855300" y="997975"/>
            <a:ext cx="1489200" cy="1489200"/>
          </a:xfrm>
          <a:prstGeom prst="ellipse">
            <a:avLst/>
          </a:prstGeom>
          <a:noFill/>
          <a:ln>
            <a:noFill/>
          </a:ln>
        </p:spPr>
      </p:pic>
      <p:sp>
        <p:nvSpPr>
          <p:cNvPr id="90" name="Google Shape;90;p13"/>
          <p:cNvSpPr txBox="1"/>
          <p:nvPr/>
        </p:nvSpPr>
        <p:spPr>
          <a:xfrm>
            <a:off x="860325" y="2617000"/>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accent2"/>
                </a:solidFill>
                <a:latin typeface="Roboto Slab"/>
                <a:ea typeface="Roboto Slab"/>
                <a:cs typeface="Roboto Slab"/>
                <a:sym typeface="Roboto Slab"/>
              </a:rPr>
              <a:t>Ivan Hernandez</a:t>
            </a:r>
            <a:endParaRPr sz="1200" b="1">
              <a:solidFill>
                <a:schemeClr val="accent2"/>
              </a:solidFill>
              <a:latin typeface="Roboto Slab"/>
              <a:ea typeface="Roboto Slab"/>
              <a:cs typeface="Roboto Slab"/>
              <a:sym typeface="Roboto Slab"/>
            </a:endParaRPr>
          </a:p>
          <a:p>
            <a:pPr marL="0" lvl="0" indent="0" algn="ctr" rtl="0">
              <a:spcBef>
                <a:spcPts val="400"/>
              </a:spcBef>
              <a:spcAft>
                <a:spcPts val="0"/>
              </a:spcAft>
              <a:buNone/>
            </a:pPr>
            <a:r>
              <a:rPr lang="en" sz="800">
                <a:solidFill>
                  <a:schemeClr val="accent2"/>
                </a:solidFill>
                <a:latin typeface="Roboto Slab Light"/>
                <a:ea typeface="Roboto Slab Light"/>
                <a:cs typeface="Roboto Slab Light"/>
                <a:sym typeface="Roboto Slab Light"/>
              </a:rPr>
              <a:t>Virginia Tech</a:t>
            </a:r>
            <a:endParaRPr>
              <a:solidFill>
                <a:schemeClr val="accent2"/>
              </a:solidFill>
              <a:latin typeface="Roboto Slab Light"/>
              <a:ea typeface="Roboto Slab Light"/>
              <a:cs typeface="Roboto Slab Light"/>
              <a:sym typeface="Roboto Slab Light"/>
            </a:endParaRPr>
          </a:p>
          <a:p>
            <a:pPr marL="0" lvl="0" indent="0" algn="ctr" rtl="0">
              <a:spcBef>
                <a:spcPts val="400"/>
              </a:spcBef>
              <a:spcAft>
                <a:spcPts val="400"/>
              </a:spcAft>
              <a:buNone/>
            </a:pPr>
            <a:endParaRPr>
              <a:solidFill>
                <a:schemeClr val="accent2"/>
              </a:solidFill>
              <a:latin typeface="Roboto Slab Light"/>
              <a:ea typeface="Roboto Slab Light"/>
              <a:cs typeface="Roboto Slab Light"/>
              <a:sym typeface="Roboto Slab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TRAIN SIMPLE LSTM TO PREDICT OUTCOMES </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238" name="Google Shape;238;p31"/>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239" name="Google Shape;239;p31"/>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TRAIN USING TRAIN DATASET</a:t>
            </a:r>
            <a:endParaRPr>
              <a:solidFill>
                <a:schemeClr val="accent2"/>
              </a:solidFill>
              <a:latin typeface="Roboto Slab"/>
              <a:ea typeface="Roboto Slab"/>
              <a:cs typeface="Roboto Slab"/>
              <a:sym typeface="Roboto Slab"/>
            </a:endParaRPr>
          </a:p>
        </p:txBody>
      </p:sp>
      <p:cxnSp>
        <p:nvCxnSpPr>
          <p:cNvPr id="240" name="Google Shape;240;p31"/>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241" name="Google Shape;241;p31"/>
          <p:cNvSpPr/>
          <p:nvPr/>
        </p:nvSpPr>
        <p:spPr>
          <a:xfrm>
            <a:off x="4042736" y="2894208"/>
            <a:ext cx="3839700" cy="3837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4555216" y="2139768"/>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4555216" y="192913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4961073" y="3463503"/>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4555216" y="235041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4555216" y="2547324"/>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4838790" y="385770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8" name="Google Shape;248;p31"/>
          <p:cNvSpPr/>
          <p:nvPr/>
        </p:nvSpPr>
        <p:spPr>
          <a:xfrm>
            <a:off x="5226476"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49" name="Google Shape;249;p31"/>
          <p:cNvSpPr/>
          <p:nvPr/>
        </p:nvSpPr>
        <p:spPr>
          <a:xfrm>
            <a:off x="5608508"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0" name="Google Shape;250;p31"/>
          <p:cNvSpPr/>
          <p:nvPr/>
        </p:nvSpPr>
        <p:spPr>
          <a:xfrm>
            <a:off x="6005950" y="3858668"/>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1" name="Google Shape;251;p31"/>
          <p:cNvSpPr/>
          <p:nvPr/>
        </p:nvSpPr>
        <p:spPr>
          <a:xfrm>
            <a:off x="5024565"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2" name="Google Shape;252;p31"/>
          <p:cNvSpPr/>
          <p:nvPr/>
        </p:nvSpPr>
        <p:spPr>
          <a:xfrm>
            <a:off x="5417489"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3" name="Google Shape;253;p31"/>
          <p:cNvSpPr/>
          <p:nvPr/>
        </p:nvSpPr>
        <p:spPr>
          <a:xfrm>
            <a:off x="4640859" y="385770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4" name="Google Shape;254;p31"/>
          <p:cNvSpPr/>
          <p:nvPr/>
        </p:nvSpPr>
        <p:spPr>
          <a:xfrm>
            <a:off x="5813965"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5" name="Google Shape;255;p31"/>
          <p:cNvSpPr/>
          <p:nvPr/>
        </p:nvSpPr>
        <p:spPr>
          <a:xfrm>
            <a:off x="6190838"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6" name="Google Shape;256;p31"/>
          <p:cNvSpPr/>
          <p:nvPr/>
        </p:nvSpPr>
        <p:spPr>
          <a:xfrm>
            <a:off x="5311702" y="4331683"/>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379154"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8" name="Google Shape;258;p31"/>
          <p:cNvSpPr/>
          <p:nvPr/>
        </p:nvSpPr>
        <p:spPr>
          <a:xfrm>
            <a:off x="6567461"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59" name="Google Shape;259;p31"/>
          <p:cNvSpPr/>
          <p:nvPr/>
        </p:nvSpPr>
        <p:spPr>
          <a:xfrm>
            <a:off x="6964902" y="3858668"/>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0" name="Google Shape;260;p31"/>
          <p:cNvSpPr/>
          <p:nvPr/>
        </p:nvSpPr>
        <p:spPr>
          <a:xfrm>
            <a:off x="6772918"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1" name="Google Shape;261;p31"/>
          <p:cNvSpPr/>
          <p:nvPr/>
        </p:nvSpPr>
        <p:spPr>
          <a:xfrm>
            <a:off x="7149791"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2" name="Google Shape;262;p31"/>
          <p:cNvSpPr/>
          <p:nvPr/>
        </p:nvSpPr>
        <p:spPr>
          <a:xfrm>
            <a:off x="7338107"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3" name="Google Shape;263;p31"/>
          <p:cNvSpPr/>
          <p:nvPr/>
        </p:nvSpPr>
        <p:spPr>
          <a:xfrm>
            <a:off x="7526417" y="3847395"/>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264" name="Google Shape;264;p31"/>
          <p:cNvSpPr/>
          <p:nvPr/>
        </p:nvSpPr>
        <p:spPr>
          <a:xfrm>
            <a:off x="4461940" y="3466271"/>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5484021" y="3453421"/>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6010486" y="3457857"/>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6538095" y="3441113"/>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7047871" y="3441113"/>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7516198" y="3441113"/>
            <a:ext cx="209100" cy="209100"/>
          </a:xfrm>
          <a:prstGeom prst="rect">
            <a:avLst/>
          </a:prstGeom>
          <a:solidFill>
            <a:srgbClr val="8E7CC3"/>
          </a:solid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204606" y="2136386"/>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204607" y="192574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204606" y="234702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204606" y="2543943"/>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759854" y="2988313"/>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4246468" y="2988313"/>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1"/>
          <p:cNvCxnSpPr/>
          <p:nvPr/>
        </p:nvCxnSpPr>
        <p:spPr>
          <a:xfrm>
            <a:off x="4697081" y="3090650"/>
            <a:ext cx="181800" cy="0"/>
          </a:xfrm>
          <a:prstGeom prst="straightConnector1">
            <a:avLst/>
          </a:prstGeom>
          <a:noFill/>
          <a:ln w="9525" cap="flat" cmpd="sng">
            <a:solidFill>
              <a:srgbClr val="595959"/>
            </a:solidFill>
            <a:prstDash val="solid"/>
            <a:round/>
            <a:headEnd type="none" w="med" len="med"/>
            <a:tailEnd type="triangle" w="med" len="med"/>
          </a:ln>
        </p:spPr>
      </p:cxnSp>
      <p:cxnSp>
        <p:nvCxnSpPr>
          <p:cNvPr id="277" name="Google Shape;277;p31"/>
          <p:cNvCxnSpPr/>
          <p:nvPr/>
        </p:nvCxnSpPr>
        <p:spPr>
          <a:xfrm>
            <a:off x="4194087" y="3090650"/>
            <a:ext cx="181800" cy="0"/>
          </a:xfrm>
          <a:prstGeom prst="straightConnector1">
            <a:avLst/>
          </a:prstGeom>
          <a:noFill/>
          <a:ln w="9525" cap="flat" cmpd="sng">
            <a:solidFill>
              <a:srgbClr val="595959"/>
            </a:solidFill>
            <a:prstDash val="solid"/>
            <a:round/>
            <a:headEnd type="none" w="med" len="med"/>
            <a:tailEnd type="triangle" w="med" len="med"/>
          </a:ln>
        </p:spPr>
      </p:cxnSp>
      <p:sp>
        <p:nvSpPr>
          <p:cNvPr id="278" name="Google Shape;278;p31"/>
          <p:cNvSpPr/>
          <p:nvPr/>
        </p:nvSpPr>
        <p:spPr>
          <a:xfrm>
            <a:off x="5787526" y="2988313"/>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5274140" y="2988313"/>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1"/>
          <p:cNvCxnSpPr/>
          <p:nvPr/>
        </p:nvCxnSpPr>
        <p:spPr>
          <a:xfrm>
            <a:off x="5724753" y="3090650"/>
            <a:ext cx="181800" cy="0"/>
          </a:xfrm>
          <a:prstGeom prst="straightConnector1">
            <a:avLst/>
          </a:prstGeom>
          <a:noFill/>
          <a:ln w="9525" cap="flat" cmpd="sng">
            <a:solidFill>
              <a:srgbClr val="595959"/>
            </a:solidFill>
            <a:prstDash val="solid"/>
            <a:round/>
            <a:headEnd type="none" w="med" len="med"/>
            <a:tailEnd type="triangle" w="med" len="med"/>
          </a:ln>
        </p:spPr>
      </p:cxnSp>
      <p:cxnSp>
        <p:nvCxnSpPr>
          <p:cNvPr id="281" name="Google Shape;281;p31"/>
          <p:cNvCxnSpPr/>
          <p:nvPr/>
        </p:nvCxnSpPr>
        <p:spPr>
          <a:xfrm>
            <a:off x="5212234" y="3090650"/>
            <a:ext cx="181800" cy="0"/>
          </a:xfrm>
          <a:prstGeom prst="straightConnector1">
            <a:avLst/>
          </a:prstGeom>
          <a:noFill/>
          <a:ln w="9525" cap="flat" cmpd="sng">
            <a:solidFill>
              <a:srgbClr val="595959"/>
            </a:solidFill>
            <a:prstDash val="solid"/>
            <a:round/>
            <a:headEnd type="none" w="med" len="med"/>
            <a:tailEnd type="triangle" w="med" len="med"/>
          </a:ln>
        </p:spPr>
      </p:cxnSp>
      <p:sp>
        <p:nvSpPr>
          <p:cNvPr id="282" name="Google Shape;282;p31"/>
          <p:cNvSpPr/>
          <p:nvPr/>
        </p:nvSpPr>
        <p:spPr>
          <a:xfrm>
            <a:off x="6811908" y="2984405"/>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6298522" y="2984405"/>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1"/>
          <p:cNvCxnSpPr/>
          <p:nvPr/>
        </p:nvCxnSpPr>
        <p:spPr>
          <a:xfrm>
            <a:off x="6749135" y="3086742"/>
            <a:ext cx="181800" cy="0"/>
          </a:xfrm>
          <a:prstGeom prst="straightConnector1">
            <a:avLst/>
          </a:prstGeom>
          <a:noFill/>
          <a:ln w="9525" cap="flat" cmpd="sng">
            <a:solidFill>
              <a:srgbClr val="595959"/>
            </a:solidFill>
            <a:prstDash val="solid"/>
            <a:round/>
            <a:headEnd type="none" w="med" len="med"/>
            <a:tailEnd type="triangle" w="med" len="med"/>
          </a:ln>
        </p:spPr>
      </p:cxnSp>
      <p:cxnSp>
        <p:nvCxnSpPr>
          <p:cNvPr id="285" name="Google Shape;285;p31"/>
          <p:cNvCxnSpPr/>
          <p:nvPr/>
        </p:nvCxnSpPr>
        <p:spPr>
          <a:xfrm>
            <a:off x="6236616" y="3086742"/>
            <a:ext cx="181800" cy="0"/>
          </a:xfrm>
          <a:prstGeom prst="straightConnector1">
            <a:avLst/>
          </a:prstGeom>
          <a:noFill/>
          <a:ln w="9525" cap="flat" cmpd="sng">
            <a:solidFill>
              <a:srgbClr val="595959"/>
            </a:solidFill>
            <a:prstDash val="solid"/>
            <a:round/>
            <a:headEnd type="none" w="med" len="med"/>
            <a:tailEnd type="triangle" w="med" len="med"/>
          </a:ln>
        </p:spPr>
      </p:cxnSp>
      <p:sp>
        <p:nvSpPr>
          <p:cNvPr id="286" name="Google Shape;286;p31"/>
          <p:cNvSpPr/>
          <p:nvPr/>
        </p:nvSpPr>
        <p:spPr>
          <a:xfrm>
            <a:off x="7319091" y="2985490"/>
            <a:ext cx="487500" cy="2091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31"/>
          <p:cNvCxnSpPr/>
          <p:nvPr/>
        </p:nvCxnSpPr>
        <p:spPr>
          <a:xfrm>
            <a:off x="7257185" y="3087827"/>
            <a:ext cx="181800" cy="0"/>
          </a:xfrm>
          <a:prstGeom prst="straightConnector1">
            <a:avLst/>
          </a:prstGeom>
          <a:noFill/>
          <a:ln w="9525" cap="flat" cmpd="sng">
            <a:solidFill>
              <a:srgbClr val="595959"/>
            </a:solidFill>
            <a:prstDash val="solid"/>
            <a:round/>
            <a:headEnd type="none" w="med" len="med"/>
            <a:tailEnd type="triangle" w="med" len="med"/>
          </a:ln>
        </p:spPr>
      </p:cxnSp>
      <p:cxnSp>
        <p:nvCxnSpPr>
          <p:cNvPr id="288" name="Google Shape;288;p31"/>
          <p:cNvCxnSpPr>
            <a:stCxn id="241" idx="3"/>
            <a:endCxn id="264" idx="1"/>
          </p:cNvCxnSpPr>
          <p:nvPr/>
        </p:nvCxnSpPr>
        <p:spPr>
          <a:xfrm flipH="1">
            <a:off x="4461836" y="3086058"/>
            <a:ext cx="3420600" cy="484800"/>
          </a:xfrm>
          <a:prstGeom prst="bentConnector5">
            <a:avLst>
              <a:gd name="adj1" fmla="val -6961"/>
              <a:gd name="adj2" fmla="val 59000"/>
              <a:gd name="adj3" fmla="val 106958"/>
            </a:avLst>
          </a:prstGeom>
          <a:noFill/>
          <a:ln w="9525" cap="flat" cmpd="sng">
            <a:solidFill>
              <a:srgbClr val="595959"/>
            </a:solidFill>
            <a:prstDash val="solid"/>
            <a:round/>
            <a:headEnd type="none" w="med" len="med"/>
            <a:tailEnd type="triangle" w="med" len="med"/>
          </a:ln>
        </p:spPr>
      </p:cxnSp>
      <p:sp>
        <p:nvSpPr>
          <p:cNvPr id="289" name="Google Shape;289;p31"/>
          <p:cNvSpPr/>
          <p:nvPr/>
        </p:nvSpPr>
        <p:spPr>
          <a:xfrm>
            <a:off x="5369848" y="2139768"/>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369849" y="192913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369848" y="235041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369848" y="2547324"/>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949303" y="2136386"/>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4949304" y="192574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4949303" y="234702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949303" y="2543943"/>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6077348" y="2139768"/>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6077348" y="192913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6077348" y="235041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6077348" y="2547324"/>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743646" y="2136386"/>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743647" y="192574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5743646" y="234702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743646" y="2543943"/>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6911193" y="2139768"/>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911193" y="192913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6911193" y="2350411"/>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911193" y="2547324"/>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453450" y="2136386"/>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453451" y="192574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6453450" y="234702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6453450" y="2543943"/>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272541" y="2136386"/>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272542" y="192574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272541" y="2347029"/>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272541" y="2543943"/>
            <a:ext cx="209100" cy="209100"/>
          </a:xfrm>
          <a:prstGeom prst="rect">
            <a:avLst/>
          </a:prstGeom>
          <a:solidFill>
            <a:schemeClr val="accent6"/>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txBox="1"/>
          <p:nvPr/>
        </p:nvSpPr>
        <p:spPr>
          <a:xfrm>
            <a:off x="3121565" y="2218725"/>
            <a:ext cx="90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chemeClr val="accent1"/>
                </a:solidFill>
              </a:rPr>
              <a:t>K-dimension embeddings</a:t>
            </a:r>
            <a:endParaRPr sz="700" i="1">
              <a:solidFill>
                <a:schemeClr val="accent1"/>
              </a:solidFill>
            </a:endParaRPr>
          </a:p>
        </p:txBody>
      </p:sp>
      <p:sp>
        <p:nvSpPr>
          <p:cNvPr id="318" name="Google Shape;318;p31"/>
          <p:cNvSpPr txBox="1"/>
          <p:nvPr/>
        </p:nvSpPr>
        <p:spPr>
          <a:xfrm>
            <a:off x="3192154" y="2887491"/>
            <a:ext cx="694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rgbClr val="999999"/>
                </a:solidFill>
              </a:rPr>
              <a:t>LSTM with 64-hidden units</a:t>
            </a:r>
            <a:endParaRPr sz="700" i="1">
              <a:solidFill>
                <a:srgbClr val="999999"/>
              </a:solidFill>
            </a:endParaRPr>
          </a:p>
        </p:txBody>
      </p:sp>
      <p:sp>
        <p:nvSpPr>
          <p:cNvPr id="319" name="Google Shape;319;p31"/>
          <p:cNvSpPr txBox="1"/>
          <p:nvPr/>
        </p:nvSpPr>
        <p:spPr>
          <a:xfrm>
            <a:off x="3018577" y="3290775"/>
            <a:ext cx="9837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rgbClr val="999999"/>
                </a:solidFill>
              </a:rPr>
              <a:t>64-nodes with hyperbolic tangent</a:t>
            </a:r>
            <a:endParaRPr sz="700" i="1">
              <a:solidFill>
                <a:srgbClr val="999999"/>
              </a:solidFill>
            </a:endParaRPr>
          </a:p>
          <a:p>
            <a:pPr marL="0" lvl="0" indent="0" algn="ctr" rtl="0">
              <a:spcBef>
                <a:spcPts val="0"/>
              </a:spcBef>
              <a:spcAft>
                <a:spcPts val="0"/>
              </a:spcAft>
              <a:buNone/>
            </a:pPr>
            <a:r>
              <a:rPr lang="en" sz="700" i="1">
                <a:solidFill>
                  <a:srgbClr val="999999"/>
                </a:solidFill>
              </a:rPr>
              <a:t>activation</a:t>
            </a:r>
            <a:endParaRPr sz="700" i="1">
              <a:solidFill>
                <a:srgbClr val="999999"/>
              </a:solidFill>
            </a:endParaRPr>
          </a:p>
        </p:txBody>
      </p:sp>
      <p:sp>
        <p:nvSpPr>
          <p:cNvPr id="320" name="Google Shape;320;p31"/>
          <p:cNvSpPr txBox="1"/>
          <p:nvPr/>
        </p:nvSpPr>
        <p:spPr>
          <a:xfrm>
            <a:off x="2998325" y="3726050"/>
            <a:ext cx="11259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rgbClr val="999999"/>
                </a:solidFill>
              </a:rPr>
              <a:t>16-nodes with hyperbolic tangent </a:t>
            </a:r>
            <a:endParaRPr sz="700" i="1">
              <a:solidFill>
                <a:srgbClr val="999999"/>
              </a:solidFill>
            </a:endParaRPr>
          </a:p>
          <a:p>
            <a:pPr marL="0" lvl="0" indent="0" algn="ctr" rtl="0">
              <a:spcBef>
                <a:spcPts val="0"/>
              </a:spcBef>
              <a:spcAft>
                <a:spcPts val="0"/>
              </a:spcAft>
              <a:buNone/>
            </a:pPr>
            <a:r>
              <a:rPr lang="en" sz="700" i="1">
                <a:solidFill>
                  <a:srgbClr val="999999"/>
                </a:solidFill>
              </a:rPr>
              <a:t>acitvation</a:t>
            </a:r>
            <a:endParaRPr sz="700" i="1">
              <a:solidFill>
                <a:srgbClr val="999999"/>
              </a:solidFill>
            </a:endParaRPr>
          </a:p>
        </p:txBody>
      </p:sp>
      <p:sp>
        <p:nvSpPr>
          <p:cNvPr id="321" name="Google Shape;321;p31"/>
          <p:cNvSpPr txBox="1"/>
          <p:nvPr/>
        </p:nvSpPr>
        <p:spPr>
          <a:xfrm>
            <a:off x="2973425" y="4226500"/>
            <a:ext cx="1188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 i="1">
                <a:solidFill>
                  <a:srgbClr val="FF9900"/>
                </a:solidFill>
              </a:rPr>
              <a:t>7-node with linear activation</a:t>
            </a:r>
            <a:endParaRPr sz="700" i="1">
              <a:solidFill>
                <a:srgbClr val="FF9900"/>
              </a:solidFill>
            </a:endParaRPr>
          </a:p>
        </p:txBody>
      </p:sp>
      <p:cxnSp>
        <p:nvCxnSpPr>
          <p:cNvPr id="322" name="Google Shape;322;p31"/>
          <p:cNvCxnSpPr>
            <a:stCxn id="273" idx="2"/>
          </p:cNvCxnSpPr>
          <p:nvPr/>
        </p:nvCxnSpPr>
        <p:spPr>
          <a:xfrm>
            <a:off x="4309156" y="2753043"/>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3" name="Google Shape;323;p31"/>
          <p:cNvCxnSpPr/>
          <p:nvPr/>
        </p:nvCxnSpPr>
        <p:spPr>
          <a:xfrm>
            <a:off x="4656604"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4" name="Google Shape;324;p31"/>
          <p:cNvCxnSpPr/>
          <p:nvPr/>
        </p:nvCxnSpPr>
        <p:spPr>
          <a:xfrm>
            <a:off x="5053776"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5" name="Google Shape;325;p31"/>
          <p:cNvCxnSpPr/>
          <p:nvPr/>
        </p:nvCxnSpPr>
        <p:spPr>
          <a:xfrm>
            <a:off x="5053776"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6" name="Google Shape;326;p31"/>
          <p:cNvCxnSpPr/>
          <p:nvPr/>
        </p:nvCxnSpPr>
        <p:spPr>
          <a:xfrm>
            <a:off x="5471237"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7" name="Google Shape;327;p31"/>
          <p:cNvCxnSpPr/>
          <p:nvPr/>
        </p:nvCxnSpPr>
        <p:spPr>
          <a:xfrm>
            <a:off x="5843660"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8" name="Google Shape;328;p31"/>
          <p:cNvCxnSpPr/>
          <p:nvPr/>
        </p:nvCxnSpPr>
        <p:spPr>
          <a:xfrm>
            <a:off x="6183195"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29" name="Google Shape;329;p31"/>
          <p:cNvCxnSpPr/>
          <p:nvPr/>
        </p:nvCxnSpPr>
        <p:spPr>
          <a:xfrm>
            <a:off x="6566840"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30" name="Google Shape;330;p31"/>
          <p:cNvCxnSpPr/>
          <p:nvPr/>
        </p:nvCxnSpPr>
        <p:spPr>
          <a:xfrm>
            <a:off x="7020421"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31" name="Google Shape;331;p31"/>
          <p:cNvCxnSpPr/>
          <p:nvPr/>
        </p:nvCxnSpPr>
        <p:spPr>
          <a:xfrm>
            <a:off x="7385005" y="2752890"/>
            <a:ext cx="0" cy="127500"/>
          </a:xfrm>
          <a:prstGeom prst="straightConnector1">
            <a:avLst/>
          </a:prstGeom>
          <a:noFill/>
          <a:ln w="9525" cap="flat" cmpd="sng">
            <a:solidFill>
              <a:srgbClr val="595959"/>
            </a:solidFill>
            <a:prstDash val="solid"/>
            <a:round/>
            <a:headEnd type="none" w="med" len="med"/>
            <a:tailEnd type="triangle" w="med" len="med"/>
          </a:ln>
        </p:spPr>
      </p:cxnSp>
      <p:cxnSp>
        <p:nvCxnSpPr>
          <p:cNvPr id="332" name="Google Shape;332;p31"/>
          <p:cNvCxnSpPr>
            <a:stCxn id="253" idx="5"/>
            <a:endCxn id="256" idx="0"/>
          </p:cNvCxnSpPr>
          <p:nvPr/>
        </p:nvCxnSpPr>
        <p:spPr>
          <a:xfrm>
            <a:off x="4784000" y="4000847"/>
            <a:ext cx="611700" cy="330900"/>
          </a:xfrm>
          <a:prstGeom prst="straightConnector1">
            <a:avLst/>
          </a:prstGeom>
          <a:noFill/>
          <a:ln w="9525" cap="flat" cmpd="sng">
            <a:solidFill>
              <a:srgbClr val="595959"/>
            </a:solidFill>
            <a:prstDash val="solid"/>
            <a:round/>
            <a:headEnd type="none" w="med" len="med"/>
            <a:tailEnd type="triangle" w="med" len="med"/>
          </a:ln>
        </p:spPr>
      </p:cxnSp>
      <p:cxnSp>
        <p:nvCxnSpPr>
          <p:cNvPr id="333" name="Google Shape;333;p31"/>
          <p:cNvCxnSpPr>
            <a:stCxn id="247" idx="4"/>
            <a:endCxn id="256" idx="0"/>
          </p:cNvCxnSpPr>
          <p:nvPr/>
        </p:nvCxnSpPr>
        <p:spPr>
          <a:xfrm>
            <a:off x="4922640" y="4025406"/>
            <a:ext cx="472800" cy="306300"/>
          </a:xfrm>
          <a:prstGeom prst="straightConnector1">
            <a:avLst/>
          </a:prstGeom>
          <a:noFill/>
          <a:ln w="9525" cap="flat" cmpd="sng">
            <a:solidFill>
              <a:srgbClr val="595959"/>
            </a:solidFill>
            <a:prstDash val="solid"/>
            <a:round/>
            <a:headEnd type="none" w="med" len="med"/>
            <a:tailEnd type="triangle" w="med" len="med"/>
          </a:ln>
        </p:spPr>
      </p:cxnSp>
      <p:cxnSp>
        <p:nvCxnSpPr>
          <p:cNvPr id="334" name="Google Shape;334;p31"/>
          <p:cNvCxnSpPr>
            <a:stCxn id="251" idx="4"/>
            <a:endCxn id="256" idx="0"/>
          </p:cNvCxnSpPr>
          <p:nvPr/>
        </p:nvCxnSpPr>
        <p:spPr>
          <a:xfrm>
            <a:off x="5108415" y="4026366"/>
            <a:ext cx="287100" cy="305400"/>
          </a:xfrm>
          <a:prstGeom prst="straightConnector1">
            <a:avLst/>
          </a:prstGeom>
          <a:noFill/>
          <a:ln w="9525" cap="flat" cmpd="sng">
            <a:solidFill>
              <a:srgbClr val="595959"/>
            </a:solidFill>
            <a:prstDash val="solid"/>
            <a:round/>
            <a:headEnd type="none" w="med" len="med"/>
            <a:tailEnd type="triangle" w="med" len="med"/>
          </a:ln>
        </p:spPr>
      </p:cxnSp>
      <p:cxnSp>
        <p:nvCxnSpPr>
          <p:cNvPr id="335" name="Google Shape;335;p31"/>
          <p:cNvCxnSpPr>
            <a:stCxn id="248" idx="4"/>
            <a:endCxn id="336" idx="0"/>
          </p:cNvCxnSpPr>
          <p:nvPr/>
        </p:nvCxnSpPr>
        <p:spPr>
          <a:xfrm>
            <a:off x="5310326" y="4026366"/>
            <a:ext cx="433800" cy="312600"/>
          </a:xfrm>
          <a:prstGeom prst="straightConnector1">
            <a:avLst/>
          </a:prstGeom>
          <a:noFill/>
          <a:ln w="9525" cap="flat" cmpd="sng">
            <a:solidFill>
              <a:srgbClr val="595959"/>
            </a:solidFill>
            <a:prstDash val="solid"/>
            <a:round/>
            <a:headEnd type="none" w="med" len="med"/>
            <a:tailEnd type="triangle" w="med" len="med"/>
          </a:ln>
        </p:spPr>
      </p:cxnSp>
      <p:cxnSp>
        <p:nvCxnSpPr>
          <p:cNvPr id="337" name="Google Shape;337;p31"/>
          <p:cNvCxnSpPr>
            <a:stCxn id="252" idx="4"/>
            <a:endCxn id="256" idx="0"/>
          </p:cNvCxnSpPr>
          <p:nvPr/>
        </p:nvCxnSpPr>
        <p:spPr>
          <a:xfrm flipH="1">
            <a:off x="5395439" y="4026366"/>
            <a:ext cx="105900" cy="305400"/>
          </a:xfrm>
          <a:prstGeom prst="straightConnector1">
            <a:avLst/>
          </a:prstGeom>
          <a:noFill/>
          <a:ln w="9525" cap="flat" cmpd="sng">
            <a:solidFill>
              <a:srgbClr val="595959"/>
            </a:solidFill>
            <a:prstDash val="solid"/>
            <a:round/>
            <a:headEnd type="none" w="med" len="med"/>
            <a:tailEnd type="triangle" w="med" len="med"/>
          </a:ln>
        </p:spPr>
      </p:cxnSp>
      <p:cxnSp>
        <p:nvCxnSpPr>
          <p:cNvPr id="338" name="Google Shape;338;p31"/>
          <p:cNvCxnSpPr>
            <a:stCxn id="249" idx="4"/>
            <a:endCxn id="256" idx="0"/>
          </p:cNvCxnSpPr>
          <p:nvPr/>
        </p:nvCxnSpPr>
        <p:spPr>
          <a:xfrm flipH="1">
            <a:off x="5395658" y="4026366"/>
            <a:ext cx="296700" cy="305400"/>
          </a:xfrm>
          <a:prstGeom prst="straightConnector1">
            <a:avLst/>
          </a:prstGeom>
          <a:noFill/>
          <a:ln w="9525" cap="flat" cmpd="sng">
            <a:solidFill>
              <a:srgbClr val="595959"/>
            </a:solidFill>
            <a:prstDash val="solid"/>
            <a:round/>
            <a:headEnd type="none" w="med" len="med"/>
            <a:tailEnd type="triangle" w="med" len="med"/>
          </a:ln>
        </p:spPr>
      </p:cxnSp>
      <p:cxnSp>
        <p:nvCxnSpPr>
          <p:cNvPr id="339" name="Google Shape;339;p31"/>
          <p:cNvCxnSpPr>
            <a:stCxn id="249" idx="4"/>
            <a:endCxn id="256" idx="0"/>
          </p:cNvCxnSpPr>
          <p:nvPr/>
        </p:nvCxnSpPr>
        <p:spPr>
          <a:xfrm flipH="1">
            <a:off x="5395658" y="4026366"/>
            <a:ext cx="296700" cy="305400"/>
          </a:xfrm>
          <a:prstGeom prst="straightConnector1">
            <a:avLst/>
          </a:prstGeom>
          <a:noFill/>
          <a:ln w="9525" cap="flat" cmpd="sng">
            <a:solidFill>
              <a:srgbClr val="595959"/>
            </a:solidFill>
            <a:prstDash val="solid"/>
            <a:round/>
            <a:headEnd type="none" w="med" len="med"/>
            <a:tailEnd type="triangle" w="med" len="med"/>
          </a:ln>
        </p:spPr>
      </p:cxnSp>
      <p:cxnSp>
        <p:nvCxnSpPr>
          <p:cNvPr id="340" name="Google Shape;340;p31"/>
          <p:cNvCxnSpPr>
            <a:stCxn id="254" idx="4"/>
            <a:endCxn id="256" idx="0"/>
          </p:cNvCxnSpPr>
          <p:nvPr/>
        </p:nvCxnSpPr>
        <p:spPr>
          <a:xfrm flipH="1">
            <a:off x="5395615" y="4026366"/>
            <a:ext cx="502200" cy="305400"/>
          </a:xfrm>
          <a:prstGeom prst="straightConnector1">
            <a:avLst/>
          </a:prstGeom>
          <a:noFill/>
          <a:ln w="9525" cap="flat" cmpd="sng">
            <a:solidFill>
              <a:srgbClr val="595959"/>
            </a:solidFill>
            <a:prstDash val="solid"/>
            <a:round/>
            <a:headEnd type="none" w="med" len="med"/>
            <a:tailEnd type="triangle" w="med" len="med"/>
          </a:ln>
        </p:spPr>
      </p:cxnSp>
      <p:cxnSp>
        <p:nvCxnSpPr>
          <p:cNvPr id="341" name="Google Shape;341;p31"/>
          <p:cNvCxnSpPr>
            <a:stCxn id="250" idx="4"/>
            <a:endCxn id="256" idx="0"/>
          </p:cNvCxnSpPr>
          <p:nvPr/>
        </p:nvCxnSpPr>
        <p:spPr>
          <a:xfrm flipH="1">
            <a:off x="5395600" y="4026368"/>
            <a:ext cx="694200" cy="305400"/>
          </a:xfrm>
          <a:prstGeom prst="straightConnector1">
            <a:avLst/>
          </a:prstGeom>
          <a:noFill/>
          <a:ln w="9525" cap="flat" cmpd="sng">
            <a:solidFill>
              <a:srgbClr val="595959"/>
            </a:solidFill>
            <a:prstDash val="solid"/>
            <a:round/>
            <a:headEnd type="none" w="med" len="med"/>
            <a:tailEnd type="triangle" w="med" len="med"/>
          </a:ln>
        </p:spPr>
      </p:cxnSp>
      <p:cxnSp>
        <p:nvCxnSpPr>
          <p:cNvPr id="342" name="Google Shape;342;p31"/>
          <p:cNvCxnSpPr>
            <a:stCxn id="255" idx="4"/>
            <a:endCxn id="256" idx="0"/>
          </p:cNvCxnSpPr>
          <p:nvPr/>
        </p:nvCxnSpPr>
        <p:spPr>
          <a:xfrm flipH="1">
            <a:off x="5395688" y="4026366"/>
            <a:ext cx="879000" cy="305400"/>
          </a:xfrm>
          <a:prstGeom prst="straightConnector1">
            <a:avLst/>
          </a:prstGeom>
          <a:noFill/>
          <a:ln w="9525" cap="flat" cmpd="sng">
            <a:solidFill>
              <a:srgbClr val="595959"/>
            </a:solidFill>
            <a:prstDash val="solid"/>
            <a:round/>
            <a:headEnd type="none" w="med" len="med"/>
            <a:tailEnd type="triangle" w="med" len="med"/>
          </a:ln>
        </p:spPr>
      </p:cxnSp>
      <p:cxnSp>
        <p:nvCxnSpPr>
          <p:cNvPr id="343" name="Google Shape;343;p31"/>
          <p:cNvCxnSpPr>
            <a:stCxn id="257" idx="4"/>
            <a:endCxn id="256" idx="0"/>
          </p:cNvCxnSpPr>
          <p:nvPr/>
        </p:nvCxnSpPr>
        <p:spPr>
          <a:xfrm flipH="1">
            <a:off x="5395604" y="4026366"/>
            <a:ext cx="1067400" cy="305400"/>
          </a:xfrm>
          <a:prstGeom prst="straightConnector1">
            <a:avLst/>
          </a:prstGeom>
          <a:noFill/>
          <a:ln w="9525" cap="flat" cmpd="sng">
            <a:solidFill>
              <a:srgbClr val="595959"/>
            </a:solidFill>
            <a:prstDash val="solid"/>
            <a:round/>
            <a:headEnd type="none" w="med" len="med"/>
            <a:tailEnd type="triangle" w="med" len="med"/>
          </a:ln>
        </p:spPr>
      </p:cxnSp>
      <p:cxnSp>
        <p:nvCxnSpPr>
          <p:cNvPr id="344" name="Google Shape;344;p31"/>
          <p:cNvCxnSpPr>
            <a:stCxn id="258" idx="4"/>
            <a:endCxn id="256" idx="0"/>
          </p:cNvCxnSpPr>
          <p:nvPr/>
        </p:nvCxnSpPr>
        <p:spPr>
          <a:xfrm flipH="1">
            <a:off x="5395511" y="4026366"/>
            <a:ext cx="1255800" cy="305400"/>
          </a:xfrm>
          <a:prstGeom prst="straightConnector1">
            <a:avLst/>
          </a:prstGeom>
          <a:noFill/>
          <a:ln w="9525" cap="flat" cmpd="sng">
            <a:solidFill>
              <a:srgbClr val="595959"/>
            </a:solidFill>
            <a:prstDash val="solid"/>
            <a:round/>
            <a:headEnd type="none" w="med" len="med"/>
            <a:tailEnd type="triangle" w="med" len="med"/>
          </a:ln>
        </p:spPr>
      </p:cxnSp>
      <p:cxnSp>
        <p:nvCxnSpPr>
          <p:cNvPr id="345" name="Google Shape;345;p31"/>
          <p:cNvCxnSpPr>
            <a:stCxn id="260" idx="4"/>
            <a:endCxn id="256" idx="0"/>
          </p:cNvCxnSpPr>
          <p:nvPr/>
        </p:nvCxnSpPr>
        <p:spPr>
          <a:xfrm flipH="1">
            <a:off x="5395468" y="4026366"/>
            <a:ext cx="1461300" cy="305400"/>
          </a:xfrm>
          <a:prstGeom prst="straightConnector1">
            <a:avLst/>
          </a:prstGeom>
          <a:noFill/>
          <a:ln w="9525" cap="flat" cmpd="sng">
            <a:solidFill>
              <a:srgbClr val="595959"/>
            </a:solidFill>
            <a:prstDash val="solid"/>
            <a:round/>
            <a:headEnd type="none" w="med" len="med"/>
            <a:tailEnd type="triangle" w="med" len="med"/>
          </a:ln>
        </p:spPr>
      </p:cxnSp>
      <p:cxnSp>
        <p:nvCxnSpPr>
          <p:cNvPr id="346" name="Google Shape;346;p31"/>
          <p:cNvCxnSpPr>
            <a:stCxn id="259" idx="4"/>
            <a:endCxn id="256" idx="0"/>
          </p:cNvCxnSpPr>
          <p:nvPr/>
        </p:nvCxnSpPr>
        <p:spPr>
          <a:xfrm flipH="1">
            <a:off x="5395452" y="4026368"/>
            <a:ext cx="1653300" cy="305400"/>
          </a:xfrm>
          <a:prstGeom prst="straightConnector1">
            <a:avLst/>
          </a:prstGeom>
          <a:noFill/>
          <a:ln w="9525" cap="flat" cmpd="sng">
            <a:solidFill>
              <a:srgbClr val="595959"/>
            </a:solidFill>
            <a:prstDash val="solid"/>
            <a:round/>
            <a:headEnd type="none" w="med" len="med"/>
            <a:tailEnd type="triangle" w="med" len="med"/>
          </a:ln>
        </p:spPr>
      </p:cxnSp>
      <p:cxnSp>
        <p:nvCxnSpPr>
          <p:cNvPr id="347" name="Google Shape;347;p31"/>
          <p:cNvCxnSpPr>
            <a:stCxn id="261" idx="4"/>
            <a:endCxn id="256" idx="0"/>
          </p:cNvCxnSpPr>
          <p:nvPr/>
        </p:nvCxnSpPr>
        <p:spPr>
          <a:xfrm flipH="1">
            <a:off x="5395541" y="4026366"/>
            <a:ext cx="1838100" cy="305400"/>
          </a:xfrm>
          <a:prstGeom prst="straightConnector1">
            <a:avLst/>
          </a:prstGeom>
          <a:noFill/>
          <a:ln w="9525" cap="flat" cmpd="sng">
            <a:solidFill>
              <a:srgbClr val="595959"/>
            </a:solidFill>
            <a:prstDash val="solid"/>
            <a:round/>
            <a:headEnd type="none" w="med" len="med"/>
            <a:tailEnd type="triangle" w="med" len="med"/>
          </a:ln>
        </p:spPr>
      </p:cxnSp>
      <p:cxnSp>
        <p:nvCxnSpPr>
          <p:cNvPr id="348" name="Google Shape;348;p31"/>
          <p:cNvCxnSpPr>
            <a:stCxn id="262" idx="4"/>
            <a:endCxn id="256" idx="0"/>
          </p:cNvCxnSpPr>
          <p:nvPr/>
        </p:nvCxnSpPr>
        <p:spPr>
          <a:xfrm flipH="1">
            <a:off x="5395457" y="4026366"/>
            <a:ext cx="2026500" cy="305400"/>
          </a:xfrm>
          <a:prstGeom prst="straightConnector1">
            <a:avLst/>
          </a:prstGeom>
          <a:noFill/>
          <a:ln w="9525" cap="flat" cmpd="sng">
            <a:solidFill>
              <a:srgbClr val="595959"/>
            </a:solidFill>
            <a:prstDash val="solid"/>
            <a:round/>
            <a:headEnd type="none" w="med" len="med"/>
            <a:tailEnd type="triangle" w="med" len="med"/>
          </a:ln>
        </p:spPr>
      </p:cxnSp>
      <p:cxnSp>
        <p:nvCxnSpPr>
          <p:cNvPr id="349" name="Google Shape;349;p31"/>
          <p:cNvCxnSpPr>
            <a:stCxn id="263" idx="4"/>
            <a:endCxn id="256" idx="0"/>
          </p:cNvCxnSpPr>
          <p:nvPr/>
        </p:nvCxnSpPr>
        <p:spPr>
          <a:xfrm flipH="1">
            <a:off x="5395667" y="4015095"/>
            <a:ext cx="2214600" cy="316500"/>
          </a:xfrm>
          <a:prstGeom prst="straightConnector1">
            <a:avLst/>
          </a:prstGeom>
          <a:noFill/>
          <a:ln w="9525" cap="flat" cmpd="sng">
            <a:solidFill>
              <a:srgbClr val="595959"/>
            </a:solidFill>
            <a:prstDash val="solid"/>
            <a:round/>
            <a:headEnd type="none" w="med" len="med"/>
            <a:tailEnd type="triangle" w="med" len="med"/>
          </a:ln>
        </p:spPr>
      </p:cxnSp>
      <p:sp>
        <p:nvSpPr>
          <p:cNvPr id="350" name="Google Shape;350;p31"/>
          <p:cNvSpPr/>
          <p:nvPr/>
        </p:nvSpPr>
        <p:spPr>
          <a:xfrm>
            <a:off x="5609460" y="3858047"/>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51" name="Google Shape;351;p31"/>
          <p:cNvSpPr/>
          <p:nvPr/>
        </p:nvSpPr>
        <p:spPr>
          <a:xfrm>
            <a:off x="5418440" y="3858047"/>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36" name="Google Shape;336;p31"/>
          <p:cNvSpPr/>
          <p:nvPr/>
        </p:nvSpPr>
        <p:spPr>
          <a:xfrm>
            <a:off x="5660178" y="4338904"/>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6965854" y="3858049"/>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cxnSp>
        <p:nvCxnSpPr>
          <p:cNvPr id="353" name="Google Shape;353;p31"/>
          <p:cNvCxnSpPr>
            <a:endCxn id="336" idx="0"/>
          </p:cNvCxnSpPr>
          <p:nvPr/>
        </p:nvCxnSpPr>
        <p:spPr>
          <a:xfrm>
            <a:off x="4784928" y="4019404"/>
            <a:ext cx="959100" cy="319500"/>
          </a:xfrm>
          <a:prstGeom prst="straightConnector1">
            <a:avLst/>
          </a:prstGeom>
          <a:noFill/>
          <a:ln w="9525" cap="flat" cmpd="sng">
            <a:solidFill>
              <a:srgbClr val="595959"/>
            </a:solidFill>
            <a:prstDash val="solid"/>
            <a:round/>
            <a:headEnd type="none" w="med" len="med"/>
            <a:tailEnd type="triangle" w="med" len="med"/>
          </a:ln>
        </p:spPr>
      </p:cxnSp>
      <p:cxnSp>
        <p:nvCxnSpPr>
          <p:cNvPr id="354" name="Google Shape;354;p31"/>
          <p:cNvCxnSpPr>
            <a:endCxn id="336" idx="0"/>
          </p:cNvCxnSpPr>
          <p:nvPr/>
        </p:nvCxnSpPr>
        <p:spPr>
          <a:xfrm>
            <a:off x="4923528" y="4043704"/>
            <a:ext cx="820500" cy="295200"/>
          </a:xfrm>
          <a:prstGeom prst="straightConnector1">
            <a:avLst/>
          </a:prstGeom>
          <a:noFill/>
          <a:ln w="9525" cap="flat" cmpd="sng">
            <a:solidFill>
              <a:srgbClr val="595959"/>
            </a:solidFill>
            <a:prstDash val="solid"/>
            <a:round/>
            <a:headEnd type="none" w="med" len="med"/>
            <a:tailEnd type="triangle" w="med" len="med"/>
          </a:ln>
        </p:spPr>
      </p:cxnSp>
      <p:cxnSp>
        <p:nvCxnSpPr>
          <p:cNvPr id="355" name="Google Shape;355;p31"/>
          <p:cNvCxnSpPr>
            <a:endCxn id="336" idx="0"/>
          </p:cNvCxnSpPr>
          <p:nvPr/>
        </p:nvCxnSpPr>
        <p:spPr>
          <a:xfrm>
            <a:off x="5109228" y="4044904"/>
            <a:ext cx="634800" cy="294000"/>
          </a:xfrm>
          <a:prstGeom prst="straightConnector1">
            <a:avLst/>
          </a:prstGeom>
          <a:noFill/>
          <a:ln w="9525" cap="flat" cmpd="sng">
            <a:solidFill>
              <a:srgbClr val="595959"/>
            </a:solidFill>
            <a:prstDash val="solid"/>
            <a:round/>
            <a:headEnd type="none" w="med" len="med"/>
            <a:tailEnd type="triangle" w="med" len="med"/>
          </a:ln>
        </p:spPr>
      </p:cxnSp>
      <p:cxnSp>
        <p:nvCxnSpPr>
          <p:cNvPr id="356" name="Google Shape;356;p31"/>
          <p:cNvCxnSpPr>
            <a:endCxn id="256" idx="0"/>
          </p:cNvCxnSpPr>
          <p:nvPr/>
        </p:nvCxnSpPr>
        <p:spPr>
          <a:xfrm>
            <a:off x="5311252" y="4044883"/>
            <a:ext cx="84300" cy="286800"/>
          </a:xfrm>
          <a:prstGeom prst="straightConnector1">
            <a:avLst/>
          </a:prstGeom>
          <a:noFill/>
          <a:ln w="9525" cap="flat" cmpd="sng">
            <a:solidFill>
              <a:srgbClr val="595959"/>
            </a:solidFill>
            <a:prstDash val="solid"/>
            <a:round/>
            <a:headEnd type="none" w="med" len="med"/>
            <a:tailEnd type="triangle" w="med" len="med"/>
          </a:ln>
        </p:spPr>
      </p:cxnSp>
      <p:cxnSp>
        <p:nvCxnSpPr>
          <p:cNvPr id="357" name="Google Shape;357;p31"/>
          <p:cNvCxnSpPr>
            <a:stCxn id="351" idx="4"/>
            <a:endCxn id="336" idx="0"/>
          </p:cNvCxnSpPr>
          <p:nvPr/>
        </p:nvCxnSpPr>
        <p:spPr>
          <a:xfrm>
            <a:off x="5502290" y="4025747"/>
            <a:ext cx="241800" cy="313200"/>
          </a:xfrm>
          <a:prstGeom prst="straightConnector1">
            <a:avLst/>
          </a:prstGeom>
          <a:noFill/>
          <a:ln w="9525" cap="flat" cmpd="sng">
            <a:solidFill>
              <a:srgbClr val="595959"/>
            </a:solidFill>
            <a:prstDash val="solid"/>
            <a:round/>
            <a:headEnd type="none" w="med" len="med"/>
            <a:tailEnd type="triangle" w="med" len="med"/>
          </a:ln>
        </p:spPr>
      </p:cxnSp>
      <p:cxnSp>
        <p:nvCxnSpPr>
          <p:cNvPr id="358" name="Google Shape;358;p31"/>
          <p:cNvCxnSpPr>
            <a:stCxn id="350" idx="4"/>
            <a:endCxn id="336" idx="0"/>
          </p:cNvCxnSpPr>
          <p:nvPr/>
        </p:nvCxnSpPr>
        <p:spPr>
          <a:xfrm>
            <a:off x="5693310" y="4025747"/>
            <a:ext cx="50700" cy="313200"/>
          </a:xfrm>
          <a:prstGeom prst="straightConnector1">
            <a:avLst/>
          </a:prstGeom>
          <a:noFill/>
          <a:ln w="9525" cap="flat" cmpd="sng">
            <a:solidFill>
              <a:srgbClr val="595959"/>
            </a:solidFill>
            <a:prstDash val="solid"/>
            <a:round/>
            <a:headEnd type="none" w="med" len="med"/>
            <a:tailEnd type="triangle" w="med" len="med"/>
          </a:ln>
        </p:spPr>
      </p:cxnSp>
      <p:cxnSp>
        <p:nvCxnSpPr>
          <p:cNvPr id="359" name="Google Shape;359;p31"/>
          <p:cNvCxnSpPr>
            <a:stCxn id="350" idx="4"/>
            <a:endCxn id="336" idx="0"/>
          </p:cNvCxnSpPr>
          <p:nvPr/>
        </p:nvCxnSpPr>
        <p:spPr>
          <a:xfrm>
            <a:off x="5693310" y="4025747"/>
            <a:ext cx="50700" cy="313200"/>
          </a:xfrm>
          <a:prstGeom prst="straightConnector1">
            <a:avLst/>
          </a:prstGeom>
          <a:noFill/>
          <a:ln w="9525" cap="flat" cmpd="sng">
            <a:solidFill>
              <a:srgbClr val="595959"/>
            </a:solidFill>
            <a:prstDash val="solid"/>
            <a:round/>
            <a:headEnd type="none" w="med" len="med"/>
            <a:tailEnd type="triangle" w="med" len="med"/>
          </a:ln>
        </p:spPr>
      </p:cxnSp>
      <p:cxnSp>
        <p:nvCxnSpPr>
          <p:cNvPr id="360" name="Google Shape;360;p31"/>
          <p:cNvCxnSpPr>
            <a:endCxn id="336" idx="0"/>
          </p:cNvCxnSpPr>
          <p:nvPr/>
        </p:nvCxnSpPr>
        <p:spPr>
          <a:xfrm flipH="1">
            <a:off x="5744028" y="4044904"/>
            <a:ext cx="154800" cy="294000"/>
          </a:xfrm>
          <a:prstGeom prst="straightConnector1">
            <a:avLst/>
          </a:prstGeom>
          <a:noFill/>
          <a:ln w="9525" cap="flat" cmpd="sng">
            <a:solidFill>
              <a:srgbClr val="595959"/>
            </a:solidFill>
            <a:prstDash val="solid"/>
            <a:round/>
            <a:headEnd type="none" w="med" len="med"/>
            <a:tailEnd type="triangle" w="med" len="med"/>
          </a:ln>
        </p:spPr>
      </p:cxnSp>
      <p:cxnSp>
        <p:nvCxnSpPr>
          <p:cNvPr id="361" name="Google Shape;361;p31"/>
          <p:cNvCxnSpPr>
            <a:endCxn id="336" idx="0"/>
          </p:cNvCxnSpPr>
          <p:nvPr/>
        </p:nvCxnSpPr>
        <p:spPr>
          <a:xfrm flipH="1">
            <a:off x="5744028" y="4044904"/>
            <a:ext cx="346800" cy="294000"/>
          </a:xfrm>
          <a:prstGeom prst="straightConnector1">
            <a:avLst/>
          </a:prstGeom>
          <a:noFill/>
          <a:ln w="9525" cap="flat" cmpd="sng">
            <a:solidFill>
              <a:srgbClr val="595959"/>
            </a:solidFill>
            <a:prstDash val="solid"/>
            <a:round/>
            <a:headEnd type="none" w="med" len="med"/>
            <a:tailEnd type="triangle" w="med" len="med"/>
          </a:ln>
        </p:spPr>
      </p:cxnSp>
      <p:cxnSp>
        <p:nvCxnSpPr>
          <p:cNvPr id="362" name="Google Shape;362;p31"/>
          <p:cNvCxnSpPr>
            <a:endCxn id="336" idx="0"/>
          </p:cNvCxnSpPr>
          <p:nvPr/>
        </p:nvCxnSpPr>
        <p:spPr>
          <a:xfrm flipH="1">
            <a:off x="5744028" y="4044904"/>
            <a:ext cx="531600" cy="294000"/>
          </a:xfrm>
          <a:prstGeom prst="straightConnector1">
            <a:avLst/>
          </a:prstGeom>
          <a:noFill/>
          <a:ln w="9525" cap="flat" cmpd="sng">
            <a:solidFill>
              <a:srgbClr val="595959"/>
            </a:solidFill>
            <a:prstDash val="solid"/>
            <a:round/>
            <a:headEnd type="none" w="med" len="med"/>
            <a:tailEnd type="triangle" w="med" len="med"/>
          </a:ln>
        </p:spPr>
      </p:cxnSp>
      <p:cxnSp>
        <p:nvCxnSpPr>
          <p:cNvPr id="363" name="Google Shape;363;p31"/>
          <p:cNvCxnSpPr>
            <a:endCxn id="336" idx="0"/>
          </p:cNvCxnSpPr>
          <p:nvPr/>
        </p:nvCxnSpPr>
        <p:spPr>
          <a:xfrm flipH="1">
            <a:off x="5744028" y="4044904"/>
            <a:ext cx="719700" cy="294000"/>
          </a:xfrm>
          <a:prstGeom prst="straightConnector1">
            <a:avLst/>
          </a:prstGeom>
          <a:noFill/>
          <a:ln w="9525" cap="flat" cmpd="sng">
            <a:solidFill>
              <a:srgbClr val="595959"/>
            </a:solidFill>
            <a:prstDash val="solid"/>
            <a:round/>
            <a:headEnd type="none" w="med" len="med"/>
            <a:tailEnd type="triangle" w="med" len="med"/>
          </a:ln>
        </p:spPr>
      </p:cxnSp>
      <p:cxnSp>
        <p:nvCxnSpPr>
          <p:cNvPr id="364" name="Google Shape;364;p31"/>
          <p:cNvCxnSpPr>
            <a:endCxn id="336" idx="0"/>
          </p:cNvCxnSpPr>
          <p:nvPr/>
        </p:nvCxnSpPr>
        <p:spPr>
          <a:xfrm flipH="1">
            <a:off x="5744028" y="4044904"/>
            <a:ext cx="908400" cy="294000"/>
          </a:xfrm>
          <a:prstGeom prst="straightConnector1">
            <a:avLst/>
          </a:prstGeom>
          <a:noFill/>
          <a:ln w="9525" cap="flat" cmpd="sng">
            <a:solidFill>
              <a:srgbClr val="595959"/>
            </a:solidFill>
            <a:prstDash val="solid"/>
            <a:round/>
            <a:headEnd type="none" w="med" len="med"/>
            <a:tailEnd type="triangle" w="med" len="med"/>
          </a:ln>
        </p:spPr>
      </p:cxnSp>
      <p:cxnSp>
        <p:nvCxnSpPr>
          <p:cNvPr id="365" name="Google Shape;365;p31"/>
          <p:cNvCxnSpPr>
            <a:endCxn id="336" idx="0"/>
          </p:cNvCxnSpPr>
          <p:nvPr/>
        </p:nvCxnSpPr>
        <p:spPr>
          <a:xfrm flipH="1">
            <a:off x="5744028" y="4044904"/>
            <a:ext cx="1113600" cy="294000"/>
          </a:xfrm>
          <a:prstGeom prst="straightConnector1">
            <a:avLst/>
          </a:prstGeom>
          <a:noFill/>
          <a:ln w="9525" cap="flat" cmpd="sng">
            <a:solidFill>
              <a:srgbClr val="595959"/>
            </a:solidFill>
            <a:prstDash val="solid"/>
            <a:round/>
            <a:headEnd type="none" w="med" len="med"/>
            <a:tailEnd type="triangle" w="med" len="med"/>
          </a:ln>
        </p:spPr>
      </p:cxnSp>
      <p:cxnSp>
        <p:nvCxnSpPr>
          <p:cNvPr id="366" name="Google Shape;366;p31"/>
          <p:cNvCxnSpPr>
            <a:stCxn id="352" idx="4"/>
            <a:endCxn id="336" idx="0"/>
          </p:cNvCxnSpPr>
          <p:nvPr/>
        </p:nvCxnSpPr>
        <p:spPr>
          <a:xfrm flipH="1">
            <a:off x="5744104" y="4025749"/>
            <a:ext cx="1305600" cy="313200"/>
          </a:xfrm>
          <a:prstGeom prst="straightConnector1">
            <a:avLst/>
          </a:prstGeom>
          <a:noFill/>
          <a:ln w="9525" cap="flat" cmpd="sng">
            <a:solidFill>
              <a:srgbClr val="595959"/>
            </a:solidFill>
            <a:prstDash val="solid"/>
            <a:round/>
            <a:headEnd type="none" w="med" len="med"/>
            <a:tailEnd type="triangle" w="med" len="med"/>
          </a:ln>
        </p:spPr>
      </p:cxnSp>
      <p:cxnSp>
        <p:nvCxnSpPr>
          <p:cNvPr id="367" name="Google Shape;367;p31"/>
          <p:cNvCxnSpPr>
            <a:endCxn id="336" idx="0"/>
          </p:cNvCxnSpPr>
          <p:nvPr/>
        </p:nvCxnSpPr>
        <p:spPr>
          <a:xfrm flipH="1">
            <a:off x="5744028" y="4044904"/>
            <a:ext cx="1490700" cy="294000"/>
          </a:xfrm>
          <a:prstGeom prst="straightConnector1">
            <a:avLst/>
          </a:prstGeom>
          <a:noFill/>
          <a:ln w="9525" cap="flat" cmpd="sng">
            <a:solidFill>
              <a:srgbClr val="595959"/>
            </a:solidFill>
            <a:prstDash val="solid"/>
            <a:round/>
            <a:headEnd type="none" w="med" len="med"/>
            <a:tailEnd type="triangle" w="med" len="med"/>
          </a:ln>
        </p:spPr>
      </p:cxnSp>
      <p:cxnSp>
        <p:nvCxnSpPr>
          <p:cNvPr id="368" name="Google Shape;368;p31"/>
          <p:cNvCxnSpPr>
            <a:endCxn id="336" idx="0"/>
          </p:cNvCxnSpPr>
          <p:nvPr/>
        </p:nvCxnSpPr>
        <p:spPr>
          <a:xfrm flipH="1">
            <a:off x="5744028" y="4044904"/>
            <a:ext cx="1678800" cy="294000"/>
          </a:xfrm>
          <a:prstGeom prst="straightConnector1">
            <a:avLst/>
          </a:prstGeom>
          <a:noFill/>
          <a:ln w="9525" cap="flat" cmpd="sng">
            <a:solidFill>
              <a:srgbClr val="595959"/>
            </a:solidFill>
            <a:prstDash val="solid"/>
            <a:round/>
            <a:headEnd type="none" w="med" len="med"/>
            <a:tailEnd type="triangle" w="med" len="med"/>
          </a:ln>
        </p:spPr>
      </p:cxnSp>
      <p:cxnSp>
        <p:nvCxnSpPr>
          <p:cNvPr id="369" name="Google Shape;369;p31"/>
          <p:cNvCxnSpPr>
            <a:endCxn id="336" idx="0"/>
          </p:cNvCxnSpPr>
          <p:nvPr/>
        </p:nvCxnSpPr>
        <p:spPr>
          <a:xfrm flipH="1">
            <a:off x="5744028" y="4033504"/>
            <a:ext cx="1867200" cy="305400"/>
          </a:xfrm>
          <a:prstGeom prst="straightConnector1">
            <a:avLst/>
          </a:prstGeom>
          <a:noFill/>
          <a:ln w="9525" cap="flat" cmpd="sng">
            <a:solidFill>
              <a:srgbClr val="595959"/>
            </a:solidFill>
            <a:prstDash val="solid"/>
            <a:round/>
            <a:headEnd type="none" w="med" len="med"/>
            <a:tailEnd type="triangle" w="med" len="med"/>
          </a:ln>
        </p:spPr>
      </p:cxnSp>
      <p:sp>
        <p:nvSpPr>
          <p:cNvPr id="370" name="Google Shape;370;p31"/>
          <p:cNvSpPr/>
          <p:nvPr/>
        </p:nvSpPr>
        <p:spPr>
          <a:xfrm>
            <a:off x="5608508"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1" name="Google Shape;371;p31"/>
          <p:cNvSpPr/>
          <p:nvPr/>
        </p:nvSpPr>
        <p:spPr>
          <a:xfrm>
            <a:off x="5417489"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72" name="Google Shape;372;p31"/>
          <p:cNvSpPr/>
          <p:nvPr/>
        </p:nvSpPr>
        <p:spPr>
          <a:xfrm>
            <a:off x="5985040" y="4333301"/>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31"/>
          <p:cNvCxnSpPr>
            <a:endCxn id="372" idx="0"/>
          </p:cNvCxnSpPr>
          <p:nvPr/>
        </p:nvCxnSpPr>
        <p:spPr>
          <a:xfrm>
            <a:off x="4783990" y="4020101"/>
            <a:ext cx="1284900" cy="313200"/>
          </a:xfrm>
          <a:prstGeom prst="straightConnector1">
            <a:avLst/>
          </a:prstGeom>
          <a:noFill/>
          <a:ln w="9525" cap="flat" cmpd="sng">
            <a:solidFill>
              <a:srgbClr val="595959"/>
            </a:solidFill>
            <a:prstDash val="solid"/>
            <a:round/>
            <a:headEnd type="none" w="med" len="med"/>
            <a:tailEnd type="triangle" w="med" len="med"/>
          </a:ln>
        </p:spPr>
      </p:cxnSp>
      <p:cxnSp>
        <p:nvCxnSpPr>
          <p:cNvPr id="374" name="Google Shape;374;p31"/>
          <p:cNvCxnSpPr>
            <a:endCxn id="372" idx="0"/>
          </p:cNvCxnSpPr>
          <p:nvPr/>
        </p:nvCxnSpPr>
        <p:spPr>
          <a:xfrm>
            <a:off x="4922590" y="4044401"/>
            <a:ext cx="1146300" cy="288900"/>
          </a:xfrm>
          <a:prstGeom prst="straightConnector1">
            <a:avLst/>
          </a:prstGeom>
          <a:noFill/>
          <a:ln w="9525" cap="flat" cmpd="sng">
            <a:solidFill>
              <a:srgbClr val="595959"/>
            </a:solidFill>
            <a:prstDash val="solid"/>
            <a:round/>
            <a:headEnd type="none" w="med" len="med"/>
            <a:tailEnd type="triangle" w="med" len="med"/>
          </a:ln>
        </p:spPr>
      </p:cxnSp>
      <p:cxnSp>
        <p:nvCxnSpPr>
          <p:cNvPr id="375" name="Google Shape;375;p31"/>
          <p:cNvCxnSpPr>
            <a:endCxn id="372" idx="0"/>
          </p:cNvCxnSpPr>
          <p:nvPr/>
        </p:nvCxnSpPr>
        <p:spPr>
          <a:xfrm>
            <a:off x="5108290" y="4045301"/>
            <a:ext cx="960600" cy="288000"/>
          </a:xfrm>
          <a:prstGeom prst="straightConnector1">
            <a:avLst/>
          </a:prstGeom>
          <a:noFill/>
          <a:ln w="9525" cap="flat" cmpd="sng">
            <a:solidFill>
              <a:srgbClr val="595959"/>
            </a:solidFill>
            <a:prstDash val="solid"/>
            <a:round/>
            <a:headEnd type="none" w="med" len="med"/>
            <a:tailEnd type="triangle" w="med" len="med"/>
          </a:ln>
        </p:spPr>
      </p:cxnSp>
      <p:cxnSp>
        <p:nvCxnSpPr>
          <p:cNvPr id="376" name="Google Shape;376;p31"/>
          <p:cNvCxnSpPr>
            <a:endCxn id="372" idx="0"/>
          </p:cNvCxnSpPr>
          <p:nvPr/>
        </p:nvCxnSpPr>
        <p:spPr>
          <a:xfrm>
            <a:off x="5310190" y="4045301"/>
            <a:ext cx="758700" cy="288000"/>
          </a:xfrm>
          <a:prstGeom prst="straightConnector1">
            <a:avLst/>
          </a:prstGeom>
          <a:noFill/>
          <a:ln w="9525" cap="flat" cmpd="sng">
            <a:solidFill>
              <a:srgbClr val="595959"/>
            </a:solidFill>
            <a:prstDash val="solid"/>
            <a:round/>
            <a:headEnd type="none" w="med" len="med"/>
            <a:tailEnd type="triangle" w="med" len="med"/>
          </a:ln>
        </p:spPr>
      </p:cxnSp>
      <p:cxnSp>
        <p:nvCxnSpPr>
          <p:cNvPr id="377" name="Google Shape;377;p31"/>
          <p:cNvCxnSpPr>
            <a:stCxn id="371" idx="4"/>
            <a:endCxn id="372" idx="0"/>
          </p:cNvCxnSpPr>
          <p:nvPr/>
        </p:nvCxnSpPr>
        <p:spPr>
          <a:xfrm>
            <a:off x="5501339" y="4026366"/>
            <a:ext cx="567600" cy="306900"/>
          </a:xfrm>
          <a:prstGeom prst="straightConnector1">
            <a:avLst/>
          </a:prstGeom>
          <a:noFill/>
          <a:ln w="9525" cap="flat" cmpd="sng">
            <a:solidFill>
              <a:srgbClr val="595959"/>
            </a:solidFill>
            <a:prstDash val="solid"/>
            <a:round/>
            <a:headEnd type="none" w="med" len="med"/>
            <a:tailEnd type="triangle" w="med" len="med"/>
          </a:ln>
        </p:spPr>
      </p:cxnSp>
      <p:cxnSp>
        <p:nvCxnSpPr>
          <p:cNvPr id="378" name="Google Shape;378;p31"/>
          <p:cNvCxnSpPr>
            <a:stCxn id="370" idx="4"/>
            <a:endCxn id="372" idx="0"/>
          </p:cNvCxnSpPr>
          <p:nvPr/>
        </p:nvCxnSpPr>
        <p:spPr>
          <a:xfrm>
            <a:off x="5692358" y="4026366"/>
            <a:ext cx="376500" cy="306900"/>
          </a:xfrm>
          <a:prstGeom prst="straightConnector1">
            <a:avLst/>
          </a:prstGeom>
          <a:noFill/>
          <a:ln w="9525" cap="flat" cmpd="sng">
            <a:solidFill>
              <a:srgbClr val="595959"/>
            </a:solidFill>
            <a:prstDash val="solid"/>
            <a:round/>
            <a:headEnd type="none" w="med" len="med"/>
            <a:tailEnd type="triangle" w="med" len="med"/>
          </a:ln>
        </p:spPr>
      </p:cxnSp>
      <p:cxnSp>
        <p:nvCxnSpPr>
          <p:cNvPr id="379" name="Google Shape;379;p31"/>
          <p:cNvCxnSpPr>
            <a:stCxn id="370" idx="4"/>
            <a:endCxn id="372" idx="0"/>
          </p:cNvCxnSpPr>
          <p:nvPr/>
        </p:nvCxnSpPr>
        <p:spPr>
          <a:xfrm>
            <a:off x="5692358" y="4026366"/>
            <a:ext cx="376500" cy="306900"/>
          </a:xfrm>
          <a:prstGeom prst="straightConnector1">
            <a:avLst/>
          </a:prstGeom>
          <a:noFill/>
          <a:ln w="9525" cap="flat" cmpd="sng">
            <a:solidFill>
              <a:srgbClr val="595959"/>
            </a:solidFill>
            <a:prstDash val="solid"/>
            <a:round/>
            <a:headEnd type="none" w="med" len="med"/>
            <a:tailEnd type="triangle" w="med" len="med"/>
          </a:ln>
        </p:spPr>
      </p:cxnSp>
      <p:cxnSp>
        <p:nvCxnSpPr>
          <p:cNvPr id="380" name="Google Shape;380;p31"/>
          <p:cNvCxnSpPr>
            <a:endCxn id="372" idx="0"/>
          </p:cNvCxnSpPr>
          <p:nvPr/>
        </p:nvCxnSpPr>
        <p:spPr>
          <a:xfrm>
            <a:off x="5897890" y="4045301"/>
            <a:ext cx="171000" cy="288000"/>
          </a:xfrm>
          <a:prstGeom prst="straightConnector1">
            <a:avLst/>
          </a:prstGeom>
          <a:noFill/>
          <a:ln w="9525" cap="flat" cmpd="sng">
            <a:solidFill>
              <a:srgbClr val="595959"/>
            </a:solidFill>
            <a:prstDash val="solid"/>
            <a:round/>
            <a:headEnd type="none" w="med" len="med"/>
            <a:tailEnd type="triangle" w="med" len="med"/>
          </a:ln>
        </p:spPr>
      </p:cxnSp>
      <p:cxnSp>
        <p:nvCxnSpPr>
          <p:cNvPr id="381" name="Google Shape;381;p31"/>
          <p:cNvCxnSpPr>
            <a:endCxn id="372" idx="0"/>
          </p:cNvCxnSpPr>
          <p:nvPr/>
        </p:nvCxnSpPr>
        <p:spPr>
          <a:xfrm flipH="1">
            <a:off x="6068890" y="4045301"/>
            <a:ext cx="21000" cy="288000"/>
          </a:xfrm>
          <a:prstGeom prst="straightConnector1">
            <a:avLst/>
          </a:prstGeom>
          <a:noFill/>
          <a:ln w="9525" cap="flat" cmpd="sng">
            <a:solidFill>
              <a:srgbClr val="595959"/>
            </a:solidFill>
            <a:prstDash val="solid"/>
            <a:round/>
            <a:headEnd type="none" w="med" len="med"/>
            <a:tailEnd type="triangle" w="med" len="med"/>
          </a:ln>
        </p:spPr>
      </p:cxnSp>
      <p:cxnSp>
        <p:nvCxnSpPr>
          <p:cNvPr id="382" name="Google Shape;382;p31"/>
          <p:cNvCxnSpPr>
            <a:endCxn id="372" idx="0"/>
          </p:cNvCxnSpPr>
          <p:nvPr/>
        </p:nvCxnSpPr>
        <p:spPr>
          <a:xfrm flipH="1">
            <a:off x="6068890" y="4045301"/>
            <a:ext cx="205800" cy="288000"/>
          </a:xfrm>
          <a:prstGeom prst="straightConnector1">
            <a:avLst/>
          </a:prstGeom>
          <a:noFill/>
          <a:ln w="9525" cap="flat" cmpd="sng">
            <a:solidFill>
              <a:srgbClr val="595959"/>
            </a:solidFill>
            <a:prstDash val="solid"/>
            <a:round/>
            <a:headEnd type="none" w="med" len="med"/>
            <a:tailEnd type="triangle" w="med" len="med"/>
          </a:ln>
        </p:spPr>
      </p:cxnSp>
      <p:cxnSp>
        <p:nvCxnSpPr>
          <p:cNvPr id="383" name="Google Shape;383;p31"/>
          <p:cNvCxnSpPr>
            <a:endCxn id="372" idx="0"/>
          </p:cNvCxnSpPr>
          <p:nvPr/>
        </p:nvCxnSpPr>
        <p:spPr>
          <a:xfrm flipH="1">
            <a:off x="6068890" y="4045301"/>
            <a:ext cx="394200" cy="288000"/>
          </a:xfrm>
          <a:prstGeom prst="straightConnector1">
            <a:avLst/>
          </a:prstGeom>
          <a:noFill/>
          <a:ln w="9525" cap="flat" cmpd="sng">
            <a:solidFill>
              <a:srgbClr val="595959"/>
            </a:solidFill>
            <a:prstDash val="solid"/>
            <a:round/>
            <a:headEnd type="none" w="med" len="med"/>
            <a:tailEnd type="triangle" w="med" len="med"/>
          </a:ln>
        </p:spPr>
      </p:cxnSp>
      <p:cxnSp>
        <p:nvCxnSpPr>
          <p:cNvPr id="384" name="Google Shape;384;p31"/>
          <p:cNvCxnSpPr>
            <a:endCxn id="372" idx="0"/>
          </p:cNvCxnSpPr>
          <p:nvPr/>
        </p:nvCxnSpPr>
        <p:spPr>
          <a:xfrm flipH="1">
            <a:off x="6068890" y="4045301"/>
            <a:ext cx="582600" cy="288000"/>
          </a:xfrm>
          <a:prstGeom prst="straightConnector1">
            <a:avLst/>
          </a:prstGeom>
          <a:noFill/>
          <a:ln w="9525" cap="flat" cmpd="sng">
            <a:solidFill>
              <a:srgbClr val="595959"/>
            </a:solidFill>
            <a:prstDash val="solid"/>
            <a:round/>
            <a:headEnd type="none" w="med" len="med"/>
            <a:tailEnd type="triangle" w="med" len="med"/>
          </a:ln>
        </p:spPr>
      </p:cxnSp>
      <p:cxnSp>
        <p:nvCxnSpPr>
          <p:cNvPr id="385" name="Google Shape;385;p31"/>
          <p:cNvCxnSpPr>
            <a:endCxn id="372" idx="0"/>
          </p:cNvCxnSpPr>
          <p:nvPr/>
        </p:nvCxnSpPr>
        <p:spPr>
          <a:xfrm flipH="1">
            <a:off x="6068890" y="4053401"/>
            <a:ext cx="793200" cy="279900"/>
          </a:xfrm>
          <a:prstGeom prst="straightConnector1">
            <a:avLst/>
          </a:prstGeom>
          <a:noFill/>
          <a:ln w="9525" cap="flat" cmpd="sng">
            <a:solidFill>
              <a:srgbClr val="595959"/>
            </a:solidFill>
            <a:prstDash val="solid"/>
            <a:round/>
            <a:headEnd type="none" w="med" len="med"/>
            <a:tailEnd type="triangle" w="med" len="med"/>
          </a:ln>
        </p:spPr>
      </p:cxnSp>
      <p:cxnSp>
        <p:nvCxnSpPr>
          <p:cNvPr id="386" name="Google Shape;386;p31"/>
          <p:cNvCxnSpPr>
            <a:endCxn id="372" idx="0"/>
          </p:cNvCxnSpPr>
          <p:nvPr/>
        </p:nvCxnSpPr>
        <p:spPr>
          <a:xfrm flipH="1">
            <a:off x="6068890" y="4045301"/>
            <a:ext cx="979800" cy="288000"/>
          </a:xfrm>
          <a:prstGeom prst="straightConnector1">
            <a:avLst/>
          </a:prstGeom>
          <a:noFill/>
          <a:ln w="9525" cap="flat" cmpd="sng">
            <a:solidFill>
              <a:srgbClr val="595959"/>
            </a:solidFill>
            <a:prstDash val="solid"/>
            <a:round/>
            <a:headEnd type="none" w="med" len="med"/>
            <a:tailEnd type="triangle" w="med" len="med"/>
          </a:ln>
        </p:spPr>
      </p:cxnSp>
      <p:cxnSp>
        <p:nvCxnSpPr>
          <p:cNvPr id="387" name="Google Shape;387;p31"/>
          <p:cNvCxnSpPr>
            <a:endCxn id="372" idx="0"/>
          </p:cNvCxnSpPr>
          <p:nvPr/>
        </p:nvCxnSpPr>
        <p:spPr>
          <a:xfrm flipH="1">
            <a:off x="6068890" y="4045301"/>
            <a:ext cx="1164600" cy="288000"/>
          </a:xfrm>
          <a:prstGeom prst="straightConnector1">
            <a:avLst/>
          </a:prstGeom>
          <a:noFill/>
          <a:ln w="9525" cap="flat" cmpd="sng">
            <a:solidFill>
              <a:srgbClr val="595959"/>
            </a:solidFill>
            <a:prstDash val="solid"/>
            <a:round/>
            <a:headEnd type="none" w="med" len="med"/>
            <a:tailEnd type="triangle" w="med" len="med"/>
          </a:ln>
        </p:spPr>
      </p:cxnSp>
      <p:cxnSp>
        <p:nvCxnSpPr>
          <p:cNvPr id="388" name="Google Shape;388;p31"/>
          <p:cNvCxnSpPr>
            <a:endCxn id="372" idx="0"/>
          </p:cNvCxnSpPr>
          <p:nvPr/>
        </p:nvCxnSpPr>
        <p:spPr>
          <a:xfrm flipH="1">
            <a:off x="6068890" y="4061801"/>
            <a:ext cx="1376100" cy="271500"/>
          </a:xfrm>
          <a:prstGeom prst="straightConnector1">
            <a:avLst/>
          </a:prstGeom>
          <a:noFill/>
          <a:ln w="9525" cap="flat" cmpd="sng">
            <a:solidFill>
              <a:srgbClr val="595959"/>
            </a:solidFill>
            <a:prstDash val="solid"/>
            <a:round/>
            <a:headEnd type="none" w="med" len="med"/>
            <a:tailEnd type="triangle" w="med" len="med"/>
          </a:ln>
        </p:spPr>
      </p:cxnSp>
      <p:cxnSp>
        <p:nvCxnSpPr>
          <p:cNvPr id="389" name="Google Shape;389;p31"/>
          <p:cNvCxnSpPr>
            <a:endCxn id="372" idx="0"/>
          </p:cNvCxnSpPr>
          <p:nvPr/>
        </p:nvCxnSpPr>
        <p:spPr>
          <a:xfrm flipH="1">
            <a:off x="6068890" y="4034201"/>
            <a:ext cx="1541400" cy="299100"/>
          </a:xfrm>
          <a:prstGeom prst="straightConnector1">
            <a:avLst/>
          </a:prstGeom>
          <a:noFill/>
          <a:ln w="9525" cap="flat" cmpd="sng">
            <a:solidFill>
              <a:srgbClr val="595959"/>
            </a:solidFill>
            <a:prstDash val="solid"/>
            <a:round/>
            <a:headEnd type="none" w="med" len="med"/>
            <a:tailEnd type="triangle" w="med" len="med"/>
          </a:ln>
        </p:spPr>
      </p:cxnSp>
      <p:sp>
        <p:nvSpPr>
          <p:cNvPr id="390" name="Google Shape;390;p31"/>
          <p:cNvSpPr/>
          <p:nvPr/>
        </p:nvSpPr>
        <p:spPr>
          <a:xfrm>
            <a:off x="5417489" y="3858666"/>
            <a:ext cx="167700" cy="167700"/>
          </a:xfrm>
          <a:prstGeom prst="ellipse">
            <a:avLst/>
          </a:prstGeom>
          <a:solidFill>
            <a:srgbClr val="E06666"/>
          </a:solid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391" name="Google Shape;391;p31"/>
          <p:cNvSpPr/>
          <p:nvPr/>
        </p:nvSpPr>
        <p:spPr>
          <a:xfrm>
            <a:off x="6383401" y="4333301"/>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2" name="Google Shape;392;p31"/>
          <p:cNvCxnSpPr>
            <a:endCxn id="391" idx="0"/>
          </p:cNvCxnSpPr>
          <p:nvPr/>
        </p:nvCxnSpPr>
        <p:spPr>
          <a:xfrm>
            <a:off x="4783951" y="4020101"/>
            <a:ext cx="1683300" cy="313200"/>
          </a:xfrm>
          <a:prstGeom prst="straightConnector1">
            <a:avLst/>
          </a:prstGeom>
          <a:noFill/>
          <a:ln w="9525" cap="flat" cmpd="sng">
            <a:solidFill>
              <a:srgbClr val="595959"/>
            </a:solidFill>
            <a:prstDash val="solid"/>
            <a:round/>
            <a:headEnd type="none" w="med" len="med"/>
            <a:tailEnd type="triangle" w="med" len="med"/>
          </a:ln>
        </p:spPr>
      </p:cxnSp>
      <p:cxnSp>
        <p:nvCxnSpPr>
          <p:cNvPr id="393" name="Google Shape;393;p31"/>
          <p:cNvCxnSpPr>
            <a:endCxn id="391" idx="0"/>
          </p:cNvCxnSpPr>
          <p:nvPr/>
        </p:nvCxnSpPr>
        <p:spPr>
          <a:xfrm>
            <a:off x="4922551" y="4044401"/>
            <a:ext cx="1544700" cy="288900"/>
          </a:xfrm>
          <a:prstGeom prst="straightConnector1">
            <a:avLst/>
          </a:prstGeom>
          <a:noFill/>
          <a:ln w="9525" cap="flat" cmpd="sng">
            <a:solidFill>
              <a:srgbClr val="595959"/>
            </a:solidFill>
            <a:prstDash val="solid"/>
            <a:round/>
            <a:headEnd type="none" w="med" len="med"/>
            <a:tailEnd type="triangle" w="med" len="med"/>
          </a:ln>
        </p:spPr>
      </p:cxnSp>
      <p:cxnSp>
        <p:nvCxnSpPr>
          <p:cNvPr id="394" name="Google Shape;394;p31"/>
          <p:cNvCxnSpPr>
            <a:endCxn id="391" idx="0"/>
          </p:cNvCxnSpPr>
          <p:nvPr/>
        </p:nvCxnSpPr>
        <p:spPr>
          <a:xfrm>
            <a:off x="5108551" y="4045301"/>
            <a:ext cx="1358700" cy="288000"/>
          </a:xfrm>
          <a:prstGeom prst="straightConnector1">
            <a:avLst/>
          </a:prstGeom>
          <a:noFill/>
          <a:ln w="9525" cap="flat" cmpd="sng">
            <a:solidFill>
              <a:srgbClr val="595959"/>
            </a:solidFill>
            <a:prstDash val="solid"/>
            <a:round/>
            <a:headEnd type="none" w="med" len="med"/>
            <a:tailEnd type="triangle" w="med" len="med"/>
          </a:ln>
        </p:spPr>
      </p:cxnSp>
      <p:cxnSp>
        <p:nvCxnSpPr>
          <p:cNvPr id="395" name="Google Shape;395;p31"/>
          <p:cNvCxnSpPr>
            <a:endCxn id="391" idx="0"/>
          </p:cNvCxnSpPr>
          <p:nvPr/>
        </p:nvCxnSpPr>
        <p:spPr>
          <a:xfrm>
            <a:off x="5310151" y="4045301"/>
            <a:ext cx="1157100" cy="288000"/>
          </a:xfrm>
          <a:prstGeom prst="straightConnector1">
            <a:avLst/>
          </a:prstGeom>
          <a:noFill/>
          <a:ln w="9525" cap="flat" cmpd="sng">
            <a:solidFill>
              <a:srgbClr val="595959"/>
            </a:solidFill>
            <a:prstDash val="solid"/>
            <a:round/>
            <a:headEnd type="none" w="med" len="med"/>
            <a:tailEnd type="triangle" w="med" len="med"/>
          </a:ln>
        </p:spPr>
      </p:cxnSp>
      <p:cxnSp>
        <p:nvCxnSpPr>
          <p:cNvPr id="396" name="Google Shape;396;p31"/>
          <p:cNvCxnSpPr>
            <a:stCxn id="390" idx="4"/>
            <a:endCxn id="391" idx="0"/>
          </p:cNvCxnSpPr>
          <p:nvPr/>
        </p:nvCxnSpPr>
        <p:spPr>
          <a:xfrm>
            <a:off x="5501339" y="4026366"/>
            <a:ext cx="966000" cy="306900"/>
          </a:xfrm>
          <a:prstGeom prst="straightConnector1">
            <a:avLst/>
          </a:prstGeom>
          <a:noFill/>
          <a:ln w="9525" cap="flat" cmpd="sng">
            <a:solidFill>
              <a:srgbClr val="595959"/>
            </a:solidFill>
            <a:prstDash val="solid"/>
            <a:round/>
            <a:headEnd type="none" w="med" len="med"/>
            <a:tailEnd type="triangle" w="med" len="med"/>
          </a:ln>
        </p:spPr>
      </p:cxnSp>
      <p:cxnSp>
        <p:nvCxnSpPr>
          <p:cNvPr id="397" name="Google Shape;397;p31"/>
          <p:cNvCxnSpPr>
            <a:endCxn id="391" idx="0"/>
          </p:cNvCxnSpPr>
          <p:nvPr/>
        </p:nvCxnSpPr>
        <p:spPr>
          <a:xfrm>
            <a:off x="5692351" y="4045301"/>
            <a:ext cx="774900" cy="288000"/>
          </a:xfrm>
          <a:prstGeom prst="straightConnector1">
            <a:avLst/>
          </a:prstGeom>
          <a:noFill/>
          <a:ln w="9525" cap="flat" cmpd="sng">
            <a:solidFill>
              <a:srgbClr val="595959"/>
            </a:solidFill>
            <a:prstDash val="solid"/>
            <a:round/>
            <a:headEnd type="none" w="med" len="med"/>
            <a:tailEnd type="triangle" w="med" len="med"/>
          </a:ln>
        </p:spPr>
      </p:cxnSp>
      <p:cxnSp>
        <p:nvCxnSpPr>
          <p:cNvPr id="398" name="Google Shape;398;p31"/>
          <p:cNvCxnSpPr>
            <a:endCxn id="391" idx="0"/>
          </p:cNvCxnSpPr>
          <p:nvPr/>
        </p:nvCxnSpPr>
        <p:spPr>
          <a:xfrm>
            <a:off x="5692351" y="4045301"/>
            <a:ext cx="774900" cy="288000"/>
          </a:xfrm>
          <a:prstGeom prst="straightConnector1">
            <a:avLst/>
          </a:prstGeom>
          <a:noFill/>
          <a:ln w="9525" cap="flat" cmpd="sng">
            <a:solidFill>
              <a:srgbClr val="595959"/>
            </a:solidFill>
            <a:prstDash val="solid"/>
            <a:round/>
            <a:headEnd type="none" w="med" len="med"/>
            <a:tailEnd type="triangle" w="med" len="med"/>
          </a:ln>
        </p:spPr>
      </p:cxnSp>
      <p:cxnSp>
        <p:nvCxnSpPr>
          <p:cNvPr id="399" name="Google Shape;399;p31"/>
          <p:cNvCxnSpPr>
            <a:endCxn id="391" idx="0"/>
          </p:cNvCxnSpPr>
          <p:nvPr/>
        </p:nvCxnSpPr>
        <p:spPr>
          <a:xfrm>
            <a:off x="5897851" y="4045301"/>
            <a:ext cx="569400" cy="288000"/>
          </a:xfrm>
          <a:prstGeom prst="straightConnector1">
            <a:avLst/>
          </a:prstGeom>
          <a:noFill/>
          <a:ln w="9525" cap="flat" cmpd="sng">
            <a:solidFill>
              <a:srgbClr val="595959"/>
            </a:solidFill>
            <a:prstDash val="solid"/>
            <a:round/>
            <a:headEnd type="none" w="med" len="med"/>
            <a:tailEnd type="triangle" w="med" len="med"/>
          </a:ln>
        </p:spPr>
      </p:cxnSp>
      <p:cxnSp>
        <p:nvCxnSpPr>
          <p:cNvPr id="400" name="Google Shape;400;p31"/>
          <p:cNvCxnSpPr>
            <a:endCxn id="391" idx="0"/>
          </p:cNvCxnSpPr>
          <p:nvPr/>
        </p:nvCxnSpPr>
        <p:spPr>
          <a:xfrm>
            <a:off x="6089851" y="4045301"/>
            <a:ext cx="377400" cy="288000"/>
          </a:xfrm>
          <a:prstGeom prst="straightConnector1">
            <a:avLst/>
          </a:prstGeom>
          <a:noFill/>
          <a:ln w="9525" cap="flat" cmpd="sng">
            <a:solidFill>
              <a:srgbClr val="595959"/>
            </a:solidFill>
            <a:prstDash val="solid"/>
            <a:round/>
            <a:headEnd type="none" w="med" len="med"/>
            <a:tailEnd type="triangle" w="med" len="med"/>
          </a:ln>
        </p:spPr>
      </p:cxnSp>
      <p:cxnSp>
        <p:nvCxnSpPr>
          <p:cNvPr id="401" name="Google Shape;401;p31"/>
          <p:cNvCxnSpPr>
            <a:endCxn id="391" idx="0"/>
          </p:cNvCxnSpPr>
          <p:nvPr/>
        </p:nvCxnSpPr>
        <p:spPr>
          <a:xfrm>
            <a:off x="6274651" y="4045301"/>
            <a:ext cx="192600" cy="288000"/>
          </a:xfrm>
          <a:prstGeom prst="straightConnector1">
            <a:avLst/>
          </a:prstGeom>
          <a:noFill/>
          <a:ln w="9525" cap="flat" cmpd="sng">
            <a:solidFill>
              <a:srgbClr val="595959"/>
            </a:solidFill>
            <a:prstDash val="solid"/>
            <a:round/>
            <a:headEnd type="none" w="med" len="med"/>
            <a:tailEnd type="triangle" w="med" len="med"/>
          </a:ln>
        </p:spPr>
      </p:cxnSp>
      <p:cxnSp>
        <p:nvCxnSpPr>
          <p:cNvPr id="402" name="Google Shape;402;p31"/>
          <p:cNvCxnSpPr>
            <a:endCxn id="391" idx="0"/>
          </p:cNvCxnSpPr>
          <p:nvPr/>
        </p:nvCxnSpPr>
        <p:spPr>
          <a:xfrm>
            <a:off x="6463051" y="4045301"/>
            <a:ext cx="4200" cy="288000"/>
          </a:xfrm>
          <a:prstGeom prst="straightConnector1">
            <a:avLst/>
          </a:prstGeom>
          <a:noFill/>
          <a:ln w="9525" cap="flat" cmpd="sng">
            <a:solidFill>
              <a:srgbClr val="595959"/>
            </a:solidFill>
            <a:prstDash val="solid"/>
            <a:round/>
            <a:headEnd type="none" w="med" len="med"/>
            <a:tailEnd type="triangle" w="med" len="med"/>
          </a:ln>
        </p:spPr>
      </p:cxnSp>
      <p:cxnSp>
        <p:nvCxnSpPr>
          <p:cNvPr id="403" name="Google Shape;403;p31"/>
          <p:cNvCxnSpPr>
            <a:endCxn id="391" idx="0"/>
          </p:cNvCxnSpPr>
          <p:nvPr/>
        </p:nvCxnSpPr>
        <p:spPr>
          <a:xfrm flipH="1">
            <a:off x="6467251" y="4045301"/>
            <a:ext cx="184200" cy="288000"/>
          </a:xfrm>
          <a:prstGeom prst="straightConnector1">
            <a:avLst/>
          </a:prstGeom>
          <a:noFill/>
          <a:ln w="9525" cap="flat" cmpd="sng">
            <a:solidFill>
              <a:srgbClr val="595959"/>
            </a:solidFill>
            <a:prstDash val="solid"/>
            <a:round/>
            <a:headEnd type="none" w="med" len="med"/>
            <a:tailEnd type="triangle" w="med" len="med"/>
          </a:ln>
        </p:spPr>
      </p:cxnSp>
      <p:cxnSp>
        <p:nvCxnSpPr>
          <p:cNvPr id="404" name="Google Shape;404;p31"/>
          <p:cNvCxnSpPr>
            <a:endCxn id="391" idx="0"/>
          </p:cNvCxnSpPr>
          <p:nvPr/>
        </p:nvCxnSpPr>
        <p:spPr>
          <a:xfrm flipH="1">
            <a:off x="6467251" y="4045301"/>
            <a:ext cx="389700" cy="288000"/>
          </a:xfrm>
          <a:prstGeom prst="straightConnector1">
            <a:avLst/>
          </a:prstGeom>
          <a:noFill/>
          <a:ln w="9525" cap="flat" cmpd="sng">
            <a:solidFill>
              <a:srgbClr val="595959"/>
            </a:solidFill>
            <a:prstDash val="solid"/>
            <a:round/>
            <a:headEnd type="none" w="med" len="med"/>
            <a:tailEnd type="triangle" w="med" len="med"/>
          </a:ln>
        </p:spPr>
      </p:cxnSp>
      <p:cxnSp>
        <p:nvCxnSpPr>
          <p:cNvPr id="405" name="Google Shape;405;p31"/>
          <p:cNvCxnSpPr>
            <a:endCxn id="391" idx="0"/>
          </p:cNvCxnSpPr>
          <p:nvPr/>
        </p:nvCxnSpPr>
        <p:spPr>
          <a:xfrm flipH="1">
            <a:off x="6467251" y="4045301"/>
            <a:ext cx="581400" cy="288000"/>
          </a:xfrm>
          <a:prstGeom prst="straightConnector1">
            <a:avLst/>
          </a:prstGeom>
          <a:noFill/>
          <a:ln w="9525" cap="flat" cmpd="sng">
            <a:solidFill>
              <a:srgbClr val="595959"/>
            </a:solidFill>
            <a:prstDash val="solid"/>
            <a:round/>
            <a:headEnd type="none" w="med" len="med"/>
            <a:tailEnd type="triangle" w="med" len="med"/>
          </a:ln>
        </p:spPr>
      </p:cxnSp>
      <p:cxnSp>
        <p:nvCxnSpPr>
          <p:cNvPr id="406" name="Google Shape;406;p31"/>
          <p:cNvCxnSpPr>
            <a:endCxn id="391" idx="0"/>
          </p:cNvCxnSpPr>
          <p:nvPr/>
        </p:nvCxnSpPr>
        <p:spPr>
          <a:xfrm flipH="1">
            <a:off x="6467251" y="4045301"/>
            <a:ext cx="766200" cy="288000"/>
          </a:xfrm>
          <a:prstGeom prst="straightConnector1">
            <a:avLst/>
          </a:prstGeom>
          <a:noFill/>
          <a:ln w="9525" cap="flat" cmpd="sng">
            <a:solidFill>
              <a:srgbClr val="595959"/>
            </a:solidFill>
            <a:prstDash val="solid"/>
            <a:round/>
            <a:headEnd type="none" w="med" len="med"/>
            <a:tailEnd type="triangle" w="med" len="med"/>
          </a:ln>
        </p:spPr>
      </p:cxnSp>
      <p:cxnSp>
        <p:nvCxnSpPr>
          <p:cNvPr id="407" name="Google Shape;407;p31"/>
          <p:cNvCxnSpPr>
            <a:endCxn id="391" idx="0"/>
          </p:cNvCxnSpPr>
          <p:nvPr/>
        </p:nvCxnSpPr>
        <p:spPr>
          <a:xfrm flipH="1">
            <a:off x="6467251" y="4045301"/>
            <a:ext cx="954600" cy="288000"/>
          </a:xfrm>
          <a:prstGeom prst="straightConnector1">
            <a:avLst/>
          </a:prstGeom>
          <a:noFill/>
          <a:ln w="9525" cap="flat" cmpd="sng">
            <a:solidFill>
              <a:srgbClr val="595959"/>
            </a:solidFill>
            <a:prstDash val="solid"/>
            <a:round/>
            <a:headEnd type="none" w="med" len="med"/>
            <a:tailEnd type="triangle" w="med" len="med"/>
          </a:ln>
        </p:spPr>
      </p:cxnSp>
      <p:cxnSp>
        <p:nvCxnSpPr>
          <p:cNvPr id="408" name="Google Shape;408;p31"/>
          <p:cNvCxnSpPr>
            <a:endCxn id="391" idx="0"/>
          </p:cNvCxnSpPr>
          <p:nvPr/>
        </p:nvCxnSpPr>
        <p:spPr>
          <a:xfrm flipH="1">
            <a:off x="6467251" y="4034201"/>
            <a:ext cx="1143000" cy="299100"/>
          </a:xfrm>
          <a:prstGeom prst="straightConnector1">
            <a:avLst/>
          </a:prstGeom>
          <a:noFill/>
          <a:ln w="9525" cap="flat" cmpd="sng">
            <a:solidFill>
              <a:srgbClr val="595959"/>
            </a:solidFill>
            <a:prstDash val="solid"/>
            <a:round/>
            <a:headEnd type="none" w="med" len="med"/>
            <a:tailEnd type="triangle" w="med" len="med"/>
          </a:ln>
        </p:spPr>
      </p:cxnSp>
      <p:sp>
        <p:nvSpPr>
          <p:cNvPr id="409" name="Google Shape;409;p31"/>
          <p:cNvSpPr/>
          <p:nvPr/>
        </p:nvSpPr>
        <p:spPr>
          <a:xfrm>
            <a:off x="5024744" y="4332066"/>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0" name="Google Shape;410;p31"/>
          <p:cNvCxnSpPr>
            <a:endCxn id="409" idx="0"/>
          </p:cNvCxnSpPr>
          <p:nvPr/>
        </p:nvCxnSpPr>
        <p:spPr>
          <a:xfrm>
            <a:off x="4786694" y="4020666"/>
            <a:ext cx="321900" cy="311400"/>
          </a:xfrm>
          <a:prstGeom prst="straightConnector1">
            <a:avLst/>
          </a:prstGeom>
          <a:noFill/>
          <a:ln w="9525" cap="flat" cmpd="sng">
            <a:solidFill>
              <a:srgbClr val="595959"/>
            </a:solidFill>
            <a:prstDash val="solid"/>
            <a:round/>
            <a:headEnd type="none" w="med" len="med"/>
            <a:tailEnd type="triangle" w="med" len="med"/>
          </a:ln>
        </p:spPr>
      </p:cxnSp>
      <p:cxnSp>
        <p:nvCxnSpPr>
          <p:cNvPr id="411" name="Google Shape;411;p31"/>
          <p:cNvCxnSpPr>
            <a:endCxn id="409" idx="0"/>
          </p:cNvCxnSpPr>
          <p:nvPr/>
        </p:nvCxnSpPr>
        <p:spPr>
          <a:xfrm>
            <a:off x="4925294" y="4044966"/>
            <a:ext cx="183300" cy="287100"/>
          </a:xfrm>
          <a:prstGeom prst="straightConnector1">
            <a:avLst/>
          </a:prstGeom>
          <a:noFill/>
          <a:ln w="9525" cap="flat" cmpd="sng">
            <a:solidFill>
              <a:srgbClr val="595959"/>
            </a:solidFill>
            <a:prstDash val="solid"/>
            <a:round/>
            <a:headEnd type="none" w="med" len="med"/>
            <a:tailEnd type="triangle" w="med" len="med"/>
          </a:ln>
        </p:spPr>
      </p:cxnSp>
      <p:cxnSp>
        <p:nvCxnSpPr>
          <p:cNvPr id="412" name="Google Shape;412;p31"/>
          <p:cNvCxnSpPr>
            <a:endCxn id="409" idx="0"/>
          </p:cNvCxnSpPr>
          <p:nvPr/>
        </p:nvCxnSpPr>
        <p:spPr>
          <a:xfrm flipH="1">
            <a:off x="5108594" y="4046166"/>
            <a:ext cx="2400" cy="285900"/>
          </a:xfrm>
          <a:prstGeom prst="straightConnector1">
            <a:avLst/>
          </a:prstGeom>
          <a:noFill/>
          <a:ln w="9525" cap="flat" cmpd="sng">
            <a:solidFill>
              <a:srgbClr val="595959"/>
            </a:solidFill>
            <a:prstDash val="solid"/>
            <a:round/>
            <a:headEnd type="none" w="med" len="med"/>
            <a:tailEnd type="triangle" w="med" len="med"/>
          </a:ln>
        </p:spPr>
      </p:cxnSp>
      <p:cxnSp>
        <p:nvCxnSpPr>
          <p:cNvPr id="413" name="Google Shape;413;p31"/>
          <p:cNvCxnSpPr>
            <a:endCxn id="409" idx="0"/>
          </p:cNvCxnSpPr>
          <p:nvPr/>
        </p:nvCxnSpPr>
        <p:spPr>
          <a:xfrm flipH="1">
            <a:off x="5108594" y="4046166"/>
            <a:ext cx="204300" cy="285900"/>
          </a:xfrm>
          <a:prstGeom prst="straightConnector1">
            <a:avLst/>
          </a:prstGeom>
          <a:noFill/>
          <a:ln w="9525" cap="flat" cmpd="sng">
            <a:solidFill>
              <a:srgbClr val="595959"/>
            </a:solidFill>
            <a:prstDash val="solid"/>
            <a:round/>
            <a:headEnd type="none" w="med" len="med"/>
            <a:tailEnd type="triangle" w="med" len="med"/>
          </a:ln>
        </p:spPr>
      </p:cxnSp>
      <p:cxnSp>
        <p:nvCxnSpPr>
          <p:cNvPr id="414" name="Google Shape;414;p31"/>
          <p:cNvCxnSpPr>
            <a:endCxn id="409" idx="0"/>
          </p:cNvCxnSpPr>
          <p:nvPr/>
        </p:nvCxnSpPr>
        <p:spPr>
          <a:xfrm flipH="1">
            <a:off x="5108594" y="4046166"/>
            <a:ext cx="395400" cy="285900"/>
          </a:xfrm>
          <a:prstGeom prst="straightConnector1">
            <a:avLst/>
          </a:prstGeom>
          <a:noFill/>
          <a:ln w="9525" cap="flat" cmpd="sng">
            <a:solidFill>
              <a:srgbClr val="595959"/>
            </a:solidFill>
            <a:prstDash val="solid"/>
            <a:round/>
            <a:headEnd type="none" w="med" len="med"/>
            <a:tailEnd type="triangle" w="med" len="med"/>
          </a:ln>
        </p:spPr>
      </p:cxnSp>
      <p:cxnSp>
        <p:nvCxnSpPr>
          <p:cNvPr id="415" name="Google Shape;415;p31"/>
          <p:cNvCxnSpPr>
            <a:endCxn id="409" idx="0"/>
          </p:cNvCxnSpPr>
          <p:nvPr/>
        </p:nvCxnSpPr>
        <p:spPr>
          <a:xfrm flipH="1">
            <a:off x="5108594" y="4046166"/>
            <a:ext cx="586200" cy="285900"/>
          </a:xfrm>
          <a:prstGeom prst="straightConnector1">
            <a:avLst/>
          </a:prstGeom>
          <a:noFill/>
          <a:ln w="9525" cap="flat" cmpd="sng">
            <a:solidFill>
              <a:srgbClr val="595959"/>
            </a:solidFill>
            <a:prstDash val="solid"/>
            <a:round/>
            <a:headEnd type="none" w="med" len="med"/>
            <a:tailEnd type="triangle" w="med" len="med"/>
          </a:ln>
        </p:spPr>
      </p:cxnSp>
      <p:cxnSp>
        <p:nvCxnSpPr>
          <p:cNvPr id="416" name="Google Shape;416;p31"/>
          <p:cNvCxnSpPr>
            <a:endCxn id="409" idx="0"/>
          </p:cNvCxnSpPr>
          <p:nvPr/>
        </p:nvCxnSpPr>
        <p:spPr>
          <a:xfrm flipH="1">
            <a:off x="5108594" y="4046166"/>
            <a:ext cx="586200" cy="285900"/>
          </a:xfrm>
          <a:prstGeom prst="straightConnector1">
            <a:avLst/>
          </a:prstGeom>
          <a:noFill/>
          <a:ln w="9525" cap="flat" cmpd="sng">
            <a:solidFill>
              <a:srgbClr val="595959"/>
            </a:solidFill>
            <a:prstDash val="solid"/>
            <a:round/>
            <a:headEnd type="none" w="med" len="med"/>
            <a:tailEnd type="triangle" w="med" len="med"/>
          </a:ln>
        </p:spPr>
      </p:cxnSp>
      <p:cxnSp>
        <p:nvCxnSpPr>
          <p:cNvPr id="417" name="Google Shape;417;p31"/>
          <p:cNvCxnSpPr>
            <a:endCxn id="409" idx="0"/>
          </p:cNvCxnSpPr>
          <p:nvPr/>
        </p:nvCxnSpPr>
        <p:spPr>
          <a:xfrm flipH="1">
            <a:off x="5108594" y="4046166"/>
            <a:ext cx="791700" cy="285900"/>
          </a:xfrm>
          <a:prstGeom prst="straightConnector1">
            <a:avLst/>
          </a:prstGeom>
          <a:noFill/>
          <a:ln w="9525" cap="flat" cmpd="sng">
            <a:solidFill>
              <a:srgbClr val="595959"/>
            </a:solidFill>
            <a:prstDash val="solid"/>
            <a:round/>
            <a:headEnd type="none" w="med" len="med"/>
            <a:tailEnd type="triangle" w="med" len="med"/>
          </a:ln>
        </p:spPr>
      </p:cxnSp>
      <p:cxnSp>
        <p:nvCxnSpPr>
          <p:cNvPr id="418" name="Google Shape;418;p31"/>
          <p:cNvCxnSpPr>
            <a:endCxn id="409" idx="0"/>
          </p:cNvCxnSpPr>
          <p:nvPr/>
        </p:nvCxnSpPr>
        <p:spPr>
          <a:xfrm flipH="1">
            <a:off x="5108594" y="4046166"/>
            <a:ext cx="983700" cy="285900"/>
          </a:xfrm>
          <a:prstGeom prst="straightConnector1">
            <a:avLst/>
          </a:prstGeom>
          <a:noFill/>
          <a:ln w="9525" cap="flat" cmpd="sng">
            <a:solidFill>
              <a:srgbClr val="595959"/>
            </a:solidFill>
            <a:prstDash val="solid"/>
            <a:round/>
            <a:headEnd type="none" w="med" len="med"/>
            <a:tailEnd type="triangle" w="med" len="med"/>
          </a:ln>
        </p:spPr>
      </p:cxnSp>
      <p:cxnSp>
        <p:nvCxnSpPr>
          <p:cNvPr id="419" name="Google Shape;419;p31"/>
          <p:cNvCxnSpPr>
            <a:endCxn id="409" idx="0"/>
          </p:cNvCxnSpPr>
          <p:nvPr/>
        </p:nvCxnSpPr>
        <p:spPr>
          <a:xfrm flipH="1">
            <a:off x="5108594" y="4046166"/>
            <a:ext cx="1168800" cy="285900"/>
          </a:xfrm>
          <a:prstGeom prst="straightConnector1">
            <a:avLst/>
          </a:prstGeom>
          <a:noFill/>
          <a:ln w="9525" cap="flat" cmpd="sng">
            <a:solidFill>
              <a:srgbClr val="595959"/>
            </a:solidFill>
            <a:prstDash val="solid"/>
            <a:round/>
            <a:headEnd type="none" w="med" len="med"/>
            <a:tailEnd type="triangle" w="med" len="med"/>
          </a:ln>
        </p:spPr>
      </p:cxnSp>
      <p:cxnSp>
        <p:nvCxnSpPr>
          <p:cNvPr id="420" name="Google Shape;420;p31"/>
          <p:cNvCxnSpPr>
            <a:endCxn id="409" idx="0"/>
          </p:cNvCxnSpPr>
          <p:nvPr/>
        </p:nvCxnSpPr>
        <p:spPr>
          <a:xfrm flipH="1">
            <a:off x="5108594" y="4046166"/>
            <a:ext cx="1357200" cy="285900"/>
          </a:xfrm>
          <a:prstGeom prst="straightConnector1">
            <a:avLst/>
          </a:prstGeom>
          <a:noFill/>
          <a:ln w="9525" cap="flat" cmpd="sng">
            <a:solidFill>
              <a:srgbClr val="595959"/>
            </a:solidFill>
            <a:prstDash val="solid"/>
            <a:round/>
            <a:headEnd type="none" w="med" len="med"/>
            <a:tailEnd type="triangle" w="med" len="med"/>
          </a:ln>
        </p:spPr>
      </p:cxnSp>
      <p:cxnSp>
        <p:nvCxnSpPr>
          <p:cNvPr id="421" name="Google Shape;421;p31"/>
          <p:cNvCxnSpPr>
            <a:endCxn id="409" idx="0"/>
          </p:cNvCxnSpPr>
          <p:nvPr/>
        </p:nvCxnSpPr>
        <p:spPr>
          <a:xfrm flipH="1">
            <a:off x="5108594" y="4046166"/>
            <a:ext cx="1545300" cy="285900"/>
          </a:xfrm>
          <a:prstGeom prst="straightConnector1">
            <a:avLst/>
          </a:prstGeom>
          <a:noFill/>
          <a:ln w="9525" cap="flat" cmpd="sng">
            <a:solidFill>
              <a:srgbClr val="595959"/>
            </a:solidFill>
            <a:prstDash val="solid"/>
            <a:round/>
            <a:headEnd type="none" w="med" len="med"/>
            <a:tailEnd type="triangle" w="med" len="med"/>
          </a:ln>
        </p:spPr>
      </p:cxnSp>
      <p:cxnSp>
        <p:nvCxnSpPr>
          <p:cNvPr id="422" name="Google Shape;422;p31"/>
          <p:cNvCxnSpPr>
            <a:endCxn id="409" idx="0"/>
          </p:cNvCxnSpPr>
          <p:nvPr/>
        </p:nvCxnSpPr>
        <p:spPr>
          <a:xfrm flipH="1">
            <a:off x="5108594" y="4046166"/>
            <a:ext cx="1750800" cy="285900"/>
          </a:xfrm>
          <a:prstGeom prst="straightConnector1">
            <a:avLst/>
          </a:prstGeom>
          <a:noFill/>
          <a:ln w="9525" cap="flat" cmpd="sng">
            <a:solidFill>
              <a:srgbClr val="595959"/>
            </a:solidFill>
            <a:prstDash val="solid"/>
            <a:round/>
            <a:headEnd type="none" w="med" len="med"/>
            <a:tailEnd type="triangle" w="med" len="med"/>
          </a:ln>
        </p:spPr>
      </p:cxnSp>
      <p:cxnSp>
        <p:nvCxnSpPr>
          <p:cNvPr id="423" name="Google Shape;423;p31"/>
          <p:cNvCxnSpPr>
            <a:endCxn id="409" idx="0"/>
          </p:cNvCxnSpPr>
          <p:nvPr/>
        </p:nvCxnSpPr>
        <p:spPr>
          <a:xfrm flipH="1">
            <a:off x="5108594" y="4046166"/>
            <a:ext cx="1942800" cy="285900"/>
          </a:xfrm>
          <a:prstGeom prst="straightConnector1">
            <a:avLst/>
          </a:prstGeom>
          <a:noFill/>
          <a:ln w="9525" cap="flat" cmpd="sng">
            <a:solidFill>
              <a:srgbClr val="595959"/>
            </a:solidFill>
            <a:prstDash val="solid"/>
            <a:round/>
            <a:headEnd type="none" w="med" len="med"/>
            <a:tailEnd type="triangle" w="med" len="med"/>
          </a:ln>
        </p:spPr>
      </p:cxnSp>
      <p:cxnSp>
        <p:nvCxnSpPr>
          <p:cNvPr id="424" name="Google Shape;424;p31"/>
          <p:cNvCxnSpPr>
            <a:endCxn id="409" idx="0"/>
          </p:cNvCxnSpPr>
          <p:nvPr/>
        </p:nvCxnSpPr>
        <p:spPr>
          <a:xfrm flipH="1">
            <a:off x="5108594" y="4046166"/>
            <a:ext cx="2127600" cy="285900"/>
          </a:xfrm>
          <a:prstGeom prst="straightConnector1">
            <a:avLst/>
          </a:prstGeom>
          <a:noFill/>
          <a:ln w="9525" cap="flat" cmpd="sng">
            <a:solidFill>
              <a:srgbClr val="595959"/>
            </a:solidFill>
            <a:prstDash val="solid"/>
            <a:round/>
            <a:headEnd type="none" w="med" len="med"/>
            <a:tailEnd type="triangle" w="med" len="med"/>
          </a:ln>
        </p:spPr>
      </p:cxnSp>
      <p:cxnSp>
        <p:nvCxnSpPr>
          <p:cNvPr id="425" name="Google Shape;425;p31"/>
          <p:cNvCxnSpPr>
            <a:endCxn id="409" idx="0"/>
          </p:cNvCxnSpPr>
          <p:nvPr/>
        </p:nvCxnSpPr>
        <p:spPr>
          <a:xfrm flipH="1">
            <a:off x="5108594" y="4046166"/>
            <a:ext cx="2316000" cy="285900"/>
          </a:xfrm>
          <a:prstGeom prst="straightConnector1">
            <a:avLst/>
          </a:prstGeom>
          <a:noFill/>
          <a:ln w="9525" cap="flat" cmpd="sng">
            <a:solidFill>
              <a:srgbClr val="595959"/>
            </a:solidFill>
            <a:prstDash val="solid"/>
            <a:round/>
            <a:headEnd type="none" w="med" len="med"/>
            <a:tailEnd type="triangle" w="med" len="med"/>
          </a:ln>
        </p:spPr>
      </p:cxnSp>
      <p:cxnSp>
        <p:nvCxnSpPr>
          <p:cNvPr id="426" name="Google Shape;426;p31"/>
          <p:cNvCxnSpPr>
            <a:endCxn id="409" idx="0"/>
          </p:cNvCxnSpPr>
          <p:nvPr/>
        </p:nvCxnSpPr>
        <p:spPr>
          <a:xfrm flipH="1">
            <a:off x="5108594" y="4034466"/>
            <a:ext cx="2504100" cy="297600"/>
          </a:xfrm>
          <a:prstGeom prst="straightConnector1">
            <a:avLst/>
          </a:prstGeom>
          <a:noFill/>
          <a:ln w="9525" cap="flat" cmpd="sng">
            <a:solidFill>
              <a:srgbClr val="595959"/>
            </a:solidFill>
            <a:prstDash val="solid"/>
            <a:round/>
            <a:headEnd type="none" w="med" len="med"/>
            <a:tailEnd type="triangle" w="med" len="med"/>
          </a:ln>
        </p:spPr>
      </p:cxnSp>
      <p:sp>
        <p:nvSpPr>
          <p:cNvPr id="427" name="Google Shape;427;p31"/>
          <p:cNvSpPr/>
          <p:nvPr/>
        </p:nvSpPr>
        <p:spPr>
          <a:xfrm>
            <a:off x="6781767" y="4333836"/>
            <a:ext cx="167700" cy="167700"/>
          </a:xfrm>
          <a:prstGeom prst="ellipse">
            <a:avLst/>
          </a:prstGeom>
          <a:solidFill>
            <a:srgbClr val="F6B26B"/>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31"/>
          <p:cNvCxnSpPr>
            <a:endCxn id="427" idx="0"/>
          </p:cNvCxnSpPr>
          <p:nvPr/>
        </p:nvCxnSpPr>
        <p:spPr>
          <a:xfrm>
            <a:off x="4783617" y="4019436"/>
            <a:ext cx="2082000" cy="314400"/>
          </a:xfrm>
          <a:prstGeom prst="straightConnector1">
            <a:avLst/>
          </a:prstGeom>
          <a:noFill/>
          <a:ln w="9525" cap="flat" cmpd="sng">
            <a:solidFill>
              <a:srgbClr val="595959"/>
            </a:solidFill>
            <a:prstDash val="solid"/>
            <a:round/>
            <a:headEnd type="none" w="med" len="med"/>
            <a:tailEnd type="triangle" w="med" len="med"/>
          </a:ln>
        </p:spPr>
      </p:cxnSp>
      <p:cxnSp>
        <p:nvCxnSpPr>
          <p:cNvPr id="429" name="Google Shape;429;p31"/>
          <p:cNvCxnSpPr>
            <a:endCxn id="427" idx="0"/>
          </p:cNvCxnSpPr>
          <p:nvPr/>
        </p:nvCxnSpPr>
        <p:spPr>
          <a:xfrm>
            <a:off x="4922217" y="4044036"/>
            <a:ext cx="1943400" cy="289800"/>
          </a:xfrm>
          <a:prstGeom prst="straightConnector1">
            <a:avLst/>
          </a:prstGeom>
          <a:noFill/>
          <a:ln w="9525" cap="flat" cmpd="sng">
            <a:solidFill>
              <a:srgbClr val="595959"/>
            </a:solidFill>
            <a:prstDash val="solid"/>
            <a:round/>
            <a:headEnd type="none" w="med" len="med"/>
            <a:tailEnd type="triangle" w="med" len="med"/>
          </a:ln>
        </p:spPr>
      </p:cxnSp>
      <p:cxnSp>
        <p:nvCxnSpPr>
          <p:cNvPr id="430" name="Google Shape;430;p31"/>
          <p:cNvCxnSpPr>
            <a:endCxn id="427" idx="0"/>
          </p:cNvCxnSpPr>
          <p:nvPr/>
        </p:nvCxnSpPr>
        <p:spPr>
          <a:xfrm>
            <a:off x="5108217" y="4044936"/>
            <a:ext cx="1757400" cy="288900"/>
          </a:xfrm>
          <a:prstGeom prst="straightConnector1">
            <a:avLst/>
          </a:prstGeom>
          <a:noFill/>
          <a:ln w="9525" cap="flat" cmpd="sng">
            <a:solidFill>
              <a:srgbClr val="595959"/>
            </a:solidFill>
            <a:prstDash val="solid"/>
            <a:round/>
            <a:headEnd type="none" w="med" len="med"/>
            <a:tailEnd type="triangle" w="med" len="med"/>
          </a:ln>
        </p:spPr>
      </p:cxnSp>
      <p:cxnSp>
        <p:nvCxnSpPr>
          <p:cNvPr id="431" name="Google Shape;431;p31"/>
          <p:cNvCxnSpPr>
            <a:endCxn id="427" idx="0"/>
          </p:cNvCxnSpPr>
          <p:nvPr/>
        </p:nvCxnSpPr>
        <p:spPr>
          <a:xfrm>
            <a:off x="5310117" y="4044936"/>
            <a:ext cx="1555500" cy="288900"/>
          </a:xfrm>
          <a:prstGeom prst="straightConnector1">
            <a:avLst/>
          </a:prstGeom>
          <a:noFill/>
          <a:ln w="9525" cap="flat" cmpd="sng">
            <a:solidFill>
              <a:srgbClr val="595959"/>
            </a:solidFill>
            <a:prstDash val="solid"/>
            <a:round/>
            <a:headEnd type="none" w="med" len="med"/>
            <a:tailEnd type="triangle" w="med" len="med"/>
          </a:ln>
        </p:spPr>
      </p:cxnSp>
      <p:cxnSp>
        <p:nvCxnSpPr>
          <p:cNvPr id="432" name="Google Shape;432;p31"/>
          <p:cNvCxnSpPr>
            <a:endCxn id="427" idx="0"/>
          </p:cNvCxnSpPr>
          <p:nvPr/>
        </p:nvCxnSpPr>
        <p:spPr>
          <a:xfrm>
            <a:off x="5500917" y="4044936"/>
            <a:ext cx="1364700" cy="288900"/>
          </a:xfrm>
          <a:prstGeom prst="straightConnector1">
            <a:avLst/>
          </a:prstGeom>
          <a:noFill/>
          <a:ln w="9525" cap="flat" cmpd="sng">
            <a:solidFill>
              <a:srgbClr val="595959"/>
            </a:solidFill>
            <a:prstDash val="solid"/>
            <a:round/>
            <a:headEnd type="none" w="med" len="med"/>
            <a:tailEnd type="triangle" w="med" len="med"/>
          </a:ln>
        </p:spPr>
      </p:cxnSp>
      <p:cxnSp>
        <p:nvCxnSpPr>
          <p:cNvPr id="433" name="Google Shape;433;p31"/>
          <p:cNvCxnSpPr>
            <a:endCxn id="427" idx="0"/>
          </p:cNvCxnSpPr>
          <p:nvPr/>
        </p:nvCxnSpPr>
        <p:spPr>
          <a:xfrm>
            <a:off x="5692017" y="4044936"/>
            <a:ext cx="1173600" cy="288900"/>
          </a:xfrm>
          <a:prstGeom prst="straightConnector1">
            <a:avLst/>
          </a:prstGeom>
          <a:noFill/>
          <a:ln w="9525" cap="flat" cmpd="sng">
            <a:solidFill>
              <a:srgbClr val="595959"/>
            </a:solidFill>
            <a:prstDash val="solid"/>
            <a:round/>
            <a:headEnd type="none" w="med" len="med"/>
            <a:tailEnd type="triangle" w="med" len="med"/>
          </a:ln>
        </p:spPr>
      </p:cxnSp>
      <p:cxnSp>
        <p:nvCxnSpPr>
          <p:cNvPr id="434" name="Google Shape;434;p31"/>
          <p:cNvCxnSpPr>
            <a:endCxn id="427" idx="0"/>
          </p:cNvCxnSpPr>
          <p:nvPr/>
        </p:nvCxnSpPr>
        <p:spPr>
          <a:xfrm>
            <a:off x="5692017" y="4044936"/>
            <a:ext cx="1173600" cy="288900"/>
          </a:xfrm>
          <a:prstGeom prst="straightConnector1">
            <a:avLst/>
          </a:prstGeom>
          <a:noFill/>
          <a:ln w="9525" cap="flat" cmpd="sng">
            <a:solidFill>
              <a:srgbClr val="595959"/>
            </a:solidFill>
            <a:prstDash val="solid"/>
            <a:round/>
            <a:headEnd type="none" w="med" len="med"/>
            <a:tailEnd type="triangle" w="med" len="med"/>
          </a:ln>
        </p:spPr>
      </p:cxnSp>
      <p:cxnSp>
        <p:nvCxnSpPr>
          <p:cNvPr id="435" name="Google Shape;435;p31"/>
          <p:cNvCxnSpPr>
            <a:endCxn id="427" idx="0"/>
          </p:cNvCxnSpPr>
          <p:nvPr/>
        </p:nvCxnSpPr>
        <p:spPr>
          <a:xfrm>
            <a:off x="5897517" y="4044936"/>
            <a:ext cx="968100" cy="288900"/>
          </a:xfrm>
          <a:prstGeom prst="straightConnector1">
            <a:avLst/>
          </a:prstGeom>
          <a:noFill/>
          <a:ln w="9525" cap="flat" cmpd="sng">
            <a:solidFill>
              <a:srgbClr val="595959"/>
            </a:solidFill>
            <a:prstDash val="solid"/>
            <a:round/>
            <a:headEnd type="none" w="med" len="med"/>
            <a:tailEnd type="triangle" w="med" len="med"/>
          </a:ln>
        </p:spPr>
      </p:cxnSp>
      <p:cxnSp>
        <p:nvCxnSpPr>
          <p:cNvPr id="436" name="Google Shape;436;p31"/>
          <p:cNvCxnSpPr>
            <a:endCxn id="427" idx="0"/>
          </p:cNvCxnSpPr>
          <p:nvPr/>
        </p:nvCxnSpPr>
        <p:spPr>
          <a:xfrm>
            <a:off x="6089817" y="4044936"/>
            <a:ext cx="775800" cy="288900"/>
          </a:xfrm>
          <a:prstGeom prst="straightConnector1">
            <a:avLst/>
          </a:prstGeom>
          <a:noFill/>
          <a:ln w="9525" cap="flat" cmpd="sng">
            <a:solidFill>
              <a:srgbClr val="595959"/>
            </a:solidFill>
            <a:prstDash val="solid"/>
            <a:round/>
            <a:headEnd type="none" w="med" len="med"/>
            <a:tailEnd type="triangle" w="med" len="med"/>
          </a:ln>
        </p:spPr>
      </p:cxnSp>
      <p:cxnSp>
        <p:nvCxnSpPr>
          <p:cNvPr id="437" name="Google Shape;437;p31"/>
          <p:cNvCxnSpPr>
            <a:endCxn id="427" idx="0"/>
          </p:cNvCxnSpPr>
          <p:nvPr/>
        </p:nvCxnSpPr>
        <p:spPr>
          <a:xfrm>
            <a:off x="6274617" y="4044936"/>
            <a:ext cx="591000" cy="288900"/>
          </a:xfrm>
          <a:prstGeom prst="straightConnector1">
            <a:avLst/>
          </a:prstGeom>
          <a:noFill/>
          <a:ln w="9525" cap="flat" cmpd="sng">
            <a:solidFill>
              <a:srgbClr val="595959"/>
            </a:solidFill>
            <a:prstDash val="solid"/>
            <a:round/>
            <a:headEnd type="none" w="med" len="med"/>
            <a:tailEnd type="triangle" w="med" len="med"/>
          </a:ln>
        </p:spPr>
      </p:cxnSp>
      <p:cxnSp>
        <p:nvCxnSpPr>
          <p:cNvPr id="438" name="Google Shape;438;p31"/>
          <p:cNvCxnSpPr>
            <a:endCxn id="427" idx="0"/>
          </p:cNvCxnSpPr>
          <p:nvPr/>
        </p:nvCxnSpPr>
        <p:spPr>
          <a:xfrm>
            <a:off x="6462717" y="4044936"/>
            <a:ext cx="402900" cy="288900"/>
          </a:xfrm>
          <a:prstGeom prst="straightConnector1">
            <a:avLst/>
          </a:prstGeom>
          <a:noFill/>
          <a:ln w="9525" cap="flat" cmpd="sng">
            <a:solidFill>
              <a:srgbClr val="595959"/>
            </a:solidFill>
            <a:prstDash val="solid"/>
            <a:round/>
            <a:headEnd type="none" w="med" len="med"/>
            <a:tailEnd type="triangle" w="med" len="med"/>
          </a:ln>
        </p:spPr>
      </p:cxnSp>
      <p:cxnSp>
        <p:nvCxnSpPr>
          <p:cNvPr id="439" name="Google Shape;439;p31"/>
          <p:cNvCxnSpPr>
            <a:endCxn id="427" idx="0"/>
          </p:cNvCxnSpPr>
          <p:nvPr/>
        </p:nvCxnSpPr>
        <p:spPr>
          <a:xfrm>
            <a:off x="6651117" y="4044936"/>
            <a:ext cx="214500" cy="288900"/>
          </a:xfrm>
          <a:prstGeom prst="straightConnector1">
            <a:avLst/>
          </a:prstGeom>
          <a:noFill/>
          <a:ln w="9525" cap="flat" cmpd="sng">
            <a:solidFill>
              <a:srgbClr val="595959"/>
            </a:solidFill>
            <a:prstDash val="solid"/>
            <a:round/>
            <a:headEnd type="none" w="med" len="med"/>
            <a:tailEnd type="triangle" w="med" len="med"/>
          </a:ln>
        </p:spPr>
      </p:cxnSp>
      <p:cxnSp>
        <p:nvCxnSpPr>
          <p:cNvPr id="440" name="Google Shape;440;p31"/>
          <p:cNvCxnSpPr>
            <a:endCxn id="427" idx="0"/>
          </p:cNvCxnSpPr>
          <p:nvPr/>
        </p:nvCxnSpPr>
        <p:spPr>
          <a:xfrm>
            <a:off x="6856617" y="4044936"/>
            <a:ext cx="9000" cy="288900"/>
          </a:xfrm>
          <a:prstGeom prst="straightConnector1">
            <a:avLst/>
          </a:prstGeom>
          <a:noFill/>
          <a:ln w="9525" cap="flat" cmpd="sng">
            <a:solidFill>
              <a:srgbClr val="595959"/>
            </a:solidFill>
            <a:prstDash val="solid"/>
            <a:round/>
            <a:headEnd type="none" w="med" len="med"/>
            <a:tailEnd type="triangle" w="med" len="med"/>
          </a:ln>
        </p:spPr>
      </p:cxnSp>
      <p:cxnSp>
        <p:nvCxnSpPr>
          <p:cNvPr id="441" name="Google Shape;441;p31"/>
          <p:cNvCxnSpPr>
            <a:endCxn id="427" idx="0"/>
          </p:cNvCxnSpPr>
          <p:nvPr/>
        </p:nvCxnSpPr>
        <p:spPr>
          <a:xfrm flipH="1">
            <a:off x="6865617" y="4044936"/>
            <a:ext cx="183000" cy="288900"/>
          </a:xfrm>
          <a:prstGeom prst="straightConnector1">
            <a:avLst/>
          </a:prstGeom>
          <a:noFill/>
          <a:ln w="9525" cap="flat" cmpd="sng">
            <a:solidFill>
              <a:srgbClr val="595959"/>
            </a:solidFill>
            <a:prstDash val="solid"/>
            <a:round/>
            <a:headEnd type="none" w="med" len="med"/>
            <a:tailEnd type="triangle" w="med" len="med"/>
          </a:ln>
        </p:spPr>
      </p:cxnSp>
      <p:cxnSp>
        <p:nvCxnSpPr>
          <p:cNvPr id="442" name="Google Shape;442;p31"/>
          <p:cNvCxnSpPr>
            <a:endCxn id="427" idx="0"/>
          </p:cNvCxnSpPr>
          <p:nvPr/>
        </p:nvCxnSpPr>
        <p:spPr>
          <a:xfrm flipH="1">
            <a:off x="6865617" y="4044936"/>
            <a:ext cx="367800" cy="288900"/>
          </a:xfrm>
          <a:prstGeom prst="straightConnector1">
            <a:avLst/>
          </a:prstGeom>
          <a:noFill/>
          <a:ln w="9525" cap="flat" cmpd="sng">
            <a:solidFill>
              <a:srgbClr val="595959"/>
            </a:solidFill>
            <a:prstDash val="solid"/>
            <a:round/>
            <a:headEnd type="none" w="med" len="med"/>
            <a:tailEnd type="triangle" w="med" len="med"/>
          </a:ln>
        </p:spPr>
      </p:cxnSp>
      <p:cxnSp>
        <p:nvCxnSpPr>
          <p:cNvPr id="443" name="Google Shape;443;p31"/>
          <p:cNvCxnSpPr>
            <a:endCxn id="427" idx="0"/>
          </p:cNvCxnSpPr>
          <p:nvPr/>
        </p:nvCxnSpPr>
        <p:spPr>
          <a:xfrm flipH="1">
            <a:off x="6865617" y="4044936"/>
            <a:ext cx="555900" cy="288900"/>
          </a:xfrm>
          <a:prstGeom prst="straightConnector1">
            <a:avLst/>
          </a:prstGeom>
          <a:noFill/>
          <a:ln w="9525" cap="flat" cmpd="sng">
            <a:solidFill>
              <a:srgbClr val="595959"/>
            </a:solidFill>
            <a:prstDash val="solid"/>
            <a:round/>
            <a:headEnd type="none" w="med" len="med"/>
            <a:tailEnd type="triangle" w="med" len="med"/>
          </a:ln>
        </p:spPr>
      </p:cxnSp>
      <p:cxnSp>
        <p:nvCxnSpPr>
          <p:cNvPr id="444" name="Google Shape;444;p31"/>
          <p:cNvCxnSpPr>
            <a:endCxn id="427" idx="0"/>
          </p:cNvCxnSpPr>
          <p:nvPr/>
        </p:nvCxnSpPr>
        <p:spPr>
          <a:xfrm flipH="1">
            <a:off x="6865617" y="4033536"/>
            <a:ext cx="744300" cy="300300"/>
          </a:xfrm>
          <a:prstGeom prst="straightConnector1">
            <a:avLst/>
          </a:prstGeom>
          <a:noFill/>
          <a:ln w="9525" cap="flat" cmpd="sng">
            <a:solidFill>
              <a:srgbClr val="595959"/>
            </a:solidFill>
            <a:prstDash val="solid"/>
            <a:round/>
            <a:headEnd type="none" w="med" len="med"/>
            <a:tailEnd type="triangle" w="med" len="med"/>
          </a:ln>
        </p:spPr>
      </p:cxnSp>
      <p:cxnSp>
        <p:nvCxnSpPr>
          <p:cNvPr id="445" name="Google Shape;445;p31"/>
          <p:cNvCxnSpPr>
            <a:stCxn id="264" idx="2"/>
          </p:cNvCxnSpPr>
          <p:nvPr/>
        </p:nvCxnSpPr>
        <p:spPr>
          <a:xfrm>
            <a:off x="4566490" y="3675371"/>
            <a:ext cx="158100" cy="181800"/>
          </a:xfrm>
          <a:prstGeom prst="straightConnector1">
            <a:avLst/>
          </a:prstGeom>
          <a:noFill/>
          <a:ln w="9525" cap="flat" cmpd="sng">
            <a:solidFill>
              <a:srgbClr val="595959"/>
            </a:solidFill>
            <a:prstDash val="solid"/>
            <a:round/>
            <a:headEnd type="none" w="med" len="med"/>
            <a:tailEnd type="triangle" w="med" len="med"/>
          </a:ln>
        </p:spPr>
      </p:cxnSp>
      <p:cxnSp>
        <p:nvCxnSpPr>
          <p:cNvPr id="446" name="Google Shape;446;p31"/>
          <p:cNvCxnSpPr>
            <a:stCxn id="244" idx="2"/>
          </p:cNvCxnSpPr>
          <p:nvPr/>
        </p:nvCxnSpPr>
        <p:spPr>
          <a:xfrm flipH="1">
            <a:off x="4724523" y="3672603"/>
            <a:ext cx="341100" cy="184500"/>
          </a:xfrm>
          <a:prstGeom prst="straightConnector1">
            <a:avLst/>
          </a:prstGeom>
          <a:noFill/>
          <a:ln w="9525" cap="flat" cmpd="sng">
            <a:solidFill>
              <a:srgbClr val="595959"/>
            </a:solidFill>
            <a:prstDash val="solid"/>
            <a:round/>
            <a:headEnd type="none" w="med" len="med"/>
            <a:tailEnd type="triangle" w="med" len="med"/>
          </a:ln>
        </p:spPr>
      </p:cxnSp>
      <p:cxnSp>
        <p:nvCxnSpPr>
          <p:cNvPr id="447" name="Google Shape;447;p31"/>
          <p:cNvCxnSpPr>
            <a:stCxn id="265" idx="2"/>
          </p:cNvCxnSpPr>
          <p:nvPr/>
        </p:nvCxnSpPr>
        <p:spPr>
          <a:xfrm flipH="1">
            <a:off x="5108271" y="3662521"/>
            <a:ext cx="480300" cy="195900"/>
          </a:xfrm>
          <a:prstGeom prst="straightConnector1">
            <a:avLst/>
          </a:prstGeom>
          <a:noFill/>
          <a:ln w="9525" cap="flat" cmpd="sng">
            <a:solidFill>
              <a:srgbClr val="595959"/>
            </a:solidFill>
            <a:prstDash val="solid"/>
            <a:round/>
            <a:headEnd type="none" w="med" len="med"/>
            <a:tailEnd type="triangle" w="med" len="med"/>
          </a:ln>
        </p:spPr>
      </p:cxnSp>
      <p:cxnSp>
        <p:nvCxnSpPr>
          <p:cNvPr id="448" name="Google Shape;448;p31"/>
          <p:cNvCxnSpPr>
            <a:stCxn id="265" idx="2"/>
            <a:endCxn id="248" idx="0"/>
          </p:cNvCxnSpPr>
          <p:nvPr/>
        </p:nvCxnSpPr>
        <p:spPr>
          <a:xfrm flipH="1">
            <a:off x="5310471" y="3662521"/>
            <a:ext cx="278100" cy="196200"/>
          </a:xfrm>
          <a:prstGeom prst="straightConnector1">
            <a:avLst/>
          </a:prstGeom>
          <a:noFill/>
          <a:ln w="9525" cap="flat" cmpd="sng">
            <a:solidFill>
              <a:srgbClr val="595959"/>
            </a:solidFill>
            <a:prstDash val="solid"/>
            <a:round/>
            <a:headEnd type="none" w="med" len="med"/>
            <a:tailEnd type="triangle" w="med" len="med"/>
          </a:ln>
        </p:spPr>
      </p:cxnSp>
      <p:cxnSp>
        <p:nvCxnSpPr>
          <p:cNvPr id="449" name="Google Shape;449;p31"/>
          <p:cNvCxnSpPr>
            <a:stCxn id="244" idx="2"/>
          </p:cNvCxnSpPr>
          <p:nvPr/>
        </p:nvCxnSpPr>
        <p:spPr>
          <a:xfrm flipH="1">
            <a:off x="4922523" y="3672603"/>
            <a:ext cx="143100" cy="184500"/>
          </a:xfrm>
          <a:prstGeom prst="straightConnector1">
            <a:avLst/>
          </a:prstGeom>
          <a:noFill/>
          <a:ln w="9525" cap="flat" cmpd="sng">
            <a:solidFill>
              <a:srgbClr val="595959"/>
            </a:solidFill>
            <a:prstDash val="solid"/>
            <a:round/>
            <a:headEnd type="none" w="med" len="med"/>
            <a:tailEnd type="triangle" w="med" len="med"/>
          </a:ln>
        </p:spPr>
      </p:cxnSp>
      <p:cxnSp>
        <p:nvCxnSpPr>
          <p:cNvPr id="450" name="Google Shape;450;p31"/>
          <p:cNvCxnSpPr>
            <a:stCxn id="265" idx="2"/>
          </p:cNvCxnSpPr>
          <p:nvPr/>
        </p:nvCxnSpPr>
        <p:spPr>
          <a:xfrm>
            <a:off x="5588571" y="3662521"/>
            <a:ext cx="309000" cy="195900"/>
          </a:xfrm>
          <a:prstGeom prst="straightConnector1">
            <a:avLst/>
          </a:prstGeom>
          <a:noFill/>
          <a:ln w="9525" cap="flat" cmpd="sng">
            <a:solidFill>
              <a:srgbClr val="595959"/>
            </a:solidFill>
            <a:prstDash val="solid"/>
            <a:round/>
            <a:headEnd type="none" w="med" len="med"/>
            <a:tailEnd type="triangle" w="med" len="med"/>
          </a:ln>
        </p:spPr>
      </p:cxnSp>
      <p:cxnSp>
        <p:nvCxnSpPr>
          <p:cNvPr id="451" name="Google Shape;451;p31"/>
          <p:cNvCxnSpPr>
            <a:stCxn id="266" idx="2"/>
          </p:cNvCxnSpPr>
          <p:nvPr/>
        </p:nvCxnSpPr>
        <p:spPr>
          <a:xfrm flipH="1">
            <a:off x="5897836" y="3666957"/>
            <a:ext cx="217200" cy="191400"/>
          </a:xfrm>
          <a:prstGeom prst="straightConnector1">
            <a:avLst/>
          </a:prstGeom>
          <a:noFill/>
          <a:ln w="9525" cap="flat" cmpd="sng">
            <a:solidFill>
              <a:srgbClr val="595959"/>
            </a:solidFill>
            <a:prstDash val="solid"/>
            <a:round/>
            <a:headEnd type="none" w="med" len="med"/>
            <a:tailEnd type="triangle" w="med" len="med"/>
          </a:ln>
        </p:spPr>
      </p:cxnSp>
      <p:cxnSp>
        <p:nvCxnSpPr>
          <p:cNvPr id="452" name="Google Shape;452;p31"/>
          <p:cNvCxnSpPr>
            <a:stCxn id="266" idx="2"/>
          </p:cNvCxnSpPr>
          <p:nvPr/>
        </p:nvCxnSpPr>
        <p:spPr>
          <a:xfrm flipH="1">
            <a:off x="5897836" y="3666957"/>
            <a:ext cx="217200" cy="191400"/>
          </a:xfrm>
          <a:prstGeom prst="straightConnector1">
            <a:avLst/>
          </a:prstGeom>
          <a:noFill/>
          <a:ln w="9525" cap="flat" cmpd="sng">
            <a:solidFill>
              <a:srgbClr val="595959"/>
            </a:solidFill>
            <a:prstDash val="solid"/>
            <a:round/>
            <a:headEnd type="none" w="med" len="med"/>
            <a:tailEnd type="triangle" w="med" len="med"/>
          </a:ln>
        </p:spPr>
      </p:cxnSp>
      <p:cxnSp>
        <p:nvCxnSpPr>
          <p:cNvPr id="453" name="Google Shape;453;p31"/>
          <p:cNvCxnSpPr>
            <a:stCxn id="267" idx="2"/>
          </p:cNvCxnSpPr>
          <p:nvPr/>
        </p:nvCxnSpPr>
        <p:spPr>
          <a:xfrm>
            <a:off x="6642645" y="3650213"/>
            <a:ext cx="214200" cy="208200"/>
          </a:xfrm>
          <a:prstGeom prst="straightConnector1">
            <a:avLst/>
          </a:prstGeom>
          <a:noFill/>
          <a:ln w="9525" cap="flat" cmpd="sng">
            <a:solidFill>
              <a:srgbClr val="595959"/>
            </a:solidFill>
            <a:prstDash val="solid"/>
            <a:round/>
            <a:headEnd type="none" w="med" len="med"/>
            <a:tailEnd type="triangle" w="med" len="med"/>
          </a:ln>
        </p:spPr>
      </p:cxnSp>
      <p:cxnSp>
        <p:nvCxnSpPr>
          <p:cNvPr id="454" name="Google Shape;454;p31"/>
          <p:cNvCxnSpPr>
            <a:stCxn id="269" idx="2"/>
          </p:cNvCxnSpPr>
          <p:nvPr/>
        </p:nvCxnSpPr>
        <p:spPr>
          <a:xfrm flipH="1">
            <a:off x="7610248" y="3650213"/>
            <a:ext cx="10500" cy="196800"/>
          </a:xfrm>
          <a:prstGeom prst="straightConnector1">
            <a:avLst/>
          </a:prstGeom>
          <a:noFill/>
          <a:ln w="9525" cap="flat" cmpd="sng">
            <a:solidFill>
              <a:srgbClr val="595959"/>
            </a:solidFill>
            <a:prstDash val="solid"/>
            <a:round/>
            <a:headEnd type="none" w="med" len="med"/>
            <a:tailEnd type="triangle" w="med" len="med"/>
          </a:ln>
        </p:spPr>
      </p:cxnSp>
      <p:cxnSp>
        <p:nvCxnSpPr>
          <p:cNvPr id="455" name="Google Shape;455;p31"/>
          <p:cNvCxnSpPr>
            <a:stCxn id="268" idx="2"/>
          </p:cNvCxnSpPr>
          <p:nvPr/>
        </p:nvCxnSpPr>
        <p:spPr>
          <a:xfrm flipH="1">
            <a:off x="6856621" y="3650213"/>
            <a:ext cx="295800" cy="208200"/>
          </a:xfrm>
          <a:prstGeom prst="straightConnector1">
            <a:avLst/>
          </a:prstGeom>
          <a:noFill/>
          <a:ln w="9525" cap="flat" cmpd="sng">
            <a:solidFill>
              <a:srgbClr val="595959"/>
            </a:solidFill>
            <a:prstDash val="solid"/>
            <a:round/>
            <a:headEnd type="none" w="med" len="med"/>
            <a:tailEnd type="triangle" w="med" len="med"/>
          </a:ln>
        </p:spPr>
      </p:cxnSp>
      <p:cxnSp>
        <p:nvCxnSpPr>
          <p:cNvPr id="456" name="Google Shape;456;p31"/>
          <p:cNvCxnSpPr>
            <a:stCxn id="269" idx="2"/>
          </p:cNvCxnSpPr>
          <p:nvPr/>
        </p:nvCxnSpPr>
        <p:spPr>
          <a:xfrm flipH="1">
            <a:off x="7421548" y="3650213"/>
            <a:ext cx="199200" cy="208200"/>
          </a:xfrm>
          <a:prstGeom prst="straightConnector1">
            <a:avLst/>
          </a:prstGeom>
          <a:noFill/>
          <a:ln w="9525" cap="flat" cmpd="sng">
            <a:solidFill>
              <a:srgbClr val="595959"/>
            </a:solidFill>
            <a:prstDash val="solid"/>
            <a:round/>
            <a:headEnd type="none" w="med" len="med"/>
            <a:tailEnd type="triangle" w="med" len="med"/>
          </a:ln>
        </p:spPr>
      </p:cxnSp>
      <p:cxnSp>
        <p:nvCxnSpPr>
          <p:cNvPr id="457" name="Google Shape;457;p31"/>
          <p:cNvCxnSpPr>
            <a:stCxn id="268" idx="2"/>
          </p:cNvCxnSpPr>
          <p:nvPr/>
        </p:nvCxnSpPr>
        <p:spPr>
          <a:xfrm>
            <a:off x="7152421" y="3650213"/>
            <a:ext cx="269400" cy="208200"/>
          </a:xfrm>
          <a:prstGeom prst="straightConnector1">
            <a:avLst/>
          </a:prstGeom>
          <a:noFill/>
          <a:ln w="9525" cap="flat" cmpd="sng">
            <a:solidFill>
              <a:srgbClr val="595959"/>
            </a:solidFill>
            <a:prstDash val="solid"/>
            <a:round/>
            <a:headEnd type="none" w="med" len="med"/>
            <a:tailEnd type="triangle" w="med" len="med"/>
          </a:ln>
        </p:spPr>
      </p:cxnSp>
      <p:cxnSp>
        <p:nvCxnSpPr>
          <p:cNvPr id="458" name="Google Shape;458;p31"/>
          <p:cNvCxnSpPr>
            <a:stCxn id="268" idx="2"/>
          </p:cNvCxnSpPr>
          <p:nvPr/>
        </p:nvCxnSpPr>
        <p:spPr>
          <a:xfrm>
            <a:off x="7152421" y="3650213"/>
            <a:ext cx="81000" cy="208200"/>
          </a:xfrm>
          <a:prstGeom prst="straightConnector1">
            <a:avLst/>
          </a:prstGeom>
          <a:noFill/>
          <a:ln w="9525" cap="flat" cmpd="sng">
            <a:solidFill>
              <a:srgbClr val="595959"/>
            </a:solidFill>
            <a:prstDash val="solid"/>
            <a:round/>
            <a:headEnd type="none" w="med" len="med"/>
            <a:tailEnd type="triangle" w="med" len="med"/>
          </a:ln>
        </p:spPr>
      </p:cxnSp>
      <p:cxnSp>
        <p:nvCxnSpPr>
          <p:cNvPr id="459" name="Google Shape;459;p31"/>
          <p:cNvCxnSpPr>
            <a:stCxn id="267" idx="2"/>
          </p:cNvCxnSpPr>
          <p:nvPr/>
        </p:nvCxnSpPr>
        <p:spPr>
          <a:xfrm>
            <a:off x="6642645" y="3650213"/>
            <a:ext cx="8700" cy="208200"/>
          </a:xfrm>
          <a:prstGeom prst="straightConnector1">
            <a:avLst/>
          </a:prstGeom>
          <a:noFill/>
          <a:ln w="9525" cap="flat" cmpd="sng">
            <a:solidFill>
              <a:srgbClr val="595959"/>
            </a:solidFill>
            <a:prstDash val="solid"/>
            <a:round/>
            <a:headEnd type="none" w="med" len="med"/>
            <a:tailEnd type="triangle" w="med" len="med"/>
          </a:ln>
        </p:spPr>
      </p:cxnSp>
      <p:cxnSp>
        <p:nvCxnSpPr>
          <p:cNvPr id="460" name="Google Shape;460;p31"/>
          <p:cNvCxnSpPr>
            <a:stCxn id="266" idx="2"/>
          </p:cNvCxnSpPr>
          <p:nvPr/>
        </p:nvCxnSpPr>
        <p:spPr>
          <a:xfrm flipH="1">
            <a:off x="6089536" y="3666957"/>
            <a:ext cx="25500" cy="191400"/>
          </a:xfrm>
          <a:prstGeom prst="straightConnector1">
            <a:avLst/>
          </a:prstGeom>
          <a:noFill/>
          <a:ln w="9525" cap="flat" cmpd="sng">
            <a:solidFill>
              <a:srgbClr val="595959"/>
            </a:solidFill>
            <a:prstDash val="solid"/>
            <a:round/>
            <a:headEnd type="none" w="med" len="med"/>
            <a:tailEnd type="triangle" w="med" len="med"/>
          </a:ln>
        </p:spPr>
      </p:cxnSp>
      <p:cxnSp>
        <p:nvCxnSpPr>
          <p:cNvPr id="461" name="Google Shape;461;p31"/>
          <p:cNvCxnSpPr>
            <a:stCxn id="266" idx="2"/>
          </p:cNvCxnSpPr>
          <p:nvPr/>
        </p:nvCxnSpPr>
        <p:spPr>
          <a:xfrm>
            <a:off x="6115036" y="3666957"/>
            <a:ext cx="159600" cy="191400"/>
          </a:xfrm>
          <a:prstGeom prst="straightConnector1">
            <a:avLst/>
          </a:prstGeom>
          <a:noFill/>
          <a:ln w="9525" cap="flat" cmpd="sng">
            <a:solidFill>
              <a:srgbClr val="595959"/>
            </a:solidFill>
            <a:prstDash val="solid"/>
            <a:round/>
            <a:headEnd type="none" w="med" len="med"/>
            <a:tailEnd type="triangle" w="med" len="med"/>
          </a:ln>
        </p:spPr>
      </p:cxnSp>
      <p:cxnSp>
        <p:nvCxnSpPr>
          <p:cNvPr id="462" name="Google Shape;462;p31"/>
          <p:cNvCxnSpPr>
            <a:stCxn id="267" idx="2"/>
          </p:cNvCxnSpPr>
          <p:nvPr/>
        </p:nvCxnSpPr>
        <p:spPr>
          <a:xfrm flipH="1">
            <a:off x="6462945" y="3650213"/>
            <a:ext cx="179700" cy="208200"/>
          </a:xfrm>
          <a:prstGeom prst="straightConnector1">
            <a:avLst/>
          </a:prstGeom>
          <a:noFill/>
          <a:ln w="9525" cap="flat" cmpd="sng">
            <a:solidFill>
              <a:srgbClr val="595959"/>
            </a:solidFill>
            <a:prstDash val="solid"/>
            <a:round/>
            <a:headEnd type="none" w="med" len="med"/>
            <a:tailEnd type="triangle" w="med" len="med"/>
          </a:ln>
        </p:spPr>
      </p:cxnSp>
      <p:cxnSp>
        <p:nvCxnSpPr>
          <p:cNvPr id="463" name="Google Shape;463;p31"/>
          <p:cNvCxnSpPr>
            <a:stCxn id="268" idx="2"/>
          </p:cNvCxnSpPr>
          <p:nvPr/>
        </p:nvCxnSpPr>
        <p:spPr>
          <a:xfrm flipH="1">
            <a:off x="7048621" y="3650213"/>
            <a:ext cx="103800" cy="208200"/>
          </a:xfrm>
          <a:prstGeom prst="straightConnector1">
            <a:avLst/>
          </a:prstGeom>
          <a:noFill/>
          <a:ln w="9525" cap="flat" cmpd="sng">
            <a:solidFill>
              <a:srgbClr val="595959"/>
            </a:solidFill>
            <a:prstDash val="solid"/>
            <a:round/>
            <a:headEnd type="none" w="med" len="med"/>
            <a:tailEnd type="triangle" w="med" len="med"/>
          </a:ln>
        </p:spPr>
      </p:cxnSp>
      <p:cxnSp>
        <p:nvCxnSpPr>
          <p:cNvPr id="464" name="Google Shape;464;p31"/>
          <p:cNvCxnSpPr>
            <a:stCxn id="269" idx="2"/>
          </p:cNvCxnSpPr>
          <p:nvPr/>
        </p:nvCxnSpPr>
        <p:spPr>
          <a:xfrm flipH="1">
            <a:off x="6856648" y="3650213"/>
            <a:ext cx="764100" cy="208200"/>
          </a:xfrm>
          <a:prstGeom prst="straightConnector1">
            <a:avLst/>
          </a:prstGeom>
          <a:noFill/>
          <a:ln w="9525" cap="flat" cmpd="sng">
            <a:solidFill>
              <a:srgbClr val="595959"/>
            </a:solidFill>
            <a:prstDash val="solid"/>
            <a:round/>
            <a:headEnd type="none" w="med" len="med"/>
            <a:tailEnd type="triangle" w="med" len="med"/>
          </a:ln>
        </p:spPr>
      </p:cxnSp>
      <p:cxnSp>
        <p:nvCxnSpPr>
          <p:cNvPr id="465" name="Google Shape;465;p31"/>
          <p:cNvCxnSpPr>
            <a:stCxn id="244" idx="2"/>
          </p:cNvCxnSpPr>
          <p:nvPr/>
        </p:nvCxnSpPr>
        <p:spPr>
          <a:xfrm>
            <a:off x="5065623" y="3672603"/>
            <a:ext cx="42600" cy="185700"/>
          </a:xfrm>
          <a:prstGeom prst="straightConnector1">
            <a:avLst/>
          </a:prstGeom>
          <a:noFill/>
          <a:ln w="9525" cap="flat" cmpd="sng">
            <a:solidFill>
              <a:srgbClr val="595959"/>
            </a:solidFill>
            <a:prstDash val="solid"/>
            <a:round/>
            <a:headEnd type="none" w="med" len="med"/>
            <a:tailEnd type="triangle" w="med" len="med"/>
          </a:ln>
        </p:spPr>
      </p:cxnSp>
      <p:cxnSp>
        <p:nvCxnSpPr>
          <p:cNvPr id="466" name="Google Shape;466;p31"/>
          <p:cNvCxnSpPr>
            <a:stCxn id="267" idx="2"/>
            <a:endCxn id="255" idx="0"/>
          </p:cNvCxnSpPr>
          <p:nvPr/>
        </p:nvCxnSpPr>
        <p:spPr>
          <a:xfrm flipH="1">
            <a:off x="6274545" y="3650213"/>
            <a:ext cx="368100" cy="208500"/>
          </a:xfrm>
          <a:prstGeom prst="straightConnector1">
            <a:avLst/>
          </a:prstGeom>
          <a:noFill/>
          <a:ln w="9525" cap="flat" cmpd="sng">
            <a:solidFill>
              <a:srgbClr val="595959"/>
            </a:solidFill>
            <a:prstDash val="solid"/>
            <a:round/>
            <a:headEnd type="none" w="med" len="med"/>
            <a:tailEnd type="triangle" w="med" len="med"/>
          </a:ln>
        </p:spPr>
      </p:cxnSp>
      <p:cxnSp>
        <p:nvCxnSpPr>
          <p:cNvPr id="467" name="Google Shape;467;p31"/>
          <p:cNvCxnSpPr>
            <a:stCxn id="266" idx="2"/>
            <a:endCxn id="257" idx="0"/>
          </p:cNvCxnSpPr>
          <p:nvPr/>
        </p:nvCxnSpPr>
        <p:spPr>
          <a:xfrm>
            <a:off x="6115036" y="3666957"/>
            <a:ext cx="348000" cy="191700"/>
          </a:xfrm>
          <a:prstGeom prst="straightConnector1">
            <a:avLst/>
          </a:prstGeom>
          <a:noFill/>
          <a:ln w="9525" cap="flat" cmpd="sng">
            <a:solidFill>
              <a:srgbClr val="595959"/>
            </a:solidFill>
            <a:prstDash val="solid"/>
            <a:round/>
            <a:headEnd type="none" w="med" len="med"/>
            <a:tailEnd type="triangle" w="med" len="med"/>
          </a:ln>
        </p:spPr>
      </p:cxnSp>
      <p:cxnSp>
        <p:nvCxnSpPr>
          <p:cNvPr id="468" name="Google Shape;468;p31"/>
          <p:cNvCxnSpPr>
            <a:stCxn id="266" idx="2"/>
            <a:endCxn id="258" idx="0"/>
          </p:cNvCxnSpPr>
          <p:nvPr/>
        </p:nvCxnSpPr>
        <p:spPr>
          <a:xfrm>
            <a:off x="6115036" y="3666957"/>
            <a:ext cx="536400" cy="191700"/>
          </a:xfrm>
          <a:prstGeom prst="straightConnector1">
            <a:avLst/>
          </a:prstGeom>
          <a:noFill/>
          <a:ln w="9525" cap="flat" cmpd="sng">
            <a:solidFill>
              <a:srgbClr val="595959"/>
            </a:solidFill>
            <a:prstDash val="solid"/>
            <a:round/>
            <a:headEnd type="none" w="med" len="med"/>
            <a:tailEnd type="triangle" w="med" len="med"/>
          </a:ln>
        </p:spPr>
      </p:cxnSp>
      <p:cxnSp>
        <p:nvCxnSpPr>
          <p:cNvPr id="469" name="Google Shape;469;p31"/>
          <p:cNvCxnSpPr>
            <a:stCxn id="266" idx="2"/>
            <a:endCxn id="254" idx="0"/>
          </p:cNvCxnSpPr>
          <p:nvPr/>
        </p:nvCxnSpPr>
        <p:spPr>
          <a:xfrm flipH="1">
            <a:off x="5897836" y="3666957"/>
            <a:ext cx="217200" cy="191700"/>
          </a:xfrm>
          <a:prstGeom prst="straightConnector1">
            <a:avLst/>
          </a:prstGeom>
          <a:noFill/>
          <a:ln w="9525" cap="flat" cmpd="sng">
            <a:solidFill>
              <a:srgbClr val="595959"/>
            </a:solidFill>
            <a:prstDash val="solid"/>
            <a:round/>
            <a:headEnd type="none" w="med" len="med"/>
            <a:tailEnd type="triangle" w="med" len="med"/>
          </a:ln>
        </p:spPr>
      </p:cxnSp>
      <p:cxnSp>
        <p:nvCxnSpPr>
          <p:cNvPr id="470" name="Google Shape;470;p31"/>
          <p:cNvCxnSpPr>
            <a:stCxn id="265" idx="2"/>
            <a:endCxn id="370" idx="0"/>
          </p:cNvCxnSpPr>
          <p:nvPr/>
        </p:nvCxnSpPr>
        <p:spPr>
          <a:xfrm>
            <a:off x="5588571" y="3662521"/>
            <a:ext cx="103800" cy="196200"/>
          </a:xfrm>
          <a:prstGeom prst="straightConnector1">
            <a:avLst/>
          </a:prstGeom>
          <a:noFill/>
          <a:ln w="9525" cap="flat" cmpd="sng">
            <a:solidFill>
              <a:srgbClr val="595959"/>
            </a:solidFill>
            <a:prstDash val="solid"/>
            <a:round/>
            <a:headEnd type="none" w="med" len="med"/>
            <a:tailEnd type="triangle" w="med" len="med"/>
          </a:ln>
        </p:spPr>
      </p:cxnSp>
      <p:cxnSp>
        <p:nvCxnSpPr>
          <p:cNvPr id="471" name="Google Shape;471;p31"/>
          <p:cNvCxnSpPr>
            <a:stCxn id="244" idx="2"/>
            <a:endCxn id="390" idx="0"/>
          </p:cNvCxnSpPr>
          <p:nvPr/>
        </p:nvCxnSpPr>
        <p:spPr>
          <a:xfrm>
            <a:off x="5065623" y="3672603"/>
            <a:ext cx="435600" cy="186000"/>
          </a:xfrm>
          <a:prstGeom prst="straightConnector1">
            <a:avLst/>
          </a:prstGeom>
          <a:noFill/>
          <a:ln w="9525" cap="flat" cmpd="sng">
            <a:solidFill>
              <a:srgbClr val="595959"/>
            </a:solidFill>
            <a:prstDash val="solid"/>
            <a:round/>
            <a:headEnd type="none" w="med" len="med"/>
            <a:tailEnd type="triangle" w="med" len="med"/>
          </a:ln>
        </p:spPr>
      </p:cxnSp>
      <p:cxnSp>
        <p:nvCxnSpPr>
          <p:cNvPr id="472" name="Google Shape;472;p31"/>
          <p:cNvCxnSpPr>
            <a:stCxn id="265" idx="2"/>
            <a:endCxn id="390" idx="0"/>
          </p:cNvCxnSpPr>
          <p:nvPr/>
        </p:nvCxnSpPr>
        <p:spPr>
          <a:xfrm flipH="1">
            <a:off x="5501271" y="3662521"/>
            <a:ext cx="87300" cy="196200"/>
          </a:xfrm>
          <a:prstGeom prst="straightConnector1">
            <a:avLst/>
          </a:prstGeom>
          <a:noFill/>
          <a:ln w="9525" cap="flat" cmpd="sng">
            <a:solidFill>
              <a:srgbClr val="595959"/>
            </a:solidFill>
            <a:prstDash val="solid"/>
            <a:round/>
            <a:headEnd type="none" w="med" len="med"/>
            <a:tailEnd type="triangle" w="med" len="med"/>
          </a:ln>
        </p:spPr>
      </p:cxnSp>
      <p:cxnSp>
        <p:nvCxnSpPr>
          <p:cNvPr id="473" name="Google Shape;473;p31"/>
          <p:cNvCxnSpPr>
            <a:stCxn id="266" idx="2"/>
            <a:endCxn id="390" idx="0"/>
          </p:cNvCxnSpPr>
          <p:nvPr/>
        </p:nvCxnSpPr>
        <p:spPr>
          <a:xfrm flipH="1">
            <a:off x="5501236" y="3666957"/>
            <a:ext cx="613800" cy="191700"/>
          </a:xfrm>
          <a:prstGeom prst="straightConnector1">
            <a:avLst/>
          </a:prstGeom>
          <a:noFill/>
          <a:ln w="9525" cap="flat" cmpd="sng">
            <a:solidFill>
              <a:srgbClr val="595959"/>
            </a:solidFill>
            <a:prstDash val="solid"/>
            <a:round/>
            <a:headEnd type="none" w="med" len="med"/>
            <a:tailEnd type="triangle" w="med" len="med"/>
          </a:ln>
        </p:spPr>
      </p:cxnSp>
      <p:cxnSp>
        <p:nvCxnSpPr>
          <p:cNvPr id="474" name="Google Shape;474;p31"/>
          <p:cNvCxnSpPr>
            <a:stCxn id="266" idx="2"/>
            <a:endCxn id="248" idx="0"/>
          </p:cNvCxnSpPr>
          <p:nvPr/>
        </p:nvCxnSpPr>
        <p:spPr>
          <a:xfrm flipH="1">
            <a:off x="5310436" y="3666957"/>
            <a:ext cx="804600" cy="191700"/>
          </a:xfrm>
          <a:prstGeom prst="straightConnector1">
            <a:avLst/>
          </a:prstGeom>
          <a:noFill/>
          <a:ln w="9525" cap="flat" cmpd="sng">
            <a:solidFill>
              <a:srgbClr val="595959"/>
            </a:solidFill>
            <a:prstDash val="solid"/>
            <a:round/>
            <a:headEnd type="none" w="med" len="med"/>
            <a:tailEnd type="triangle" w="med" len="med"/>
          </a:ln>
        </p:spPr>
      </p:cxnSp>
      <p:cxnSp>
        <p:nvCxnSpPr>
          <p:cNvPr id="475" name="Google Shape;475;p31"/>
          <p:cNvCxnSpPr>
            <a:stCxn id="244" idx="2"/>
            <a:endCxn id="248" idx="0"/>
          </p:cNvCxnSpPr>
          <p:nvPr/>
        </p:nvCxnSpPr>
        <p:spPr>
          <a:xfrm>
            <a:off x="5065623" y="3672603"/>
            <a:ext cx="244800" cy="186000"/>
          </a:xfrm>
          <a:prstGeom prst="straightConnector1">
            <a:avLst/>
          </a:prstGeom>
          <a:noFill/>
          <a:ln w="9525" cap="flat" cmpd="sng">
            <a:solidFill>
              <a:srgbClr val="595959"/>
            </a:solidFill>
            <a:prstDash val="solid"/>
            <a:round/>
            <a:headEnd type="none" w="med" len="med"/>
            <a:tailEnd type="triangle" w="med" len="med"/>
          </a:ln>
        </p:spPr>
      </p:cxnSp>
      <p:cxnSp>
        <p:nvCxnSpPr>
          <p:cNvPr id="476" name="Google Shape;476;p31"/>
          <p:cNvCxnSpPr>
            <a:stCxn id="264" idx="2"/>
            <a:endCxn id="247" idx="0"/>
          </p:cNvCxnSpPr>
          <p:nvPr/>
        </p:nvCxnSpPr>
        <p:spPr>
          <a:xfrm>
            <a:off x="4566490" y="3675371"/>
            <a:ext cx="356100" cy="182400"/>
          </a:xfrm>
          <a:prstGeom prst="straightConnector1">
            <a:avLst/>
          </a:prstGeom>
          <a:noFill/>
          <a:ln w="9525" cap="flat" cmpd="sng">
            <a:solidFill>
              <a:srgbClr val="595959"/>
            </a:solidFill>
            <a:prstDash val="solid"/>
            <a:round/>
            <a:headEnd type="none" w="med" len="med"/>
            <a:tailEnd type="triangle" w="med" len="med"/>
          </a:ln>
        </p:spPr>
      </p:cxnSp>
      <p:cxnSp>
        <p:nvCxnSpPr>
          <p:cNvPr id="477" name="Google Shape;477;p31"/>
          <p:cNvCxnSpPr>
            <a:stCxn id="268" idx="2"/>
            <a:endCxn id="352" idx="0"/>
          </p:cNvCxnSpPr>
          <p:nvPr/>
        </p:nvCxnSpPr>
        <p:spPr>
          <a:xfrm flipH="1">
            <a:off x="7049821" y="3650213"/>
            <a:ext cx="102600" cy="207900"/>
          </a:xfrm>
          <a:prstGeom prst="straightConnector1">
            <a:avLst/>
          </a:prstGeom>
          <a:noFill/>
          <a:ln w="9525" cap="flat" cmpd="sng">
            <a:solidFill>
              <a:srgbClr val="595959"/>
            </a:solidFill>
            <a:prstDash val="solid"/>
            <a:round/>
            <a:headEnd type="none" w="med" len="med"/>
            <a:tailEnd type="triangle" w="med" len="med"/>
          </a:ln>
        </p:spPr>
      </p:cxnSp>
      <p:cxnSp>
        <p:nvCxnSpPr>
          <p:cNvPr id="478" name="Google Shape;478;p31"/>
          <p:cNvCxnSpPr>
            <a:stCxn id="268" idx="2"/>
            <a:endCxn id="352" idx="0"/>
          </p:cNvCxnSpPr>
          <p:nvPr/>
        </p:nvCxnSpPr>
        <p:spPr>
          <a:xfrm flipH="1">
            <a:off x="7049821" y="3650213"/>
            <a:ext cx="102600" cy="207900"/>
          </a:xfrm>
          <a:prstGeom prst="straightConnector1">
            <a:avLst/>
          </a:prstGeom>
          <a:noFill/>
          <a:ln w="9525" cap="flat" cmpd="sng">
            <a:solidFill>
              <a:srgbClr val="595959"/>
            </a:solidFill>
            <a:prstDash val="solid"/>
            <a:round/>
            <a:headEnd type="none" w="med" len="med"/>
            <a:tailEnd type="triangle" w="med" len="med"/>
          </a:ln>
        </p:spPr>
      </p:cxnSp>
      <p:cxnSp>
        <p:nvCxnSpPr>
          <p:cNvPr id="479" name="Google Shape;479;p31"/>
          <p:cNvCxnSpPr>
            <a:stCxn id="267" idx="2"/>
            <a:endCxn id="352" idx="0"/>
          </p:cNvCxnSpPr>
          <p:nvPr/>
        </p:nvCxnSpPr>
        <p:spPr>
          <a:xfrm>
            <a:off x="6642645" y="3650213"/>
            <a:ext cx="407100" cy="207900"/>
          </a:xfrm>
          <a:prstGeom prst="straightConnector1">
            <a:avLst/>
          </a:prstGeom>
          <a:noFill/>
          <a:ln w="9525" cap="flat" cmpd="sng">
            <a:solidFill>
              <a:srgbClr val="595959"/>
            </a:solidFill>
            <a:prstDash val="solid"/>
            <a:round/>
            <a:headEnd type="none" w="med" len="med"/>
            <a:tailEnd type="triangle" w="med" len="med"/>
          </a:ln>
        </p:spPr>
      </p:cxnSp>
      <p:cxnSp>
        <p:nvCxnSpPr>
          <p:cNvPr id="480" name="Google Shape;480;p31"/>
          <p:cNvCxnSpPr>
            <a:stCxn id="264" idx="2"/>
            <a:endCxn id="251" idx="0"/>
          </p:cNvCxnSpPr>
          <p:nvPr/>
        </p:nvCxnSpPr>
        <p:spPr>
          <a:xfrm>
            <a:off x="4566490" y="3675371"/>
            <a:ext cx="541800" cy="183300"/>
          </a:xfrm>
          <a:prstGeom prst="straightConnector1">
            <a:avLst/>
          </a:prstGeom>
          <a:noFill/>
          <a:ln w="9525" cap="flat" cmpd="sng">
            <a:solidFill>
              <a:srgbClr val="595959"/>
            </a:solidFill>
            <a:prstDash val="solid"/>
            <a:round/>
            <a:headEnd type="none" w="med" len="med"/>
            <a:tailEnd type="triangle" w="med" len="med"/>
          </a:ln>
        </p:spPr>
      </p:cxnSp>
      <p:cxnSp>
        <p:nvCxnSpPr>
          <p:cNvPr id="481" name="Google Shape;481;p31"/>
          <p:cNvCxnSpPr>
            <a:stCxn id="264" idx="2"/>
            <a:endCxn id="248" idx="0"/>
          </p:cNvCxnSpPr>
          <p:nvPr/>
        </p:nvCxnSpPr>
        <p:spPr>
          <a:xfrm>
            <a:off x="4566490" y="3675371"/>
            <a:ext cx="743700" cy="183300"/>
          </a:xfrm>
          <a:prstGeom prst="straightConnector1">
            <a:avLst/>
          </a:prstGeom>
          <a:noFill/>
          <a:ln w="9525" cap="flat" cmpd="sng">
            <a:solidFill>
              <a:srgbClr val="595959"/>
            </a:solidFill>
            <a:prstDash val="solid"/>
            <a:round/>
            <a:headEnd type="none" w="med" len="med"/>
            <a:tailEnd type="triangle" w="med" len="med"/>
          </a:ln>
        </p:spPr>
      </p:cxnSp>
      <p:cxnSp>
        <p:nvCxnSpPr>
          <p:cNvPr id="482" name="Google Shape;482;p31"/>
          <p:cNvCxnSpPr>
            <a:stCxn id="264" idx="2"/>
            <a:endCxn id="370" idx="0"/>
          </p:cNvCxnSpPr>
          <p:nvPr/>
        </p:nvCxnSpPr>
        <p:spPr>
          <a:xfrm>
            <a:off x="4566490" y="3675371"/>
            <a:ext cx="1125900" cy="183300"/>
          </a:xfrm>
          <a:prstGeom prst="straightConnector1">
            <a:avLst/>
          </a:prstGeom>
          <a:noFill/>
          <a:ln w="9525" cap="flat" cmpd="sng">
            <a:solidFill>
              <a:srgbClr val="595959"/>
            </a:solidFill>
            <a:prstDash val="solid"/>
            <a:round/>
            <a:headEnd type="none" w="med" len="med"/>
            <a:tailEnd type="triangle" w="med" len="med"/>
          </a:ln>
        </p:spPr>
      </p:cxnSp>
      <p:cxnSp>
        <p:nvCxnSpPr>
          <p:cNvPr id="483" name="Google Shape;483;p31"/>
          <p:cNvCxnSpPr>
            <a:stCxn id="264" idx="2"/>
            <a:endCxn id="263" idx="0"/>
          </p:cNvCxnSpPr>
          <p:nvPr/>
        </p:nvCxnSpPr>
        <p:spPr>
          <a:xfrm>
            <a:off x="4566490" y="3675371"/>
            <a:ext cx="3043800" cy="171900"/>
          </a:xfrm>
          <a:prstGeom prst="straightConnector1">
            <a:avLst/>
          </a:prstGeom>
          <a:noFill/>
          <a:ln w="9525" cap="flat" cmpd="sng">
            <a:solidFill>
              <a:srgbClr val="595959"/>
            </a:solidFill>
            <a:prstDash val="solid"/>
            <a:round/>
            <a:headEnd type="none" w="med" len="med"/>
            <a:tailEnd type="triangle" w="med" len="med"/>
          </a:ln>
        </p:spPr>
      </p:cxnSp>
      <p:cxnSp>
        <p:nvCxnSpPr>
          <p:cNvPr id="484" name="Google Shape;484;p31"/>
          <p:cNvCxnSpPr>
            <a:stCxn id="269" idx="2"/>
            <a:endCxn id="253" idx="0"/>
          </p:cNvCxnSpPr>
          <p:nvPr/>
        </p:nvCxnSpPr>
        <p:spPr>
          <a:xfrm flipH="1">
            <a:off x="4724848" y="3650213"/>
            <a:ext cx="2895900" cy="207600"/>
          </a:xfrm>
          <a:prstGeom prst="straightConnector1">
            <a:avLst/>
          </a:prstGeom>
          <a:noFill/>
          <a:ln w="9525" cap="flat" cmpd="sng">
            <a:solidFill>
              <a:srgbClr val="595959"/>
            </a:solidFill>
            <a:prstDash val="solid"/>
            <a:round/>
            <a:headEnd type="none" w="med" len="med"/>
            <a:tailEnd type="triangle" w="med" len="med"/>
          </a:ln>
        </p:spPr>
      </p:cxnSp>
      <p:cxnSp>
        <p:nvCxnSpPr>
          <p:cNvPr id="485" name="Google Shape;485;p31"/>
          <p:cNvCxnSpPr>
            <a:stCxn id="269" idx="2"/>
            <a:endCxn id="247" idx="0"/>
          </p:cNvCxnSpPr>
          <p:nvPr/>
        </p:nvCxnSpPr>
        <p:spPr>
          <a:xfrm flipH="1">
            <a:off x="4922548" y="3650213"/>
            <a:ext cx="2698200" cy="207600"/>
          </a:xfrm>
          <a:prstGeom prst="straightConnector1">
            <a:avLst/>
          </a:prstGeom>
          <a:noFill/>
          <a:ln w="9525" cap="flat" cmpd="sng">
            <a:solidFill>
              <a:srgbClr val="595959"/>
            </a:solidFill>
            <a:prstDash val="solid"/>
            <a:round/>
            <a:headEnd type="none" w="med" len="med"/>
            <a:tailEnd type="triangle" w="med" len="med"/>
          </a:ln>
        </p:spPr>
      </p:cxnSp>
      <p:cxnSp>
        <p:nvCxnSpPr>
          <p:cNvPr id="486" name="Google Shape;486;p31"/>
          <p:cNvCxnSpPr>
            <a:stCxn id="268" idx="2"/>
            <a:endCxn id="263" idx="0"/>
          </p:cNvCxnSpPr>
          <p:nvPr/>
        </p:nvCxnSpPr>
        <p:spPr>
          <a:xfrm>
            <a:off x="7152421" y="3650213"/>
            <a:ext cx="457800" cy="197100"/>
          </a:xfrm>
          <a:prstGeom prst="straightConnector1">
            <a:avLst/>
          </a:prstGeom>
          <a:noFill/>
          <a:ln w="9525" cap="flat" cmpd="sng">
            <a:solidFill>
              <a:srgbClr val="595959"/>
            </a:solidFill>
            <a:prstDash val="solid"/>
            <a:round/>
            <a:headEnd type="none" w="med" len="med"/>
            <a:tailEnd type="triangle" w="med" len="med"/>
          </a:ln>
        </p:spPr>
      </p:cxnSp>
      <p:sp>
        <p:nvSpPr>
          <p:cNvPr id="487" name="Google Shape;487;p31"/>
          <p:cNvSpPr txBox="1"/>
          <p:nvPr/>
        </p:nvSpPr>
        <p:spPr>
          <a:xfrm>
            <a:off x="239200" y="1786575"/>
            <a:ext cx="2895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Source Sans Pro"/>
                <a:ea typeface="Source Sans Pro"/>
                <a:cs typeface="Source Sans Pro"/>
                <a:sym typeface="Source Sans Pro"/>
              </a:rPr>
              <a:t>Input: A person’s sequence of 17 embeddings</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solidFill>
                  <a:srgbClr val="B7B7B7"/>
                </a:solidFill>
                <a:latin typeface="Source Sans Pro"/>
                <a:ea typeface="Source Sans Pro"/>
                <a:cs typeface="Source Sans Pro"/>
                <a:sym typeface="Source Sans Pro"/>
              </a:rPr>
              <a:t>Hidden Layers: Determine how to combine sequences to replicate rater scoring</a:t>
            </a:r>
            <a:endParaRPr>
              <a:solidFill>
                <a:srgbClr val="B7B7B7"/>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solidFill>
                  <a:srgbClr val="FF9900"/>
                </a:solidFill>
                <a:latin typeface="Source Sans Pro"/>
                <a:ea typeface="Source Sans Pro"/>
                <a:cs typeface="Source Sans Pro"/>
                <a:sym typeface="Source Sans Pro"/>
              </a:rPr>
              <a:t>Output: Predicted values for the person’s 7 outcomes</a:t>
            </a:r>
            <a:endParaRPr>
              <a:solidFill>
                <a:srgbClr val="FF9900"/>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FF9900"/>
              </a:solidFill>
              <a:latin typeface="Source Sans Pro"/>
              <a:ea typeface="Source Sans Pro"/>
              <a:cs typeface="Source Sans Pro"/>
              <a:sym typeface="Source Sans Pro"/>
            </a:endParaRPr>
          </a:p>
          <a:p>
            <a:pPr marL="0" lvl="0" indent="0" algn="l" rtl="0">
              <a:spcBef>
                <a:spcPts val="0"/>
              </a:spcBef>
              <a:spcAft>
                <a:spcPts val="0"/>
              </a:spcAft>
              <a:buNone/>
            </a:pPr>
            <a:r>
              <a:rPr lang="en" b="1" u="sng">
                <a:latin typeface="Source Sans Pro"/>
                <a:ea typeface="Source Sans Pro"/>
                <a:cs typeface="Source Sans Pro"/>
                <a:sym typeface="Source Sans Pro"/>
              </a:rPr>
              <a:t>Use trained model to make predictions on all other datasets</a:t>
            </a:r>
            <a:endParaRPr b="1" u="sng">
              <a:latin typeface="Source Sans Pro"/>
              <a:ea typeface="Source Sans Pro"/>
              <a:cs typeface="Source Sans Pro"/>
              <a:sym typeface="Source Sans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2"/>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493" name="Google Shape;493;p32"/>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TRAIN USING TRAIN DATASET</a:t>
            </a:r>
            <a:endParaRPr>
              <a:solidFill>
                <a:schemeClr val="accent2"/>
              </a:solidFill>
              <a:latin typeface="Roboto Slab"/>
              <a:ea typeface="Roboto Slab"/>
              <a:cs typeface="Roboto Slab"/>
              <a:sym typeface="Roboto Slab"/>
            </a:endParaRPr>
          </a:p>
        </p:txBody>
      </p:sp>
      <p:cxnSp>
        <p:nvCxnSpPr>
          <p:cNvPr id="494" name="Google Shape;494;p32"/>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495" name="Google Shape;495;p32"/>
          <p:cNvSpPr txBox="1"/>
          <p:nvPr/>
        </p:nvSpPr>
        <p:spPr>
          <a:xfrm>
            <a:off x="4937000" y="3223900"/>
            <a:ext cx="3812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700">
                <a:solidFill>
                  <a:srgbClr val="CC0000"/>
                </a:solidFill>
                <a:latin typeface="Courier New"/>
                <a:ea typeface="Courier New"/>
                <a:cs typeface="Courier New"/>
                <a:sym typeface="Courier New"/>
              </a:rPr>
              <a:t>mse = tf.keras.losses.MeanSquaredError()</a:t>
            </a:r>
            <a:endParaRPr sz="700">
              <a:solidFill>
                <a:srgbClr val="CC0000"/>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latin typeface="Courier New"/>
                <a:ea typeface="Courier New"/>
                <a:cs typeface="Courier New"/>
                <a:sym typeface="Courier New"/>
              </a:rPr>
              <a:t>def customLoss(y_true,y_pred):</a:t>
            </a:r>
            <a:endParaRPr sz="700">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latin typeface="Courier New"/>
                <a:ea typeface="Courier New"/>
                <a:cs typeface="Courier New"/>
                <a:sym typeface="Courier New"/>
              </a:rPr>
              <a:t>  </a:t>
            </a:r>
            <a:r>
              <a:rPr lang="en" sz="700">
                <a:solidFill>
                  <a:srgbClr val="0000FF"/>
                </a:solidFill>
                <a:latin typeface="Courier New"/>
                <a:ea typeface="Courier New"/>
                <a:cs typeface="Courier New"/>
                <a:sym typeface="Courier New"/>
              </a:rPr>
              <a:t>  c_true = 0</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solidFill>
                  <a:srgbClr val="0000FF"/>
                </a:solidFill>
                <a:latin typeface="Courier New"/>
                <a:ea typeface="Courier New"/>
                <a:cs typeface="Courier New"/>
                <a:sym typeface="Courier New"/>
              </a:rPr>
              <a:t>    for i,j, in itertools.combinations(range(7),2):</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solidFill>
                  <a:srgbClr val="0000FF"/>
                </a:solidFill>
                <a:latin typeface="Courier New"/>
                <a:ea typeface="Courier New"/>
                <a:cs typeface="Courier New"/>
                <a:sym typeface="Courier New"/>
              </a:rPr>
              <a:t>        c = correlation_coefficient(y_pred[:,i],y_pred[:,j])</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solidFill>
                  <a:srgbClr val="0000FF"/>
                </a:solidFill>
                <a:latin typeface="Courier New"/>
                <a:ea typeface="Courier New"/>
                <a:cs typeface="Courier New"/>
                <a:sym typeface="Courier New"/>
              </a:rPr>
              <a:t>        c_y= y_corr[i,j]</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solidFill>
                  <a:srgbClr val="0000FF"/>
                </a:solidFill>
                <a:latin typeface="Courier New"/>
                <a:ea typeface="Courier New"/>
                <a:cs typeface="Courier New"/>
                <a:sym typeface="Courier New"/>
              </a:rPr>
              <a:t>        error =  tf.math.abs(tf.subtract(c,c_y))</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solidFill>
                  <a:srgbClr val="0000FF"/>
                </a:solidFill>
                <a:latin typeface="Courier New"/>
                <a:ea typeface="Courier New"/>
                <a:cs typeface="Courier New"/>
                <a:sym typeface="Courier New"/>
              </a:rPr>
              <a:t>        c_true += error</a:t>
            </a:r>
            <a:endParaRPr sz="700">
              <a:solidFill>
                <a:srgbClr val="0000FF"/>
              </a:solidFill>
              <a:latin typeface="Courier New"/>
              <a:ea typeface="Courier New"/>
              <a:cs typeface="Courier New"/>
              <a:sym typeface="Courier New"/>
            </a:endParaRPr>
          </a:p>
          <a:p>
            <a:pPr marL="0" lvl="0" indent="0" algn="l" rtl="0">
              <a:spcBef>
                <a:spcPts val="0"/>
              </a:spcBef>
              <a:spcAft>
                <a:spcPts val="0"/>
              </a:spcAft>
              <a:buClr>
                <a:srgbClr val="000000"/>
              </a:buClr>
              <a:buSzPts val="1100"/>
              <a:buFont typeface="Arial"/>
              <a:buNone/>
            </a:pPr>
            <a:r>
              <a:rPr lang="en" sz="700">
                <a:latin typeface="Courier New"/>
                <a:ea typeface="Courier New"/>
                <a:cs typeface="Courier New"/>
                <a:sym typeface="Courier New"/>
              </a:rPr>
              <a:t>    return </a:t>
            </a:r>
            <a:r>
              <a:rPr lang="en" sz="700">
                <a:solidFill>
                  <a:srgbClr val="CC0000"/>
                </a:solidFill>
                <a:latin typeface="Courier New"/>
                <a:ea typeface="Courier New"/>
                <a:cs typeface="Courier New"/>
                <a:sym typeface="Courier New"/>
              </a:rPr>
              <a:t>mse(y_true,y_pred)</a:t>
            </a:r>
            <a:r>
              <a:rPr lang="en" sz="700">
                <a:latin typeface="Courier New"/>
                <a:ea typeface="Courier New"/>
                <a:cs typeface="Courier New"/>
                <a:sym typeface="Courier New"/>
              </a:rPr>
              <a:t> </a:t>
            </a:r>
            <a:r>
              <a:rPr lang="en" sz="700">
                <a:solidFill>
                  <a:srgbClr val="9900FF"/>
                </a:solidFill>
                <a:latin typeface="Courier New"/>
                <a:ea typeface="Courier New"/>
                <a:cs typeface="Courier New"/>
                <a:sym typeface="Courier New"/>
              </a:rPr>
              <a:t>+</a:t>
            </a:r>
            <a:r>
              <a:rPr lang="en" sz="700">
                <a:solidFill>
                  <a:srgbClr val="351C75"/>
                </a:solidFill>
                <a:latin typeface="Courier New"/>
                <a:ea typeface="Courier New"/>
                <a:cs typeface="Courier New"/>
                <a:sym typeface="Courier New"/>
              </a:rPr>
              <a:t> </a:t>
            </a:r>
            <a:r>
              <a:rPr lang="en" sz="700">
                <a:solidFill>
                  <a:srgbClr val="0000FF"/>
                </a:solidFill>
                <a:latin typeface="Courier New"/>
                <a:ea typeface="Courier New"/>
                <a:cs typeface="Courier New"/>
                <a:sym typeface="Courier New"/>
              </a:rPr>
              <a:t>tf.math.divide(c_true,21)</a:t>
            </a:r>
            <a:endParaRPr sz="7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700">
              <a:latin typeface="Courier New"/>
              <a:ea typeface="Courier New"/>
              <a:cs typeface="Courier New"/>
              <a:sym typeface="Courier New"/>
            </a:endParaRPr>
          </a:p>
        </p:txBody>
      </p:sp>
      <p:graphicFrame>
        <p:nvGraphicFramePr>
          <p:cNvPr id="496" name="Google Shape;496;p32"/>
          <p:cNvGraphicFramePr/>
          <p:nvPr/>
        </p:nvGraphicFramePr>
        <p:xfrm>
          <a:off x="4927400" y="735925"/>
          <a:ext cx="3000000" cy="3000000"/>
        </p:xfrm>
        <a:graphic>
          <a:graphicData uri="http://schemas.openxmlformats.org/drawingml/2006/table">
            <a:tbl>
              <a:tblPr>
                <a:noFill/>
                <a:tableStyleId>{74DC9F80-D43C-43D6-8EB2-FF3F5B2F1C26}</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tblGrid>
              <a:tr h="295750">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0"/>
                  </a:ext>
                </a:extLst>
              </a:tr>
              <a:tr h="295750">
                <a:tc>
                  <a:txBody>
                    <a:bodyPr/>
                    <a:lstStyle/>
                    <a:p>
                      <a:pPr marL="0" lvl="0" indent="0" algn="ctr" rtl="0">
                        <a:spcBef>
                          <a:spcPts val="0"/>
                        </a:spcBef>
                        <a:spcAft>
                          <a:spcPts val="0"/>
                        </a:spcAft>
                        <a:buNone/>
                      </a:pPr>
                      <a:r>
                        <a:rPr lang="en" sz="800">
                          <a:solidFill>
                            <a:schemeClr val="accent2"/>
                          </a:solidFill>
                        </a:rPr>
                        <a:t>.52</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1"/>
                  </a:ext>
                </a:extLst>
              </a:tr>
              <a:tr h="295750">
                <a:tc>
                  <a:txBody>
                    <a:bodyPr/>
                    <a:lstStyle/>
                    <a:p>
                      <a:pPr marL="0" lvl="0" indent="0" algn="ctr" rtl="0">
                        <a:spcBef>
                          <a:spcPts val="0"/>
                        </a:spcBef>
                        <a:spcAft>
                          <a:spcPts val="0"/>
                        </a:spcAft>
                        <a:buNone/>
                      </a:pPr>
                      <a:r>
                        <a:rPr lang="en" sz="800">
                          <a:solidFill>
                            <a:schemeClr val="accent2"/>
                          </a:solidFill>
                        </a:rPr>
                        <a:t>.22</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.25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2"/>
                  </a:ext>
                </a:extLst>
              </a:tr>
              <a:tr h="295750">
                <a:tc>
                  <a:txBody>
                    <a:bodyPr/>
                    <a:lstStyle/>
                    <a:p>
                      <a:pPr marL="0" lvl="0" indent="0" algn="ctr" rtl="0">
                        <a:spcBef>
                          <a:spcPts val="0"/>
                        </a:spcBef>
                        <a:spcAft>
                          <a:spcPts val="0"/>
                        </a:spcAft>
                        <a:buNone/>
                      </a:pPr>
                      <a:r>
                        <a:rPr lang="en" sz="800">
                          <a:solidFill>
                            <a:schemeClr val="accent2"/>
                          </a:solidFill>
                        </a:rPr>
                        <a:t>.25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.17</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.13</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3"/>
                  </a:ext>
                </a:extLst>
              </a:tr>
              <a:tr h="295750">
                <a:tc>
                  <a:txBody>
                    <a:bodyPr/>
                    <a:lstStyle/>
                    <a:p>
                      <a:pPr marL="0" lvl="0" indent="0" algn="ctr" rtl="0">
                        <a:spcBef>
                          <a:spcPts val="0"/>
                        </a:spcBef>
                        <a:spcAft>
                          <a:spcPts val="0"/>
                        </a:spcAft>
                        <a:buNone/>
                      </a:pPr>
                      <a:r>
                        <a:rPr lang="en" sz="800">
                          <a:solidFill>
                            <a:schemeClr val="accent2"/>
                          </a:solidFill>
                        </a:rPr>
                        <a:t>.39</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.25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.15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.31</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4"/>
                  </a:ext>
                </a:extLst>
              </a:tr>
              <a:tr h="295750">
                <a:tc>
                  <a:txBody>
                    <a:bodyPr/>
                    <a:lstStyle/>
                    <a:p>
                      <a:pPr marL="0" lvl="0" indent="0" algn="ctr" rtl="0">
                        <a:spcBef>
                          <a:spcPts val="0"/>
                        </a:spcBef>
                        <a:spcAft>
                          <a:spcPts val="0"/>
                        </a:spcAft>
                        <a:buNone/>
                      </a:pPr>
                      <a:r>
                        <a:rPr lang="en" sz="800">
                          <a:solidFill>
                            <a:schemeClr val="accent2"/>
                          </a:solidFill>
                        </a:rPr>
                        <a:t>.24</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.31</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.22</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.16</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.20</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endParaRPr sz="800">
                        <a:solidFill>
                          <a:schemeClr val="accent2"/>
                        </a:solidFill>
                      </a:endParaRPr>
                    </a:p>
                  </a:txBody>
                  <a:tcPr marL="91425" marR="91425" marT="91425" marB="91425" anchor="ctr">
                    <a:solidFill>
                      <a:srgbClr val="CCCCCC"/>
                    </a:solidFill>
                  </a:tcPr>
                </a:tc>
                <a:extLst>
                  <a:ext uri="{0D108BD9-81ED-4DB2-BD59-A6C34878D82A}">
                    <a16:rowId xmlns:a16="http://schemas.microsoft.com/office/drawing/2014/main" val="10005"/>
                  </a:ext>
                </a:extLst>
              </a:tr>
              <a:tr h="295750">
                <a:tc>
                  <a:txBody>
                    <a:bodyPr/>
                    <a:lstStyle/>
                    <a:p>
                      <a:pPr marL="0" lvl="0" indent="0" algn="ctr" rtl="0">
                        <a:spcBef>
                          <a:spcPts val="0"/>
                        </a:spcBef>
                        <a:spcAft>
                          <a:spcPts val="0"/>
                        </a:spcAft>
                        <a:buNone/>
                      </a:pPr>
                      <a:r>
                        <a:rPr lang="en" sz="800">
                          <a:solidFill>
                            <a:schemeClr val="accent2"/>
                          </a:solidFill>
                        </a:rPr>
                        <a:t>.75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.54</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.35</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.38</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.68</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.36</a:t>
                      </a:r>
                      <a:endParaRPr sz="800">
                        <a:solidFill>
                          <a:schemeClr val="accent2"/>
                        </a:solidFill>
                      </a:endParaRPr>
                    </a:p>
                  </a:txBody>
                  <a:tcPr marL="91425" marR="91425" marT="91425" marB="91425" anchor="ctr"/>
                </a:tc>
                <a:tc>
                  <a:txBody>
                    <a:bodyPr/>
                    <a:lstStyle/>
                    <a:p>
                      <a:pPr marL="0" lvl="0" indent="0" algn="ctr" rtl="0">
                        <a:spcBef>
                          <a:spcPts val="0"/>
                        </a:spcBef>
                        <a:spcAft>
                          <a:spcPts val="0"/>
                        </a:spcAft>
                        <a:buNone/>
                      </a:pPr>
                      <a:r>
                        <a:rPr lang="en" sz="800">
                          <a:solidFill>
                            <a:schemeClr val="accent2"/>
                          </a:solidFill>
                        </a:rPr>
                        <a:t>-</a:t>
                      </a:r>
                      <a:endParaRPr sz="800">
                        <a:solidFill>
                          <a:schemeClr val="accent2"/>
                        </a:solidFill>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497" name="Google Shape;497;p32"/>
          <p:cNvSpPr txBox="1"/>
          <p:nvPr/>
        </p:nvSpPr>
        <p:spPr>
          <a:xfrm>
            <a:off x="617625" y="3220900"/>
            <a:ext cx="3887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Adjust the weights in the LSTM Model to minimize the:</a:t>
            </a:r>
            <a:endParaRPr sz="800"/>
          </a:p>
          <a:p>
            <a:pPr marL="0" lvl="0" indent="0" algn="ctr" rtl="0">
              <a:spcBef>
                <a:spcPts val="0"/>
              </a:spcBef>
              <a:spcAft>
                <a:spcPts val="0"/>
              </a:spcAft>
              <a:buNone/>
            </a:pPr>
            <a:endParaRPr sz="800"/>
          </a:p>
          <a:p>
            <a:pPr marL="0" lvl="0" indent="0" algn="l" rtl="0">
              <a:spcBef>
                <a:spcPts val="0"/>
              </a:spcBef>
              <a:spcAft>
                <a:spcPts val="0"/>
              </a:spcAft>
              <a:buNone/>
            </a:pPr>
            <a:r>
              <a:rPr lang="en" sz="800">
                <a:solidFill>
                  <a:srgbClr val="CC0000"/>
                </a:solidFill>
              </a:rPr>
              <a:t>mean squared error difference between each predicted outcome and the actual outcome </a:t>
            </a:r>
            <a:endParaRPr sz="800">
              <a:solidFill>
                <a:srgbClr val="CC0000"/>
              </a:solidFill>
            </a:endParaRPr>
          </a:p>
          <a:p>
            <a:pPr marL="0" lvl="0" indent="457200" algn="ctr" rtl="0">
              <a:spcBef>
                <a:spcPts val="0"/>
              </a:spcBef>
              <a:spcAft>
                <a:spcPts val="0"/>
              </a:spcAft>
              <a:buNone/>
            </a:pPr>
            <a:endParaRPr sz="800">
              <a:solidFill>
                <a:srgbClr val="674EA7"/>
              </a:solidFill>
            </a:endParaRPr>
          </a:p>
          <a:p>
            <a:pPr marL="0" lvl="0" indent="0" algn="l" rtl="0">
              <a:spcBef>
                <a:spcPts val="0"/>
              </a:spcBef>
              <a:spcAft>
                <a:spcPts val="0"/>
              </a:spcAft>
              <a:buNone/>
            </a:pPr>
            <a:r>
              <a:rPr lang="en" sz="800">
                <a:solidFill>
                  <a:srgbClr val="674EA7"/>
                </a:solidFill>
              </a:rPr>
              <a:t>as well as the</a:t>
            </a:r>
            <a:endParaRPr sz="800">
              <a:solidFill>
                <a:srgbClr val="674EA7"/>
              </a:solidFill>
            </a:endParaRPr>
          </a:p>
          <a:p>
            <a:pPr marL="0" lvl="0" indent="457200" algn="ctr" rtl="0">
              <a:spcBef>
                <a:spcPts val="0"/>
              </a:spcBef>
              <a:spcAft>
                <a:spcPts val="0"/>
              </a:spcAft>
              <a:buNone/>
            </a:pPr>
            <a:endParaRPr sz="800">
              <a:solidFill>
                <a:srgbClr val="674EA7"/>
              </a:solidFill>
            </a:endParaRPr>
          </a:p>
          <a:p>
            <a:pPr marL="0" lvl="0" indent="0" algn="l" rtl="0">
              <a:spcBef>
                <a:spcPts val="0"/>
              </a:spcBef>
              <a:spcAft>
                <a:spcPts val="0"/>
              </a:spcAft>
              <a:buNone/>
            </a:pPr>
            <a:r>
              <a:rPr lang="en" sz="800">
                <a:solidFill>
                  <a:srgbClr val="0000FF"/>
                </a:solidFill>
              </a:rPr>
              <a:t>average absolute difference between the observed and actual inter-outcome correlation matrix</a:t>
            </a:r>
            <a:endParaRPr sz="800">
              <a:solidFill>
                <a:srgbClr val="0000FF"/>
              </a:solidFill>
            </a:endParaRPr>
          </a:p>
        </p:txBody>
      </p:sp>
      <p:sp>
        <p:nvSpPr>
          <p:cNvPr id="498" name="Google Shape;498;p32"/>
          <p:cNvSpPr/>
          <p:nvPr/>
        </p:nvSpPr>
        <p:spPr>
          <a:xfrm>
            <a:off x="4541200" y="3309475"/>
            <a:ext cx="124500" cy="1012200"/>
          </a:xfrm>
          <a:prstGeom prst="leftBrace">
            <a:avLst>
              <a:gd name="adj1" fmla="val 50000"/>
              <a:gd name="adj2"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2"/>
          <p:cNvCxnSpPr/>
          <p:nvPr/>
        </p:nvCxnSpPr>
        <p:spPr>
          <a:xfrm>
            <a:off x="389275" y="3112700"/>
            <a:ext cx="8356200" cy="0"/>
          </a:xfrm>
          <a:prstGeom prst="straightConnector1">
            <a:avLst/>
          </a:prstGeom>
          <a:noFill/>
          <a:ln w="9525" cap="flat" cmpd="sng">
            <a:solidFill>
              <a:srgbClr val="595959"/>
            </a:solidFill>
            <a:prstDash val="solid"/>
            <a:round/>
            <a:headEnd type="none" w="med" len="med"/>
            <a:tailEnd type="none" w="med" len="med"/>
          </a:ln>
        </p:spPr>
      </p:cxnSp>
      <p:sp>
        <p:nvSpPr>
          <p:cNvPr id="500" name="Google Shape;500;p32"/>
          <p:cNvSpPr txBox="1"/>
          <p:nvPr/>
        </p:nvSpPr>
        <p:spPr>
          <a:xfrm>
            <a:off x="617875" y="739825"/>
            <a:ext cx="32274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accent2"/>
                </a:solidFill>
                <a:latin typeface="Roboto Slab"/>
                <a:ea typeface="Roboto Slab"/>
                <a:cs typeface="Roboto Slab"/>
                <a:sym typeface="Roboto Slab"/>
              </a:rPr>
              <a:t>Custom Loss Function to Make LSTM predictions less correlated and more informative across different outcomes</a:t>
            </a:r>
            <a:endParaRPr sz="1300"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sz="1300">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sz="1300">
                <a:solidFill>
                  <a:schemeClr val="accent2"/>
                </a:solidFill>
                <a:latin typeface="Roboto Slab Light"/>
                <a:ea typeface="Roboto Slab Light"/>
                <a:cs typeface="Roboto Slab Light"/>
                <a:sym typeface="Roboto Slab Light"/>
              </a:rPr>
              <a:t>New Goal of Model:</a:t>
            </a:r>
            <a:endParaRPr sz="1300">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endParaRPr sz="1300">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sz="1300">
                <a:solidFill>
                  <a:schemeClr val="accent2"/>
                </a:solidFill>
                <a:latin typeface="Roboto Slab Light"/>
                <a:ea typeface="Roboto Slab Light"/>
                <a:cs typeface="Roboto Slab Light"/>
                <a:sym typeface="Roboto Slab Light"/>
              </a:rPr>
              <a:t>	Minimize the MSE</a:t>
            </a:r>
            <a:endParaRPr sz="1300">
              <a:solidFill>
                <a:schemeClr val="accent2"/>
              </a:solidFill>
              <a:latin typeface="Roboto Slab Light"/>
              <a:ea typeface="Roboto Slab Light"/>
              <a:cs typeface="Roboto Slab Light"/>
              <a:sym typeface="Roboto Slab Light"/>
            </a:endParaRPr>
          </a:p>
          <a:p>
            <a:pPr marL="457200" lvl="0" indent="0" algn="l" rtl="0">
              <a:spcBef>
                <a:spcPts val="0"/>
              </a:spcBef>
              <a:spcAft>
                <a:spcPts val="0"/>
              </a:spcAft>
              <a:buNone/>
            </a:pPr>
            <a:endParaRPr sz="1300">
              <a:solidFill>
                <a:schemeClr val="accent2"/>
              </a:solidFill>
              <a:latin typeface="Roboto Slab Light"/>
              <a:ea typeface="Roboto Slab Light"/>
              <a:cs typeface="Roboto Slab Light"/>
              <a:sym typeface="Roboto Slab Light"/>
            </a:endParaRPr>
          </a:p>
          <a:p>
            <a:pPr marL="457200" lvl="0" indent="0" algn="l" rtl="0">
              <a:spcBef>
                <a:spcPts val="0"/>
              </a:spcBef>
              <a:spcAft>
                <a:spcPts val="0"/>
              </a:spcAft>
              <a:buNone/>
            </a:pPr>
            <a:r>
              <a:rPr lang="en" sz="1300">
                <a:solidFill>
                  <a:schemeClr val="accent2"/>
                </a:solidFill>
                <a:latin typeface="Roboto Slab Light"/>
                <a:ea typeface="Roboto Slab Light"/>
                <a:cs typeface="Roboto Slab Light"/>
                <a:sym typeface="Roboto Slab Light"/>
              </a:rPr>
              <a:t>Reproduce the pattern of correlations between outcomes</a:t>
            </a:r>
            <a:endParaRPr sz="1300">
              <a:solidFill>
                <a:schemeClr val="accent2"/>
              </a:solidFill>
              <a:latin typeface="Roboto Slab Light"/>
              <a:ea typeface="Roboto Slab Light"/>
              <a:cs typeface="Roboto Slab Light"/>
              <a:sym typeface="Roboto Slab Light"/>
            </a:endParaRPr>
          </a:p>
        </p:txBody>
      </p:sp>
      <p:cxnSp>
        <p:nvCxnSpPr>
          <p:cNvPr id="501" name="Google Shape;501;p32"/>
          <p:cNvCxnSpPr/>
          <p:nvPr/>
        </p:nvCxnSpPr>
        <p:spPr>
          <a:xfrm rot="10800000">
            <a:off x="4028800" y="673050"/>
            <a:ext cx="0" cy="2373600"/>
          </a:xfrm>
          <a:prstGeom prst="straightConnector1">
            <a:avLst/>
          </a:prstGeom>
          <a:noFill/>
          <a:ln w="9525" cap="flat" cmpd="sng">
            <a:solidFill>
              <a:srgbClr val="595959"/>
            </a:solidFill>
            <a:prstDash val="solid"/>
            <a:round/>
            <a:headEnd type="none" w="med" len="med"/>
            <a:tailEnd type="none" w="med" len="med"/>
          </a:ln>
        </p:spPr>
      </p:cxnSp>
      <p:sp>
        <p:nvSpPr>
          <p:cNvPr id="502" name="Google Shape;502;p32"/>
          <p:cNvSpPr txBox="1"/>
          <p:nvPr/>
        </p:nvSpPr>
        <p:spPr>
          <a:xfrm>
            <a:off x="4992975" y="2812350"/>
            <a:ext cx="24174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Outcome correlations from train dataset</a:t>
            </a:r>
            <a:endParaRPr sz="900">
              <a:solidFill>
                <a:schemeClr val="accent2"/>
              </a:solidFill>
              <a:latin typeface="Roboto Slab Light"/>
              <a:ea typeface="Roboto Slab Light"/>
              <a:cs typeface="Roboto Slab Light"/>
              <a:sym typeface="Roboto Slab Light"/>
            </a:endParaRPr>
          </a:p>
        </p:txBody>
      </p:sp>
      <p:sp>
        <p:nvSpPr>
          <p:cNvPr id="503" name="Google Shape;503;p32"/>
          <p:cNvSpPr txBox="1"/>
          <p:nvPr/>
        </p:nvSpPr>
        <p:spPr>
          <a:xfrm>
            <a:off x="4117600" y="77572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Commits</a:t>
            </a:r>
            <a:endParaRPr sz="900">
              <a:solidFill>
                <a:schemeClr val="accent2"/>
              </a:solidFill>
              <a:latin typeface="Roboto Slab Light"/>
              <a:ea typeface="Roboto Slab Light"/>
              <a:cs typeface="Roboto Slab Light"/>
              <a:sym typeface="Roboto Slab Light"/>
            </a:endParaRPr>
          </a:p>
        </p:txBody>
      </p:sp>
      <p:sp>
        <p:nvSpPr>
          <p:cNvPr id="504" name="Google Shape;504;p32"/>
          <p:cNvSpPr txBox="1"/>
          <p:nvPr/>
        </p:nvSpPr>
        <p:spPr>
          <a:xfrm>
            <a:off x="4117600" y="106147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Chooses</a:t>
            </a:r>
            <a:endParaRPr sz="900">
              <a:solidFill>
                <a:schemeClr val="accent2"/>
              </a:solidFill>
              <a:latin typeface="Roboto Slab Light"/>
              <a:ea typeface="Roboto Slab Light"/>
              <a:cs typeface="Roboto Slab Light"/>
              <a:sym typeface="Roboto Slab Light"/>
            </a:endParaRPr>
          </a:p>
        </p:txBody>
      </p:sp>
      <p:sp>
        <p:nvSpPr>
          <p:cNvPr id="505" name="Google Shape;505;p32"/>
          <p:cNvSpPr txBox="1"/>
          <p:nvPr/>
        </p:nvSpPr>
        <p:spPr>
          <a:xfrm>
            <a:off x="4117600" y="138532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Gathers</a:t>
            </a:r>
            <a:endParaRPr sz="900">
              <a:solidFill>
                <a:schemeClr val="accent2"/>
              </a:solidFill>
              <a:latin typeface="Roboto Slab Light"/>
              <a:ea typeface="Roboto Slab Light"/>
              <a:cs typeface="Roboto Slab Light"/>
              <a:sym typeface="Roboto Slab Light"/>
            </a:endParaRPr>
          </a:p>
        </p:txBody>
      </p:sp>
      <p:sp>
        <p:nvSpPr>
          <p:cNvPr id="506" name="Google Shape;506;p32"/>
          <p:cNvSpPr txBox="1"/>
          <p:nvPr/>
        </p:nvSpPr>
        <p:spPr>
          <a:xfrm>
            <a:off x="4117600" y="1661550"/>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Identifies</a:t>
            </a:r>
            <a:endParaRPr sz="900">
              <a:solidFill>
                <a:schemeClr val="accent2"/>
              </a:solidFill>
              <a:latin typeface="Roboto Slab Light"/>
              <a:ea typeface="Roboto Slab Light"/>
              <a:cs typeface="Roboto Slab Light"/>
              <a:sym typeface="Roboto Slab Light"/>
            </a:endParaRPr>
          </a:p>
        </p:txBody>
      </p:sp>
      <p:sp>
        <p:nvSpPr>
          <p:cNvPr id="507" name="Google Shape;507;p32"/>
          <p:cNvSpPr txBox="1"/>
          <p:nvPr/>
        </p:nvSpPr>
        <p:spPr>
          <a:xfrm>
            <a:off x="4117600" y="229972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Involves</a:t>
            </a:r>
            <a:endParaRPr sz="900">
              <a:solidFill>
                <a:schemeClr val="accent2"/>
              </a:solidFill>
              <a:latin typeface="Roboto Slab Light"/>
              <a:ea typeface="Roboto Slab Light"/>
              <a:cs typeface="Roboto Slab Light"/>
              <a:sym typeface="Roboto Slab Light"/>
            </a:endParaRPr>
          </a:p>
        </p:txBody>
      </p:sp>
      <p:sp>
        <p:nvSpPr>
          <p:cNvPr id="508" name="Google Shape;508;p32"/>
          <p:cNvSpPr txBox="1"/>
          <p:nvPr/>
        </p:nvSpPr>
        <p:spPr>
          <a:xfrm>
            <a:off x="4108075" y="252832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Overall</a:t>
            </a:r>
            <a:endParaRPr sz="900">
              <a:solidFill>
                <a:schemeClr val="accent2"/>
              </a:solidFill>
              <a:latin typeface="Roboto Slab Light"/>
              <a:ea typeface="Roboto Slab Light"/>
              <a:cs typeface="Roboto Slab Light"/>
              <a:sym typeface="Roboto Slab Light"/>
            </a:endParaRPr>
          </a:p>
        </p:txBody>
      </p:sp>
      <p:sp>
        <p:nvSpPr>
          <p:cNvPr id="509" name="Google Shape;509;p32"/>
          <p:cNvSpPr txBox="1"/>
          <p:nvPr/>
        </p:nvSpPr>
        <p:spPr>
          <a:xfrm>
            <a:off x="4117600" y="1994925"/>
            <a:ext cx="791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accent2"/>
                </a:solidFill>
                <a:latin typeface="Roboto Slab Light"/>
                <a:ea typeface="Roboto Slab Light"/>
                <a:cs typeface="Roboto Slab Light"/>
                <a:sym typeface="Roboto Slab Light"/>
              </a:rPr>
              <a:t>Interprets</a:t>
            </a:r>
            <a:endParaRPr sz="900">
              <a:solidFill>
                <a:schemeClr val="accent2"/>
              </a:solidFill>
              <a:latin typeface="Roboto Slab Light"/>
              <a:ea typeface="Roboto Slab Light"/>
              <a:cs typeface="Roboto Slab Light"/>
              <a:sym typeface="Roboto Slab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3"/>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REPEAT PROCESS USING DIFFERENT </a:t>
            </a:r>
            <a:r>
              <a:rPr lang="en" sz="2900" b="1">
                <a:solidFill>
                  <a:schemeClr val="accent2"/>
                </a:solidFill>
                <a:latin typeface="Roboto Slab"/>
                <a:ea typeface="Roboto Slab"/>
                <a:cs typeface="Roboto Slab"/>
                <a:sym typeface="Roboto Slab"/>
              </a:rPr>
              <a:t>EMBEDDING MODELS</a:t>
            </a:r>
            <a:endParaRPr b="1">
              <a:solidFill>
                <a:schemeClr val="dk1"/>
              </a:solidFill>
              <a:latin typeface="Roboto Slab"/>
              <a:ea typeface="Roboto Slab"/>
              <a:cs typeface="Roboto Slab"/>
              <a:sym typeface="Roboto Slab"/>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515" name="Google Shape;515;p33"/>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516" name="Google Shape;516;p33"/>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TRAIN USING TRAIN DATASET</a:t>
            </a:r>
            <a:endParaRPr>
              <a:solidFill>
                <a:schemeClr val="accent2"/>
              </a:solidFill>
              <a:latin typeface="Roboto Slab"/>
              <a:ea typeface="Roboto Slab"/>
              <a:cs typeface="Roboto Slab"/>
              <a:sym typeface="Roboto Slab"/>
            </a:endParaRPr>
          </a:p>
        </p:txBody>
      </p:sp>
      <p:cxnSp>
        <p:nvCxnSpPr>
          <p:cNvPr id="517" name="Google Shape;517;p33"/>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518" name="Google Shape;518;p33"/>
          <p:cNvSpPr txBox="1"/>
          <p:nvPr/>
        </p:nvSpPr>
        <p:spPr>
          <a:xfrm>
            <a:off x="922375" y="2112600"/>
            <a:ext cx="26778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all-MiniLM-L6-v2</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all-mpnet-base-v2</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all_roberta_large</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bart-large-cnn</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bart-large-instructiongen-w-inputs</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contriever-msmarco</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distilbert-base-multilingual-cased-ner-hrl</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e5-large</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electra-base-discriminator</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emotion-english-distilroberta-base</a:t>
            </a:r>
            <a:endParaRPr sz="900">
              <a:solidFill>
                <a:schemeClr val="accent1"/>
              </a:solidFill>
            </a:endParaRPr>
          </a:p>
        </p:txBody>
      </p:sp>
      <p:sp>
        <p:nvSpPr>
          <p:cNvPr id="519" name="Google Shape;519;p33"/>
          <p:cNvSpPr txBox="1"/>
          <p:nvPr/>
        </p:nvSpPr>
        <p:spPr>
          <a:xfrm>
            <a:off x="3584291" y="2265941"/>
            <a:ext cx="2677800" cy="15699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accent1"/>
              </a:buClr>
              <a:buSzPts val="900"/>
              <a:buChar char="●"/>
            </a:pPr>
            <a:r>
              <a:rPr lang="en" sz="900">
                <a:solidFill>
                  <a:schemeClr val="accent1"/>
                </a:solidFill>
              </a:rPr>
              <a:t>flan-t5-base</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gtr-t5-xxl</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LaBSE</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mDeBERTa-v3-base-mnli-xnli</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msmarco-bert-co-condenser</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opt-125m-email-generation</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Paraphrase-multilingual-mpnet-base-v2</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Sentence-t5-xxl</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sgpt-27-weightedmean</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sgpt-bloom</a:t>
            </a:r>
            <a:endParaRPr sz="900">
              <a:solidFill>
                <a:schemeClr val="accent1"/>
              </a:solidFill>
            </a:endParaRPr>
          </a:p>
        </p:txBody>
      </p:sp>
      <p:sp>
        <p:nvSpPr>
          <p:cNvPr id="520" name="Google Shape;520;p33"/>
          <p:cNvSpPr txBox="1"/>
          <p:nvPr/>
        </p:nvSpPr>
        <p:spPr>
          <a:xfrm>
            <a:off x="6206575" y="2286224"/>
            <a:ext cx="2506500" cy="8772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accent1"/>
              </a:buClr>
              <a:buSzPts val="900"/>
              <a:buChar char="●"/>
            </a:pPr>
            <a:r>
              <a:rPr lang="en" sz="900">
                <a:solidFill>
                  <a:schemeClr val="accent1"/>
                </a:solidFill>
              </a:rPr>
              <a:t>sn-xlm-roberta</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t5-3b-ssm</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t5-one-line-summary</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unsup-simcse-bert-base-uncased</a:t>
            </a:r>
            <a:endParaRPr sz="900">
              <a:solidFill>
                <a:schemeClr val="accent1"/>
              </a:solidFill>
            </a:endParaRPr>
          </a:p>
          <a:p>
            <a:pPr marL="457200" lvl="0" indent="-285750" algn="l" rtl="0">
              <a:spcBef>
                <a:spcPts val="0"/>
              </a:spcBef>
              <a:spcAft>
                <a:spcPts val="0"/>
              </a:spcAft>
              <a:buClr>
                <a:schemeClr val="accent1"/>
              </a:buClr>
              <a:buSzPts val="900"/>
              <a:buChar char="●"/>
            </a:pPr>
            <a:r>
              <a:rPr lang="en" sz="900">
                <a:solidFill>
                  <a:schemeClr val="accent1"/>
                </a:solidFill>
              </a:rPr>
              <a:t>xlm-roberta-large</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4"/>
          <p:cNvSpPr txBox="1"/>
          <p:nvPr/>
        </p:nvSpPr>
        <p:spPr>
          <a:xfrm>
            <a:off x="521125" y="69810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REPEAT PROCESS USING DIFFERENT </a:t>
            </a:r>
            <a:r>
              <a:rPr lang="en" sz="2900" b="1">
                <a:solidFill>
                  <a:schemeClr val="accent2"/>
                </a:solidFill>
                <a:latin typeface="Roboto Slab"/>
                <a:ea typeface="Roboto Slab"/>
                <a:cs typeface="Roboto Slab"/>
                <a:sym typeface="Roboto Slab"/>
              </a:rPr>
              <a:t>LSTM ARCHITECTURES</a:t>
            </a:r>
            <a:endParaRPr b="1">
              <a:solidFill>
                <a:schemeClr val="dk1"/>
              </a:solidFill>
              <a:latin typeface="Roboto Slab"/>
              <a:ea typeface="Roboto Slab"/>
              <a:cs typeface="Roboto Slab"/>
              <a:sym typeface="Roboto Slab"/>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526" name="Google Shape;526;p34"/>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1: GET DIFFERENT PERSPECTIVES</a:t>
            </a:r>
            <a:endParaRPr/>
          </a:p>
        </p:txBody>
      </p:sp>
      <p:sp>
        <p:nvSpPr>
          <p:cNvPr id="527" name="Google Shape;527;p34"/>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TRAIN USING TRAIN DATASET</a:t>
            </a:r>
            <a:endParaRPr>
              <a:solidFill>
                <a:schemeClr val="accent2"/>
              </a:solidFill>
              <a:latin typeface="Roboto Slab"/>
              <a:ea typeface="Roboto Slab"/>
              <a:cs typeface="Roboto Slab"/>
              <a:sym typeface="Roboto Slab"/>
            </a:endParaRPr>
          </a:p>
        </p:txBody>
      </p:sp>
      <p:cxnSp>
        <p:nvCxnSpPr>
          <p:cNvPr id="528" name="Google Shape;528;p34"/>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529" name="Google Shape;529;p34"/>
          <p:cNvSpPr txBox="1"/>
          <p:nvPr/>
        </p:nvSpPr>
        <p:spPr>
          <a:xfrm>
            <a:off x="527850" y="2034850"/>
            <a:ext cx="77835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2"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Vary</a:t>
            </a:r>
            <a:endParaRPr sz="2900">
              <a:solidFill>
                <a:schemeClr val="accent2"/>
              </a:solidFill>
              <a:latin typeface="Roboto Slab Light"/>
              <a:ea typeface="Roboto Slab Light"/>
              <a:cs typeface="Roboto Slab Light"/>
              <a:sym typeface="Roboto Slab Light"/>
            </a:endParaRPr>
          </a:p>
          <a:p>
            <a:pPr marL="1828800" lvl="3" indent="-412750" algn="l" rtl="0">
              <a:spcBef>
                <a:spcPts val="0"/>
              </a:spcBef>
              <a:spcAft>
                <a:spcPts val="0"/>
              </a:spcAft>
              <a:buClr>
                <a:schemeClr val="accent2"/>
              </a:buClr>
              <a:buSzPts val="2900"/>
              <a:buFont typeface="Roboto Slab Light"/>
              <a:buChar char="●"/>
            </a:pPr>
            <a:r>
              <a:rPr lang="en" sz="2900">
                <a:solidFill>
                  <a:schemeClr val="accent2"/>
                </a:solidFill>
                <a:latin typeface="Roboto Slab Light"/>
                <a:ea typeface="Roboto Slab Light"/>
                <a:cs typeface="Roboto Slab Light"/>
                <a:sym typeface="Roboto Slab Light"/>
              </a:rPr>
              <a:t>Bidirectionality of LSTM</a:t>
            </a:r>
            <a:endParaRPr sz="2900">
              <a:solidFill>
                <a:schemeClr val="accent2"/>
              </a:solidFill>
              <a:latin typeface="Roboto Slab Light"/>
              <a:ea typeface="Roboto Slab Light"/>
              <a:cs typeface="Roboto Slab Light"/>
              <a:sym typeface="Roboto Slab Light"/>
            </a:endParaRPr>
          </a:p>
          <a:p>
            <a:pPr marL="1828800" lvl="3" indent="-412750" algn="l" rtl="0">
              <a:spcBef>
                <a:spcPts val="0"/>
              </a:spcBef>
              <a:spcAft>
                <a:spcPts val="0"/>
              </a:spcAft>
              <a:buClr>
                <a:schemeClr val="accent2"/>
              </a:buClr>
              <a:buSzPts val="2900"/>
              <a:buFont typeface="Roboto Slab Light"/>
              <a:buChar char="●"/>
            </a:pPr>
            <a:r>
              <a:rPr lang="en" sz="2900">
                <a:solidFill>
                  <a:schemeClr val="accent2"/>
                </a:solidFill>
                <a:latin typeface="Roboto Slab Light"/>
                <a:ea typeface="Roboto Slab Light"/>
                <a:cs typeface="Roboto Slab Light"/>
                <a:sym typeface="Roboto Slab Light"/>
              </a:rPr>
              <a:t>Number of Layer Units</a:t>
            </a:r>
            <a:endParaRPr sz="2900">
              <a:solidFill>
                <a:schemeClr val="accent2"/>
              </a:solidFill>
              <a:latin typeface="Roboto Slab Light"/>
              <a:ea typeface="Roboto Slab Light"/>
              <a:cs typeface="Roboto Slab Light"/>
              <a:sym typeface="Roboto Slab Light"/>
            </a:endParaRPr>
          </a:p>
          <a:p>
            <a:pPr marL="1828800" lvl="3" indent="-412750" algn="l" rtl="0">
              <a:spcBef>
                <a:spcPts val="0"/>
              </a:spcBef>
              <a:spcAft>
                <a:spcPts val="0"/>
              </a:spcAft>
              <a:buClr>
                <a:schemeClr val="accent2"/>
              </a:buClr>
              <a:buSzPts val="2900"/>
              <a:buFont typeface="Roboto Slab Light"/>
              <a:buChar char="●"/>
            </a:pPr>
            <a:r>
              <a:rPr lang="en" sz="2900">
                <a:solidFill>
                  <a:schemeClr val="accent2"/>
                </a:solidFill>
                <a:latin typeface="Roboto Slab Light"/>
                <a:ea typeface="Roboto Slab Light"/>
                <a:cs typeface="Roboto Slab Light"/>
                <a:sym typeface="Roboto Slab Light"/>
              </a:rPr>
              <a:t>Dropout</a:t>
            </a:r>
            <a:endParaRPr sz="2900">
              <a:solidFill>
                <a:schemeClr val="accent2"/>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5"/>
          <p:cNvSpPr txBox="1">
            <a:spLocks noGrp="1"/>
          </p:cNvSpPr>
          <p:nvPr>
            <p:ph type="body" idx="1"/>
          </p:nvPr>
        </p:nvSpPr>
        <p:spPr>
          <a:xfrm>
            <a:off x="834300" y="1723650"/>
            <a:ext cx="75291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Dev Leaderboard performance varies wildly (.30-.47)</a:t>
            </a:r>
            <a:endParaRPr/>
          </a:p>
          <a:p>
            <a:pPr marL="0" lvl="0" indent="0" algn="ctr" rtl="0">
              <a:spcBef>
                <a:spcPts val="600"/>
              </a:spcBef>
              <a:spcAft>
                <a:spcPts val="0"/>
              </a:spcAft>
              <a:buNone/>
            </a:pPr>
            <a:endParaRPr/>
          </a:p>
          <a:p>
            <a:pPr marL="0" lvl="0" indent="0" algn="ctr" rtl="0">
              <a:spcBef>
                <a:spcPts val="600"/>
              </a:spcBef>
              <a:spcAft>
                <a:spcPts val="0"/>
              </a:spcAft>
              <a:buNone/>
            </a:pPr>
            <a:r>
              <a:rPr lang="en"/>
              <a:t>No single model is perfect. </a:t>
            </a:r>
            <a:endParaRPr/>
          </a:p>
          <a:p>
            <a:pPr marL="0" lvl="0" indent="0" algn="ctr" rtl="0">
              <a:spcBef>
                <a:spcPts val="600"/>
              </a:spcBef>
              <a:spcAft>
                <a:spcPts val="0"/>
              </a:spcAft>
              <a:buNone/>
            </a:pPr>
            <a:r>
              <a:rPr lang="en"/>
              <a:t>Each captures a different perspective.</a:t>
            </a:r>
            <a:endParaRPr/>
          </a:p>
        </p:txBody>
      </p:sp>
      <p:sp>
        <p:nvSpPr>
          <p:cNvPr id="535" name="Google Shape;535;p35"/>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6"/>
          <p:cNvSpPr txBox="1">
            <a:spLocks noGrp="1"/>
          </p:cNvSpPr>
          <p:nvPr>
            <p:ph type="ctrTitle"/>
          </p:nvPr>
        </p:nvSpPr>
        <p:spPr>
          <a:xfrm>
            <a:off x="1546025" y="1754800"/>
            <a:ext cx="7073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solidFill>
                  <a:schemeClr val="accent4"/>
                </a:solidFill>
              </a:rPr>
              <a:t>STAGE 2</a:t>
            </a:r>
            <a:endParaRPr sz="3800"/>
          </a:p>
        </p:txBody>
      </p:sp>
      <p:sp>
        <p:nvSpPr>
          <p:cNvPr id="541" name="Google Shape;541;p36"/>
          <p:cNvSpPr txBox="1">
            <a:spLocks noGrp="1"/>
          </p:cNvSpPr>
          <p:nvPr>
            <p:ph type="subTitle" idx="1"/>
          </p:nvPr>
        </p:nvSpPr>
        <p:spPr>
          <a:xfrm>
            <a:off x="1546025" y="3011500"/>
            <a:ext cx="6479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Weight Each Perspective Appropriately in Different Ways</a:t>
            </a:r>
            <a:endParaRPr/>
          </a:p>
        </p:txBody>
      </p:sp>
      <p:sp>
        <p:nvSpPr>
          <p:cNvPr id="542" name="Google Shape;542;p36"/>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37"/>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2: ENSEMBLE THE DIFFERENT PERSPECTIVES</a:t>
            </a:r>
            <a:endParaRPr/>
          </a:p>
        </p:txBody>
      </p:sp>
      <p:cxnSp>
        <p:nvCxnSpPr>
          <p:cNvPr id="548" name="Google Shape;548;p37"/>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549" name="Google Shape;549;p37"/>
          <p:cNvGraphicFramePr/>
          <p:nvPr/>
        </p:nvGraphicFramePr>
        <p:xfrm>
          <a:off x="577169" y="938050"/>
          <a:ext cx="3000000" cy="3000000"/>
        </p:xfrm>
        <a:graphic>
          <a:graphicData uri="http://schemas.openxmlformats.org/drawingml/2006/table">
            <a:tbl>
              <a:tblPr>
                <a:noFill/>
                <a:tableStyleId>{74DC9F80-D43C-43D6-8EB2-FF3F5B2F1C26}</a:tableStyleId>
              </a:tblPr>
              <a:tblGrid>
                <a:gridCol w="786875">
                  <a:extLst>
                    <a:ext uri="{9D8B030D-6E8A-4147-A177-3AD203B41FA5}">
                      <a16:colId xmlns:a16="http://schemas.microsoft.com/office/drawing/2014/main" val="20000"/>
                    </a:ext>
                  </a:extLst>
                </a:gridCol>
                <a:gridCol w="786875">
                  <a:extLst>
                    <a:ext uri="{9D8B030D-6E8A-4147-A177-3AD203B41FA5}">
                      <a16:colId xmlns:a16="http://schemas.microsoft.com/office/drawing/2014/main" val="20001"/>
                    </a:ext>
                  </a:extLst>
                </a:gridCol>
                <a:gridCol w="880675">
                  <a:extLst>
                    <a:ext uri="{9D8B030D-6E8A-4147-A177-3AD203B41FA5}">
                      <a16:colId xmlns:a16="http://schemas.microsoft.com/office/drawing/2014/main" val="20002"/>
                    </a:ext>
                  </a:extLst>
                </a:gridCol>
                <a:gridCol w="693075">
                  <a:extLst>
                    <a:ext uri="{9D8B030D-6E8A-4147-A177-3AD203B41FA5}">
                      <a16:colId xmlns:a16="http://schemas.microsoft.com/office/drawing/2014/main" val="20003"/>
                    </a:ext>
                  </a:extLst>
                </a:gridCol>
                <a:gridCol w="786875">
                  <a:extLst>
                    <a:ext uri="{9D8B030D-6E8A-4147-A177-3AD203B41FA5}">
                      <a16:colId xmlns:a16="http://schemas.microsoft.com/office/drawing/2014/main" val="20004"/>
                    </a:ext>
                  </a:extLst>
                </a:gridCol>
              </a:tblGrid>
              <a:tr h="253050">
                <a:tc>
                  <a:txBody>
                    <a:bodyPr/>
                    <a:lstStyle/>
                    <a:p>
                      <a:pPr marL="0" lvl="0" indent="0" algn="ctr" rtl="0">
                        <a:spcBef>
                          <a:spcPts val="0"/>
                        </a:spcBef>
                        <a:spcAft>
                          <a:spcPts val="0"/>
                        </a:spcAft>
                        <a:buNone/>
                      </a:pPr>
                      <a:r>
                        <a:rPr lang="en" sz="1200" b="1">
                          <a:solidFill>
                            <a:srgbClr val="9900FF"/>
                          </a:solidFill>
                          <a:latin typeface="Roboto Slab"/>
                          <a:ea typeface="Roboto Slab"/>
                          <a:cs typeface="Roboto Slab"/>
                          <a:sym typeface="Roboto Slab"/>
                        </a:rPr>
                        <a:t>ID</a:t>
                      </a:r>
                      <a:endParaRPr sz="1200" b="1">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9900FF"/>
                          </a:solidFill>
                          <a:latin typeface="Roboto Slab"/>
                          <a:ea typeface="Roboto Slab"/>
                          <a:cs typeface="Roboto Slab"/>
                          <a:sym typeface="Roboto Slab"/>
                        </a:rPr>
                        <a:t>Chooses</a:t>
                      </a:r>
                      <a:endParaRPr sz="1200" b="1">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9900FF"/>
                          </a:solidFill>
                          <a:latin typeface="Roboto Slab"/>
                          <a:ea typeface="Roboto Slab"/>
                          <a:cs typeface="Roboto Slab"/>
                          <a:sym typeface="Roboto Slab"/>
                        </a:rPr>
                        <a:t>Commits</a:t>
                      </a:r>
                      <a:endParaRPr sz="1200" b="1">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9900FF"/>
                          </a:solidFill>
                          <a:latin typeface="Roboto Slab"/>
                          <a:ea typeface="Roboto Slab"/>
                          <a:cs typeface="Roboto Slab"/>
                          <a:sym typeface="Roboto Slab"/>
                        </a:rPr>
                        <a:t>…</a:t>
                      </a:r>
                      <a:endParaRPr sz="1200" b="1">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9900FF"/>
                          </a:solidFill>
                          <a:latin typeface="Roboto Slab"/>
                          <a:ea typeface="Roboto Slab"/>
                          <a:cs typeface="Roboto Slab"/>
                          <a:sym typeface="Roboto Slab"/>
                        </a:rPr>
                        <a:t>Overall</a:t>
                      </a:r>
                      <a:endParaRPr sz="1200" b="1">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extLst>
                  <a:ext uri="{0D108BD9-81ED-4DB2-BD59-A6C34878D82A}">
                    <a16:rowId xmlns:a16="http://schemas.microsoft.com/office/drawing/2014/main" val="10000"/>
                  </a:ext>
                </a:extLst>
              </a:tr>
              <a:tr h="253050">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AAA</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1.5</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3.6</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6.2</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extLst>
                  <a:ext uri="{0D108BD9-81ED-4DB2-BD59-A6C34878D82A}">
                    <a16:rowId xmlns:a16="http://schemas.microsoft.com/office/drawing/2014/main" val="10001"/>
                  </a:ext>
                </a:extLst>
              </a:tr>
              <a:tr h="253050">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BBB</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2.2</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2.5</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3.4</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extLst>
                  <a:ext uri="{0D108BD9-81ED-4DB2-BD59-A6C34878D82A}">
                    <a16:rowId xmlns:a16="http://schemas.microsoft.com/office/drawing/2014/main" val="10002"/>
                  </a:ext>
                </a:extLst>
              </a:tr>
              <a:tr h="253050">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CCC</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3.2</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1.1</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9900FF"/>
                          </a:solidFill>
                          <a:latin typeface="Roboto Slab"/>
                          <a:ea typeface="Roboto Slab"/>
                          <a:cs typeface="Roboto Slab"/>
                          <a:sym typeface="Roboto Slab"/>
                        </a:rPr>
                        <a:t>4.5</a:t>
                      </a:r>
                      <a:endParaRPr sz="1200">
                        <a:solidFill>
                          <a:srgbClr val="9900FF"/>
                        </a:solidFill>
                        <a:latin typeface="Roboto Slab"/>
                        <a:ea typeface="Roboto Slab"/>
                        <a:cs typeface="Roboto Slab"/>
                        <a:sym typeface="Roboto Slab"/>
                      </a:endParaRPr>
                    </a:p>
                  </a:txBody>
                  <a:tcPr marL="91425" marR="91425" marT="91425" marB="91425">
                    <a:lnL w="9525" cap="flat" cmpd="sng">
                      <a:solidFill>
                        <a:srgbClr val="9900FF"/>
                      </a:solidFill>
                      <a:prstDash val="solid"/>
                      <a:round/>
                      <a:headEnd type="none" w="sm" len="sm"/>
                      <a:tailEnd type="none" w="sm" len="sm"/>
                    </a:lnL>
                    <a:lnR w="9525" cap="flat" cmpd="sng">
                      <a:solidFill>
                        <a:srgbClr val="9900FF"/>
                      </a:solidFill>
                      <a:prstDash val="solid"/>
                      <a:round/>
                      <a:headEnd type="none" w="sm" len="sm"/>
                      <a:tailEnd type="none" w="sm" len="sm"/>
                    </a:lnR>
                    <a:lnT w="9525" cap="flat" cmpd="sng">
                      <a:solidFill>
                        <a:srgbClr val="9900FF"/>
                      </a:solidFill>
                      <a:prstDash val="solid"/>
                      <a:round/>
                      <a:headEnd type="none" w="sm" len="sm"/>
                      <a:tailEnd type="none" w="sm" len="sm"/>
                    </a:lnT>
                    <a:lnB w="9525" cap="flat" cmpd="sng">
                      <a:solidFill>
                        <a:srgbClr val="9900F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0" name="Google Shape;550;p37"/>
          <p:cNvGraphicFramePr/>
          <p:nvPr/>
        </p:nvGraphicFramePr>
        <p:xfrm>
          <a:off x="4813692" y="2743686"/>
          <a:ext cx="3000000" cy="3000000"/>
        </p:xfrm>
        <a:graphic>
          <a:graphicData uri="http://schemas.openxmlformats.org/drawingml/2006/table">
            <a:tbl>
              <a:tblPr>
                <a:noFill/>
                <a:tableStyleId>{74DC9F80-D43C-43D6-8EB2-FF3F5B2F1C26}</a:tableStyleId>
              </a:tblPr>
              <a:tblGrid>
                <a:gridCol w="786875">
                  <a:extLst>
                    <a:ext uri="{9D8B030D-6E8A-4147-A177-3AD203B41FA5}">
                      <a16:colId xmlns:a16="http://schemas.microsoft.com/office/drawing/2014/main" val="20000"/>
                    </a:ext>
                  </a:extLst>
                </a:gridCol>
                <a:gridCol w="786875">
                  <a:extLst>
                    <a:ext uri="{9D8B030D-6E8A-4147-A177-3AD203B41FA5}">
                      <a16:colId xmlns:a16="http://schemas.microsoft.com/office/drawing/2014/main" val="20001"/>
                    </a:ext>
                  </a:extLst>
                </a:gridCol>
                <a:gridCol w="880675">
                  <a:extLst>
                    <a:ext uri="{9D8B030D-6E8A-4147-A177-3AD203B41FA5}">
                      <a16:colId xmlns:a16="http://schemas.microsoft.com/office/drawing/2014/main" val="20002"/>
                    </a:ext>
                  </a:extLst>
                </a:gridCol>
                <a:gridCol w="693075">
                  <a:extLst>
                    <a:ext uri="{9D8B030D-6E8A-4147-A177-3AD203B41FA5}">
                      <a16:colId xmlns:a16="http://schemas.microsoft.com/office/drawing/2014/main" val="20003"/>
                    </a:ext>
                  </a:extLst>
                </a:gridCol>
                <a:gridCol w="786875">
                  <a:extLst>
                    <a:ext uri="{9D8B030D-6E8A-4147-A177-3AD203B41FA5}">
                      <a16:colId xmlns:a16="http://schemas.microsoft.com/office/drawing/2014/main" val="20004"/>
                    </a:ext>
                  </a:extLst>
                </a:gridCol>
              </a:tblGrid>
              <a:tr h="253050">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ID</a:t>
                      </a:r>
                      <a:endParaRPr sz="1200" b="1">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Chooses</a:t>
                      </a:r>
                      <a:endParaRPr sz="1200" b="1">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Commits</a:t>
                      </a:r>
                      <a:endParaRPr sz="1200" b="1">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a:t>
                      </a:r>
                      <a:endParaRPr sz="1200" b="1">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Overall</a:t>
                      </a:r>
                      <a:endParaRPr sz="1200" b="1">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0"/>
                  </a:ext>
                </a:extLst>
              </a:tr>
              <a:tr h="253050">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AAA</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3.6</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6.2</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r h="253050">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BBB</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2.3</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2.5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3.4</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2"/>
                  </a:ext>
                </a:extLst>
              </a:tr>
              <a:tr h="253050">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CCC</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4.2</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1.1</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4.5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551" name="Google Shape;551;p37"/>
          <p:cNvGraphicFramePr/>
          <p:nvPr/>
        </p:nvGraphicFramePr>
        <p:xfrm>
          <a:off x="557513" y="2746975"/>
          <a:ext cx="3000000" cy="3000000"/>
        </p:xfrm>
        <a:graphic>
          <a:graphicData uri="http://schemas.openxmlformats.org/drawingml/2006/table">
            <a:tbl>
              <a:tblPr>
                <a:noFill/>
                <a:tableStyleId>{74DC9F80-D43C-43D6-8EB2-FF3F5B2F1C26}</a:tableStyleId>
              </a:tblPr>
              <a:tblGrid>
                <a:gridCol w="786875">
                  <a:extLst>
                    <a:ext uri="{9D8B030D-6E8A-4147-A177-3AD203B41FA5}">
                      <a16:colId xmlns:a16="http://schemas.microsoft.com/office/drawing/2014/main" val="20000"/>
                    </a:ext>
                  </a:extLst>
                </a:gridCol>
                <a:gridCol w="786875">
                  <a:extLst>
                    <a:ext uri="{9D8B030D-6E8A-4147-A177-3AD203B41FA5}">
                      <a16:colId xmlns:a16="http://schemas.microsoft.com/office/drawing/2014/main" val="20001"/>
                    </a:ext>
                  </a:extLst>
                </a:gridCol>
                <a:gridCol w="880675">
                  <a:extLst>
                    <a:ext uri="{9D8B030D-6E8A-4147-A177-3AD203B41FA5}">
                      <a16:colId xmlns:a16="http://schemas.microsoft.com/office/drawing/2014/main" val="20002"/>
                    </a:ext>
                  </a:extLst>
                </a:gridCol>
                <a:gridCol w="693075">
                  <a:extLst>
                    <a:ext uri="{9D8B030D-6E8A-4147-A177-3AD203B41FA5}">
                      <a16:colId xmlns:a16="http://schemas.microsoft.com/office/drawing/2014/main" val="20003"/>
                    </a:ext>
                  </a:extLst>
                </a:gridCol>
                <a:gridCol w="786875">
                  <a:extLst>
                    <a:ext uri="{9D8B030D-6E8A-4147-A177-3AD203B41FA5}">
                      <a16:colId xmlns:a16="http://schemas.microsoft.com/office/drawing/2014/main" val="20004"/>
                    </a:ext>
                  </a:extLst>
                </a:gridCol>
              </a:tblGrid>
              <a:tr h="253050">
                <a:tc>
                  <a:txBody>
                    <a:bodyPr/>
                    <a:lstStyle/>
                    <a:p>
                      <a:pPr marL="0" lvl="0" indent="0" algn="ctr" rtl="0">
                        <a:spcBef>
                          <a:spcPts val="0"/>
                        </a:spcBef>
                        <a:spcAft>
                          <a:spcPts val="0"/>
                        </a:spcAft>
                        <a:buNone/>
                      </a:pPr>
                      <a:r>
                        <a:rPr lang="en" sz="1200" b="1">
                          <a:solidFill>
                            <a:srgbClr val="FF0000"/>
                          </a:solidFill>
                          <a:latin typeface="Roboto Slab"/>
                          <a:ea typeface="Roboto Slab"/>
                          <a:cs typeface="Roboto Slab"/>
                          <a:sym typeface="Roboto Slab"/>
                        </a:rPr>
                        <a:t>ID</a:t>
                      </a:r>
                      <a:endParaRPr sz="1200" b="1">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Roboto Slab"/>
                          <a:ea typeface="Roboto Slab"/>
                          <a:cs typeface="Roboto Slab"/>
                          <a:sym typeface="Roboto Slab"/>
                        </a:rPr>
                        <a:t>Chooses</a:t>
                      </a:r>
                      <a:endParaRPr sz="1200" b="1">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Roboto Slab"/>
                          <a:ea typeface="Roboto Slab"/>
                          <a:cs typeface="Roboto Slab"/>
                          <a:sym typeface="Roboto Slab"/>
                        </a:rPr>
                        <a:t>Commits</a:t>
                      </a:r>
                      <a:endParaRPr sz="1200" b="1">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Roboto Slab"/>
                          <a:ea typeface="Roboto Slab"/>
                          <a:cs typeface="Roboto Slab"/>
                          <a:sym typeface="Roboto Slab"/>
                        </a:rPr>
                        <a:t>…</a:t>
                      </a:r>
                      <a:endParaRPr sz="1200" b="1">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0000"/>
                          </a:solidFill>
                          <a:latin typeface="Roboto Slab"/>
                          <a:ea typeface="Roboto Slab"/>
                          <a:cs typeface="Roboto Slab"/>
                          <a:sym typeface="Roboto Slab"/>
                        </a:rPr>
                        <a:t>Overall</a:t>
                      </a:r>
                      <a:endParaRPr sz="1200" b="1">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extLst>
                  <a:ext uri="{0D108BD9-81ED-4DB2-BD59-A6C34878D82A}">
                    <a16:rowId xmlns:a16="http://schemas.microsoft.com/office/drawing/2014/main" val="10000"/>
                  </a:ext>
                </a:extLst>
              </a:tr>
              <a:tr h="253050">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AAA</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1.2</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3.6</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6.2</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extLst>
                  <a:ext uri="{0D108BD9-81ED-4DB2-BD59-A6C34878D82A}">
                    <a16:rowId xmlns:a16="http://schemas.microsoft.com/office/drawing/2014/main" val="10001"/>
                  </a:ext>
                </a:extLst>
              </a:tr>
              <a:tr h="253050">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BBB</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2.9</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2.5</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3.4</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extLst>
                  <a:ext uri="{0D108BD9-81ED-4DB2-BD59-A6C34878D82A}">
                    <a16:rowId xmlns:a16="http://schemas.microsoft.com/office/drawing/2014/main" val="10002"/>
                  </a:ext>
                </a:extLst>
              </a:tr>
              <a:tr h="253050">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CCC</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4.1</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1.1</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0000"/>
                          </a:solidFill>
                          <a:latin typeface="Roboto Slab"/>
                          <a:ea typeface="Roboto Slab"/>
                          <a:cs typeface="Roboto Slab"/>
                          <a:sym typeface="Roboto Slab"/>
                        </a:rPr>
                        <a:t>4.5</a:t>
                      </a:r>
                      <a:endParaRPr sz="1200">
                        <a:solidFill>
                          <a:srgbClr val="FF0000"/>
                        </a:solidFill>
                        <a:latin typeface="Roboto Slab"/>
                        <a:ea typeface="Roboto Slab"/>
                        <a:cs typeface="Roboto Slab"/>
                        <a:sym typeface="Roboto Slab"/>
                      </a:endParaRPr>
                    </a:p>
                  </a:txBody>
                  <a:tcPr marL="91425" marR="91425" marT="91425" marB="91425">
                    <a:lnL w="9525" cap="flat" cmpd="sng">
                      <a:solidFill>
                        <a:srgbClr val="CC0000"/>
                      </a:solidFill>
                      <a:prstDash val="solid"/>
                      <a:round/>
                      <a:headEnd type="none" w="sm" len="sm"/>
                      <a:tailEnd type="none" w="sm" len="sm"/>
                    </a:lnL>
                    <a:lnR w="9525" cap="flat" cmpd="sng">
                      <a:solidFill>
                        <a:srgbClr val="CC0000"/>
                      </a:solidFill>
                      <a:prstDash val="solid"/>
                      <a:round/>
                      <a:headEnd type="none" w="sm" len="sm"/>
                      <a:tailEnd type="none" w="sm" len="sm"/>
                    </a:lnR>
                    <a:lnT w="9525" cap="flat" cmpd="sng">
                      <a:solidFill>
                        <a:srgbClr val="CC0000"/>
                      </a:solidFill>
                      <a:prstDash val="solid"/>
                      <a:round/>
                      <a:headEnd type="none" w="sm" len="sm"/>
                      <a:tailEnd type="none" w="sm" len="sm"/>
                    </a:lnT>
                    <a:lnB w="9525" cap="flat" cmpd="sng">
                      <a:solidFill>
                        <a:srgbClr val="CC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52" name="Google Shape;552;p37"/>
          <p:cNvSpPr txBox="1"/>
          <p:nvPr/>
        </p:nvSpPr>
        <p:spPr>
          <a:xfrm>
            <a:off x="4669175" y="815625"/>
            <a:ext cx="3168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Slab"/>
                <a:ea typeface="Roboto Slab"/>
                <a:cs typeface="Roboto Slab"/>
                <a:sym typeface="Roboto Slab"/>
              </a:rPr>
              <a:t>You now have predicted outcomes on the holdout data from multiple different LSTMs</a:t>
            </a:r>
            <a:endParaRPr>
              <a:latin typeface="Roboto Slab"/>
              <a:ea typeface="Roboto Slab"/>
              <a:cs typeface="Roboto Slab"/>
              <a:sym typeface="Roboto Slab"/>
            </a:endParaRPr>
          </a:p>
          <a:p>
            <a:pPr marL="0" lvl="0" indent="0" algn="l" rtl="0">
              <a:spcBef>
                <a:spcPts val="0"/>
              </a:spcBef>
              <a:spcAft>
                <a:spcPts val="0"/>
              </a:spcAft>
              <a:buNone/>
            </a:pPr>
            <a:endParaRPr>
              <a:latin typeface="Roboto Slab"/>
              <a:ea typeface="Roboto Slab"/>
              <a:cs typeface="Roboto Slab"/>
              <a:sym typeface="Roboto Slab"/>
            </a:endParaRPr>
          </a:p>
          <a:p>
            <a:pPr marL="457200" lvl="0" indent="-317500" algn="l" rtl="0">
              <a:spcBef>
                <a:spcPts val="0"/>
              </a:spcBef>
              <a:spcAft>
                <a:spcPts val="0"/>
              </a:spcAft>
              <a:buClr>
                <a:srgbClr val="9900FF"/>
              </a:buClr>
              <a:buSzPts val="1400"/>
              <a:buFont typeface="Roboto Slab"/>
              <a:buChar char="●"/>
            </a:pPr>
            <a:r>
              <a:rPr lang="en">
                <a:solidFill>
                  <a:srgbClr val="9900FF"/>
                </a:solidFill>
                <a:latin typeface="Roboto Slab"/>
                <a:ea typeface="Roboto Slab"/>
                <a:cs typeface="Roboto Slab"/>
                <a:sym typeface="Roboto Slab"/>
              </a:rPr>
              <a:t>BERT Shallow LSTM</a:t>
            </a:r>
            <a:endParaRPr>
              <a:solidFill>
                <a:srgbClr val="9900FF"/>
              </a:solidFill>
              <a:latin typeface="Roboto Slab"/>
              <a:ea typeface="Roboto Slab"/>
              <a:cs typeface="Roboto Slab"/>
              <a:sym typeface="Roboto Slab"/>
            </a:endParaRPr>
          </a:p>
          <a:p>
            <a:pPr marL="457200" lvl="0" indent="-317500" algn="l" rtl="0">
              <a:spcBef>
                <a:spcPts val="0"/>
              </a:spcBef>
              <a:spcAft>
                <a:spcPts val="0"/>
              </a:spcAft>
              <a:buClr>
                <a:srgbClr val="FF0000"/>
              </a:buClr>
              <a:buSzPts val="1400"/>
              <a:buFont typeface="Roboto Slab"/>
              <a:buChar char="●"/>
            </a:pPr>
            <a:r>
              <a:rPr lang="en">
                <a:solidFill>
                  <a:srgbClr val="FF0000"/>
                </a:solidFill>
                <a:latin typeface="Roboto Slab"/>
                <a:ea typeface="Roboto Slab"/>
                <a:cs typeface="Roboto Slab"/>
                <a:sym typeface="Roboto Slab"/>
              </a:rPr>
              <a:t>LaBSE Bidirectional LSTM</a:t>
            </a:r>
            <a:endParaRPr>
              <a:solidFill>
                <a:srgbClr val="FF0000"/>
              </a:solidFill>
              <a:latin typeface="Roboto Slab"/>
              <a:ea typeface="Roboto Slab"/>
              <a:cs typeface="Roboto Slab"/>
              <a:sym typeface="Roboto Slab"/>
            </a:endParaRPr>
          </a:p>
          <a:p>
            <a:pPr marL="457200" lvl="0" indent="-317500" algn="l" rtl="0">
              <a:spcBef>
                <a:spcPts val="0"/>
              </a:spcBef>
              <a:spcAft>
                <a:spcPts val="0"/>
              </a:spcAft>
              <a:buClr>
                <a:srgbClr val="FF9900"/>
              </a:buClr>
              <a:buSzPts val="1400"/>
              <a:buFont typeface="Roboto Slab"/>
              <a:buChar char="●"/>
            </a:pPr>
            <a:r>
              <a:rPr lang="en">
                <a:solidFill>
                  <a:srgbClr val="FF9900"/>
                </a:solidFill>
                <a:latin typeface="Roboto Slab"/>
                <a:ea typeface="Roboto Slab"/>
                <a:cs typeface="Roboto Slab"/>
                <a:sym typeface="Roboto Slab"/>
              </a:rPr>
              <a:t>Sentence-T5 Deep LSTM</a:t>
            </a:r>
            <a:endParaRPr>
              <a:solidFill>
                <a:srgbClr val="FF9900"/>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8"/>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2: ENSEMBLE THE DIFFERENT PERSPECTIVES</a:t>
            </a:r>
            <a:endParaRPr/>
          </a:p>
        </p:txBody>
      </p:sp>
      <p:sp>
        <p:nvSpPr>
          <p:cNvPr id="558" name="Google Shape;558;p38"/>
          <p:cNvSpPr txBox="1"/>
          <p:nvPr/>
        </p:nvSpPr>
        <p:spPr>
          <a:xfrm>
            <a:off x="2584775" y="4696575"/>
            <a:ext cx="6034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HOLDOUT DATASETS WITH LSTM PREDICTIONS</a:t>
            </a:r>
            <a:endParaRPr>
              <a:solidFill>
                <a:schemeClr val="accent2"/>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2"/>
              </a:solidFill>
              <a:latin typeface="Roboto Slab"/>
              <a:ea typeface="Roboto Slab"/>
              <a:cs typeface="Roboto Slab"/>
              <a:sym typeface="Roboto Slab"/>
            </a:endParaRPr>
          </a:p>
        </p:txBody>
      </p:sp>
      <p:cxnSp>
        <p:nvCxnSpPr>
          <p:cNvPr id="559" name="Google Shape;559;p38"/>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graphicFrame>
        <p:nvGraphicFramePr>
          <p:cNvPr id="560" name="Google Shape;560;p38"/>
          <p:cNvGraphicFramePr/>
          <p:nvPr/>
        </p:nvGraphicFramePr>
        <p:xfrm>
          <a:off x="248757" y="1785425"/>
          <a:ext cx="8151825" cy="2011535"/>
        </p:xfrm>
        <a:graphic>
          <a:graphicData uri="http://schemas.openxmlformats.org/drawingml/2006/table">
            <a:tbl>
              <a:tblPr>
                <a:noFill/>
                <a:tableStyleId>{74DC9F80-D43C-43D6-8EB2-FF3F5B2F1C26}</a:tableStyleId>
              </a:tblPr>
              <a:tblGrid>
                <a:gridCol w="808200">
                  <a:extLst>
                    <a:ext uri="{9D8B030D-6E8A-4147-A177-3AD203B41FA5}">
                      <a16:colId xmlns:a16="http://schemas.microsoft.com/office/drawing/2014/main" val="20000"/>
                    </a:ext>
                  </a:extLst>
                </a:gridCol>
                <a:gridCol w="870725">
                  <a:extLst>
                    <a:ext uri="{9D8B030D-6E8A-4147-A177-3AD203B41FA5}">
                      <a16:colId xmlns:a16="http://schemas.microsoft.com/office/drawing/2014/main" val="20001"/>
                    </a:ext>
                  </a:extLst>
                </a:gridCol>
                <a:gridCol w="969750">
                  <a:extLst>
                    <a:ext uri="{9D8B030D-6E8A-4147-A177-3AD203B41FA5}">
                      <a16:colId xmlns:a16="http://schemas.microsoft.com/office/drawing/2014/main" val="20002"/>
                    </a:ext>
                  </a:extLst>
                </a:gridCol>
                <a:gridCol w="584175">
                  <a:extLst>
                    <a:ext uri="{9D8B030D-6E8A-4147-A177-3AD203B41FA5}">
                      <a16:colId xmlns:a16="http://schemas.microsoft.com/office/drawing/2014/main" val="20003"/>
                    </a:ext>
                  </a:extLst>
                </a:gridCol>
                <a:gridCol w="808200">
                  <a:extLst>
                    <a:ext uri="{9D8B030D-6E8A-4147-A177-3AD203B41FA5}">
                      <a16:colId xmlns:a16="http://schemas.microsoft.com/office/drawing/2014/main" val="20004"/>
                    </a:ext>
                  </a:extLst>
                </a:gridCol>
                <a:gridCol w="537500">
                  <a:extLst>
                    <a:ext uri="{9D8B030D-6E8A-4147-A177-3AD203B41FA5}">
                      <a16:colId xmlns:a16="http://schemas.microsoft.com/office/drawing/2014/main" val="20005"/>
                    </a:ext>
                  </a:extLst>
                </a:gridCol>
                <a:gridCol w="1093325">
                  <a:extLst>
                    <a:ext uri="{9D8B030D-6E8A-4147-A177-3AD203B41FA5}">
                      <a16:colId xmlns:a16="http://schemas.microsoft.com/office/drawing/2014/main" val="20006"/>
                    </a:ext>
                  </a:extLst>
                </a:gridCol>
                <a:gridCol w="1046975">
                  <a:extLst>
                    <a:ext uri="{9D8B030D-6E8A-4147-A177-3AD203B41FA5}">
                      <a16:colId xmlns:a16="http://schemas.microsoft.com/office/drawing/2014/main" val="20007"/>
                    </a:ext>
                  </a:extLst>
                </a:gridCol>
                <a:gridCol w="530975">
                  <a:extLst>
                    <a:ext uri="{9D8B030D-6E8A-4147-A177-3AD203B41FA5}">
                      <a16:colId xmlns:a16="http://schemas.microsoft.com/office/drawing/2014/main" val="20008"/>
                    </a:ext>
                  </a:extLst>
                </a:gridCol>
                <a:gridCol w="902000">
                  <a:extLst>
                    <a:ext uri="{9D8B030D-6E8A-4147-A177-3AD203B41FA5}">
                      <a16:colId xmlns:a16="http://schemas.microsoft.com/office/drawing/2014/main" val="20009"/>
                    </a:ext>
                  </a:extLst>
                </a:gridCol>
              </a:tblGrid>
              <a:tr h="731475">
                <a:tc>
                  <a:txBody>
                    <a:bodyPr/>
                    <a:lstStyle/>
                    <a:p>
                      <a:pPr marL="0" lvl="0" indent="0" algn="ctr" rtl="0">
                        <a:spcBef>
                          <a:spcPts val="0"/>
                        </a:spcBef>
                        <a:spcAft>
                          <a:spcPts val="0"/>
                        </a:spcAft>
                        <a:buNone/>
                      </a:pPr>
                      <a:r>
                        <a:rPr lang="en" sz="1200" b="1">
                          <a:latin typeface="Roboto Slab"/>
                          <a:ea typeface="Roboto Slab"/>
                          <a:cs typeface="Roboto Slab"/>
                          <a:sym typeface="Roboto Slab"/>
                        </a:rPr>
                        <a:t>ID</a:t>
                      </a:r>
                      <a:endParaRPr sz="1200" b="1">
                        <a:latin typeface="Roboto Slab"/>
                        <a:ea typeface="Roboto Slab"/>
                        <a:cs typeface="Roboto Slab"/>
                        <a:sym typeface="Roboto Slab"/>
                      </a:endParaRPr>
                    </a:p>
                  </a:txBody>
                  <a:tcPr marL="91425" marR="91425" marT="91425" marB="91425" anchor="ctr">
                    <a:lnR w="9525" cap="flat" cmpd="sng">
                      <a:solidFill>
                        <a:srgbClr val="674EA7"/>
                      </a:solidFill>
                      <a:prstDash val="solid"/>
                      <a:round/>
                      <a:headEnd type="none" w="sm" len="sm"/>
                      <a:tailEnd type="none" w="sm" len="sm"/>
                    </a:lnR>
                  </a:tcPr>
                </a:tc>
                <a:tc>
                  <a:txBody>
                    <a:bodyPr/>
                    <a:lstStyle/>
                    <a:p>
                      <a:pPr marL="0" lvl="0" indent="0" algn="ctr" rtl="0">
                        <a:spcBef>
                          <a:spcPts val="0"/>
                        </a:spcBef>
                        <a:spcAft>
                          <a:spcPts val="0"/>
                        </a:spcAft>
                        <a:buNone/>
                      </a:pPr>
                      <a:r>
                        <a:rPr lang="en" sz="1200" b="1">
                          <a:solidFill>
                            <a:srgbClr val="674EA7"/>
                          </a:solidFill>
                          <a:latin typeface="Roboto Slab"/>
                          <a:ea typeface="Roboto Slab"/>
                          <a:cs typeface="Roboto Slab"/>
                          <a:sym typeface="Roboto Slab"/>
                        </a:rPr>
                        <a:t>Chooses1</a:t>
                      </a:r>
                      <a:endParaRPr sz="1200" b="1">
                        <a:solidFill>
                          <a:srgbClr val="674EA7"/>
                        </a:solidFill>
                        <a:latin typeface="Roboto Slab"/>
                        <a:ea typeface="Roboto Slab"/>
                        <a:cs typeface="Roboto Slab"/>
                        <a:sym typeface="Roboto Slab"/>
                      </a:endParaRPr>
                    </a:p>
                  </a:txBody>
                  <a:tcPr marL="91425" marR="91425" marT="91425" marB="91425" anchor="ctr">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674EA7"/>
                          </a:solidFill>
                          <a:latin typeface="Roboto Slab"/>
                          <a:ea typeface="Roboto Slab"/>
                          <a:cs typeface="Roboto Slab"/>
                          <a:sym typeface="Roboto Slab"/>
                        </a:rPr>
                        <a:t>Commits1</a:t>
                      </a:r>
                      <a:endParaRPr sz="1200" b="1">
                        <a:solidFill>
                          <a:srgbClr val="674EA7"/>
                        </a:solidFill>
                        <a:latin typeface="Roboto Slab"/>
                        <a:ea typeface="Roboto Slab"/>
                        <a:cs typeface="Roboto Slab"/>
                        <a:sym typeface="Roboto Slab"/>
                      </a:endParaRPr>
                    </a:p>
                  </a:txBody>
                  <a:tcPr marL="91425" marR="91425" marT="91425" marB="91425" anchor="ctr">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674EA7"/>
                          </a:solidFill>
                          <a:latin typeface="Roboto Slab"/>
                          <a:ea typeface="Roboto Slab"/>
                          <a:cs typeface="Roboto Slab"/>
                          <a:sym typeface="Roboto Slab"/>
                        </a:rPr>
                        <a:t>…</a:t>
                      </a:r>
                      <a:endParaRPr sz="1200" b="1">
                        <a:solidFill>
                          <a:srgbClr val="674EA7"/>
                        </a:solidFill>
                        <a:latin typeface="Roboto Slab"/>
                        <a:ea typeface="Roboto Slab"/>
                        <a:cs typeface="Roboto Slab"/>
                        <a:sym typeface="Roboto Slab"/>
                      </a:endParaRPr>
                    </a:p>
                  </a:txBody>
                  <a:tcPr marL="91425" marR="91425" marT="91425" marB="91425" anchor="ctr">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674EA7"/>
                          </a:solidFill>
                          <a:latin typeface="Roboto Slab"/>
                          <a:ea typeface="Roboto Slab"/>
                          <a:cs typeface="Roboto Slab"/>
                          <a:sym typeface="Roboto Slab"/>
                        </a:rPr>
                        <a:t>Overall1</a:t>
                      </a:r>
                      <a:endParaRPr sz="1200" b="1">
                        <a:solidFill>
                          <a:srgbClr val="674EA7"/>
                        </a:solidFill>
                        <a:latin typeface="Roboto Slab"/>
                        <a:ea typeface="Roboto Slab"/>
                        <a:cs typeface="Roboto Slab"/>
                        <a:sym typeface="Roboto Slab"/>
                      </a:endParaRPr>
                    </a:p>
                  </a:txBody>
                  <a:tcPr marL="91425" marR="91425" marT="91425" marB="91425" anchor="ctr">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Roboto Slab"/>
                          <a:ea typeface="Roboto Slab"/>
                          <a:cs typeface="Roboto Slab"/>
                          <a:sym typeface="Roboto Slab"/>
                        </a:rPr>
                        <a:t>…</a:t>
                      </a:r>
                      <a:endParaRPr sz="1200" b="1">
                        <a:latin typeface="Roboto Slab"/>
                        <a:ea typeface="Roboto Slab"/>
                        <a:cs typeface="Roboto Slab"/>
                        <a:sym typeface="Roboto Slab"/>
                      </a:endParaRPr>
                    </a:p>
                  </a:txBody>
                  <a:tcPr marL="91425" marR="91425" marT="91425" marB="91425" anchor="ctr">
                    <a:lnL w="9525" cap="flat" cmpd="sng">
                      <a:solidFill>
                        <a:srgbClr val="674EA7"/>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Chooses20</a:t>
                      </a:r>
                      <a:endParaRPr sz="1200" b="1">
                        <a:solidFill>
                          <a:srgbClr val="FF9900"/>
                        </a:solidFill>
                        <a:latin typeface="Roboto Slab"/>
                        <a:ea typeface="Roboto Slab"/>
                        <a:cs typeface="Roboto Slab"/>
                        <a:sym typeface="Roboto Slab"/>
                      </a:endParaRPr>
                    </a:p>
                  </a:txBody>
                  <a:tcPr marL="91425" marR="91425" marT="91425" marB="91425" anchor="ctr">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Commits20</a:t>
                      </a:r>
                      <a:endParaRPr sz="1200" b="1">
                        <a:solidFill>
                          <a:srgbClr val="FF9900"/>
                        </a:solidFill>
                        <a:latin typeface="Roboto Slab"/>
                        <a:ea typeface="Roboto Slab"/>
                        <a:cs typeface="Roboto Slab"/>
                        <a:sym typeface="Roboto Slab"/>
                      </a:endParaRPr>
                    </a:p>
                  </a:txBody>
                  <a:tcPr marL="91425" marR="91425" marT="91425" marB="91425" anchor="ctr">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a:t>
                      </a:r>
                      <a:endParaRPr sz="1200" b="1">
                        <a:solidFill>
                          <a:srgbClr val="FF9900"/>
                        </a:solidFill>
                        <a:latin typeface="Roboto Slab"/>
                        <a:ea typeface="Roboto Slab"/>
                        <a:cs typeface="Roboto Slab"/>
                        <a:sym typeface="Roboto Slab"/>
                      </a:endParaRPr>
                    </a:p>
                  </a:txBody>
                  <a:tcPr marL="91425" marR="91425" marT="91425" marB="91425" anchor="ctr">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rgbClr val="FF9900"/>
                          </a:solidFill>
                          <a:latin typeface="Roboto Slab"/>
                          <a:ea typeface="Roboto Slab"/>
                          <a:cs typeface="Roboto Slab"/>
                          <a:sym typeface="Roboto Slab"/>
                        </a:rPr>
                        <a:t>Overall20</a:t>
                      </a:r>
                      <a:endParaRPr sz="1200" b="1">
                        <a:solidFill>
                          <a:srgbClr val="FF9900"/>
                        </a:solidFill>
                        <a:latin typeface="Roboto Slab"/>
                        <a:ea typeface="Roboto Slab"/>
                        <a:cs typeface="Roboto Slab"/>
                        <a:sym typeface="Roboto Slab"/>
                      </a:endParaRPr>
                    </a:p>
                  </a:txBody>
                  <a:tcPr marL="91425" marR="91425" marT="91425" marB="91425" anchor="ctr">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0"/>
                  </a:ext>
                </a:extLst>
              </a:tr>
              <a:tr h="548600">
                <a:tc>
                  <a:txBody>
                    <a:bodyPr/>
                    <a:lstStyle/>
                    <a:p>
                      <a:pPr marL="0" lvl="0" indent="0" algn="ctr" rtl="0">
                        <a:spcBef>
                          <a:spcPts val="0"/>
                        </a:spcBef>
                        <a:spcAft>
                          <a:spcPts val="0"/>
                        </a:spcAft>
                        <a:buNone/>
                      </a:pPr>
                      <a:r>
                        <a:rPr lang="en" sz="1200">
                          <a:latin typeface="Roboto Slab"/>
                          <a:ea typeface="Roboto Slab"/>
                          <a:cs typeface="Roboto Slab"/>
                          <a:sym typeface="Roboto Slab"/>
                        </a:rPr>
                        <a:t>AAA</a:t>
                      </a:r>
                      <a:endParaRPr sz="1200">
                        <a:latin typeface="Roboto Slab"/>
                        <a:ea typeface="Roboto Slab"/>
                        <a:cs typeface="Roboto Slab"/>
                        <a:sym typeface="Roboto Slab"/>
                      </a:endParaRPr>
                    </a:p>
                  </a:txBody>
                  <a:tcPr marL="91425" marR="91425" marT="91425" marB="91425">
                    <a:lnR w="9525" cap="flat" cmpd="sng">
                      <a:solidFill>
                        <a:srgbClr val="674EA7"/>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1.5</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3.6</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6.2</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Roboto Slab"/>
                          <a:ea typeface="Roboto Slab"/>
                          <a:cs typeface="Roboto Slab"/>
                          <a:sym typeface="Roboto Slab"/>
                        </a:rPr>
                        <a:t>…</a:t>
                      </a:r>
                      <a:endParaRPr sz="1200">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1.5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3.6</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6.2</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en" sz="1200">
                          <a:latin typeface="Roboto Slab"/>
                          <a:ea typeface="Roboto Slab"/>
                          <a:cs typeface="Roboto Slab"/>
                          <a:sym typeface="Roboto Slab"/>
                        </a:rPr>
                        <a:t>BBB</a:t>
                      </a:r>
                      <a:endParaRPr sz="1200">
                        <a:latin typeface="Roboto Slab"/>
                        <a:ea typeface="Roboto Slab"/>
                        <a:cs typeface="Roboto Slab"/>
                        <a:sym typeface="Roboto Slab"/>
                      </a:endParaRPr>
                    </a:p>
                  </a:txBody>
                  <a:tcPr marL="91425" marR="91425" marT="91425" marB="91425">
                    <a:lnR w="9525" cap="flat" cmpd="sng">
                      <a:solidFill>
                        <a:srgbClr val="674EA7"/>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2.2</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2.5</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3.4</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Roboto Slab"/>
                          <a:ea typeface="Roboto Slab"/>
                          <a:cs typeface="Roboto Slab"/>
                          <a:sym typeface="Roboto Slab"/>
                        </a:rPr>
                        <a:t>…</a:t>
                      </a:r>
                      <a:endParaRPr sz="1200">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2.2</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2.5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3.4</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en" sz="1200">
                          <a:latin typeface="Roboto Slab"/>
                          <a:ea typeface="Roboto Slab"/>
                          <a:cs typeface="Roboto Slab"/>
                          <a:sym typeface="Roboto Slab"/>
                        </a:rPr>
                        <a:t>CCC</a:t>
                      </a:r>
                      <a:endParaRPr sz="1200">
                        <a:latin typeface="Roboto Slab"/>
                        <a:ea typeface="Roboto Slab"/>
                        <a:cs typeface="Roboto Slab"/>
                        <a:sym typeface="Roboto Slab"/>
                      </a:endParaRPr>
                    </a:p>
                  </a:txBody>
                  <a:tcPr marL="91425" marR="91425" marT="91425" marB="91425">
                    <a:lnR w="9525" cap="flat" cmpd="sng">
                      <a:solidFill>
                        <a:srgbClr val="674EA7"/>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3.2</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1.1</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674EA7"/>
                          </a:solidFill>
                          <a:latin typeface="Roboto Slab"/>
                          <a:ea typeface="Roboto Slab"/>
                          <a:cs typeface="Roboto Slab"/>
                          <a:sym typeface="Roboto Slab"/>
                        </a:rPr>
                        <a:t>4.5</a:t>
                      </a:r>
                      <a:endParaRPr sz="1200">
                        <a:solidFill>
                          <a:srgbClr val="674EA7"/>
                        </a:solidFill>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Roboto Slab"/>
                          <a:ea typeface="Roboto Slab"/>
                          <a:cs typeface="Roboto Slab"/>
                          <a:sym typeface="Roboto Slab"/>
                        </a:rPr>
                        <a:t>…</a:t>
                      </a:r>
                      <a:endParaRPr sz="1200">
                        <a:latin typeface="Roboto Slab"/>
                        <a:ea typeface="Roboto Slab"/>
                        <a:cs typeface="Roboto Slab"/>
                        <a:sym typeface="Roboto Slab"/>
                      </a:endParaRPr>
                    </a:p>
                  </a:txBody>
                  <a:tcPr marL="91425" marR="91425" marT="91425" marB="91425">
                    <a:lnL w="9525" cap="flat" cmpd="sng">
                      <a:solidFill>
                        <a:srgbClr val="674EA7"/>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3.2</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1.1</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9900"/>
                          </a:solidFill>
                          <a:latin typeface="Roboto Slab"/>
                          <a:ea typeface="Roboto Slab"/>
                          <a:cs typeface="Roboto Slab"/>
                          <a:sym typeface="Roboto Slab"/>
                        </a:rPr>
                        <a:t>4.5</a:t>
                      </a:r>
                      <a:endParaRPr sz="1200">
                        <a:solidFill>
                          <a:srgbClr val="FF9900"/>
                        </a:solidFill>
                        <a:latin typeface="Roboto Slab"/>
                        <a:ea typeface="Roboto Slab"/>
                        <a:cs typeface="Roboto Slab"/>
                        <a:sym typeface="Roboto Slab"/>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61" name="Google Shape;561;p38"/>
          <p:cNvSpPr/>
          <p:nvPr/>
        </p:nvSpPr>
        <p:spPr>
          <a:xfrm rot="5400000">
            <a:off x="2495800" y="-82250"/>
            <a:ext cx="406500" cy="32109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rot="5400000">
            <a:off x="6417150" y="-193700"/>
            <a:ext cx="406500" cy="3433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txBox="1"/>
          <p:nvPr/>
        </p:nvSpPr>
        <p:spPr>
          <a:xfrm>
            <a:off x="1700500" y="690308"/>
            <a:ext cx="199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74EA7"/>
                </a:solidFill>
                <a:latin typeface="Roboto Slab Light"/>
                <a:ea typeface="Roboto Slab Light"/>
                <a:cs typeface="Roboto Slab Light"/>
                <a:sym typeface="Roboto Slab Light"/>
              </a:rPr>
              <a:t>Holdout Predictions </a:t>
            </a:r>
            <a:endParaRPr>
              <a:solidFill>
                <a:srgbClr val="674EA7"/>
              </a:solidFill>
              <a:latin typeface="Roboto Slab Light"/>
              <a:ea typeface="Roboto Slab Light"/>
              <a:cs typeface="Roboto Slab Light"/>
              <a:sym typeface="Roboto Slab Light"/>
            </a:endParaRPr>
          </a:p>
          <a:p>
            <a:pPr marL="0" lvl="0" indent="0" algn="l" rtl="0">
              <a:spcBef>
                <a:spcPts val="0"/>
              </a:spcBef>
              <a:spcAft>
                <a:spcPts val="0"/>
              </a:spcAft>
              <a:buNone/>
            </a:pPr>
            <a:r>
              <a:rPr lang="en">
                <a:solidFill>
                  <a:srgbClr val="674EA7"/>
                </a:solidFill>
                <a:latin typeface="Roboto Slab Light"/>
                <a:ea typeface="Roboto Slab Light"/>
                <a:cs typeface="Roboto Slab Light"/>
                <a:sym typeface="Roboto Slab Light"/>
              </a:rPr>
              <a:t>from LSTM model 1</a:t>
            </a:r>
            <a:endParaRPr>
              <a:solidFill>
                <a:srgbClr val="674EA7"/>
              </a:solidFill>
              <a:latin typeface="Roboto Slab Light"/>
              <a:ea typeface="Roboto Slab Light"/>
              <a:cs typeface="Roboto Slab Light"/>
              <a:sym typeface="Roboto Slab Light"/>
            </a:endParaRPr>
          </a:p>
        </p:txBody>
      </p:sp>
      <p:sp>
        <p:nvSpPr>
          <p:cNvPr id="564" name="Google Shape;564;p38"/>
          <p:cNvSpPr txBox="1"/>
          <p:nvPr/>
        </p:nvSpPr>
        <p:spPr>
          <a:xfrm>
            <a:off x="5621850" y="750858"/>
            <a:ext cx="199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9900"/>
                </a:solidFill>
                <a:latin typeface="Roboto Slab Light"/>
                <a:ea typeface="Roboto Slab Light"/>
                <a:cs typeface="Roboto Slab Light"/>
                <a:sym typeface="Roboto Slab Light"/>
              </a:rPr>
              <a:t>Holdout Predictions </a:t>
            </a:r>
            <a:endParaRPr>
              <a:solidFill>
                <a:srgbClr val="FF9900"/>
              </a:solidFill>
              <a:latin typeface="Roboto Slab Light"/>
              <a:ea typeface="Roboto Slab Light"/>
              <a:cs typeface="Roboto Slab Light"/>
              <a:sym typeface="Roboto Slab Light"/>
            </a:endParaRPr>
          </a:p>
          <a:p>
            <a:pPr marL="0" lvl="0" indent="0" algn="l" rtl="0">
              <a:spcBef>
                <a:spcPts val="0"/>
              </a:spcBef>
              <a:spcAft>
                <a:spcPts val="0"/>
              </a:spcAft>
              <a:buNone/>
            </a:pPr>
            <a:r>
              <a:rPr lang="en">
                <a:solidFill>
                  <a:srgbClr val="FF9900"/>
                </a:solidFill>
                <a:latin typeface="Roboto Slab Light"/>
                <a:ea typeface="Roboto Slab Light"/>
                <a:cs typeface="Roboto Slab Light"/>
                <a:sym typeface="Roboto Slab Light"/>
              </a:rPr>
              <a:t>from LSTM model 20</a:t>
            </a:r>
            <a:endParaRPr>
              <a:solidFill>
                <a:srgbClr val="FF9900"/>
              </a:solidFill>
              <a:latin typeface="Roboto Slab Light"/>
              <a:ea typeface="Roboto Slab Light"/>
              <a:cs typeface="Roboto Slab Light"/>
              <a:sym typeface="Roboto Slab Light"/>
            </a:endParaRPr>
          </a:p>
        </p:txBody>
      </p:sp>
      <p:sp>
        <p:nvSpPr>
          <p:cNvPr id="565" name="Google Shape;565;p38"/>
          <p:cNvSpPr txBox="1"/>
          <p:nvPr/>
        </p:nvSpPr>
        <p:spPr>
          <a:xfrm>
            <a:off x="1625325" y="3875900"/>
            <a:ext cx="6351600" cy="615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accent2"/>
                </a:solidFill>
                <a:latin typeface="Roboto Slab"/>
                <a:ea typeface="Roboto Slab"/>
                <a:cs typeface="Roboto Slab"/>
                <a:sym typeface="Roboto Slab"/>
              </a:rPr>
              <a:t>Horizontally Concatenate the Holdout Predictions into a Single Matrix</a:t>
            </a:r>
            <a:endParaRPr>
              <a:solidFill>
                <a:schemeClr val="accent2"/>
              </a:solidFill>
              <a:latin typeface="Roboto Slab"/>
              <a:ea typeface="Roboto Slab"/>
              <a:cs typeface="Roboto Slab"/>
              <a:sym typeface="Roboto Slab"/>
            </a:endParaRPr>
          </a:p>
          <a:p>
            <a:pPr marL="0" lvl="0" indent="457200" algn="l" rtl="0">
              <a:lnSpc>
                <a:spcPct val="115000"/>
              </a:lnSpc>
              <a:spcBef>
                <a:spcPts val="0"/>
              </a:spcBef>
              <a:spcAft>
                <a:spcPts val="0"/>
              </a:spcAft>
              <a:buNone/>
            </a:pPr>
            <a:r>
              <a:rPr lang="en">
                <a:solidFill>
                  <a:schemeClr val="accent2"/>
                </a:solidFill>
                <a:latin typeface="Roboto Slab"/>
                <a:ea typeface="Roboto Slab"/>
                <a:cs typeface="Roboto Slab"/>
                <a:sym typeface="Roboto Slab"/>
              </a:rPr>
              <a:t>Then do the exact same for the Dev and Test Datastes</a:t>
            </a:r>
            <a:endParaRPr>
              <a:solidFill>
                <a:schemeClr val="accent2"/>
              </a:solidFill>
              <a:latin typeface="Roboto Slab"/>
              <a:ea typeface="Roboto Slab"/>
              <a:cs typeface="Roboto Slab"/>
              <a:sym typeface="Roboto Slab"/>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2: ENSEMBLE THE DIFFERENT PERSPECTIVES</a:t>
            </a:r>
            <a:endParaRPr/>
          </a:p>
        </p:txBody>
      </p:sp>
      <p:cxnSp>
        <p:nvCxnSpPr>
          <p:cNvPr id="571" name="Google Shape;571;p39"/>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pic>
        <p:nvPicPr>
          <p:cNvPr id="572" name="Google Shape;572;p39"/>
          <p:cNvPicPr preferRelativeResize="0"/>
          <p:nvPr/>
        </p:nvPicPr>
        <p:blipFill>
          <a:blip r:embed="rId3">
            <a:alphaModFix/>
          </a:blip>
          <a:stretch>
            <a:fillRect/>
          </a:stretch>
        </p:blipFill>
        <p:spPr>
          <a:xfrm>
            <a:off x="405150" y="909620"/>
            <a:ext cx="3009900" cy="1524000"/>
          </a:xfrm>
          <a:prstGeom prst="rect">
            <a:avLst/>
          </a:prstGeom>
          <a:noFill/>
          <a:ln>
            <a:noFill/>
          </a:ln>
        </p:spPr>
      </p:pic>
      <p:pic>
        <p:nvPicPr>
          <p:cNvPr id="573" name="Google Shape;573;p39"/>
          <p:cNvPicPr preferRelativeResize="0"/>
          <p:nvPr/>
        </p:nvPicPr>
        <p:blipFill>
          <a:blip r:embed="rId4">
            <a:alphaModFix/>
          </a:blip>
          <a:stretch>
            <a:fillRect/>
          </a:stretch>
        </p:blipFill>
        <p:spPr>
          <a:xfrm>
            <a:off x="6320775" y="2626238"/>
            <a:ext cx="2448926" cy="1872525"/>
          </a:xfrm>
          <a:prstGeom prst="rect">
            <a:avLst/>
          </a:prstGeom>
          <a:noFill/>
          <a:ln>
            <a:noFill/>
          </a:ln>
        </p:spPr>
      </p:pic>
      <p:sp>
        <p:nvSpPr>
          <p:cNvPr id="574" name="Google Shape;574;p39"/>
          <p:cNvSpPr txBox="1"/>
          <p:nvPr/>
        </p:nvSpPr>
        <p:spPr>
          <a:xfrm>
            <a:off x="3362600" y="1673400"/>
            <a:ext cx="5000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Train 7 different supervised learning models to predict the outcomes in the holdout dataset </a:t>
            </a:r>
            <a:endParaRPr>
              <a:solidFill>
                <a:schemeClr val="accent2"/>
              </a:solidFill>
              <a:latin typeface="Roboto Slab"/>
              <a:ea typeface="Roboto Slab"/>
              <a:cs typeface="Roboto Slab"/>
              <a:sym typeface="Roboto Slab"/>
            </a:endParaRPr>
          </a:p>
          <a:p>
            <a:pPr marL="0" lvl="0" indent="457200" algn="l" rtl="0">
              <a:spcBef>
                <a:spcPts val="0"/>
              </a:spcBef>
              <a:spcAft>
                <a:spcPts val="0"/>
              </a:spcAft>
              <a:buNone/>
            </a:pPr>
            <a:r>
              <a:rPr lang="en">
                <a:solidFill>
                  <a:schemeClr val="accent2"/>
                </a:solidFill>
                <a:latin typeface="Roboto Slab"/>
                <a:ea typeface="Roboto Slab"/>
                <a:cs typeface="Roboto Slab"/>
                <a:sym typeface="Roboto Slab"/>
              </a:rPr>
              <a:t>X = The matrix of concatenated LSTM predictions</a:t>
            </a:r>
            <a:endParaRPr>
              <a:solidFill>
                <a:schemeClr val="accent2"/>
              </a:solidFill>
              <a:latin typeface="Roboto Slab"/>
              <a:ea typeface="Roboto Slab"/>
              <a:cs typeface="Roboto Slab"/>
              <a:sym typeface="Roboto Slab"/>
            </a:endParaRPr>
          </a:p>
          <a:p>
            <a:pPr marL="0" lvl="0" indent="457200" algn="l" rtl="0">
              <a:spcBef>
                <a:spcPts val="0"/>
              </a:spcBef>
              <a:spcAft>
                <a:spcPts val="0"/>
              </a:spcAft>
              <a:buNone/>
            </a:pPr>
            <a:r>
              <a:rPr lang="en">
                <a:solidFill>
                  <a:schemeClr val="accent2"/>
                </a:solidFill>
                <a:latin typeface="Roboto Slab"/>
                <a:ea typeface="Roboto Slab"/>
                <a:cs typeface="Roboto Slab"/>
                <a:sym typeface="Roboto Slab"/>
              </a:rPr>
              <a:t>y = one of the outcomes (e.g., chooses, commits)</a:t>
            </a:r>
            <a:endParaRPr>
              <a:solidFill>
                <a:schemeClr val="accent2"/>
              </a:solidFill>
              <a:latin typeface="Roboto Slab"/>
              <a:ea typeface="Roboto Slab"/>
              <a:cs typeface="Roboto Slab"/>
              <a:sym typeface="Roboto Slab"/>
            </a:endParaRPr>
          </a:p>
        </p:txBody>
      </p:sp>
      <p:sp>
        <p:nvSpPr>
          <p:cNvPr id="575" name="Google Shape;575;p39"/>
          <p:cNvSpPr txBox="1"/>
          <p:nvPr/>
        </p:nvSpPr>
        <p:spPr>
          <a:xfrm>
            <a:off x="1101550" y="3375500"/>
            <a:ext cx="3861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Use trained model to make predictions on the Dev and Test datasets using the concatenated data…you’ll use these predictions in Stage 3</a:t>
            </a:r>
            <a:endParaRPr>
              <a:solidFill>
                <a:schemeClr val="accent2"/>
              </a:solidFill>
              <a:latin typeface="Roboto Slab"/>
              <a:ea typeface="Roboto Slab"/>
              <a:cs typeface="Roboto Slab"/>
              <a:sym typeface="Roboto Slab"/>
            </a:endParaRPr>
          </a:p>
        </p:txBody>
      </p:sp>
      <p:cxnSp>
        <p:nvCxnSpPr>
          <p:cNvPr id="576" name="Google Shape;576;p39"/>
          <p:cNvCxnSpPr/>
          <p:nvPr/>
        </p:nvCxnSpPr>
        <p:spPr>
          <a:xfrm>
            <a:off x="2133366" y="3070708"/>
            <a:ext cx="3642600" cy="0"/>
          </a:xfrm>
          <a:prstGeom prst="straightConnector1">
            <a:avLst/>
          </a:prstGeom>
          <a:noFill/>
          <a:ln w="9525" cap="flat" cmpd="sng">
            <a:solidFill>
              <a:srgbClr val="0091EA"/>
            </a:solidFill>
            <a:prstDash val="solid"/>
            <a:round/>
            <a:headEnd type="none" w="med" len="med"/>
            <a:tailEnd type="none" w="med" len="med"/>
          </a:ln>
        </p:spPr>
      </p:cxnSp>
      <p:sp>
        <p:nvSpPr>
          <p:cNvPr id="577" name="Google Shape;577;p39"/>
          <p:cNvSpPr txBox="1"/>
          <p:nvPr/>
        </p:nvSpPr>
        <p:spPr>
          <a:xfrm>
            <a:off x="646400" y="2476750"/>
            <a:ext cx="2340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accent1"/>
                </a:solidFill>
                <a:latin typeface="Source Sans Pro"/>
                <a:ea typeface="Source Sans Pro"/>
                <a:cs typeface="Source Sans Pro"/>
                <a:sym typeface="Source Sans Pro"/>
              </a:rPr>
              <a:t>Ridge or Lasso </a:t>
            </a:r>
            <a:endParaRPr i="1">
              <a:solidFill>
                <a:schemeClr val="accent1"/>
              </a:solidFill>
              <a:latin typeface="Source Sans Pro"/>
              <a:ea typeface="Source Sans Pro"/>
              <a:cs typeface="Source Sans Pro"/>
              <a:sym typeface="Source Sans Pro"/>
            </a:endParaRPr>
          </a:p>
        </p:txBody>
      </p:sp>
      <p:sp>
        <p:nvSpPr>
          <p:cNvPr id="578" name="Google Shape;578;p39"/>
          <p:cNvSpPr txBox="1"/>
          <p:nvPr/>
        </p:nvSpPr>
        <p:spPr>
          <a:xfrm>
            <a:off x="6299038" y="4159090"/>
            <a:ext cx="2340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accent1"/>
                </a:solidFill>
                <a:latin typeface="Source Sans Pro"/>
                <a:ea typeface="Source Sans Pro"/>
                <a:cs typeface="Source Sans Pro"/>
                <a:sym typeface="Source Sans Pro"/>
              </a:rPr>
              <a:t>Random Forests</a:t>
            </a:r>
            <a:endParaRPr i="1">
              <a:solidFill>
                <a:schemeClr val="accent1"/>
              </a:solidFill>
              <a:latin typeface="Source Sans Pro"/>
              <a:ea typeface="Source Sans Pro"/>
              <a:cs typeface="Source Sans Pro"/>
              <a:sym typeface="Source Sans Pro"/>
            </a:endParaRPr>
          </a:p>
        </p:txBody>
      </p:sp>
      <p:sp>
        <p:nvSpPr>
          <p:cNvPr id="579" name="Google Shape;579;p39"/>
          <p:cNvSpPr txBox="1"/>
          <p:nvPr/>
        </p:nvSpPr>
        <p:spPr>
          <a:xfrm>
            <a:off x="2584775" y="4696575"/>
            <a:ext cx="6034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HOLDOUT DATASETS WITH LSTM PREDICTIONS</a:t>
            </a:r>
            <a:endParaRPr>
              <a:solidFill>
                <a:schemeClr val="accent2"/>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2"/>
              </a:solidFill>
              <a:latin typeface="Roboto Slab"/>
              <a:ea typeface="Roboto Slab"/>
              <a:cs typeface="Roboto Slab"/>
              <a:sym typeface="Roboto Slab"/>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2: ENSEMBLE THE DIFFERENT PERSPECTIVES</a:t>
            </a:r>
            <a:endParaRPr/>
          </a:p>
        </p:txBody>
      </p:sp>
      <p:cxnSp>
        <p:nvCxnSpPr>
          <p:cNvPr id="585" name="Google Shape;585;p40"/>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586" name="Google Shape;586;p40"/>
          <p:cNvSpPr txBox="1"/>
          <p:nvPr/>
        </p:nvSpPr>
        <p:spPr>
          <a:xfrm>
            <a:off x="-81750" y="815650"/>
            <a:ext cx="85137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REPEAT PROCESS VARYING…	</a:t>
            </a:r>
            <a:endParaRPr sz="2900">
              <a:solidFill>
                <a:schemeClr val="accent2"/>
              </a:solidFill>
              <a:latin typeface="Roboto Slab Light"/>
              <a:ea typeface="Roboto Slab Light"/>
              <a:cs typeface="Roboto Slab Light"/>
              <a:sym typeface="Roboto Slab Light"/>
            </a:endParaRPr>
          </a:p>
          <a:p>
            <a:pPr marL="1371600" lvl="2"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Number of SELECTED LSTMs: 15, 20, 25</a:t>
            </a:r>
            <a:endParaRPr sz="2900">
              <a:solidFill>
                <a:schemeClr val="accent2"/>
              </a:solidFill>
              <a:latin typeface="Roboto Slab Light"/>
              <a:ea typeface="Roboto Slab Light"/>
              <a:cs typeface="Roboto Slab Light"/>
              <a:sym typeface="Roboto Slab Light"/>
            </a:endParaRPr>
          </a:p>
          <a:p>
            <a:pPr marL="1371600" lvl="2"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Ensembler: Ridge, Lasso, Random Forest</a:t>
            </a:r>
            <a:endParaRPr sz="2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sz="2900">
              <a:solidFill>
                <a:schemeClr val="accent2"/>
              </a:solidFill>
              <a:latin typeface="Roboto Slab Light"/>
              <a:ea typeface="Roboto Slab Light"/>
              <a:cs typeface="Roboto Slab Light"/>
              <a:sym typeface="Roboto Slab Light"/>
            </a:endParaRPr>
          </a:p>
          <a:p>
            <a:pPr marL="914400" lvl="1" indent="-412750" algn="l" rtl="0">
              <a:spcBef>
                <a:spcPts val="0"/>
              </a:spcBef>
              <a:spcAft>
                <a:spcPts val="0"/>
              </a:spcAft>
              <a:buClr>
                <a:schemeClr val="accent2"/>
              </a:buClr>
              <a:buSzPts val="2900"/>
              <a:buFont typeface="Roboto Slab"/>
              <a:buChar char="○"/>
            </a:pPr>
            <a:r>
              <a:rPr lang="en" sz="2900">
                <a:solidFill>
                  <a:schemeClr val="accent2"/>
                </a:solidFill>
                <a:latin typeface="Roboto Slab Light"/>
                <a:ea typeface="Roboto Slab Light"/>
                <a:cs typeface="Roboto Slab Light"/>
                <a:sym typeface="Roboto Slab Light"/>
              </a:rPr>
              <a:t>Keep track of Dev Performance of Each Ensemble</a:t>
            </a:r>
            <a:endParaRPr sz="2900">
              <a:solidFill>
                <a:schemeClr val="accent2"/>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p:txBody>
      </p:sp>
      <p:sp>
        <p:nvSpPr>
          <p:cNvPr id="587" name="Google Shape;587;p40"/>
          <p:cNvSpPr txBox="1"/>
          <p:nvPr/>
        </p:nvSpPr>
        <p:spPr>
          <a:xfrm>
            <a:off x="2584775" y="4696575"/>
            <a:ext cx="6034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HOLDOUT DATASETS WITH LSTM PREDICTIONS</a:t>
            </a:r>
            <a:endParaRPr>
              <a:solidFill>
                <a:schemeClr val="accent2"/>
              </a:solidFill>
              <a:latin typeface="Roboto Slab"/>
              <a:ea typeface="Roboto Slab"/>
              <a:cs typeface="Roboto Slab"/>
              <a:sym typeface="Roboto Slab"/>
            </a:endParaRPr>
          </a:p>
          <a:p>
            <a:pPr marL="0" lvl="0" indent="0" algn="ctr" rtl="0">
              <a:spcBef>
                <a:spcPts val="0"/>
              </a:spcBef>
              <a:spcAft>
                <a:spcPts val="0"/>
              </a:spcAft>
              <a:buNone/>
            </a:pPr>
            <a:endParaRPr>
              <a:solidFill>
                <a:schemeClr val="accent2"/>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4"/>
          <p:cNvSpPr txBox="1"/>
          <p:nvPr/>
        </p:nvSpPr>
        <p:spPr>
          <a:xfrm>
            <a:off x="142825" y="1053275"/>
            <a:ext cx="3819900" cy="27243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sz="3300" b="1">
                <a:solidFill>
                  <a:schemeClr val="accent2"/>
                </a:solidFill>
                <a:latin typeface="Roboto Slab"/>
                <a:ea typeface="Roboto Slab"/>
                <a:cs typeface="Roboto Slab"/>
                <a:sym typeface="Roboto Slab"/>
              </a:rPr>
              <a:t>M</a:t>
            </a:r>
            <a:r>
              <a:rPr lang="en" sz="3300">
                <a:solidFill>
                  <a:schemeClr val="accent2"/>
                </a:solidFill>
                <a:latin typeface="Roboto Slab Light"/>
                <a:ea typeface="Roboto Slab Light"/>
                <a:cs typeface="Roboto Slab Light"/>
                <a:sym typeface="Roboto Slab Light"/>
              </a:rPr>
              <a:t>ulti-</a:t>
            </a:r>
            <a:endParaRPr sz="33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r>
              <a:rPr lang="en" sz="3300" b="1">
                <a:solidFill>
                  <a:schemeClr val="accent2"/>
                </a:solidFill>
                <a:latin typeface="Roboto Slab"/>
                <a:ea typeface="Roboto Slab"/>
                <a:cs typeface="Roboto Slab"/>
                <a:sym typeface="Roboto Slab"/>
              </a:rPr>
              <a:t>E</a:t>
            </a:r>
            <a:r>
              <a:rPr lang="en" sz="3300">
                <a:solidFill>
                  <a:schemeClr val="accent2"/>
                </a:solidFill>
                <a:latin typeface="Roboto Slab Light"/>
                <a:ea typeface="Roboto Slab Light"/>
                <a:cs typeface="Roboto Slab Light"/>
                <a:sym typeface="Roboto Slab Light"/>
              </a:rPr>
              <a:t>mbedding </a:t>
            </a:r>
            <a:endParaRPr sz="33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r>
              <a:rPr lang="en" sz="3300" b="1">
                <a:solidFill>
                  <a:schemeClr val="accent2"/>
                </a:solidFill>
                <a:latin typeface="Roboto Slab"/>
                <a:ea typeface="Roboto Slab"/>
                <a:cs typeface="Roboto Slab"/>
                <a:sym typeface="Roboto Slab"/>
              </a:rPr>
              <a:t>L</a:t>
            </a:r>
            <a:r>
              <a:rPr lang="en" sz="3300">
                <a:solidFill>
                  <a:schemeClr val="accent2"/>
                </a:solidFill>
                <a:latin typeface="Roboto Slab Light"/>
                <a:ea typeface="Roboto Slab Light"/>
                <a:cs typeface="Roboto Slab Light"/>
                <a:sym typeface="Roboto Slab Light"/>
              </a:rPr>
              <a:t>STM </a:t>
            </a:r>
            <a:endParaRPr sz="33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r>
              <a:rPr lang="en" sz="3300" b="1">
                <a:solidFill>
                  <a:schemeClr val="accent2"/>
                </a:solidFill>
                <a:latin typeface="Roboto Slab"/>
                <a:ea typeface="Roboto Slab"/>
                <a:cs typeface="Roboto Slab"/>
                <a:sym typeface="Roboto Slab"/>
              </a:rPr>
              <a:t>E</a:t>
            </a:r>
            <a:r>
              <a:rPr lang="en" sz="3300">
                <a:solidFill>
                  <a:schemeClr val="accent2"/>
                </a:solidFill>
                <a:latin typeface="Roboto Slab Light"/>
                <a:ea typeface="Roboto Slab Light"/>
                <a:cs typeface="Roboto Slab Light"/>
                <a:sym typeface="Roboto Slab Light"/>
              </a:rPr>
              <a:t>nsemble of </a:t>
            </a:r>
            <a:r>
              <a:rPr lang="en" sz="3300" b="1">
                <a:solidFill>
                  <a:schemeClr val="accent2"/>
                </a:solidFill>
                <a:latin typeface="Roboto Slab"/>
                <a:ea typeface="Roboto Slab"/>
                <a:cs typeface="Roboto Slab"/>
                <a:sym typeface="Roboto Slab"/>
              </a:rPr>
              <a:t>E</a:t>
            </a:r>
            <a:r>
              <a:rPr lang="en" sz="3300">
                <a:solidFill>
                  <a:schemeClr val="accent2"/>
                </a:solidFill>
                <a:latin typeface="Roboto Slab Light"/>
                <a:ea typeface="Roboto Slab Light"/>
                <a:cs typeface="Roboto Slab Light"/>
                <a:sym typeface="Roboto Slab Light"/>
              </a:rPr>
              <a:t>nsembles</a:t>
            </a:r>
            <a:endParaRPr sz="3300">
              <a:solidFill>
                <a:schemeClr val="accent2"/>
              </a:solidFill>
            </a:endParaRPr>
          </a:p>
        </p:txBody>
      </p:sp>
      <p:sp>
        <p:nvSpPr>
          <p:cNvPr id="97" name="Google Shape;97;p14"/>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ONE SOLUTION TO THE PROBLEM</a:t>
            </a:r>
            <a:endParaRPr/>
          </a:p>
        </p:txBody>
      </p:sp>
      <p:pic>
        <p:nvPicPr>
          <p:cNvPr id="98" name="Google Shape;98;p14"/>
          <p:cNvPicPr preferRelativeResize="0"/>
          <p:nvPr/>
        </p:nvPicPr>
        <p:blipFill>
          <a:blip r:embed="rId3">
            <a:alphaModFix/>
          </a:blip>
          <a:stretch>
            <a:fillRect/>
          </a:stretch>
        </p:blipFill>
        <p:spPr>
          <a:xfrm>
            <a:off x="5041250" y="2812972"/>
            <a:ext cx="3382250" cy="1721875"/>
          </a:xfrm>
          <a:prstGeom prst="rect">
            <a:avLst/>
          </a:prstGeom>
          <a:noFill/>
          <a:ln>
            <a:noFill/>
          </a:ln>
        </p:spPr>
      </p:pic>
      <p:cxnSp>
        <p:nvCxnSpPr>
          <p:cNvPr id="99" name="Google Shape;99;p14"/>
          <p:cNvCxnSpPr/>
          <p:nvPr/>
        </p:nvCxnSpPr>
        <p:spPr>
          <a:xfrm>
            <a:off x="4523350" y="1964650"/>
            <a:ext cx="0" cy="1797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body" idx="1"/>
          </p:nvPr>
        </p:nvSpPr>
        <p:spPr>
          <a:xfrm>
            <a:off x="427333" y="1571250"/>
            <a:ext cx="8285700" cy="30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t>We see an improvement when combining different perspectives</a:t>
            </a:r>
            <a:endParaRPr sz="2600"/>
          </a:p>
          <a:p>
            <a:pPr marL="0" lvl="0" indent="0" algn="ctr" rtl="0">
              <a:spcBef>
                <a:spcPts val="0"/>
              </a:spcBef>
              <a:spcAft>
                <a:spcPts val="0"/>
              </a:spcAft>
              <a:buNone/>
            </a:pPr>
            <a:endParaRPr sz="2600"/>
          </a:p>
          <a:p>
            <a:pPr marL="0" lvl="0" indent="0" algn="ctr" rtl="0">
              <a:spcBef>
                <a:spcPts val="0"/>
              </a:spcBef>
              <a:spcAft>
                <a:spcPts val="0"/>
              </a:spcAft>
              <a:buNone/>
            </a:pPr>
            <a:r>
              <a:rPr lang="en" sz="2600"/>
              <a:t>Dev Leaderboard performance varies between .42-.49 (better and more consistent than individual LSTMs), but vary between specific outcomes…</a:t>
            </a:r>
            <a:endParaRPr sz="2600"/>
          </a:p>
          <a:p>
            <a:pPr marL="0" lvl="0" indent="0" algn="ctr" rtl="0">
              <a:spcBef>
                <a:spcPts val="0"/>
              </a:spcBef>
              <a:spcAft>
                <a:spcPts val="0"/>
              </a:spcAft>
              <a:buNone/>
            </a:pPr>
            <a:endParaRPr sz="2600"/>
          </a:p>
          <a:p>
            <a:pPr marL="0" lvl="0" indent="0" algn="ctr" rtl="0">
              <a:spcBef>
                <a:spcPts val="0"/>
              </a:spcBef>
              <a:spcAft>
                <a:spcPts val="0"/>
              </a:spcAft>
              <a:buNone/>
            </a:pPr>
            <a:r>
              <a:rPr lang="en" sz="2600"/>
              <a:t>Some ensembles are better for some outcomes than others</a:t>
            </a:r>
            <a:endParaRPr sz="2600"/>
          </a:p>
        </p:txBody>
      </p:sp>
      <p:sp>
        <p:nvSpPr>
          <p:cNvPr id="593" name="Google Shape;593;p41"/>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ctrTitle"/>
          </p:nvPr>
        </p:nvSpPr>
        <p:spPr>
          <a:xfrm>
            <a:off x="1546025" y="1754800"/>
            <a:ext cx="7073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a:solidFill>
                  <a:schemeClr val="accent4"/>
                </a:solidFill>
              </a:rPr>
              <a:t>STAGE 3</a:t>
            </a:r>
            <a:endParaRPr sz="3800"/>
          </a:p>
        </p:txBody>
      </p:sp>
      <p:sp>
        <p:nvSpPr>
          <p:cNvPr id="599" name="Google Shape;599;p42"/>
          <p:cNvSpPr txBox="1">
            <a:spLocks noGrp="1"/>
          </p:cNvSpPr>
          <p:nvPr>
            <p:ph type="subTitle" idx="1"/>
          </p:nvPr>
        </p:nvSpPr>
        <p:spPr>
          <a:xfrm>
            <a:off x="1546025" y="3011500"/>
            <a:ext cx="6479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COMBINE THE BEST PERFORMING ENSEMBLES</a:t>
            </a:r>
            <a:endParaRPr/>
          </a:p>
        </p:txBody>
      </p:sp>
      <p:sp>
        <p:nvSpPr>
          <p:cNvPr id="600" name="Google Shape;600;p42"/>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3"/>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3: COMBINE THE BEST PERFORMING ENSEMBLES</a:t>
            </a:r>
            <a:endParaRPr/>
          </a:p>
        </p:txBody>
      </p:sp>
      <p:graphicFrame>
        <p:nvGraphicFramePr>
          <p:cNvPr id="606" name="Google Shape;606;p43"/>
          <p:cNvGraphicFramePr/>
          <p:nvPr/>
        </p:nvGraphicFramePr>
        <p:xfrm>
          <a:off x="619900" y="895350"/>
          <a:ext cx="3000000" cy="3000000"/>
        </p:xfrm>
        <a:graphic>
          <a:graphicData uri="http://schemas.openxmlformats.org/drawingml/2006/table">
            <a:tbl>
              <a:tblPr>
                <a:noFill/>
                <a:tableStyleId>{74DC9F80-D43C-43D6-8EB2-FF3F5B2F1C26}</a:tableStyleId>
              </a:tblPr>
              <a:tblGrid>
                <a:gridCol w="1171300">
                  <a:extLst>
                    <a:ext uri="{9D8B030D-6E8A-4147-A177-3AD203B41FA5}">
                      <a16:colId xmlns:a16="http://schemas.microsoft.com/office/drawing/2014/main" val="20000"/>
                    </a:ext>
                  </a:extLst>
                </a:gridCol>
                <a:gridCol w="926025">
                  <a:extLst>
                    <a:ext uri="{9D8B030D-6E8A-4147-A177-3AD203B41FA5}">
                      <a16:colId xmlns:a16="http://schemas.microsoft.com/office/drawing/2014/main" val="20001"/>
                    </a:ext>
                  </a:extLst>
                </a:gridCol>
                <a:gridCol w="742075">
                  <a:extLst>
                    <a:ext uri="{9D8B030D-6E8A-4147-A177-3AD203B41FA5}">
                      <a16:colId xmlns:a16="http://schemas.microsoft.com/office/drawing/2014/main" val="20002"/>
                    </a:ext>
                  </a:extLst>
                </a:gridCol>
                <a:gridCol w="1102775">
                  <a:extLst>
                    <a:ext uri="{9D8B030D-6E8A-4147-A177-3AD203B41FA5}">
                      <a16:colId xmlns:a16="http://schemas.microsoft.com/office/drawing/2014/main" val="20003"/>
                    </a:ext>
                  </a:extLst>
                </a:gridCol>
                <a:gridCol w="1055900">
                  <a:extLst>
                    <a:ext uri="{9D8B030D-6E8A-4147-A177-3AD203B41FA5}">
                      <a16:colId xmlns:a16="http://schemas.microsoft.com/office/drawing/2014/main" val="20004"/>
                    </a:ext>
                  </a:extLst>
                </a:gridCol>
                <a:gridCol w="1071525">
                  <a:extLst>
                    <a:ext uri="{9D8B030D-6E8A-4147-A177-3AD203B41FA5}">
                      <a16:colId xmlns:a16="http://schemas.microsoft.com/office/drawing/2014/main" val="20005"/>
                    </a:ext>
                  </a:extLst>
                </a:gridCol>
                <a:gridCol w="446175">
                  <a:extLst>
                    <a:ext uri="{9D8B030D-6E8A-4147-A177-3AD203B41FA5}">
                      <a16:colId xmlns:a16="http://schemas.microsoft.com/office/drawing/2014/main" val="20006"/>
                    </a:ext>
                  </a:extLst>
                </a:gridCol>
                <a:gridCol w="1055875">
                  <a:extLst>
                    <a:ext uri="{9D8B030D-6E8A-4147-A177-3AD203B41FA5}">
                      <a16:colId xmlns:a16="http://schemas.microsoft.com/office/drawing/2014/main" val="20007"/>
                    </a:ext>
                  </a:extLst>
                </a:gridCol>
              </a:tblGrid>
              <a:tr h="458150">
                <a:tc>
                  <a:txBody>
                    <a:bodyPr/>
                    <a:lstStyle/>
                    <a:p>
                      <a:pPr marL="0" lvl="0" indent="0" algn="ctr" rtl="0">
                        <a:spcBef>
                          <a:spcPts val="0"/>
                        </a:spcBef>
                        <a:spcAft>
                          <a:spcPts val="0"/>
                        </a:spcAft>
                        <a:buNone/>
                      </a:pPr>
                      <a:r>
                        <a:rPr lang="en" sz="1000" b="1">
                          <a:latin typeface="Roboto Slab"/>
                          <a:ea typeface="Roboto Slab"/>
                          <a:cs typeface="Roboto Slab"/>
                          <a:sym typeface="Roboto Slab"/>
                        </a:rPr>
                        <a:t>Ensemble Name</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Ensembler</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Embed</a:t>
                      </a:r>
                      <a:endParaRPr sz="1000" b="1">
                        <a:latin typeface="Roboto Slab"/>
                        <a:ea typeface="Roboto Slab"/>
                        <a:cs typeface="Roboto Slab"/>
                        <a:sym typeface="Roboto Slab"/>
                      </a:endParaRPr>
                    </a:p>
                    <a:p>
                      <a:pPr marL="0" lvl="0" indent="0" algn="ctr" rtl="0">
                        <a:spcBef>
                          <a:spcPts val="0"/>
                        </a:spcBef>
                        <a:spcAft>
                          <a:spcPts val="0"/>
                        </a:spcAft>
                        <a:buNone/>
                      </a:pPr>
                      <a:r>
                        <a:rPr lang="en" sz="1000" b="1">
                          <a:latin typeface="Roboto Slab"/>
                          <a:ea typeface="Roboto Slab"/>
                          <a:cs typeface="Roboto Slab"/>
                          <a:sym typeface="Roboto Slab"/>
                        </a:rPr>
                        <a:t>Models</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LSTM</a:t>
                      </a:r>
                      <a:endParaRPr sz="1000" b="1">
                        <a:latin typeface="Roboto Slab"/>
                        <a:ea typeface="Roboto Slab"/>
                        <a:cs typeface="Roboto Slab"/>
                        <a:sym typeface="Roboto Slab"/>
                      </a:endParaRPr>
                    </a:p>
                    <a:p>
                      <a:pPr marL="0" lvl="0" indent="0" algn="ctr" rtl="0">
                        <a:spcBef>
                          <a:spcPts val="0"/>
                        </a:spcBef>
                        <a:spcAft>
                          <a:spcPts val="0"/>
                        </a:spcAft>
                        <a:buNone/>
                      </a:pPr>
                      <a:r>
                        <a:rPr lang="en" sz="1000" b="1">
                          <a:latin typeface="Roboto Slab"/>
                          <a:ea typeface="Roboto Slab"/>
                          <a:cs typeface="Roboto Slab"/>
                          <a:sym typeface="Roboto Slab"/>
                        </a:rPr>
                        <a:t>Architecture</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Commits  Dev Performance</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Chooses Dev Performance</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tc>
                  <a:txBody>
                    <a:bodyPr/>
                    <a:lstStyle/>
                    <a:p>
                      <a:pPr marL="0" lvl="0" indent="0" algn="ctr" rtl="0">
                        <a:spcBef>
                          <a:spcPts val="0"/>
                        </a:spcBef>
                        <a:spcAft>
                          <a:spcPts val="0"/>
                        </a:spcAft>
                        <a:buNone/>
                      </a:pPr>
                      <a:r>
                        <a:rPr lang="en" sz="1000" b="1">
                          <a:latin typeface="Roboto Slab"/>
                          <a:ea typeface="Roboto Slab"/>
                          <a:cs typeface="Roboto Slab"/>
                          <a:sym typeface="Roboto Slab"/>
                        </a:rPr>
                        <a:t>Overall Dev Performance</a:t>
                      </a:r>
                      <a:endParaRPr sz="1000" b="1">
                        <a:latin typeface="Roboto Slab"/>
                        <a:ea typeface="Roboto Slab"/>
                        <a:cs typeface="Roboto Slab"/>
                        <a:sym typeface="Roboto Slab"/>
                      </a:endParaRPr>
                    </a:p>
                  </a:txBody>
                  <a:tcPr marL="91425" marR="91425" marT="91425" marB="91425" anchor="ctr">
                    <a:solidFill>
                      <a:srgbClr val="0091EA">
                        <a:alpha val="32690"/>
                      </a:srgbClr>
                    </a:solidFill>
                  </a:tcPr>
                </a:tc>
                <a:extLst>
                  <a:ext uri="{0D108BD9-81ED-4DB2-BD59-A6C34878D82A}">
                    <a16:rowId xmlns:a16="http://schemas.microsoft.com/office/drawing/2014/main" val="10000"/>
                  </a:ext>
                </a:extLst>
              </a:tr>
              <a:tr h="335225">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Ensemble 1</a:t>
                      </a:r>
                      <a:endParaRPr sz="1000">
                        <a:solidFill>
                          <a:srgbClr val="1155CC"/>
                        </a:solidFill>
                        <a:latin typeface="Roboto Slab"/>
                        <a:ea typeface="Roboto Slab"/>
                        <a:cs typeface="Roboto Slab"/>
                        <a:sym typeface="Roboto Slab"/>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Random Forest</a:t>
                      </a:r>
                      <a:endParaRPr sz="1000">
                        <a:solidFill>
                          <a:srgbClr val="1155CC"/>
                        </a:solidFill>
                        <a:latin typeface="Roboto Slab"/>
                        <a:ea typeface="Roboto Slab"/>
                        <a:cs typeface="Roboto Slab"/>
                        <a:sym typeface="Roboto Slab"/>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BERT, T5, XLM</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Shallow</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.42</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.41</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.50</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1"/>
                  </a:ext>
                </a:extLst>
              </a:tr>
              <a:tr h="335225">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Ensemble 2</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Ridge</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BERT, T5, XLM</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Shallow</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.45</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.43</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.55</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2"/>
                  </a:ext>
                </a:extLst>
              </a:tr>
              <a:tr h="335225">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Ensemble 3</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Lasso</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BERT, T5, XLM</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Shallow</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.43</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.49</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.61</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3"/>
                  </a:ext>
                </a:extLst>
              </a:tr>
              <a:tr h="440000">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Ensemble 4</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Random Forest</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LaBSE, T5, BLOOM</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Bidirectional</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.48</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.44</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.49</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4"/>
                  </a:ext>
                </a:extLst>
              </a:tr>
              <a:tr h="230475">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5"/>
                  </a:ext>
                </a:extLst>
              </a:tr>
              <a:tr h="370025">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Ensemble 60</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Lasso</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FLAN, T5, BART</a:t>
                      </a:r>
                      <a:endParaRPr sz="1000">
                        <a:solidFill>
                          <a:srgbClr val="1155CC"/>
                        </a:solidFill>
                        <a:latin typeface="Roboto Slab"/>
                        <a:ea typeface="Roboto Slab"/>
                        <a:cs typeface="Roboto Slab"/>
                        <a:sym typeface="Roboto Slab"/>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Deep</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.46</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.41</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b="1">
                          <a:solidFill>
                            <a:srgbClr val="1155CC"/>
                          </a:solidFill>
                          <a:latin typeface="Roboto Slab"/>
                          <a:ea typeface="Roboto Slab"/>
                          <a:cs typeface="Roboto Slab"/>
                          <a:sym typeface="Roboto Slab"/>
                        </a:rPr>
                        <a:t>…</a:t>
                      </a:r>
                      <a:endParaRPr sz="1000">
                        <a:solidFill>
                          <a:srgbClr val="1155CC"/>
                        </a:solidFill>
                        <a:latin typeface="Roboto Slab"/>
                        <a:ea typeface="Roboto Slab"/>
                        <a:cs typeface="Roboto Slab"/>
                        <a:sym typeface="Roboto Slab"/>
                      </a:endParaRPr>
                    </a:p>
                  </a:txBody>
                  <a:tcPr marL="91425" marR="91425" marT="91425" marB="91425" anchor="ctr"/>
                </a:tc>
                <a:tc>
                  <a:txBody>
                    <a:bodyPr/>
                    <a:lstStyle/>
                    <a:p>
                      <a:pPr marL="0" lvl="0" indent="0" algn="ctr" rtl="0">
                        <a:spcBef>
                          <a:spcPts val="0"/>
                        </a:spcBef>
                        <a:spcAft>
                          <a:spcPts val="0"/>
                        </a:spcAft>
                        <a:buNone/>
                      </a:pPr>
                      <a:r>
                        <a:rPr lang="en" sz="1000">
                          <a:solidFill>
                            <a:srgbClr val="1155CC"/>
                          </a:solidFill>
                          <a:latin typeface="Roboto Slab"/>
                          <a:ea typeface="Roboto Slab"/>
                          <a:cs typeface="Roboto Slab"/>
                          <a:sym typeface="Roboto Slab"/>
                        </a:rPr>
                        <a:t>.55</a:t>
                      </a:r>
                      <a:endParaRPr sz="1000">
                        <a:solidFill>
                          <a:srgbClr val="1155CC"/>
                        </a:solidFill>
                        <a:latin typeface="Roboto Slab"/>
                        <a:ea typeface="Roboto Slab"/>
                        <a:cs typeface="Roboto Slab"/>
                        <a:sym typeface="Roboto Slab"/>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607" name="Google Shape;607;p43"/>
          <p:cNvSpPr txBox="1"/>
          <p:nvPr/>
        </p:nvSpPr>
        <p:spPr>
          <a:xfrm>
            <a:off x="2897425" y="4696575"/>
            <a:ext cx="540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DEV BOARD PERFORMANCE</a:t>
            </a:r>
            <a:endParaRPr>
              <a:solidFill>
                <a:schemeClr val="accent2"/>
              </a:solidFill>
              <a:latin typeface="Roboto Slab"/>
              <a:ea typeface="Roboto Slab"/>
              <a:cs typeface="Roboto Slab"/>
              <a:sym typeface="Roboto Slab"/>
            </a:endParaRPr>
          </a:p>
        </p:txBody>
      </p:sp>
      <p:cxnSp>
        <p:nvCxnSpPr>
          <p:cNvPr id="608" name="Google Shape;608;p43"/>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4"/>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3: COMBINE THE BEST PERFORMING ENSEMBLES</a:t>
            </a:r>
            <a:endParaRPr/>
          </a:p>
        </p:txBody>
      </p:sp>
      <p:sp>
        <p:nvSpPr>
          <p:cNvPr id="614" name="Google Shape;614;p44"/>
          <p:cNvSpPr txBox="1"/>
          <p:nvPr/>
        </p:nvSpPr>
        <p:spPr>
          <a:xfrm>
            <a:off x="2522250" y="4544175"/>
            <a:ext cx="6456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DEV BOARD PERFORMANCE</a:t>
            </a:r>
            <a:endParaRPr>
              <a:solidFill>
                <a:schemeClr val="accent2"/>
              </a:solidFill>
              <a:latin typeface="Roboto Slab"/>
              <a:ea typeface="Roboto Slab"/>
              <a:cs typeface="Roboto Slab"/>
              <a:sym typeface="Roboto Slab"/>
            </a:endParaRPr>
          </a:p>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TEST DATASETS WITH ENSEMBLE PREDICTIONS</a:t>
            </a:r>
            <a:endParaRPr>
              <a:solidFill>
                <a:schemeClr val="accent2"/>
              </a:solidFill>
              <a:latin typeface="Roboto Slab"/>
              <a:ea typeface="Roboto Slab"/>
              <a:cs typeface="Roboto Slab"/>
              <a:sym typeface="Roboto Slab"/>
            </a:endParaRPr>
          </a:p>
        </p:txBody>
      </p:sp>
      <p:cxnSp>
        <p:nvCxnSpPr>
          <p:cNvPr id="615" name="Google Shape;615;p44"/>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616" name="Google Shape;616;p44"/>
          <p:cNvSpPr txBox="1"/>
          <p:nvPr/>
        </p:nvSpPr>
        <p:spPr>
          <a:xfrm>
            <a:off x="-5550" y="815650"/>
            <a:ext cx="91440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1"/>
              </a:solidFill>
              <a:latin typeface="Roboto Slab Light"/>
              <a:ea typeface="Roboto Slab Light"/>
              <a:cs typeface="Roboto Slab Light"/>
              <a:sym typeface="Roboto Slab Light"/>
            </a:endParaRPr>
          </a:p>
          <a:p>
            <a:pPr marL="914400" lvl="1" indent="-393700" algn="l" rtl="0">
              <a:spcBef>
                <a:spcPts val="0"/>
              </a:spcBef>
              <a:spcAft>
                <a:spcPts val="0"/>
              </a:spcAft>
              <a:buClr>
                <a:schemeClr val="accent2"/>
              </a:buClr>
              <a:buSzPts val="2600"/>
              <a:buFont typeface="Roboto Slab"/>
              <a:buChar char="○"/>
            </a:pPr>
            <a:r>
              <a:rPr lang="en" sz="2600">
                <a:solidFill>
                  <a:schemeClr val="accent2"/>
                </a:solidFill>
                <a:latin typeface="Roboto Slab Light"/>
                <a:ea typeface="Roboto Slab Light"/>
                <a:cs typeface="Roboto Slab Light"/>
                <a:sym typeface="Roboto Slab Light"/>
              </a:rPr>
              <a:t>Using the Dev Performance Scores</a:t>
            </a:r>
            <a:endParaRPr sz="2600">
              <a:solidFill>
                <a:schemeClr val="accent2"/>
              </a:solidFill>
              <a:latin typeface="Roboto Slab Light"/>
              <a:ea typeface="Roboto Slab Light"/>
              <a:cs typeface="Roboto Slab Light"/>
              <a:sym typeface="Roboto Slab Light"/>
            </a:endParaRPr>
          </a:p>
          <a:p>
            <a:pPr marL="1371600" lvl="2" indent="-393700" algn="l" rtl="0">
              <a:spcBef>
                <a:spcPts val="0"/>
              </a:spcBef>
              <a:spcAft>
                <a:spcPts val="0"/>
              </a:spcAft>
              <a:buClr>
                <a:schemeClr val="accent2"/>
              </a:buClr>
              <a:buSzPts val="2600"/>
              <a:buFont typeface="Roboto Slab"/>
              <a:buChar char="■"/>
            </a:pPr>
            <a:r>
              <a:rPr lang="en" sz="2600">
                <a:solidFill>
                  <a:schemeClr val="accent2"/>
                </a:solidFill>
                <a:latin typeface="Roboto Slab Light"/>
                <a:ea typeface="Roboto Slab Light"/>
                <a:cs typeface="Roboto Slab Light"/>
                <a:sym typeface="Roboto Slab Light"/>
              </a:rPr>
              <a:t>Pick an outcome (e.g., Commits)</a:t>
            </a:r>
            <a:endParaRPr sz="2600">
              <a:solidFill>
                <a:schemeClr val="accent2"/>
              </a:solidFill>
              <a:latin typeface="Roboto Slab Light"/>
              <a:ea typeface="Roboto Slab Light"/>
              <a:cs typeface="Roboto Slab Light"/>
              <a:sym typeface="Roboto Slab Light"/>
            </a:endParaRPr>
          </a:p>
          <a:p>
            <a:pPr marL="1371600" lvl="2" indent="-393700" algn="l" rtl="0">
              <a:spcBef>
                <a:spcPts val="0"/>
              </a:spcBef>
              <a:spcAft>
                <a:spcPts val="0"/>
              </a:spcAft>
              <a:buClr>
                <a:schemeClr val="accent2"/>
              </a:buClr>
              <a:buSzPts val="2600"/>
              <a:buFont typeface="Roboto Slab"/>
              <a:buChar char="■"/>
            </a:pPr>
            <a:r>
              <a:rPr lang="en" sz="2600">
                <a:solidFill>
                  <a:schemeClr val="accent2"/>
                </a:solidFill>
                <a:latin typeface="Roboto Slab Light"/>
                <a:ea typeface="Roboto Slab Light"/>
                <a:cs typeface="Roboto Slab Light"/>
                <a:sym typeface="Roboto Slab Light"/>
              </a:rPr>
              <a:t>Identify the best performing models for that outcome based on their dev score</a:t>
            </a:r>
            <a:endParaRPr sz="2600">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endParaRPr sz="1100">
              <a:solidFill>
                <a:srgbClr val="CFD8DC"/>
              </a:solidFill>
              <a:latin typeface="Roboto Slab Light"/>
              <a:ea typeface="Roboto Slab Light"/>
              <a:cs typeface="Roboto Slab Light"/>
              <a:sym typeface="Roboto Slab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3: COMBINE THE BEST PERFORMING ENSEMBLES</a:t>
            </a:r>
            <a:endParaRPr/>
          </a:p>
        </p:txBody>
      </p:sp>
      <p:sp>
        <p:nvSpPr>
          <p:cNvPr id="622" name="Google Shape;622;p45"/>
          <p:cNvSpPr txBox="1"/>
          <p:nvPr/>
        </p:nvSpPr>
        <p:spPr>
          <a:xfrm>
            <a:off x="2522250" y="4544175"/>
            <a:ext cx="6456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DEV BOARD PERFORMANCE</a:t>
            </a:r>
            <a:endParaRPr>
              <a:solidFill>
                <a:schemeClr val="accent2"/>
              </a:solidFill>
              <a:latin typeface="Roboto Slab"/>
              <a:ea typeface="Roboto Slab"/>
              <a:cs typeface="Roboto Slab"/>
              <a:sym typeface="Roboto Slab"/>
            </a:endParaRPr>
          </a:p>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TEST DATASETS WITH ENSEMBLE PREDICTIONS</a:t>
            </a:r>
            <a:endParaRPr>
              <a:solidFill>
                <a:schemeClr val="accent2"/>
              </a:solidFill>
              <a:latin typeface="Roboto Slab"/>
              <a:ea typeface="Roboto Slab"/>
              <a:cs typeface="Roboto Slab"/>
              <a:sym typeface="Roboto Slab"/>
            </a:endParaRPr>
          </a:p>
        </p:txBody>
      </p:sp>
      <p:cxnSp>
        <p:nvCxnSpPr>
          <p:cNvPr id="623" name="Google Shape;623;p45"/>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
        <p:nvSpPr>
          <p:cNvPr id="624" name="Google Shape;624;p45"/>
          <p:cNvSpPr txBox="1"/>
          <p:nvPr/>
        </p:nvSpPr>
        <p:spPr>
          <a:xfrm>
            <a:off x="-5550" y="815650"/>
            <a:ext cx="3228300" cy="12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00">
              <a:solidFill>
                <a:schemeClr val="dk1"/>
              </a:solidFill>
              <a:latin typeface="Roboto Slab Light"/>
              <a:ea typeface="Roboto Slab Light"/>
              <a:cs typeface="Roboto Slab Light"/>
              <a:sym typeface="Roboto Slab Light"/>
            </a:endParaRPr>
          </a:p>
          <a:p>
            <a:pPr marL="914400" lvl="1" indent="-349250" algn="l" rtl="0">
              <a:spcBef>
                <a:spcPts val="0"/>
              </a:spcBef>
              <a:spcAft>
                <a:spcPts val="0"/>
              </a:spcAft>
              <a:buClr>
                <a:schemeClr val="accent2"/>
              </a:buClr>
              <a:buSzPts val="1900"/>
              <a:buFont typeface="Roboto Slab"/>
              <a:buChar char="○"/>
            </a:pPr>
            <a:r>
              <a:rPr lang="en" sz="1900">
                <a:solidFill>
                  <a:schemeClr val="accent2"/>
                </a:solidFill>
                <a:latin typeface="Roboto Slab Light"/>
                <a:ea typeface="Roboto Slab Light"/>
                <a:cs typeface="Roboto Slab Light"/>
                <a:sym typeface="Roboto Slab Light"/>
              </a:rPr>
              <a:t>Examined correlation between best models’ predictions</a:t>
            </a:r>
            <a:endParaRPr sz="1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endParaRPr sz="1900">
              <a:solidFill>
                <a:schemeClr val="accent2"/>
              </a:solidFill>
              <a:latin typeface="Roboto Slab Light"/>
              <a:ea typeface="Roboto Slab Light"/>
              <a:cs typeface="Roboto Slab Light"/>
              <a:sym typeface="Roboto Slab Light"/>
            </a:endParaRPr>
          </a:p>
          <a:p>
            <a:pPr marL="914400" lvl="1" indent="-349250" algn="l" rtl="0">
              <a:spcBef>
                <a:spcPts val="0"/>
              </a:spcBef>
              <a:spcAft>
                <a:spcPts val="0"/>
              </a:spcAft>
              <a:buClr>
                <a:schemeClr val="accent2"/>
              </a:buClr>
              <a:buSzPts val="1900"/>
              <a:buFont typeface="Roboto Slab"/>
              <a:buChar char="○"/>
            </a:pPr>
            <a:r>
              <a:rPr lang="en" sz="1900">
                <a:solidFill>
                  <a:schemeClr val="accent2"/>
                </a:solidFill>
                <a:latin typeface="Roboto Slab Light"/>
                <a:ea typeface="Roboto Slab Light"/>
                <a:cs typeface="Roboto Slab Light"/>
                <a:sym typeface="Roboto Slab Light"/>
              </a:rPr>
              <a:t>Favored selecting ensemble models that were non-</a:t>
            </a:r>
            <a:endParaRPr sz="1900">
              <a:solidFill>
                <a:schemeClr val="accent2"/>
              </a:solidFill>
              <a:latin typeface="Roboto Slab Light"/>
              <a:ea typeface="Roboto Slab Light"/>
              <a:cs typeface="Roboto Slab Light"/>
              <a:sym typeface="Roboto Slab Light"/>
            </a:endParaRPr>
          </a:p>
          <a:p>
            <a:pPr marL="914400" lvl="0" indent="0" algn="l" rtl="0">
              <a:spcBef>
                <a:spcPts val="0"/>
              </a:spcBef>
              <a:spcAft>
                <a:spcPts val="0"/>
              </a:spcAft>
              <a:buNone/>
            </a:pPr>
            <a:r>
              <a:rPr lang="en" sz="1900">
                <a:solidFill>
                  <a:schemeClr val="accent2"/>
                </a:solidFill>
                <a:latin typeface="Roboto Slab Light"/>
                <a:ea typeface="Roboto Slab Light"/>
                <a:cs typeface="Roboto Slab Light"/>
                <a:sym typeface="Roboto Slab Light"/>
              </a:rPr>
              <a:t>overlapping</a:t>
            </a:r>
            <a:endParaRPr sz="1900">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endParaRPr sz="1900">
              <a:solidFill>
                <a:schemeClr val="accent2"/>
              </a:solidFill>
              <a:latin typeface="Roboto Slab Light"/>
              <a:ea typeface="Roboto Slab Light"/>
              <a:cs typeface="Roboto Slab Light"/>
              <a:sym typeface="Roboto Slab Light"/>
            </a:endParaRPr>
          </a:p>
        </p:txBody>
      </p:sp>
      <p:pic>
        <p:nvPicPr>
          <p:cNvPr id="625" name="Google Shape;625;p45"/>
          <p:cNvPicPr preferRelativeResize="0"/>
          <p:nvPr/>
        </p:nvPicPr>
        <p:blipFill>
          <a:blip r:embed="rId3">
            <a:alphaModFix/>
          </a:blip>
          <a:stretch>
            <a:fillRect/>
          </a:stretch>
        </p:blipFill>
        <p:spPr>
          <a:xfrm>
            <a:off x="3375150" y="858320"/>
            <a:ext cx="3291344" cy="35334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6"/>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STAGE 3: COMBINE THE BEST PERFORMING ENSEMBLES</a:t>
            </a:r>
            <a:endParaRPr/>
          </a:p>
        </p:txBody>
      </p:sp>
      <p:sp>
        <p:nvSpPr>
          <p:cNvPr id="631" name="Google Shape;631;p46"/>
          <p:cNvSpPr txBox="1"/>
          <p:nvPr/>
        </p:nvSpPr>
        <p:spPr>
          <a:xfrm>
            <a:off x="870850" y="862525"/>
            <a:ext cx="198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Chooses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1</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5</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22</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28</a:t>
            </a:r>
            <a:endParaRPr>
              <a:latin typeface="Roboto Slab Light"/>
              <a:ea typeface="Roboto Slab Light"/>
              <a:cs typeface="Roboto Slab Light"/>
              <a:sym typeface="Roboto Slab Light"/>
            </a:endParaRPr>
          </a:p>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632" name="Google Shape;632;p46"/>
          <p:cNvSpPr txBox="1"/>
          <p:nvPr/>
        </p:nvSpPr>
        <p:spPr>
          <a:xfrm>
            <a:off x="3154874" y="862525"/>
            <a:ext cx="2244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Commits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29</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37</a:t>
            </a:r>
            <a:endParaRPr>
              <a:latin typeface="Roboto Slab Light"/>
              <a:ea typeface="Roboto Slab Light"/>
              <a:cs typeface="Roboto Slab Light"/>
              <a:sym typeface="Roboto Slab Light"/>
            </a:endParaRPr>
          </a:p>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633" name="Google Shape;633;p46"/>
          <p:cNvSpPr txBox="1"/>
          <p:nvPr/>
        </p:nvSpPr>
        <p:spPr>
          <a:xfrm>
            <a:off x="5317780" y="862525"/>
            <a:ext cx="1985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Gathers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18</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19</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31</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53</a:t>
            </a:r>
            <a:endParaRPr>
              <a:latin typeface="Roboto Slab Light"/>
              <a:ea typeface="Roboto Slab Light"/>
              <a:cs typeface="Roboto Slab Light"/>
              <a:sym typeface="Roboto Slab Light"/>
            </a:endParaRPr>
          </a:p>
        </p:txBody>
      </p:sp>
      <p:sp>
        <p:nvSpPr>
          <p:cNvPr id="634" name="Google Shape;634;p46"/>
          <p:cNvSpPr txBox="1"/>
          <p:nvPr/>
        </p:nvSpPr>
        <p:spPr>
          <a:xfrm>
            <a:off x="718450" y="2843725"/>
            <a:ext cx="198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Gathers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DeBERTa</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29</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46</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33</a:t>
            </a:r>
            <a:endParaRPr>
              <a:latin typeface="Roboto Slab Light"/>
              <a:ea typeface="Roboto Slab Light"/>
              <a:cs typeface="Roboto Slab Light"/>
              <a:sym typeface="Roboto Slab Light"/>
            </a:endParaRPr>
          </a:p>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635" name="Google Shape;635;p46"/>
          <p:cNvSpPr txBox="1"/>
          <p:nvPr/>
        </p:nvSpPr>
        <p:spPr>
          <a:xfrm>
            <a:off x="2893500" y="2843725"/>
            <a:ext cx="2244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Identifies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20</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29</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52</a:t>
            </a:r>
            <a:endParaRPr>
              <a:latin typeface="Roboto Slab Light"/>
              <a:ea typeface="Roboto Slab Light"/>
              <a:cs typeface="Roboto Slab Light"/>
              <a:sym typeface="Roboto Slab Light"/>
            </a:endParaRPr>
          </a:p>
          <a:p>
            <a:pPr marL="0" lvl="0" indent="0" algn="l" rtl="0">
              <a:spcBef>
                <a:spcPts val="0"/>
              </a:spcBef>
              <a:spcAft>
                <a:spcPts val="0"/>
              </a:spcAft>
              <a:buNone/>
            </a:pPr>
            <a:endParaRPr u="sng">
              <a:latin typeface="Roboto Slab Light"/>
              <a:ea typeface="Roboto Slab Light"/>
              <a:cs typeface="Roboto Slab Light"/>
              <a:sym typeface="Roboto Slab Light"/>
            </a:endParaRPr>
          </a:p>
        </p:txBody>
      </p:sp>
      <p:sp>
        <p:nvSpPr>
          <p:cNvPr id="636" name="Google Shape;636;p46"/>
          <p:cNvSpPr txBox="1"/>
          <p:nvPr/>
        </p:nvSpPr>
        <p:spPr>
          <a:xfrm>
            <a:off x="4955100" y="2843726"/>
            <a:ext cx="198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Involves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20</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28</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43</a:t>
            </a:r>
            <a:endParaRPr>
              <a:latin typeface="Roboto Slab Light"/>
              <a:ea typeface="Roboto Slab Light"/>
              <a:cs typeface="Roboto Slab Light"/>
              <a:sym typeface="Roboto Slab Light"/>
            </a:endParaRPr>
          </a:p>
          <a:p>
            <a:pPr marL="0" lvl="0" indent="0" algn="l" rtl="0">
              <a:spcBef>
                <a:spcPts val="0"/>
              </a:spcBef>
              <a:spcAft>
                <a:spcPts val="0"/>
              </a:spcAft>
              <a:buNone/>
            </a:pPr>
            <a:endParaRPr>
              <a:latin typeface="Roboto Slab Light"/>
              <a:ea typeface="Roboto Slab Light"/>
              <a:cs typeface="Roboto Slab Light"/>
              <a:sym typeface="Roboto Slab Light"/>
            </a:endParaRPr>
          </a:p>
        </p:txBody>
      </p:sp>
      <p:sp>
        <p:nvSpPr>
          <p:cNvPr id="637" name="Google Shape;637;p46"/>
          <p:cNvSpPr txBox="1"/>
          <p:nvPr/>
        </p:nvSpPr>
        <p:spPr>
          <a:xfrm>
            <a:off x="6948342" y="2845694"/>
            <a:ext cx="1985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latin typeface="Roboto Slab"/>
                <a:ea typeface="Roboto Slab"/>
                <a:cs typeface="Roboto Slab"/>
                <a:sym typeface="Roboto Slab"/>
              </a:rPr>
              <a:t>Best Overall Models</a:t>
            </a:r>
            <a:endParaRPr b="1" u="sng">
              <a:latin typeface="Roboto Slab"/>
              <a:ea typeface="Roboto Slab"/>
              <a:cs typeface="Roboto Slab"/>
              <a:sym typeface="Roboto Slab"/>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17</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23</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33</a:t>
            </a:r>
            <a:endParaRPr>
              <a:latin typeface="Roboto Slab Light"/>
              <a:ea typeface="Roboto Slab Light"/>
              <a:cs typeface="Roboto Slab Light"/>
              <a:sym typeface="Roboto Slab Light"/>
            </a:endParaRPr>
          </a:p>
          <a:p>
            <a:pPr marL="0" lvl="0" indent="0" algn="l" rtl="0">
              <a:spcBef>
                <a:spcPts val="0"/>
              </a:spcBef>
              <a:spcAft>
                <a:spcPts val="0"/>
              </a:spcAft>
              <a:buNone/>
            </a:pPr>
            <a:r>
              <a:rPr lang="en">
                <a:latin typeface="Roboto Slab Light"/>
                <a:ea typeface="Roboto Slab Light"/>
                <a:cs typeface="Roboto Slab Light"/>
                <a:sym typeface="Roboto Slab Light"/>
              </a:rPr>
              <a:t>Ensemble 47</a:t>
            </a:r>
            <a:endParaRPr>
              <a:latin typeface="Roboto Slab Light"/>
              <a:ea typeface="Roboto Slab Light"/>
              <a:cs typeface="Roboto Slab Light"/>
              <a:sym typeface="Roboto Slab Light"/>
            </a:endParaRPr>
          </a:p>
          <a:p>
            <a:pPr marL="0" lvl="0" indent="0" algn="l" rtl="0">
              <a:spcBef>
                <a:spcPts val="0"/>
              </a:spcBef>
              <a:spcAft>
                <a:spcPts val="0"/>
              </a:spcAft>
              <a:buNone/>
            </a:pPr>
            <a:endParaRPr u="sng">
              <a:latin typeface="Roboto Slab Light"/>
              <a:ea typeface="Roboto Slab Light"/>
              <a:cs typeface="Roboto Slab Light"/>
              <a:sym typeface="Roboto Slab Light"/>
            </a:endParaRPr>
          </a:p>
        </p:txBody>
      </p:sp>
      <p:sp>
        <p:nvSpPr>
          <p:cNvPr id="638" name="Google Shape;638;p46"/>
          <p:cNvSpPr txBox="1"/>
          <p:nvPr/>
        </p:nvSpPr>
        <p:spPr>
          <a:xfrm>
            <a:off x="784275" y="2059250"/>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39" name="Google Shape;639;p46"/>
          <p:cNvCxnSpPr/>
          <p:nvPr/>
        </p:nvCxnSpPr>
        <p:spPr>
          <a:xfrm>
            <a:off x="936675" y="2091500"/>
            <a:ext cx="1691100" cy="0"/>
          </a:xfrm>
          <a:prstGeom prst="straightConnector1">
            <a:avLst/>
          </a:prstGeom>
          <a:noFill/>
          <a:ln w="9525" cap="flat" cmpd="sng">
            <a:solidFill>
              <a:schemeClr val="dk2"/>
            </a:solidFill>
            <a:prstDash val="solid"/>
            <a:round/>
            <a:headEnd type="none" w="med" len="med"/>
            <a:tailEnd type="none" w="med" len="med"/>
          </a:ln>
        </p:spPr>
      </p:cxnSp>
      <p:sp>
        <p:nvSpPr>
          <p:cNvPr id="640" name="Google Shape;640;p46"/>
          <p:cNvSpPr txBox="1"/>
          <p:nvPr/>
        </p:nvSpPr>
        <p:spPr>
          <a:xfrm>
            <a:off x="3146475" y="2059250"/>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41" name="Google Shape;641;p46"/>
          <p:cNvCxnSpPr/>
          <p:nvPr/>
        </p:nvCxnSpPr>
        <p:spPr>
          <a:xfrm>
            <a:off x="3298875" y="2091500"/>
            <a:ext cx="1691100" cy="0"/>
          </a:xfrm>
          <a:prstGeom prst="straightConnector1">
            <a:avLst/>
          </a:prstGeom>
          <a:noFill/>
          <a:ln w="9525" cap="flat" cmpd="sng">
            <a:solidFill>
              <a:schemeClr val="dk2"/>
            </a:solidFill>
            <a:prstDash val="solid"/>
            <a:round/>
            <a:headEnd type="none" w="med" len="med"/>
            <a:tailEnd type="none" w="med" len="med"/>
          </a:ln>
        </p:spPr>
      </p:cxnSp>
      <p:sp>
        <p:nvSpPr>
          <p:cNvPr id="642" name="Google Shape;642;p46"/>
          <p:cNvSpPr txBox="1"/>
          <p:nvPr/>
        </p:nvSpPr>
        <p:spPr>
          <a:xfrm>
            <a:off x="5313311" y="2059250"/>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43" name="Google Shape;643;p46"/>
          <p:cNvCxnSpPr/>
          <p:nvPr/>
        </p:nvCxnSpPr>
        <p:spPr>
          <a:xfrm>
            <a:off x="5465711" y="2091500"/>
            <a:ext cx="1691100" cy="0"/>
          </a:xfrm>
          <a:prstGeom prst="straightConnector1">
            <a:avLst/>
          </a:prstGeom>
          <a:noFill/>
          <a:ln w="9525" cap="flat" cmpd="sng">
            <a:solidFill>
              <a:schemeClr val="dk2"/>
            </a:solidFill>
            <a:prstDash val="solid"/>
            <a:round/>
            <a:headEnd type="none" w="med" len="med"/>
            <a:tailEnd type="none" w="med" len="med"/>
          </a:ln>
        </p:spPr>
      </p:cxnSp>
      <p:sp>
        <p:nvSpPr>
          <p:cNvPr id="644" name="Google Shape;644;p46"/>
          <p:cNvSpPr txBox="1"/>
          <p:nvPr/>
        </p:nvSpPr>
        <p:spPr>
          <a:xfrm>
            <a:off x="784275" y="4040450"/>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45" name="Google Shape;645;p46"/>
          <p:cNvCxnSpPr/>
          <p:nvPr/>
        </p:nvCxnSpPr>
        <p:spPr>
          <a:xfrm>
            <a:off x="936675" y="4072700"/>
            <a:ext cx="1691100" cy="0"/>
          </a:xfrm>
          <a:prstGeom prst="straightConnector1">
            <a:avLst/>
          </a:prstGeom>
          <a:noFill/>
          <a:ln w="9525" cap="flat" cmpd="sng">
            <a:solidFill>
              <a:schemeClr val="dk2"/>
            </a:solidFill>
            <a:prstDash val="solid"/>
            <a:round/>
            <a:headEnd type="none" w="med" len="med"/>
            <a:tailEnd type="none" w="med" len="med"/>
          </a:ln>
        </p:spPr>
      </p:cxnSp>
      <p:sp>
        <p:nvSpPr>
          <p:cNvPr id="646" name="Google Shape;646;p46"/>
          <p:cNvSpPr txBox="1"/>
          <p:nvPr/>
        </p:nvSpPr>
        <p:spPr>
          <a:xfrm>
            <a:off x="2841675" y="4040450"/>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47" name="Google Shape;647;p46"/>
          <p:cNvCxnSpPr/>
          <p:nvPr/>
        </p:nvCxnSpPr>
        <p:spPr>
          <a:xfrm>
            <a:off x="2994075" y="4072700"/>
            <a:ext cx="1691100" cy="0"/>
          </a:xfrm>
          <a:prstGeom prst="straightConnector1">
            <a:avLst/>
          </a:prstGeom>
          <a:noFill/>
          <a:ln w="9525" cap="flat" cmpd="sng">
            <a:solidFill>
              <a:schemeClr val="dk2"/>
            </a:solidFill>
            <a:prstDash val="solid"/>
            <a:round/>
            <a:headEnd type="none" w="med" len="med"/>
            <a:tailEnd type="none" w="med" len="med"/>
          </a:ln>
        </p:spPr>
      </p:cxnSp>
      <p:sp>
        <p:nvSpPr>
          <p:cNvPr id="648" name="Google Shape;648;p46"/>
          <p:cNvSpPr txBox="1"/>
          <p:nvPr/>
        </p:nvSpPr>
        <p:spPr>
          <a:xfrm>
            <a:off x="4934164" y="4024816"/>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49" name="Google Shape;649;p46"/>
          <p:cNvCxnSpPr/>
          <p:nvPr/>
        </p:nvCxnSpPr>
        <p:spPr>
          <a:xfrm>
            <a:off x="5086564" y="4057066"/>
            <a:ext cx="1691100" cy="0"/>
          </a:xfrm>
          <a:prstGeom prst="straightConnector1">
            <a:avLst/>
          </a:prstGeom>
          <a:noFill/>
          <a:ln w="9525" cap="flat" cmpd="sng">
            <a:solidFill>
              <a:schemeClr val="dk2"/>
            </a:solidFill>
            <a:prstDash val="solid"/>
            <a:round/>
            <a:headEnd type="none" w="med" len="med"/>
            <a:tailEnd type="none" w="med" len="med"/>
          </a:ln>
        </p:spPr>
      </p:cxnSp>
      <p:sp>
        <p:nvSpPr>
          <p:cNvPr id="650" name="Google Shape;650;p46"/>
          <p:cNvSpPr txBox="1"/>
          <p:nvPr/>
        </p:nvSpPr>
        <p:spPr>
          <a:xfrm>
            <a:off x="6880275" y="4011151"/>
            <a:ext cx="19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Slab Light"/>
                <a:ea typeface="Roboto Slab Light"/>
                <a:cs typeface="Roboto Slab Light"/>
                <a:sym typeface="Roboto Slab Light"/>
              </a:rPr>
              <a:t>Avg These Predictions</a:t>
            </a:r>
            <a:endParaRPr sz="1200">
              <a:latin typeface="Roboto Slab Light"/>
              <a:ea typeface="Roboto Slab Light"/>
              <a:cs typeface="Roboto Slab Light"/>
              <a:sym typeface="Roboto Slab Light"/>
            </a:endParaRPr>
          </a:p>
        </p:txBody>
      </p:sp>
      <p:cxnSp>
        <p:nvCxnSpPr>
          <p:cNvPr id="651" name="Google Shape;651;p46"/>
          <p:cNvCxnSpPr/>
          <p:nvPr/>
        </p:nvCxnSpPr>
        <p:spPr>
          <a:xfrm>
            <a:off x="7032675" y="4043401"/>
            <a:ext cx="1691100" cy="0"/>
          </a:xfrm>
          <a:prstGeom prst="straightConnector1">
            <a:avLst/>
          </a:prstGeom>
          <a:noFill/>
          <a:ln w="9525" cap="flat" cmpd="sng">
            <a:solidFill>
              <a:schemeClr val="dk2"/>
            </a:solidFill>
            <a:prstDash val="solid"/>
            <a:round/>
            <a:headEnd type="none" w="med" len="med"/>
            <a:tailEnd type="none" w="med" len="med"/>
          </a:ln>
        </p:spPr>
      </p:cxnSp>
      <p:sp>
        <p:nvSpPr>
          <p:cNvPr id="652" name="Google Shape;652;p46"/>
          <p:cNvSpPr txBox="1"/>
          <p:nvPr/>
        </p:nvSpPr>
        <p:spPr>
          <a:xfrm>
            <a:off x="2522250" y="4696575"/>
            <a:ext cx="645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2"/>
                </a:solidFill>
                <a:latin typeface="Roboto Slab"/>
                <a:ea typeface="Roboto Slab"/>
                <a:cs typeface="Roboto Slab"/>
                <a:sym typeface="Roboto Slab"/>
              </a:rPr>
              <a:t>USING DIFFERENT TEST DATASETS WITH ENSEMBLE PREDICTIONS</a:t>
            </a:r>
            <a:endParaRPr>
              <a:solidFill>
                <a:schemeClr val="accent2"/>
              </a:solidFill>
              <a:latin typeface="Roboto Slab"/>
              <a:ea typeface="Roboto Slab"/>
              <a:cs typeface="Roboto Slab"/>
              <a:sym typeface="Roboto Slab"/>
            </a:endParaRPr>
          </a:p>
        </p:txBody>
      </p:sp>
      <p:sp>
        <p:nvSpPr>
          <p:cNvPr id="653" name="Google Shape;653;p46"/>
          <p:cNvSpPr txBox="1"/>
          <p:nvPr/>
        </p:nvSpPr>
        <p:spPr>
          <a:xfrm>
            <a:off x="27300" y="2392775"/>
            <a:ext cx="1691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Slab ExtraLight"/>
                <a:ea typeface="Roboto Slab ExtraLight"/>
                <a:cs typeface="Roboto Slab ExtraLight"/>
                <a:sym typeface="Roboto Slab ExtraLight"/>
              </a:rPr>
              <a:t>We can incorporate other models that performed well during Dev phase too</a:t>
            </a:r>
            <a:endParaRPr sz="900">
              <a:latin typeface="Roboto Slab ExtraLight"/>
              <a:ea typeface="Roboto Slab ExtraLight"/>
              <a:cs typeface="Roboto Slab ExtraLight"/>
              <a:sym typeface="Roboto Slab ExtraLight"/>
            </a:endParaRPr>
          </a:p>
        </p:txBody>
      </p:sp>
      <p:cxnSp>
        <p:nvCxnSpPr>
          <p:cNvPr id="654" name="Google Shape;654;p46"/>
          <p:cNvCxnSpPr/>
          <p:nvPr/>
        </p:nvCxnSpPr>
        <p:spPr>
          <a:xfrm>
            <a:off x="524200" y="2937650"/>
            <a:ext cx="275100" cy="358200"/>
          </a:xfrm>
          <a:prstGeom prst="straightConnector1">
            <a:avLst/>
          </a:prstGeom>
          <a:noFill/>
          <a:ln w="9525" cap="flat" cmpd="sng">
            <a:solidFill>
              <a:schemeClr val="accent6"/>
            </a:solidFill>
            <a:prstDash val="solid"/>
            <a:round/>
            <a:headEnd type="none" w="med" len="med"/>
            <a:tailEnd type="triangle" w="med" len="med"/>
          </a:ln>
        </p:spPr>
      </p:cxnSp>
      <p:cxnSp>
        <p:nvCxnSpPr>
          <p:cNvPr id="655" name="Google Shape;655;p46"/>
          <p:cNvCxnSpPr/>
          <p:nvPr/>
        </p:nvCxnSpPr>
        <p:spPr>
          <a:xfrm>
            <a:off x="2866175" y="4559850"/>
            <a:ext cx="553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7"/>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a:p>
        </p:txBody>
      </p:sp>
      <p:pic>
        <p:nvPicPr>
          <p:cNvPr id="661" name="Google Shape;661;p47"/>
          <p:cNvPicPr preferRelativeResize="0"/>
          <p:nvPr/>
        </p:nvPicPr>
        <p:blipFill>
          <a:blip r:embed="rId3">
            <a:alphaModFix/>
          </a:blip>
          <a:stretch>
            <a:fillRect/>
          </a:stretch>
        </p:blipFill>
        <p:spPr>
          <a:xfrm>
            <a:off x="5049500" y="1902125"/>
            <a:ext cx="3754975" cy="2407600"/>
          </a:xfrm>
          <a:prstGeom prst="rect">
            <a:avLst/>
          </a:prstGeom>
          <a:noFill/>
          <a:ln>
            <a:noFill/>
          </a:ln>
        </p:spPr>
      </p:pic>
      <p:sp>
        <p:nvSpPr>
          <p:cNvPr id="662" name="Google Shape;662;p47"/>
          <p:cNvSpPr txBox="1">
            <a:spLocks noGrp="1"/>
          </p:cNvSpPr>
          <p:nvPr>
            <p:ph type="body" idx="1"/>
          </p:nvPr>
        </p:nvSpPr>
        <p:spPr>
          <a:xfrm>
            <a:off x="306200" y="1571250"/>
            <a:ext cx="3877200" cy="302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We see further improvement when combining ensembles</a:t>
            </a:r>
            <a:endParaRPr sz="2300"/>
          </a:p>
          <a:p>
            <a:pPr marL="0" lvl="0" indent="0" algn="ctr" rtl="0">
              <a:spcBef>
                <a:spcPts val="0"/>
              </a:spcBef>
              <a:spcAft>
                <a:spcPts val="0"/>
              </a:spcAft>
              <a:buNone/>
            </a:pPr>
            <a:endParaRPr sz="2300"/>
          </a:p>
          <a:p>
            <a:pPr marL="0" lvl="0" indent="0" algn="ctr" rtl="0">
              <a:spcBef>
                <a:spcPts val="0"/>
              </a:spcBef>
              <a:spcAft>
                <a:spcPts val="0"/>
              </a:spcAft>
              <a:buNone/>
            </a:pPr>
            <a:r>
              <a:rPr lang="en" sz="2300"/>
              <a:t>Dev Leaderboard performance varied between .49-.52 (higher and more consistent than single ensemble models)</a:t>
            </a:r>
            <a:endParaRPr sz="2300"/>
          </a:p>
          <a:p>
            <a:pPr marL="0" lvl="0" indent="0" algn="ctr" rtl="0">
              <a:spcBef>
                <a:spcPts val="0"/>
              </a:spcBef>
              <a:spcAft>
                <a:spcPts val="0"/>
              </a:spcAft>
              <a:buNone/>
            </a:pPr>
            <a:endParaRPr sz="2300"/>
          </a:p>
          <a:p>
            <a:pPr marL="0" lvl="0" indent="0" algn="ctr" rtl="0">
              <a:spcBef>
                <a:spcPts val="0"/>
              </a:spcBef>
              <a:spcAft>
                <a:spcPts val="0"/>
              </a:spcAft>
              <a:buNone/>
            </a:pPr>
            <a:r>
              <a:rPr lang="en" sz="2300"/>
              <a:t>Test Leaderboard performance varied between .49-.52</a:t>
            </a:r>
            <a:endParaRPr sz="2300"/>
          </a:p>
        </p:txBody>
      </p:sp>
      <p:cxnSp>
        <p:nvCxnSpPr>
          <p:cNvPr id="663" name="Google Shape;663;p47"/>
          <p:cNvCxnSpPr/>
          <p:nvPr/>
        </p:nvCxnSpPr>
        <p:spPr>
          <a:xfrm rot="10800000">
            <a:off x="4574075" y="1839625"/>
            <a:ext cx="0" cy="25326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8"/>
          <p:cNvSpPr/>
          <p:nvPr/>
        </p:nvSpPr>
        <p:spPr>
          <a:xfrm>
            <a:off x="5388900" y="1468675"/>
            <a:ext cx="1548900" cy="1521000"/>
          </a:xfrm>
          <a:prstGeom prst="rect">
            <a:avLst/>
          </a:prstGeom>
          <a:noFill/>
          <a:ln w="9525"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a:off x="2340900" y="3200684"/>
            <a:ext cx="1548900" cy="1521000"/>
          </a:xfrm>
          <a:prstGeom prst="rect">
            <a:avLst/>
          </a:prstGeom>
          <a:noFill/>
          <a:ln w="9525"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a:off x="5388900" y="3200684"/>
            <a:ext cx="1548900" cy="1521000"/>
          </a:xfrm>
          <a:prstGeom prst="rect">
            <a:avLst/>
          </a:prstGeom>
          <a:noFill/>
          <a:ln w="9525"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txBox="1">
            <a:spLocks noGrp="1"/>
          </p:cNvSpPr>
          <p:nvPr>
            <p:ph type="ctrTitle" idx="4294967295"/>
          </p:nvPr>
        </p:nvSpPr>
        <p:spPr>
          <a:xfrm>
            <a:off x="685800" y="135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672" name="Google Shape;672;p4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673" name="Google Shape;673;p48"/>
          <p:cNvSpPr txBox="1"/>
          <p:nvPr/>
        </p:nvSpPr>
        <p:spPr>
          <a:xfrm>
            <a:off x="2564729" y="4392000"/>
            <a:ext cx="119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Joe Meyer</a:t>
            </a:r>
            <a:endParaRPr>
              <a:solidFill>
                <a:schemeClr val="accent2"/>
              </a:solidFill>
              <a:latin typeface="Roboto Slab"/>
              <a:ea typeface="Roboto Slab"/>
              <a:cs typeface="Roboto Slab"/>
              <a:sym typeface="Roboto Slab"/>
            </a:endParaRPr>
          </a:p>
        </p:txBody>
      </p:sp>
      <p:pic>
        <p:nvPicPr>
          <p:cNvPr id="674" name="Google Shape;674;p48"/>
          <p:cNvPicPr preferRelativeResize="0"/>
          <p:nvPr/>
        </p:nvPicPr>
        <p:blipFill>
          <a:blip r:embed="rId3">
            <a:alphaModFix/>
          </a:blip>
          <a:stretch>
            <a:fillRect/>
          </a:stretch>
        </p:blipFill>
        <p:spPr>
          <a:xfrm>
            <a:off x="2492969" y="3210914"/>
            <a:ext cx="1193341" cy="1159800"/>
          </a:xfrm>
          <a:prstGeom prst="rect">
            <a:avLst/>
          </a:prstGeom>
          <a:noFill/>
          <a:ln>
            <a:noFill/>
          </a:ln>
        </p:spPr>
      </p:pic>
      <p:sp>
        <p:nvSpPr>
          <p:cNvPr id="675" name="Google Shape;675;p48"/>
          <p:cNvSpPr txBox="1"/>
          <p:nvPr/>
        </p:nvSpPr>
        <p:spPr>
          <a:xfrm>
            <a:off x="2422080" y="2608485"/>
            <a:ext cx="15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Andrew Cutler</a:t>
            </a:r>
            <a:endParaRPr>
              <a:solidFill>
                <a:schemeClr val="accent2"/>
              </a:solidFill>
              <a:latin typeface="Roboto Slab"/>
              <a:ea typeface="Roboto Slab"/>
              <a:cs typeface="Roboto Slab"/>
              <a:sym typeface="Roboto Slab"/>
            </a:endParaRPr>
          </a:p>
        </p:txBody>
      </p:sp>
      <p:pic>
        <p:nvPicPr>
          <p:cNvPr id="676" name="Google Shape;676;p48"/>
          <p:cNvPicPr preferRelativeResize="0"/>
          <p:nvPr/>
        </p:nvPicPr>
        <p:blipFill>
          <a:blip r:embed="rId4">
            <a:alphaModFix/>
          </a:blip>
          <a:stretch>
            <a:fillRect/>
          </a:stretch>
        </p:blipFill>
        <p:spPr>
          <a:xfrm>
            <a:off x="5559040" y="3271679"/>
            <a:ext cx="1193350" cy="1159826"/>
          </a:xfrm>
          <a:prstGeom prst="rect">
            <a:avLst/>
          </a:prstGeom>
          <a:noFill/>
          <a:ln>
            <a:noFill/>
          </a:ln>
        </p:spPr>
      </p:pic>
      <p:pic>
        <p:nvPicPr>
          <p:cNvPr id="677" name="Google Shape;677;p48"/>
          <p:cNvPicPr preferRelativeResize="0"/>
          <p:nvPr/>
        </p:nvPicPr>
        <p:blipFill>
          <a:blip r:embed="rId5">
            <a:alphaModFix/>
          </a:blip>
          <a:stretch>
            <a:fillRect/>
          </a:stretch>
        </p:blipFill>
        <p:spPr>
          <a:xfrm>
            <a:off x="5581070" y="1527085"/>
            <a:ext cx="1197864" cy="1161006"/>
          </a:xfrm>
          <a:prstGeom prst="rect">
            <a:avLst/>
          </a:prstGeom>
          <a:noFill/>
          <a:ln>
            <a:noFill/>
          </a:ln>
        </p:spPr>
      </p:pic>
      <p:sp>
        <p:nvSpPr>
          <p:cNvPr id="678" name="Google Shape;678;p48"/>
          <p:cNvSpPr txBox="1"/>
          <p:nvPr/>
        </p:nvSpPr>
        <p:spPr>
          <a:xfrm>
            <a:off x="5439325" y="2589575"/>
            <a:ext cx="154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Ivan Hernandez</a:t>
            </a:r>
            <a:endParaRPr>
              <a:solidFill>
                <a:schemeClr val="accent2"/>
              </a:solidFill>
              <a:latin typeface="Roboto Slab"/>
              <a:ea typeface="Roboto Slab"/>
              <a:cs typeface="Roboto Slab"/>
              <a:sym typeface="Roboto Slab"/>
            </a:endParaRPr>
          </a:p>
        </p:txBody>
      </p:sp>
      <p:sp>
        <p:nvSpPr>
          <p:cNvPr id="679" name="Google Shape;679;p48"/>
          <p:cNvSpPr txBox="1"/>
          <p:nvPr/>
        </p:nvSpPr>
        <p:spPr>
          <a:xfrm>
            <a:off x="5565698" y="4390260"/>
            <a:ext cx="12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Roboto Slab"/>
                <a:ea typeface="Roboto Slab"/>
                <a:cs typeface="Roboto Slab"/>
                <a:sym typeface="Roboto Slab"/>
              </a:rPr>
              <a:t>Weiwen Nie</a:t>
            </a:r>
            <a:endParaRPr/>
          </a:p>
        </p:txBody>
      </p:sp>
      <p:sp>
        <p:nvSpPr>
          <p:cNvPr id="680" name="Google Shape;680;p48"/>
          <p:cNvSpPr/>
          <p:nvPr/>
        </p:nvSpPr>
        <p:spPr>
          <a:xfrm>
            <a:off x="2340900" y="1524284"/>
            <a:ext cx="1548900" cy="1521000"/>
          </a:xfrm>
          <a:prstGeom prst="rect">
            <a:avLst/>
          </a:prstGeom>
          <a:noFill/>
          <a:ln w="9525" cap="flat" cmpd="sng">
            <a:solidFill>
              <a:schemeClr val="accent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1" name="Google Shape;681;p48"/>
          <p:cNvPicPr preferRelativeResize="0"/>
          <p:nvPr/>
        </p:nvPicPr>
        <p:blipFill>
          <a:blip r:embed="rId6">
            <a:alphaModFix/>
          </a:blip>
          <a:stretch>
            <a:fillRect/>
          </a:stretch>
        </p:blipFill>
        <p:spPr>
          <a:xfrm>
            <a:off x="2516408" y="1564431"/>
            <a:ext cx="1197864" cy="1161928"/>
          </a:xfrm>
          <a:prstGeom prst="rect">
            <a:avLst/>
          </a:prstGeom>
          <a:noFill/>
          <a:ln>
            <a:noFill/>
          </a:ln>
        </p:spPr>
      </p:pic>
      <p:sp>
        <p:nvSpPr>
          <p:cNvPr id="682" name="Google Shape;682;p48"/>
          <p:cNvSpPr/>
          <p:nvPr/>
        </p:nvSpPr>
        <p:spPr>
          <a:xfrm>
            <a:off x="4318325" y="2753425"/>
            <a:ext cx="718500" cy="718500"/>
          </a:xfrm>
          <a:prstGeom prst="mathPlus">
            <a:avLst>
              <a:gd name="adj1" fmla="val 23520"/>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CONCEPTUAL OVERVIEW OF MELEE</a:t>
            </a:r>
            <a:endParaRPr/>
          </a:p>
        </p:txBody>
      </p:sp>
      <p:sp>
        <p:nvSpPr>
          <p:cNvPr id="105" name="Google Shape;105;p15"/>
          <p:cNvSpPr txBox="1"/>
          <p:nvPr/>
        </p:nvSpPr>
        <p:spPr>
          <a:xfrm>
            <a:off x="521125" y="698100"/>
            <a:ext cx="83802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317500" algn="l" rtl="0">
              <a:spcBef>
                <a:spcPts val="0"/>
              </a:spcBef>
              <a:spcAft>
                <a:spcPts val="0"/>
              </a:spcAft>
              <a:buClr>
                <a:schemeClr val="dk1"/>
              </a:buClr>
              <a:buSzPts val="1400"/>
              <a:buFont typeface="Roboto Slab"/>
              <a:buChar char="○"/>
            </a:pPr>
            <a:r>
              <a:rPr lang="en">
                <a:solidFill>
                  <a:srgbClr val="FF0000"/>
                </a:solidFill>
                <a:latin typeface="Roboto Slab Light"/>
                <a:ea typeface="Roboto Slab Light"/>
                <a:cs typeface="Roboto Slab Light"/>
                <a:sym typeface="Roboto Slab Light"/>
              </a:rPr>
              <a:t>Multi-Embedding LSTM</a:t>
            </a:r>
            <a:r>
              <a:rPr lang="en">
                <a:solidFill>
                  <a:schemeClr val="dk1"/>
                </a:solidFill>
                <a:latin typeface="Roboto Slab Light"/>
                <a:ea typeface="Roboto Slab Light"/>
                <a:cs typeface="Roboto Slab Light"/>
                <a:sym typeface="Roboto Slab Light"/>
              </a:rPr>
              <a:t> </a:t>
            </a:r>
            <a:r>
              <a:rPr lang="en">
                <a:solidFill>
                  <a:srgbClr val="0000FF"/>
                </a:solidFill>
                <a:latin typeface="Roboto Slab Light"/>
                <a:ea typeface="Roboto Slab Light"/>
                <a:cs typeface="Roboto Slab Light"/>
                <a:sym typeface="Roboto Slab Light"/>
              </a:rPr>
              <a:t>Ensemble </a:t>
            </a:r>
            <a:r>
              <a:rPr lang="en">
                <a:solidFill>
                  <a:schemeClr val="dk1"/>
                </a:solidFill>
                <a:latin typeface="Roboto Slab Light"/>
                <a:ea typeface="Roboto Slab Light"/>
                <a:cs typeface="Roboto Slab Light"/>
                <a:sym typeface="Roboto Slab Light"/>
              </a:rPr>
              <a:t>of </a:t>
            </a:r>
            <a:r>
              <a:rPr lang="en">
                <a:solidFill>
                  <a:srgbClr val="9900FF"/>
                </a:solidFill>
                <a:latin typeface="Roboto Slab Light"/>
                <a:ea typeface="Roboto Slab Light"/>
                <a:cs typeface="Roboto Slab Light"/>
                <a:sym typeface="Roboto Slab Light"/>
              </a:rPr>
              <a:t>Ensembles (</a:t>
            </a:r>
            <a:r>
              <a:rPr lang="en">
                <a:solidFill>
                  <a:srgbClr val="CC0000"/>
                </a:solidFill>
                <a:latin typeface="Roboto Slab Light"/>
                <a:ea typeface="Roboto Slab Light"/>
                <a:cs typeface="Roboto Slab Light"/>
                <a:sym typeface="Roboto Slab Light"/>
              </a:rPr>
              <a:t>MEL</a:t>
            </a:r>
            <a:r>
              <a:rPr lang="en">
                <a:solidFill>
                  <a:srgbClr val="0000FF"/>
                </a:solidFill>
                <a:latin typeface="Roboto Slab Light"/>
                <a:ea typeface="Roboto Slab Light"/>
                <a:cs typeface="Roboto Slab Light"/>
                <a:sym typeface="Roboto Slab Light"/>
              </a:rPr>
              <a:t>E</a:t>
            </a:r>
            <a:r>
              <a:rPr lang="en">
                <a:solidFill>
                  <a:srgbClr val="9900FF"/>
                </a:solidFill>
                <a:latin typeface="Roboto Slab Light"/>
                <a:ea typeface="Roboto Slab Light"/>
                <a:cs typeface="Roboto Slab Light"/>
                <a:sym typeface="Roboto Slab Light"/>
              </a:rPr>
              <a:t>E)</a:t>
            </a:r>
            <a:endParaRPr>
              <a:solidFill>
                <a:srgbClr val="9900FF"/>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1: Get Different Perspectives on the Exercise Responses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A single embedding model is attuned to specific aspects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Embed each response with a single embedding model</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Use LSTM to figure out how embedding sequence relates to the outcomes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Repeat using different embedding models to pick up on some things other models do not</a:t>
            </a:r>
            <a:endParaRPr>
              <a:solidFill>
                <a:srgbClr val="D9D9D9"/>
              </a:solidFill>
              <a:latin typeface="Roboto Slab Light"/>
              <a:ea typeface="Roboto Slab Light"/>
              <a:cs typeface="Roboto Slab Light"/>
              <a:sym typeface="Roboto Slab Light"/>
            </a:endParaRPr>
          </a:p>
          <a:p>
            <a:pPr marL="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2: Weight Each Perspective Appropriately in Different Ways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Ensemble the predictions of the different LSTMs to predict the 7 </a:t>
            </a:r>
            <a:endParaRPr>
              <a:solidFill>
                <a:srgbClr val="D9D9D9"/>
              </a:solidFill>
              <a:latin typeface="Roboto Slab Light"/>
              <a:ea typeface="Roboto Slab Light"/>
              <a:cs typeface="Roboto Slab Light"/>
              <a:sym typeface="Roboto Slab Light"/>
            </a:endParaRPr>
          </a:p>
          <a:p>
            <a:pPr marL="1828800" lvl="0" indent="0" algn="l" rtl="0">
              <a:spcBef>
                <a:spcPts val="0"/>
              </a:spcBef>
              <a:spcAft>
                <a:spcPts val="0"/>
              </a:spcAft>
              <a:buNone/>
            </a:pPr>
            <a:r>
              <a:rPr lang="en">
                <a:solidFill>
                  <a:srgbClr val="D9D9D9"/>
                </a:solidFill>
                <a:latin typeface="Roboto Slab Light"/>
                <a:ea typeface="Roboto Slab Light"/>
                <a:cs typeface="Roboto Slab Light"/>
                <a:sym typeface="Roboto Slab Light"/>
              </a:rPr>
              <a:t>outcomes even better</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Vary:</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The combination/grouping of LSTMs</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Type of ensembling method (Ridge, Random Forest, etc.)</a:t>
            </a:r>
            <a:endParaRPr>
              <a:solidFill>
                <a:srgbClr val="D9D9D9"/>
              </a:solidFill>
              <a:latin typeface="Roboto Slab Light"/>
              <a:ea typeface="Roboto Slab Light"/>
              <a:cs typeface="Roboto Slab Light"/>
              <a:sym typeface="Roboto Slab Light"/>
            </a:endParaRPr>
          </a:p>
          <a:p>
            <a:pPr marL="2286000" lvl="0" indent="0" algn="l" rtl="0">
              <a:spcBef>
                <a:spcPts val="0"/>
              </a:spcBef>
              <a:spcAft>
                <a:spcPts val="0"/>
              </a:spcAft>
              <a:buNone/>
            </a:pPr>
            <a:endParaRPr>
              <a:solidFill>
                <a:srgbClr val="D9D9D9"/>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3: Aggregate the Ensembles to Optimize Specific Outcomes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Record Dev performance of ensembles from Step 2 for each Outcome</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Average predictions of Best Performing Ensembles for each Outcome</a:t>
            </a:r>
            <a:endParaRPr>
              <a:solidFill>
                <a:srgbClr val="D9D9D9"/>
              </a:solidFill>
              <a:latin typeface="Roboto Slab Light"/>
              <a:ea typeface="Roboto Slab Light"/>
              <a:cs typeface="Roboto Slab Light"/>
              <a:sym typeface="Roboto Slab Light"/>
            </a:endParaRPr>
          </a:p>
          <a:p>
            <a:pPr marL="0" lvl="0" indent="0" algn="l" rtl="0">
              <a:spcBef>
                <a:spcPts val="0"/>
              </a:spcBef>
              <a:spcAft>
                <a:spcPts val="0"/>
              </a:spcAft>
              <a:buNone/>
            </a:pPr>
            <a:endParaRPr>
              <a:solidFill>
                <a:srgbClr val="D9D9D9"/>
              </a:solidFill>
              <a:latin typeface="Roboto Slab Light"/>
              <a:ea typeface="Roboto Slab Light"/>
              <a:cs typeface="Roboto Slab Light"/>
              <a:sym typeface="Roboto Slab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521125" y="698100"/>
            <a:ext cx="83802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317500" algn="l" rtl="0">
              <a:spcBef>
                <a:spcPts val="0"/>
              </a:spcBef>
              <a:spcAft>
                <a:spcPts val="0"/>
              </a:spcAft>
              <a:buClr>
                <a:schemeClr val="dk1"/>
              </a:buClr>
              <a:buSzPts val="1400"/>
              <a:buFont typeface="Roboto Slab"/>
              <a:buChar char="○"/>
            </a:pPr>
            <a:r>
              <a:rPr lang="en">
                <a:solidFill>
                  <a:srgbClr val="FF0000"/>
                </a:solidFill>
                <a:latin typeface="Roboto Slab Light"/>
                <a:ea typeface="Roboto Slab Light"/>
                <a:cs typeface="Roboto Slab Light"/>
                <a:sym typeface="Roboto Slab Light"/>
              </a:rPr>
              <a:t>Multi-Embedding LSTM</a:t>
            </a:r>
            <a:r>
              <a:rPr lang="en">
                <a:solidFill>
                  <a:schemeClr val="dk1"/>
                </a:solidFill>
                <a:latin typeface="Roboto Slab Light"/>
                <a:ea typeface="Roboto Slab Light"/>
                <a:cs typeface="Roboto Slab Light"/>
                <a:sym typeface="Roboto Slab Light"/>
              </a:rPr>
              <a:t> </a:t>
            </a:r>
            <a:r>
              <a:rPr lang="en">
                <a:solidFill>
                  <a:srgbClr val="0000FF"/>
                </a:solidFill>
                <a:latin typeface="Roboto Slab Light"/>
                <a:ea typeface="Roboto Slab Light"/>
                <a:cs typeface="Roboto Slab Light"/>
                <a:sym typeface="Roboto Slab Light"/>
              </a:rPr>
              <a:t>Ensemble </a:t>
            </a:r>
            <a:r>
              <a:rPr lang="en">
                <a:solidFill>
                  <a:schemeClr val="dk1"/>
                </a:solidFill>
                <a:latin typeface="Roboto Slab Light"/>
                <a:ea typeface="Roboto Slab Light"/>
                <a:cs typeface="Roboto Slab Light"/>
                <a:sym typeface="Roboto Slab Light"/>
              </a:rPr>
              <a:t>of </a:t>
            </a:r>
            <a:r>
              <a:rPr lang="en">
                <a:solidFill>
                  <a:srgbClr val="9900FF"/>
                </a:solidFill>
                <a:latin typeface="Roboto Slab Light"/>
                <a:ea typeface="Roboto Slab Light"/>
                <a:cs typeface="Roboto Slab Light"/>
                <a:sym typeface="Roboto Slab Light"/>
              </a:rPr>
              <a:t>Ensembles (</a:t>
            </a:r>
            <a:r>
              <a:rPr lang="en">
                <a:solidFill>
                  <a:srgbClr val="CC0000"/>
                </a:solidFill>
                <a:latin typeface="Roboto Slab Light"/>
                <a:ea typeface="Roboto Slab Light"/>
                <a:cs typeface="Roboto Slab Light"/>
                <a:sym typeface="Roboto Slab Light"/>
              </a:rPr>
              <a:t>MEL</a:t>
            </a:r>
            <a:r>
              <a:rPr lang="en">
                <a:solidFill>
                  <a:srgbClr val="0000FF"/>
                </a:solidFill>
                <a:latin typeface="Roboto Slab Light"/>
                <a:ea typeface="Roboto Slab Light"/>
                <a:cs typeface="Roboto Slab Light"/>
                <a:sym typeface="Roboto Slab Light"/>
              </a:rPr>
              <a:t>E</a:t>
            </a:r>
            <a:r>
              <a:rPr lang="en">
                <a:solidFill>
                  <a:srgbClr val="9900FF"/>
                </a:solidFill>
                <a:latin typeface="Roboto Slab Light"/>
                <a:ea typeface="Roboto Slab Light"/>
                <a:cs typeface="Roboto Slab Light"/>
                <a:sym typeface="Roboto Slab Light"/>
              </a:rPr>
              <a:t>E)</a:t>
            </a:r>
            <a:endParaRPr>
              <a:solidFill>
                <a:srgbClr val="9900FF"/>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2" indent="-317500" algn="l" rtl="0">
              <a:spcBef>
                <a:spcPts val="0"/>
              </a:spcBef>
              <a:spcAft>
                <a:spcPts val="0"/>
              </a:spcAft>
              <a:buClr>
                <a:srgbClr val="FF0000"/>
              </a:buClr>
              <a:buSzPts val="1400"/>
              <a:buFont typeface="Roboto Slab Light"/>
              <a:buChar char="■"/>
            </a:pPr>
            <a:r>
              <a:rPr lang="en">
                <a:solidFill>
                  <a:srgbClr val="FF0000"/>
                </a:solidFill>
                <a:latin typeface="Roboto Slab Light"/>
                <a:ea typeface="Roboto Slab Light"/>
                <a:cs typeface="Roboto Slab Light"/>
                <a:sym typeface="Roboto Slab Light"/>
              </a:rPr>
              <a:t>Stage 1: Get Different Perspectives on the Exercise Responses</a:t>
            </a:r>
            <a:endParaRPr>
              <a:solidFill>
                <a:srgbClr val="FF0000"/>
              </a:solidFill>
              <a:latin typeface="Roboto Slab Light"/>
              <a:ea typeface="Roboto Slab Light"/>
              <a:cs typeface="Roboto Slab Light"/>
              <a:sym typeface="Roboto Slab Light"/>
            </a:endParaRPr>
          </a:p>
          <a:p>
            <a:pPr marL="1828800" lvl="3" indent="-317500" algn="l" rtl="0">
              <a:spcBef>
                <a:spcPts val="0"/>
              </a:spcBef>
              <a:spcAft>
                <a:spcPts val="0"/>
              </a:spcAft>
              <a:buClr>
                <a:srgbClr val="FF0000"/>
              </a:buClr>
              <a:buSzPts val="1400"/>
              <a:buFont typeface="Roboto Slab Light"/>
              <a:buChar char="●"/>
            </a:pPr>
            <a:r>
              <a:rPr lang="en">
                <a:solidFill>
                  <a:srgbClr val="FF0000"/>
                </a:solidFill>
                <a:latin typeface="Roboto Slab Light"/>
                <a:ea typeface="Roboto Slab Light"/>
                <a:cs typeface="Roboto Slab Light"/>
                <a:sym typeface="Roboto Slab Light"/>
              </a:rPr>
              <a:t>A single embedding model is attuned to specific aspects</a:t>
            </a:r>
            <a:endParaRPr>
              <a:solidFill>
                <a:srgbClr val="FF0000"/>
              </a:solidFill>
              <a:latin typeface="Roboto Slab Light"/>
              <a:ea typeface="Roboto Slab Light"/>
              <a:cs typeface="Roboto Slab Light"/>
              <a:sym typeface="Roboto Slab Light"/>
            </a:endParaRPr>
          </a:p>
          <a:p>
            <a:pPr marL="1828800" lvl="3" indent="-317500" algn="l" rtl="0">
              <a:spcBef>
                <a:spcPts val="0"/>
              </a:spcBef>
              <a:spcAft>
                <a:spcPts val="0"/>
              </a:spcAft>
              <a:buClr>
                <a:srgbClr val="FF0000"/>
              </a:buClr>
              <a:buSzPts val="1400"/>
              <a:buFont typeface="Roboto Slab Light"/>
              <a:buChar char="●"/>
            </a:pPr>
            <a:r>
              <a:rPr lang="en">
                <a:solidFill>
                  <a:srgbClr val="FF0000"/>
                </a:solidFill>
                <a:latin typeface="Roboto Slab Light"/>
                <a:ea typeface="Roboto Slab Light"/>
                <a:cs typeface="Roboto Slab Light"/>
                <a:sym typeface="Roboto Slab Light"/>
              </a:rPr>
              <a:t>Embed each response with a single embedding model</a:t>
            </a:r>
            <a:endParaRPr>
              <a:solidFill>
                <a:srgbClr val="FF0000"/>
              </a:solidFill>
              <a:latin typeface="Roboto Slab Light"/>
              <a:ea typeface="Roboto Slab Light"/>
              <a:cs typeface="Roboto Slab Light"/>
              <a:sym typeface="Roboto Slab Light"/>
            </a:endParaRPr>
          </a:p>
          <a:p>
            <a:pPr marL="1828800" lvl="3" indent="-317500" algn="l" rtl="0">
              <a:spcBef>
                <a:spcPts val="0"/>
              </a:spcBef>
              <a:spcAft>
                <a:spcPts val="0"/>
              </a:spcAft>
              <a:buClr>
                <a:srgbClr val="FF0000"/>
              </a:buClr>
              <a:buSzPts val="1400"/>
              <a:buFont typeface="Roboto Slab Light"/>
              <a:buChar char="●"/>
            </a:pPr>
            <a:r>
              <a:rPr lang="en">
                <a:solidFill>
                  <a:srgbClr val="FF0000"/>
                </a:solidFill>
                <a:latin typeface="Roboto Slab Light"/>
                <a:ea typeface="Roboto Slab Light"/>
                <a:cs typeface="Roboto Slab Light"/>
                <a:sym typeface="Roboto Slab Light"/>
              </a:rPr>
              <a:t>Use LSTM to figure out how embedding sequence relates to the outcomes</a:t>
            </a:r>
            <a:endParaRPr>
              <a:solidFill>
                <a:srgbClr val="FF0000"/>
              </a:solidFill>
              <a:latin typeface="Roboto Slab Light"/>
              <a:ea typeface="Roboto Slab Light"/>
              <a:cs typeface="Roboto Slab Light"/>
              <a:sym typeface="Roboto Slab Light"/>
            </a:endParaRPr>
          </a:p>
          <a:p>
            <a:pPr marL="1828800" lvl="3" indent="-317500" algn="l" rtl="0">
              <a:spcBef>
                <a:spcPts val="0"/>
              </a:spcBef>
              <a:spcAft>
                <a:spcPts val="0"/>
              </a:spcAft>
              <a:buClr>
                <a:srgbClr val="FF0000"/>
              </a:buClr>
              <a:buSzPts val="1400"/>
              <a:buFont typeface="Roboto Slab Light"/>
              <a:buChar char="●"/>
            </a:pPr>
            <a:r>
              <a:rPr lang="en">
                <a:solidFill>
                  <a:srgbClr val="FF0000"/>
                </a:solidFill>
                <a:latin typeface="Roboto Slab Light"/>
                <a:ea typeface="Roboto Slab Light"/>
                <a:cs typeface="Roboto Slab Light"/>
                <a:sym typeface="Roboto Slab Light"/>
              </a:rPr>
              <a:t>Repeat using different embedding models to pick up on some things other models do not</a:t>
            </a:r>
            <a:endParaRPr>
              <a:solidFill>
                <a:srgbClr val="FF0000"/>
              </a:solidFill>
              <a:latin typeface="Roboto Slab Light"/>
              <a:ea typeface="Roboto Slab Light"/>
              <a:cs typeface="Roboto Slab Light"/>
              <a:sym typeface="Roboto Slab Light"/>
            </a:endParaRPr>
          </a:p>
          <a:p>
            <a:pPr marL="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2: Weight Each Perspective Appropriately in Different Ways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Ensemble the predictions of the different LSTMs to predict the 7 </a:t>
            </a:r>
            <a:endParaRPr>
              <a:solidFill>
                <a:srgbClr val="D9D9D9"/>
              </a:solidFill>
              <a:latin typeface="Roboto Slab Light"/>
              <a:ea typeface="Roboto Slab Light"/>
              <a:cs typeface="Roboto Slab Light"/>
              <a:sym typeface="Roboto Slab Light"/>
            </a:endParaRPr>
          </a:p>
          <a:p>
            <a:pPr marL="1828800" lvl="0" indent="0" algn="l" rtl="0">
              <a:spcBef>
                <a:spcPts val="0"/>
              </a:spcBef>
              <a:spcAft>
                <a:spcPts val="0"/>
              </a:spcAft>
              <a:buNone/>
            </a:pPr>
            <a:r>
              <a:rPr lang="en">
                <a:solidFill>
                  <a:srgbClr val="D9D9D9"/>
                </a:solidFill>
                <a:latin typeface="Roboto Slab Light"/>
                <a:ea typeface="Roboto Slab Light"/>
                <a:cs typeface="Roboto Slab Light"/>
                <a:sym typeface="Roboto Slab Light"/>
              </a:rPr>
              <a:t>outcomes even better</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Vary:</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The combination/grouping of LSTMs</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Type of ensembling method (Ridge, Random Forest, etc.)</a:t>
            </a:r>
            <a:endParaRPr>
              <a:solidFill>
                <a:srgbClr val="D9D9D9"/>
              </a:solidFill>
              <a:latin typeface="Roboto Slab Light"/>
              <a:ea typeface="Roboto Slab Light"/>
              <a:cs typeface="Roboto Slab Light"/>
              <a:sym typeface="Roboto Slab Light"/>
            </a:endParaRPr>
          </a:p>
          <a:p>
            <a:pPr marL="2286000" lvl="0" indent="0" algn="l" rtl="0">
              <a:spcBef>
                <a:spcPts val="0"/>
              </a:spcBef>
              <a:spcAft>
                <a:spcPts val="0"/>
              </a:spcAft>
              <a:buNone/>
            </a:pPr>
            <a:endParaRPr>
              <a:solidFill>
                <a:srgbClr val="D9D9D9"/>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3: Aggregate the Ensembles to Optimize Specific Outcomes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Record Dev performance of ensembles from Step 2 for each Outcome</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Average predictions of Best Performing Ensembles for each Outcome</a:t>
            </a:r>
            <a:endParaRPr>
              <a:solidFill>
                <a:srgbClr val="D9D9D9"/>
              </a:solidFill>
              <a:latin typeface="Roboto Slab Light"/>
              <a:ea typeface="Roboto Slab Light"/>
              <a:cs typeface="Roboto Slab Light"/>
              <a:sym typeface="Roboto Slab Light"/>
            </a:endParaRPr>
          </a:p>
        </p:txBody>
      </p:sp>
      <p:sp>
        <p:nvSpPr>
          <p:cNvPr id="111" name="Google Shape;111;p16"/>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CONCEPTUAL OVERVIEW OF MELEE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p:nvPr/>
        </p:nvSpPr>
        <p:spPr>
          <a:xfrm>
            <a:off x="521125" y="698100"/>
            <a:ext cx="84111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317500" algn="l" rtl="0">
              <a:spcBef>
                <a:spcPts val="0"/>
              </a:spcBef>
              <a:spcAft>
                <a:spcPts val="0"/>
              </a:spcAft>
              <a:buClr>
                <a:schemeClr val="dk1"/>
              </a:buClr>
              <a:buSzPts val="1400"/>
              <a:buFont typeface="Roboto Slab"/>
              <a:buChar char="○"/>
            </a:pPr>
            <a:r>
              <a:rPr lang="en">
                <a:solidFill>
                  <a:srgbClr val="FF0000"/>
                </a:solidFill>
                <a:latin typeface="Roboto Slab Light"/>
                <a:ea typeface="Roboto Slab Light"/>
                <a:cs typeface="Roboto Slab Light"/>
                <a:sym typeface="Roboto Slab Light"/>
              </a:rPr>
              <a:t>Multi-Embedding LSTM</a:t>
            </a:r>
            <a:r>
              <a:rPr lang="en">
                <a:solidFill>
                  <a:schemeClr val="dk1"/>
                </a:solidFill>
                <a:latin typeface="Roboto Slab Light"/>
                <a:ea typeface="Roboto Slab Light"/>
                <a:cs typeface="Roboto Slab Light"/>
                <a:sym typeface="Roboto Slab Light"/>
              </a:rPr>
              <a:t> </a:t>
            </a:r>
            <a:r>
              <a:rPr lang="en">
                <a:solidFill>
                  <a:srgbClr val="0000FF"/>
                </a:solidFill>
                <a:latin typeface="Roboto Slab Light"/>
                <a:ea typeface="Roboto Slab Light"/>
                <a:cs typeface="Roboto Slab Light"/>
                <a:sym typeface="Roboto Slab Light"/>
              </a:rPr>
              <a:t>Ensemble </a:t>
            </a:r>
            <a:r>
              <a:rPr lang="en">
                <a:solidFill>
                  <a:schemeClr val="dk1"/>
                </a:solidFill>
                <a:latin typeface="Roboto Slab Light"/>
                <a:ea typeface="Roboto Slab Light"/>
                <a:cs typeface="Roboto Slab Light"/>
                <a:sym typeface="Roboto Slab Light"/>
              </a:rPr>
              <a:t>of </a:t>
            </a:r>
            <a:r>
              <a:rPr lang="en">
                <a:solidFill>
                  <a:srgbClr val="9900FF"/>
                </a:solidFill>
                <a:latin typeface="Roboto Slab Light"/>
                <a:ea typeface="Roboto Slab Light"/>
                <a:cs typeface="Roboto Slab Light"/>
                <a:sym typeface="Roboto Slab Light"/>
              </a:rPr>
              <a:t>Ensembles (</a:t>
            </a:r>
            <a:r>
              <a:rPr lang="en">
                <a:solidFill>
                  <a:srgbClr val="CC0000"/>
                </a:solidFill>
                <a:latin typeface="Roboto Slab Light"/>
                <a:ea typeface="Roboto Slab Light"/>
                <a:cs typeface="Roboto Slab Light"/>
                <a:sym typeface="Roboto Slab Light"/>
              </a:rPr>
              <a:t>MEL</a:t>
            </a:r>
            <a:r>
              <a:rPr lang="en">
                <a:solidFill>
                  <a:srgbClr val="0000FF"/>
                </a:solidFill>
                <a:latin typeface="Roboto Slab Light"/>
                <a:ea typeface="Roboto Slab Light"/>
                <a:cs typeface="Roboto Slab Light"/>
                <a:sym typeface="Roboto Slab Light"/>
              </a:rPr>
              <a:t>E</a:t>
            </a:r>
            <a:r>
              <a:rPr lang="en">
                <a:solidFill>
                  <a:srgbClr val="9900FF"/>
                </a:solidFill>
                <a:latin typeface="Roboto Slab Light"/>
                <a:ea typeface="Roboto Slab Light"/>
                <a:cs typeface="Roboto Slab Light"/>
                <a:sym typeface="Roboto Slab Light"/>
              </a:rPr>
              <a:t>E)</a:t>
            </a:r>
            <a:endParaRPr>
              <a:solidFill>
                <a:srgbClr val="9900FF"/>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2" indent="-317500" algn="l" rtl="0">
              <a:spcBef>
                <a:spcPts val="0"/>
              </a:spcBef>
              <a:spcAft>
                <a:spcPts val="0"/>
              </a:spcAft>
              <a:buClr>
                <a:srgbClr val="CFD8DC"/>
              </a:buClr>
              <a:buSzPts val="1400"/>
              <a:buFont typeface="Roboto Slab Light"/>
              <a:buChar char="■"/>
            </a:pPr>
            <a:r>
              <a:rPr lang="en">
                <a:solidFill>
                  <a:srgbClr val="CFD8DC"/>
                </a:solidFill>
                <a:latin typeface="Roboto Slab Light"/>
                <a:ea typeface="Roboto Slab Light"/>
                <a:cs typeface="Roboto Slab Light"/>
                <a:sym typeface="Roboto Slab Light"/>
              </a:rPr>
              <a:t>Stage 1: Get Different Perspectives on the Exercise Responses</a:t>
            </a:r>
            <a:endParaRPr>
              <a:solidFill>
                <a:srgbClr val="CFD8DC"/>
              </a:solidFill>
              <a:latin typeface="Roboto Slab Light"/>
              <a:ea typeface="Roboto Slab Light"/>
              <a:cs typeface="Roboto Slab Light"/>
              <a:sym typeface="Roboto Slab Light"/>
            </a:endParaRPr>
          </a:p>
          <a:p>
            <a:pPr marL="1828800" lvl="3" indent="-317500" algn="l" rtl="0">
              <a:spcBef>
                <a:spcPts val="0"/>
              </a:spcBef>
              <a:spcAft>
                <a:spcPts val="0"/>
              </a:spcAft>
              <a:buClr>
                <a:srgbClr val="CFD8DC"/>
              </a:buClr>
              <a:buSzPts val="1400"/>
              <a:buFont typeface="Roboto Slab Light"/>
              <a:buChar char="●"/>
            </a:pPr>
            <a:r>
              <a:rPr lang="en">
                <a:solidFill>
                  <a:srgbClr val="CFD8DC"/>
                </a:solidFill>
                <a:latin typeface="Roboto Slab Light"/>
                <a:ea typeface="Roboto Slab Light"/>
                <a:cs typeface="Roboto Slab Light"/>
                <a:sym typeface="Roboto Slab Light"/>
              </a:rPr>
              <a:t>A single embedding model is attuned to specific aspects</a:t>
            </a:r>
            <a:endParaRPr>
              <a:solidFill>
                <a:srgbClr val="CFD8DC"/>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Embed each response with a single embedding model</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Use LSTM to figure out how embedding sequence relates to the outcomes </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CCCCCC"/>
                </a:solidFill>
                <a:latin typeface="Roboto Slab Light"/>
                <a:ea typeface="Roboto Slab Light"/>
                <a:cs typeface="Roboto Slab Light"/>
                <a:sym typeface="Roboto Slab Light"/>
              </a:rPr>
              <a:t>Repeat using different embedding models to pick up on some things other models do not</a:t>
            </a:r>
            <a:endParaRPr>
              <a:solidFill>
                <a:srgbClr val="CCCCCC"/>
              </a:solidFill>
              <a:latin typeface="Roboto Slab Light"/>
              <a:ea typeface="Roboto Slab Light"/>
              <a:cs typeface="Roboto Slab Light"/>
              <a:sym typeface="Roboto Slab Light"/>
            </a:endParaRPr>
          </a:p>
          <a:p>
            <a:pPr marL="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0000FF"/>
              </a:buClr>
              <a:buSzPts val="1400"/>
              <a:buFont typeface="Roboto Slab Light"/>
              <a:buChar char="■"/>
            </a:pPr>
            <a:r>
              <a:rPr lang="en">
                <a:solidFill>
                  <a:srgbClr val="0000FF"/>
                </a:solidFill>
                <a:latin typeface="Roboto Slab Light"/>
                <a:ea typeface="Roboto Slab Light"/>
                <a:cs typeface="Roboto Slab Light"/>
                <a:sym typeface="Roboto Slab Light"/>
              </a:rPr>
              <a:t>Stage 2: Weight Each Perspective Appropriately in Different Ways</a:t>
            </a:r>
            <a:endParaRPr>
              <a:solidFill>
                <a:srgbClr val="0000FF"/>
              </a:solidFill>
              <a:latin typeface="Roboto Slab Light"/>
              <a:ea typeface="Roboto Slab Light"/>
              <a:cs typeface="Roboto Slab Light"/>
              <a:sym typeface="Roboto Slab Light"/>
            </a:endParaRPr>
          </a:p>
          <a:p>
            <a:pPr marL="1828800" lvl="3" indent="-317500" algn="l" rtl="0">
              <a:spcBef>
                <a:spcPts val="0"/>
              </a:spcBef>
              <a:spcAft>
                <a:spcPts val="0"/>
              </a:spcAft>
              <a:buClr>
                <a:srgbClr val="0000FF"/>
              </a:buClr>
              <a:buSzPts val="1400"/>
              <a:buFont typeface="Roboto Slab Light"/>
              <a:buChar char="●"/>
            </a:pPr>
            <a:r>
              <a:rPr lang="en">
                <a:solidFill>
                  <a:srgbClr val="0000FF"/>
                </a:solidFill>
                <a:latin typeface="Roboto Slab Light"/>
                <a:ea typeface="Roboto Slab Light"/>
                <a:cs typeface="Roboto Slab Light"/>
                <a:sym typeface="Roboto Slab Light"/>
              </a:rPr>
              <a:t>Ensemble the predictions of the different LSTMs to predict the 7 </a:t>
            </a:r>
            <a:endParaRPr>
              <a:solidFill>
                <a:srgbClr val="0000FF"/>
              </a:solidFill>
              <a:latin typeface="Roboto Slab Light"/>
              <a:ea typeface="Roboto Slab Light"/>
              <a:cs typeface="Roboto Slab Light"/>
              <a:sym typeface="Roboto Slab Light"/>
            </a:endParaRPr>
          </a:p>
          <a:p>
            <a:pPr marL="1828800" lvl="0" indent="0" algn="l" rtl="0">
              <a:spcBef>
                <a:spcPts val="0"/>
              </a:spcBef>
              <a:spcAft>
                <a:spcPts val="0"/>
              </a:spcAft>
              <a:buNone/>
            </a:pPr>
            <a:r>
              <a:rPr lang="en">
                <a:solidFill>
                  <a:srgbClr val="0000FF"/>
                </a:solidFill>
                <a:latin typeface="Roboto Slab Light"/>
                <a:ea typeface="Roboto Slab Light"/>
                <a:cs typeface="Roboto Slab Light"/>
                <a:sym typeface="Roboto Slab Light"/>
              </a:rPr>
              <a:t>outcomes even better</a:t>
            </a:r>
            <a:endParaRPr>
              <a:solidFill>
                <a:srgbClr val="0000FF"/>
              </a:solidFill>
              <a:latin typeface="Roboto Slab Light"/>
              <a:ea typeface="Roboto Slab Light"/>
              <a:cs typeface="Roboto Slab Light"/>
              <a:sym typeface="Roboto Slab Light"/>
            </a:endParaRPr>
          </a:p>
          <a:p>
            <a:pPr marL="1828800" lvl="3" indent="-317500" algn="l" rtl="0">
              <a:spcBef>
                <a:spcPts val="0"/>
              </a:spcBef>
              <a:spcAft>
                <a:spcPts val="0"/>
              </a:spcAft>
              <a:buClr>
                <a:srgbClr val="0000FF"/>
              </a:buClr>
              <a:buSzPts val="1400"/>
              <a:buFont typeface="Roboto Slab Light"/>
              <a:buChar char="●"/>
            </a:pPr>
            <a:r>
              <a:rPr lang="en">
                <a:solidFill>
                  <a:srgbClr val="0000FF"/>
                </a:solidFill>
                <a:latin typeface="Roboto Slab Light"/>
                <a:ea typeface="Roboto Slab Light"/>
                <a:cs typeface="Roboto Slab Light"/>
                <a:sym typeface="Roboto Slab Light"/>
              </a:rPr>
              <a:t>Vary:</a:t>
            </a:r>
            <a:endParaRPr>
              <a:solidFill>
                <a:srgbClr val="0000FF"/>
              </a:solidFill>
              <a:latin typeface="Roboto Slab Light"/>
              <a:ea typeface="Roboto Slab Light"/>
              <a:cs typeface="Roboto Slab Light"/>
              <a:sym typeface="Roboto Slab Light"/>
            </a:endParaRPr>
          </a:p>
          <a:p>
            <a:pPr marL="2286000" lvl="4" indent="-317500" algn="l" rtl="0">
              <a:spcBef>
                <a:spcPts val="0"/>
              </a:spcBef>
              <a:spcAft>
                <a:spcPts val="0"/>
              </a:spcAft>
              <a:buClr>
                <a:srgbClr val="0000FF"/>
              </a:buClr>
              <a:buSzPts val="1400"/>
              <a:buFont typeface="Roboto Slab Light"/>
              <a:buChar char="○"/>
            </a:pPr>
            <a:r>
              <a:rPr lang="en">
                <a:solidFill>
                  <a:srgbClr val="0000FF"/>
                </a:solidFill>
                <a:latin typeface="Roboto Slab Light"/>
                <a:ea typeface="Roboto Slab Light"/>
                <a:cs typeface="Roboto Slab Light"/>
                <a:sym typeface="Roboto Slab Light"/>
              </a:rPr>
              <a:t>The combination/grouping of LSTMs</a:t>
            </a:r>
            <a:endParaRPr>
              <a:solidFill>
                <a:srgbClr val="0000FF"/>
              </a:solidFill>
              <a:latin typeface="Roboto Slab Light"/>
              <a:ea typeface="Roboto Slab Light"/>
              <a:cs typeface="Roboto Slab Light"/>
              <a:sym typeface="Roboto Slab Light"/>
            </a:endParaRPr>
          </a:p>
          <a:p>
            <a:pPr marL="2286000" lvl="4" indent="-317500" algn="l" rtl="0">
              <a:spcBef>
                <a:spcPts val="0"/>
              </a:spcBef>
              <a:spcAft>
                <a:spcPts val="0"/>
              </a:spcAft>
              <a:buClr>
                <a:srgbClr val="0000FF"/>
              </a:buClr>
              <a:buSzPts val="1400"/>
              <a:buFont typeface="Roboto Slab Light"/>
              <a:buChar char="○"/>
            </a:pPr>
            <a:r>
              <a:rPr lang="en">
                <a:solidFill>
                  <a:srgbClr val="0000FF"/>
                </a:solidFill>
                <a:latin typeface="Roboto Slab Light"/>
                <a:ea typeface="Roboto Slab Light"/>
                <a:cs typeface="Roboto Slab Light"/>
                <a:sym typeface="Roboto Slab Light"/>
              </a:rPr>
              <a:t>Type of ensembling method (Ridge, Random Forest, etc.)</a:t>
            </a:r>
            <a:endParaRPr>
              <a:solidFill>
                <a:srgbClr val="0000FF"/>
              </a:solidFill>
              <a:latin typeface="Roboto Slab Light"/>
              <a:ea typeface="Roboto Slab Light"/>
              <a:cs typeface="Roboto Slab Light"/>
              <a:sym typeface="Roboto Slab Light"/>
            </a:endParaRPr>
          </a:p>
          <a:p>
            <a:pPr marL="22860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CFD8DC"/>
              </a:buClr>
              <a:buSzPts val="1400"/>
              <a:buFont typeface="Roboto Slab Light"/>
              <a:buChar char="■"/>
            </a:pPr>
            <a:r>
              <a:rPr lang="en">
                <a:solidFill>
                  <a:srgbClr val="CFD8DC"/>
                </a:solidFill>
                <a:latin typeface="Roboto Slab Light"/>
                <a:ea typeface="Roboto Slab Light"/>
                <a:cs typeface="Roboto Slab Light"/>
                <a:sym typeface="Roboto Slab Light"/>
              </a:rPr>
              <a:t>Stage 3: Aggregate the Ensembles to Optimize Specific Outcomes</a:t>
            </a:r>
            <a:endParaRPr>
              <a:solidFill>
                <a:srgbClr val="CFD8DC"/>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Record Dev performance of ensembles from Step 2 for each Outcome</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Average predictions of Best Performing Ensembles for each Outcome</a:t>
            </a:r>
            <a:endParaRPr>
              <a:solidFill>
                <a:srgbClr val="D9D9D9"/>
              </a:solidFill>
              <a:latin typeface="Roboto Slab Light"/>
              <a:ea typeface="Roboto Slab Light"/>
              <a:cs typeface="Roboto Slab Light"/>
              <a:sym typeface="Roboto Slab Light"/>
            </a:endParaRPr>
          </a:p>
        </p:txBody>
      </p:sp>
      <p:sp>
        <p:nvSpPr>
          <p:cNvPr id="117" name="Google Shape;117;p17"/>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CONCEPTUAL OVERVIEW OF MELEE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521125" y="698100"/>
            <a:ext cx="84891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914400" lvl="1" indent="-317500" algn="l" rtl="0">
              <a:spcBef>
                <a:spcPts val="0"/>
              </a:spcBef>
              <a:spcAft>
                <a:spcPts val="0"/>
              </a:spcAft>
              <a:buClr>
                <a:schemeClr val="dk1"/>
              </a:buClr>
              <a:buSzPts val="1400"/>
              <a:buFont typeface="Roboto Slab"/>
              <a:buChar char="○"/>
            </a:pPr>
            <a:r>
              <a:rPr lang="en">
                <a:solidFill>
                  <a:srgbClr val="FF0000"/>
                </a:solidFill>
                <a:latin typeface="Roboto Slab Light"/>
                <a:ea typeface="Roboto Slab Light"/>
                <a:cs typeface="Roboto Slab Light"/>
                <a:sym typeface="Roboto Slab Light"/>
              </a:rPr>
              <a:t>Multi-Embedding LSTM</a:t>
            </a:r>
            <a:r>
              <a:rPr lang="en">
                <a:solidFill>
                  <a:schemeClr val="dk1"/>
                </a:solidFill>
                <a:latin typeface="Roboto Slab Light"/>
                <a:ea typeface="Roboto Slab Light"/>
                <a:cs typeface="Roboto Slab Light"/>
                <a:sym typeface="Roboto Slab Light"/>
              </a:rPr>
              <a:t> </a:t>
            </a:r>
            <a:r>
              <a:rPr lang="en">
                <a:solidFill>
                  <a:srgbClr val="0000FF"/>
                </a:solidFill>
                <a:latin typeface="Roboto Slab Light"/>
                <a:ea typeface="Roboto Slab Light"/>
                <a:cs typeface="Roboto Slab Light"/>
                <a:sym typeface="Roboto Slab Light"/>
              </a:rPr>
              <a:t>Ensemble </a:t>
            </a:r>
            <a:r>
              <a:rPr lang="en">
                <a:solidFill>
                  <a:schemeClr val="dk1"/>
                </a:solidFill>
                <a:latin typeface="Roboto Slab Light"/>
                <a:ea typeface="Roboto Slab Light"/>
                <a:cs typeface="Roboto Slab Light"/>
                <a:sym typeface="Roboto Slab Light"/>
              </a:rPr>
              <a:t>of </a:t>
            </a:r>
            <a:r>
              <a:rPr lang="en">
                <a:solidFill>
                  <a:srgbClr val="9900FF"/>
                </a:solidFill>
                <a:latin typeface="Roboto Slab Light"/>
                <a:ea typeface="Roboto Slab Light"/>
                <a:cs typeface="Roboto Slab Light"/>
                <a:sym typeface="Roboto Slab Light"/>
              </a:rPr>
              <a:t>Ensembles (</a:t>
            </a:r>
            <a:r>
              <a:rPr lang="en">
                <a:solidFill>
                  <a:srgbClr val="CC0000"/>
                </a:solidFill>
                <a:latin typeface="Roboto Slab Light"/>
                <a:ea typeface="Roboto Slab Light"/>
                <a:cs typeface="Roboto Slab Light"/>
                <a:sym typeface="Roboto Slab Light"/>
              </a:rPr>
              <a:t>MEL</a:t>
            </a:r>
            <a:r>
              <a:rPr lang="en">
                <a:solidFill>
                  <a:srgbClr val="0000FF"/>
                </a:solidFill>
                <a:latin typeface="Roboto Slab Light"/>
                <a:ea typeface="Roboto Slab Light"/>
                <a:cs typeface="Roboto Slab Light"/>
                <a:sym typeface="Roboto Slab Light"/>
              </a:rPr>
              <a:t>E</a:t>
            </a:r>
            <a:r>
              <a:rPr lang="en">
                <a:solidFill>
                  <a:srgbClr val="9900FF"/>
                </a:solidFill>
                <a:latin typeface="Roboto Slab Light"/>
                <a:ea typeface="Roboto Slab Light"/>
                <a:cs typeface="Roboto Slab Light"/>
                <a:sym typeface="Roboto Slab Light"/>
              </a:rPr>
              <a:t>E)</a:t>
            </a:r>
            <a:endParaRPr>
              <a:solidFill>
                <a:srgbClr val="9900FF"/>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chemeClr val="dk1"/>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1: Get Different Perspectives on the Exercise Responses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A single embedding model is attuned to specific aspects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Embed each response with a single embedding model</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Use LSTM to figure out how embedding sequence relates to the outcomes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Repeat using different embedding models to pick up on some things other models do not</a:t>
            </a:r>
            <a:endParaRPr>
              <a:solidFill>
                <a:srgbClr val="D9D9D9"/>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Stage 2: Weight Each Perspective Appropriately in Different Ways</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Ensemble the predictions of the different LSTMs to predict the 7 </a:t>
            </a:r>
            <a:endParaRPr>
              <a:solidFill>
                <a:srgbClr val="D9D9D9"/>
              </a:solidFill>
              <a:latin typeface="Roboto Slab Light"/>
              <a:ea typeface="Roboto Slab Light"/>
              <a:cs typeface="Roboto Slab Light"/>
              <a:sym typeface="Roboto Slab Light"/>
            </a:endParaRPr>
          </a:p>
          <a:p>
            <a:pPr marL="1828800" lvl="0" indent="0" algn="l" rtl="0">
              <a:spcBef>
                <a:spcPts val="0"/>
              </a:spcBef>
              <a:spcAft>
                <a:spcPts val="0"/>
              </a:spcAft>
              <a:buNone/>
            </a:pPr>
            <a:r>
              <a:rPr lang="en">
                <a:solidFill>
                  <a:srgbClr val="D9D9D9"/>
                </a:solidFill>
                <a:latin typeface="Roboto Slab Light"/>
                <a:ea typeface="Roboto Slab Light"/>
                <a:cs typeface="Roboto Slab Light"/>
                <a:sym typeface="Roboto Slab Light"/>
              </a:rPr>
              <a:t>outcomes even better</a:t>
            </a:r>
            <a:endParaRPr>
              <a:solidFill>
                <a:srgbClr val="D9D9D9"/>
              </a:solidFill>
              <a:latin typeface="Roboto Slab Light"/>
              <a:ea typeface="Roboto Slab Light"/>
              <a:cs typeface="Roboto Slab Light"/>
              <a:sym typeface="Roboto Slab Light"/>
            </a:endParaRPr>
          </a:p>
          <a:p>
            <a:pPr marL="1828800" lvl="3"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Vary:</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The combination/grouping of LSTMs</a:t>
            </a:r>
            <a:endParaRPr>
              <a:solidFill>
                <a:srgbClr val="D9D9D9"/>
              </a:solidFill>
              <a:latin typeface="Roboto Slab Light"/>
              <a:ea typeface="Roboto Slab Light"/>
              <a:cs typeface="Roboto Slab Light"/>
              <a:sym typeface="Roboto Slab Light"/>
            </a:endParaRPr>
          </a:p>
          <a:p>
            <a:pPr marL="2286000" lvl="4" indent="-317500" algn="l" rtl="0">
              <a:spcBef>
                <a:spcPts val="0"/>
              </a:spcBef>
              <a:spcAft>
                <a:spcPts val="0"/>
              </a:spcAft>
              <a:buClr>
                <a:srgbClr val="D9D9D9"/>
              </a:buClr>
              <a:buSzPts val="1400"/>
              <a:buFont typeface="Roboto Slab Light"/>
              <a:buChar char="○"/>
            </a:pPr>
            <a:r>
              <a:rPr lang="en">
                <a:solidFill>
                  <a:srgbClr val="D9D9D9"/>
                </a:solidFill>
                <a:latin typeface="Roboto Slab Light"/>
                <a:ea typeface="Roboto Slab Light"/>
                <a:cs typeface="Roboto Slab Light"/>
                <a:sym typeface="Roboto Slab Light"/>
              </a:rPr>
              <a:t>Type of ensembling method (Ridge, Random Forest, etc.)</a:t>
            </a:r>
            <a:endParaRPr>
              <a:solidFill>
                <a:schemeClr val="accent4"/>
              </a:solidFill>
              <a:latin typeface="Roboto Slab Light"/>
              <a:ea typeface="Roboto Slab Light"/>
              <a:cs typeface="Roboto Slab Light"/>
              <a:sym typeface="Roboto Slab Light"/>
            </a:endParaRPr>
          </a:p>
          <a:p>
            <a:pPr marL="2286000" lvl="0" indent="0" algn="l" rtl="0">
              <a:spcBef>
                <a:spcPts val="0"/>
              </a:spcBef>
              <a:spcAft>
                <a:spcPts val="0"/>
              </a:spcAft>
              <a:buNone/>
            </a:pPr>
            <a:endParaRPr>
              <a:solidFill>
                <a:srgbClr val="CFD8DC"/>
              </a:solidFill>
              <a:latin typeface="Roboto Slab Light"/>
              <a:ea typeface="Roboto Slab Light"/>
              <a:cs typeface="Roboto Slab Light"/>
              <a:sym typeface="Roboto Slab Light"/>
            </a:endParaRPr>
          </a:p>
          <a:p>
            <a:pPr marL="1371600" lvl="2" indent="-317500" algn="l" rtl="0">
              <a:spcBef>
                <a:spcPts val="0"/>
              </a:spcBef>
              <a:spcAft>
                <a:spcPts val="0"/>
              </a:spcAft>
              <a:buClr>
                <a:srgbClr val="9900FF"/>
              </a:buClr>
              <a:buSzPts val="1400"/>
              <a:buFont typeface="Roboto Slab Light"/>
              <a:buChar char="■"/>
            </a:pPr>
            <a:r>
              <a:rPr lang="en">
                <a:solidFill>
                  <a:srgbClr val="9900FF"/>
                </a:solidFill>
                <a:latin typeface="Roboto Slab Light"/>
                <a:ea typeface="Roboto Slab Light"/>
                <a:cs typeface="Roboto Slab Light"/>
                <a:sym typeface="Roboto Slab Light"/>
              </a:rPr>
              <a:t>Stage 3: Aggregate the Ensembles to Optimize Specific Outcomes</a:t>
            </a:r>
            <a:endParaRPr>
              <a:solidFill>
                <a:srgbClr val="9900FF"/>
              </a:solidFill>
              <a:latin typeface="Roboto Slab Light"/>
              <a:ea typeface="Roboto Slab Light"/>
              <a:cs typeface="Roboto Slab Light"/>
              <a:sym typeface="Roboto Slab Light"/>
            </a:endParaRPr>
          </a:p>
          <a:p>
            <a:pPr marL="1828800" lvl="3" indent="-317500" algn="l" rtl="0">
              <a:spcBef>
                <a:spcPts val="0"/>
              </a:spcBef>
              <a:spcAft>
                <a:spcPts val="0"/>
              </a:spcAft>
              <a:buClr>
                <a:srgbClr val="9900FF"/>
              </a:buClr>
              <a:buSzPts val="1400"/>
              <a:buFont typeface="Roboto Slab Light"/>
              <a:buChar char="●"/>
            </a:pPr>
            <a:r>
              <a:rPr lang="en">
                <a:solidFill>
                  <a:srgbClr val="9900FF"/>
                </a:solidFill>
                <a:latin typeface="Roboto Slab Light"/>
                <a:ea typeface="Roboto Slab Light"/>
                <a:cs typeface="Roboto Slab Light"/>
                <a:sym typeface="Roboto Slab Light"/>
              </a:rPr>
              <a:t>Record Dev performance of ensembles from Step 2 for each Outcome</a:t>
            </a:r>
            <a:endParaRPr>
              <a:solidFill>
                <a:srgbClr val="9900FF"/>
              </a:solidFill>
              <a:latin typeface="Roboto Slab Light"/>
              <a:ea typeface="Roboto Slab Light"/>
              <a:cs typeface="Roboto Slab Light"/>
              <a:sym typeface="Roboto Slab Light"/>
            </a:endParaRPr>
          </a:p>
          <a:p>
            <a:pPr marL="1828800" lvl="3" indent="-317500" algn="l" rtl="0">
              <a:spcBef>
                <a:spcPts val="0"/>
              </a:spcBef>
              <a:spcAft>
                <a:spcPts val="0"/>
              </a:spcAft>
              <a:buClr>
                <a:srgbClr val="9900FF"/>
              </a:buClr>
              <a:buSzPts val="1400"/>
              <a:buFont typeface="Roboto Slab Light"/>
              <a:buChar char="●"/>
            </a:pPr>
            <a:r>
              <a:rPr lang="en">
                <a:solidFill>
                  <a:srgbClr val="9900FF"/>
                </a:solidFill>
                <a:latin typeface="Roboto Slab Light"/>
                <a:ea typeface="Roboto Slab Light"/>
                <a:cs typeface="Roboto Slab Light"/>
                <a:sym typeface="Roboto Slab Light"/>
              </a:rPr>
              <a:t>Average predictions of Best Performing Ensembles for each Outcome</a:t>
            </a:r>
            <a:endParaRPr>
              <a:solidFill>
                <a:srgbClr val="9900FF"/>
              </a:solidFill>
              <a:latin typeface="Roboto Slab Light"/>
              <a:ea typeface="Roboto Slab Light"/>
              <a:cs typeface="Roboto Slab Light"/>
              <a:sym typeface="Roboto Slab Light"/>
            </a:endParaRPr>
          </a:p>
        </p:txBody>
      </p:sp>
      <p:sp>
        <p:nvSpPr>
          <p:cNvPr id="123" name="Google Shape;123;p18"/>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CONCEPTUAL OVERVIEW OF MELEE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p:nvPr/>
        </p:nvSpPr>
        <p:spPr>
          <a:xfrm>
            <a:off x="902125" y="698100"/>
            <a:ext cx="77835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THE MELEE APPROACH OFFERS MANY ADVANTAGES</a:t>
            </a:r>
            <a:endParaRPr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datasets with a single outcome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More memory efficient than joining texts together</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can figure out how short sequences combine to make final score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Combining embeddings gives optimal attention</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smaller sized  datasets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Do not need to train entire language model</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All embeddings used a pre-trained</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Only need to estimate LSTM regressor parameters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b="1">
              <a:solidFill>
                <a:srgbClr val="CCCCCC"/>
              </a:solidFill>
              <a:latin typeface="Roboto Slab"/>
              <a:ea typeface="Roboto Slab"/>
              <a:cs typeface="Roboto Slab"/>
              <a:sym typeface="Roboto Slab"/>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problems with missing data</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naturally handle missing elements in a sequence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Use masking to indicate missingness</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 Good for multi-outcome problems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Have a choice of different ensembles</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Can specialize in different outcome variables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p:txBody>
      </p:sp>
      <p:sp>
        <p:nvSpPr>
          <p:cNvPr id="129" name="Google Shape;129;p19"/>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MELEE?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p:nvPr/>
        </p:nvSpPr>
        <p:spPr>
          <a:xfrm>
            <a:off x="902125" y="698100"/>
            <a:ext cx="7783500" cy="3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accent2"/>
              </a:solidFill>
              <a:latin typeface="Roboto Slab Light"/>
              <a:ea typeface="Roboto Slab Light"/>
              <a:cs typeface="Roboto Slab Light"/>
              <a:sym typeface="Roboto Slab Light"/>
            </a:endParaRPr>
          </a:p>
          <a:p>
            <a:pPr marL="0" lvl="0" indent="0" algn="l" rtl="0">
              <a:spcBef>
                <a:spcPts val="0"/>
              </a:spcBef>
              <a:spcAft>
                <a:spcPts val="0"/>
              </a:spcAft>
              <a:buNone/>
            </a:pPr>
            <a:r>
              <a:rPr lang="en" b="1">
                <a:solidFill>
                  <a:schemeClr val="accent2"/>
                </a:solidFill>
                <a:latin typeface="Roboto Slab"/>
                <a:ea typeface="Roboto Slab"/>
                <a:cs typeface="Roboto Slab"/>
                <a:sym typeface="Roboto Slab"/>
              </a:rPr>
              <a:t>THE MELEE APPROACH OFFERS MANY ADVANTAGES</a:t>
            </a:r>
            <a:endParaRPr b="1">
              <a:solidFill>
                <a:schemeClr val="accent2"/>
              </a:solidFill>
              <a:latin typeface="Roboto Slab"/>
              <a:ea typeface="Roboto Slab"/>
              <a:cs typeface="Roboto Slab"/>
              <a:sym typeface="Roboto Slab"/>
            </a:endParaRPr>
          </a:p>
          <a:p>
            <a:pPr marL="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chemeClr val="accent2"/>
              </a:buClr>
              <a:buSzPts val="1400"/>
              <a:buFont typeface="Roboto Slab"/>
              <a:buChar char="○"/>
            </a:pPr>
            <a:r>
              <a:rPr lang="en" b="1">
                <a:solidFill>
                  <a:schemeClr val="accent2"/>
                </a:solidFill>
                <a:latin typeface="Roboto Slab"/>
                <a:ea typeface="Roboto Slab"/>
                <a:cs typeface="Roboto Slab"/>
                <a:sym typeface="Roboto Slab"/>
              </a:rPr>
              <a:t>Good for multi-text datasets that have an overall score(s)</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More memory efficient than joining texts together</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LSTMs can figure out how short sequences combine to make final score</a:t>
            </a:r>
            <a:endParaRPr>
              <a:solidFill>
                <a:schemeClr val="accent2"/>
              </a:solidFill>
              <a:latin typeface="Roboto Slab Light"/>
              <a:ea typeface="Roboto Slab Light"/>
              <a:cs typeface="Roboto Slab Light"/>
              <a:sym typeface="Roboto Slab Light"/>
            </a:endParaRPr>
          </a:p>
          <a:p>
            <a:pPr marL="1371600" lvl="2" indent="-317500" algn="l" rtl="0">
              <a:spcBef>
                <a:spcPts val="0"/>
              </a:spcBef>
              <a:spcAft>
                <a:spcPts val="0"/>
              </a:spcAft>
              <a:buClr>
                <a:schemeClr val="accent2"/>
              </a:buClr>
              <a:buSzPts val="1400"/>
              <a:buFont typeface="Roboto Slab Light"/>
              <a:buChar char="■"/>
            </a:pPr>
            <a:r>
              <a:rPr lang="en">
                <a:solidFill>
                  <a:schemeClr val="accent2"/>
                </a:solidFill>
                <a:latin typeface="Roboto Slab Light"/>
                <a:ea typeface="Roboto Slab Light"/>
                <a:cs typeface="Roboto Slab Light"/>
                <a:sym typeface="Roboto Slab Light"/>
              </a:rPr>
              <a:t>Combining embeddings gives optimal attention</a:t>
            </a:r>
            <a:endParaRPr>
              <a:solidFill>
                <a:schemeClr val="accent2"/>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smaller sized  datasets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Do not need to train entire language model</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All embeddings used a pre-trained</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Only need to estimate LSTM regressor parameters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b="1">
              <a:solidFill>
                <a:srgbClr val="CCCCCC"/>
              </a:solidFill>
              <a:latin typeface="Roboto Slab"/>
              <a:ea typeface="Roboto Slab"/>
              <a:cs typeface="Roboto Slab"/>
              <a:sym typeface="Roboto Slab"/>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Good for multi-text problems with missing data</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LSTMs naturally handle missing elements in a sequence</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Use masking to indicate missingness</a:t>
            </a:r>
            <a:endParaRPr>
              <a:solidFill>
                <a:srgbClr val="CCCCCC"/>
              </a:solidFill>
              <a:latin typeface="Roboto Slab Light"/>
              <a:ea typeface="Roboto Slab Light"/>
              <a:cs typeface="Roboto Slab Light"/>
              <a:sym typeface="Roboto Slab Light"/>
            </a:endParaRPr>
          </a:p>
          <a:p>
            <a:pPr marL="13716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a:p>
            <a:pPr marL="914400" lvl="1" indent="-317500" algn="l" rtl="0">
              <a:spcBef>
                <a:spcPts val="0"/>
              </a:spcBef>
              <a:spcAft>
                <a:spcPts val="0"/>
              </a:spcAft>
              <a:buClr>
                <a:srgbClr val="CCCCCC"/>
              </a:buClr>
              <a:buSzPts val="1400"/>
              <a:buFont typeface="Roboto Slab"/>
              <a:buChar char="○"/>
            </a:pPr>
            <a:r>
              <a:rPr lang="en" b="1">
                <a:solidFill>
                  <a:srgbClr val="CCCCCC"/>
                </a:solidFill>
                <a:latin typeface="Roboto Slab"/>
                <a:ea typeface="Roboto Slab"/>
                <a:cs typeface="Roboto Slab"/>
                <a:sym typeface="Roboto Slab"/>
              </a:rPr>
              <a:t> Good for multi-outcome problems</a:t>
            </a:r>
            <a:endParaRPr b="1">
              <a:solidFill>
                <a:srgbClr val="CCCCCC"/>
              </a:solidFill>
              <a:latin typeface="Roboto Slab"/>
              <a:ea typeface="Roboto Slab"/>
              <a:cs typeface="Roboto Slab"/>
              <a:sym typeface="Roboto Slab"/>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Have a choice of different ensembles</a:t>
            </a:r>
            <a:endParaRPr>
              <a:solidFill>
                <a:srgbClr val="CCCCCC"/>
              </a:solidFill>
              <a:latin typeface="Roboto Slab Light"/>
              <a:ea typeface="Roboto Slab Light"/>
              <a:cs typeface="Roboto Slab Light"/>
              <a:sym typeface="Roboto Slab Light"/>
            </a:endParaRPr>
          </a:p>
          <a:p>
            <a:pPr marL="1371600" lvl="2" indent="-317500" algn="l" rtl="0">
              <a:spcBef>
                <a:spcPts val="0"/>
              </a:spcBef>
              <a:spcAft>
                <a:spcPts val="0"/>
              </a:spcAft>
              <a:buClr>
                <a:srgbClr val="CCCCCC"/>
              </a:buClr>
              <a:buSzPts val="1400"/>
              <a:buFont typeface="Roboto Slab Light"/>
              <a:buChar char="■"/>
            </a:pPr>
            <a:r>
              <a:rPr lang="en">
                <a:solidFill>
                  <a:srgbClr val="CCCCCC"/>
                </a:solidFill>
                <a:latin typeface="Roboto Slab Light"/>
                <a:ea typeface="Roboto Slab Light"/>
                <a:cs typeface="Roboto Slab Light"/>
                <a:sym typeface="Roboto Slab Light"/>
              </a:rPr>
              <a:t>Can specialize in different outcome variables</a:t>
            </a:r>
            <a:endParaRPr>
              <a:solidFill>
                <a:srgbClr val="CCCCCC"/>
              </a:solidFill>
              <a:latin typeface="Roboto Slab Light"/>
              <a:ea typeface="Roboto Slab Light"/>
              <a:cs typeface="Roboto Slab Light"/>
              <a:sym typeface="Roboto Slab Light"/>
            </a:endParaRPr>
          </a:p>
          <a:p>
            <a:pPr marL="914400" lvl="0" indent="0" algn="l" rtl="0">
              <a:spcBef>
                <a:spcPts val="0"/>
              </a:spcBef>
              <a:spcAft>
                <a:spcPts val="0"/>
              </a:spcAft>
              <a:buNone/>
            </a:pPr>
            <a:endParaRPr>
              <a:solidFill>
                <a:srgbClr val="CCCCCC"/>
              </a:solidFill>
              <a:latin typeface="Roboto Slab Light"/>
              <a:ea typeface="Roboto Slab Light"/>
              <a:cs typeface="Roboto Slab Light"/>
              <a:sym typeface="Roboto Slab Light"/>
            </a:endParaRPr>
          </a:p>
        </p:txBody>
      </p:sp>
      <p:sp>
        <p:nvSpPr>
          <p:cNvPr id="135" name="Google Shape;135;p20"/>
          <p:cNvSpPr txBox="1">
            <a:spLocks noGrp="1"/>
          </p:cNvSpPr>
          <p:nvPr>
            <p:ph type="title"/>
          </p:nvPr>
        </p:nvSpPr>
        <p:spPr>
          <a:xfrm>
            <a:off x="405150" y="33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MELEE?</a:t>
            </a:r>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4921</Words>
  <Application>Microsoft Office PowerPoint</Application>
  <PresentationFormat>On-screen Show (16:9)</PresentationFormat>
  <Paragraphs>838</Paragraphs>
  <Slides>37</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Roboto Mono Light</vt:lpstr>
      <vt:lpstr>Roboto Light</vt:lpstr>
      <vt:lpstr>Courier New</vt:lpstr>
      <vt:lpstr>Roboto Slab</vt:lpstr>
      <vt:lpstr>Arial</vt:lpstr>
      <vt:lpstr>Roboto Slab Light</vt:lpstr>
      <vt:lpstr>Source Sans Pro</vt:lpstr>
      <vt:lpstr>Roboto Slab ExtraLight</vt:lpstr>
      <vt:lpstr>Cordelia template</vt:lpstr>
      <vt:lpstr>SENTIENT SENTENCE SENSE-AIs</vt:lpstr>
      <vt:lpstr>THE TEAM</vt:lpstr>
      <vt:lpstr>ONE SOLUTION TO THE PROBLEM</vt:lpstr>
      <vt:lpstr>CONCEPTUAL OVERVIEW OF MELEE</vt:lpstr>
      <vt:lpstr>CONCEPTUAL OVERVIEW OF MELEE</vt:lpstr>
      <vt:lpstr>CONCEPTUAL OVERVIEW OF MELEE</vt:lpstr>
      <vt:lpstr>CONCEPTUAL OVERVIEW OF MELEE</vt:lpstr>
      <vt:lpstr>WHY MELEE?</vt:lpstr>
      <vt:lpstr>WHY MELEE?</vt:lpstr>
      <vt:lpstr>WHY MELEE?</vt:lpstr>
      <vt:lpstr>WHY MELEE?</vt:lpstr>
      <vt:lpstr>WHY MELEE?</vt:lpstr>
      <vt:lpstr>MELEE IN ACTION</vt:lpstr>
      <vt:lpstr>STAGE 0: SPLIT DATA</vt:lpstr>
      <vt:lpstr>STAGE 0: SPLIT DATA</vt:lpstr>
      <vt:lpstr>STAGE 1</vt:lpstr>
      <vt:lpstr>STAGE 1: GET DIFFERENT PERSPECTIVES</vt:lpstr>
      <vt:lpstr>STAGE 1: GET DIFFERENT PERSPECTIVES</vt:lpstr>
      <vt:lpstr>STAGE 1: GET DIFFERENT PERSPECTIVES</vt:lpstr>
      <vt:lpstr>STAGE 1: GET DIFFERENT PERSPECTIVES</vt:lpstr>
      <vt:lpstr>STAGE 1: GET DIFFERENT PERSPECTIVES</vt:lpstr>
      <vt:lpstr>STAGE 1: GET DIFFERENT PERSPECTIVES</vt:lpstr>
      <vt:lpstr>STAGE 1: GET DIFFERENT PERSPECTIVES</vt:lpstr>
      <vt:lpstr>PowerPoint Presentation</vt:lpstr>
      <vt:lpstr>STAGE 2</vt:lpstr>
      <vt:lpstr>STAGE 2: ENSEMBLE THE DIFFERENT PERSPECTIVES</vt:lpstr>
      <vt:lpstr>STAGE 2: ENSEMBLE THE DIFFERENT PERSPECTIVES</vt:lpstr>
      <vt:lpstr>STAGE 2: ENSEMBLE THE DIFFERENT PERSPECTIVES</vt:lpstr>
      <vt:lpstr>STAGE 2: ENSEMBLE THE DIFFERENT PERSPECTIVES</vt:lpstr>
      <vt:lpstr>PowerPoint Presentation</vt:lpstr>
      <vt:lpstr>STAGE 3</vt:lpstr>
      <vt:lpstr>STAGE 3: COMBINE THE BEST PERFORMING ENSEMBLES</vt:lpstr>
      <vt:lpstr>STAGE 3: COMBINE THE BEST PERFORMING ENSEMBLES</vt:lpstr>
      <vt:lpstr>STAGE 3: COMBINE THE BEST PERFORMING ENSEMBLES</vt:lpstr>
      <vt:lpstr>STAGE 3: COMBINE THE BEST PERFORMING ENSEMBLES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SENTIENT SENTENCE SENSE-AIs</dc:title>
  <dc:creator>Ivan Hernandez</dc:creator>
  <cp:lastModifiedBy>Ivan Hernandez</cp:lastModifiedBy>
  <cp:revision>2</cp:revision>
  <dcterms:modified xsi:type="dcterms:W3CDTF">2023-05-31T21:25:19Z</dcterms:modified>
</cp:coreProperties>
</file>