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35" r:id="rId5"/>
    <p:sldId id="336" r:id="rId6"/>
    <p:sldId id="349" r:id="rId7"/>
    <p:sldId id="351" r:id="rId8"/>
    <p:sldId id="352" r:id="rId9"/>
    <p:sldId id="353" r:id="rId10"/>
    <p:sldId id="354" r:id="rId11"/>
    <p:sldId id="264" r:id="rId12"/>
    <p:sldId id="262" r:id="rId13"/>
    <p:sldId id="355"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C394"/>
    <a:srgbClr val="151618"/>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27CF0-2C97-4E02-A2A0-5F7FB7462D44}" v="43" dt="2024-04-16T15:20:17.73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78" d="100"/>
          <a:sy n="78" d="100"/>
        </p:scale>
        <p:origin x="878"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 Son" userId="5a6e20a1-8e5a-4256-84a3-cd3733d2e4c9" providerId="ADAL" clId="{A3B27CF0-2C97-4E02-A2A0-5F7FB7462D44}"/>
    <pc:docChg chg="undo custSel modSld modMainMaster">
      <pc:chgData name="Mina Son" userId="5a6e20a1-8e5a-4256-84a3-cd3733d2e4c9" providerId="ADAL" clId="{A3B27CF0-2C97-4E02-A2A0-5F7FB7462D44}" dt="2024-04-16T15:20:21.234" v="73" actId="1076"/>
      <pc:docMkLst>
        <pc:docMk/>
      </pc:docMkLst>
      <pc:sldChg chg="modSp mod">
        <pc:chgData name="Mina Son" userId="5a6e20a1-8e5a-4256-84a3-cd3733d2e4c9" providerId="ADAL" clId="{A3B27CF0-2C97-4E02-A2A0-5F7FB7462D44}" dt="2024-04-16T15:10:04.941" v="15" actId="20577"/>
        <pc:sldMkLst>
          <pc:docMk/>
          <pc:sldMk cId="3393485433" sldId="262"/>
        </pc:sldMkLst>
        <pc:spChg chg="mod">
          <ac:chgData name="Mina Son" userId="5a6e20a1-8e5a-4256-84a3-cd3733d2e4c9" providerId="ADAL" clId="{A3B27CF0-2C97-4E02-A2A0-5F7FB7462D44}" dt="2024-04-16T15:10:04.941" v="15" actId="20577"/>
          <ac:spMkLst>
            <pc:docMk/>
            <pc:sldMk cId="3393485433" sldId="262"/>
            <ac:spMk id="3" creationId="{659DDEFB-5247-0FFE-1AF9-52BA97C58810}"/>
          </ac:spMkLst>
        </pc:spChg>
      </pc:sldChg>
      <pc:sldChg chg="addSp modSp">
        <pc:chgData name="Mina Son" userId="5a6e20a1-8e5a-4256-84a3-cd3733d2e4c9" providerId="ADAL" clId="{A3B27CF0-2C97-4E02-A2A0-5F7FB7462D44}" dt="2024-04-16T15:18:52.168" v="59"/>
        <pc:sldMkLst>
          <pc:docMk/>
          <pc:sldMk cId="3320590928" sldId="265"/>
        </pc:sldMkLst>
        <pc:picChg chg="add mod">
          <ac:chgData name="Mina Son" userId="5a6e20a1-8e5a-4256-84a3-cd3733d2e4c9" providerId="ADAL" clId="{A3B27CF0-2C97-4E02-A2A0-5F7FB7462D44}" dt="2024-04-16T15:18:52.168" v="59"/>
          <ac:picMkLst>
            <pc:docMk/>
            <pc:sldMk cId="3320590928" sldId="265"/>
            <ac:picMk id="4" creationId="{C1E58EAC-8DB9-618A-7FB9-F588510119D0}"/>
          </ac:picMkLst>
        </pc:picChg>
      </pc:sldChg>
      <pc:sldChg chg="addSp modSp mod">
        <pc:chgData name="Mina Son" userId="5a6e20a1-8e5a-4256-84a3-cd3733d2e4c9" providerId="ADAL" clId="{A3B27CF0-2C97-4E02-A2A0-5F7FB7462D44}" dt="2024-04-16T15:19:38.887" v="65" actId="1076"/>
        <pc:sldMkLst>
          <pc:docMk/>
          <pc:sldMk cId="3875935335" sldId="266"/>
        </pc:sldMkLst>
        <pc:spChg chg="mod">
          <ac:chgData name="Mina Son" userId="5a6e20a1-8e5a-4256-84a3-cd3733d2e4c9" providerId="ADAL" clId="{A3B27CF0-2C97-4E02-A2A0-5F7FB7462D44}" dt="2024-04-16T15:13:11.105" v="29" actId="20577"/>
          <ac:spMkLst>
            <pc:docMk/>
            <pc:sldMk cId="3875935335" sldId="266"/>
            <ac:spMk id="7" creationId="{FDEE062D-97C4-4E64-EE81-DE08FA6745FA}"/>
          </ac:spMkLst>
        </pc:spChg>
        <pc:picChg chg="add mod">
          <ac:chgData name="Mina Son" userId="5a6e20a1-8e5a-4256-84a3-cd3733d2e4c9" providerId="ADAL" clId="{A3B27CF0-2C97-4E02-A2A0-5F7FB7462D44}" dt="2024-04-16T15:19:38.887" v="65" actId="1076"/>
          <ac:picMkLst>
            <pc:docMk/>
            <pc:sldMk cId="3875935335" sldId="266"/>
            <ac:picMk id="6" creationId="{D6208215-2A5A-0615-F131-B423F7B1F748}"/>
          </ac:picMkLst>
        </pc:picChg>
        <pc:picChg chg="add mod">
          <ac:chgData name="Mina Son" userId="5a6e20a1-8e5a-4256-84a3-cd3733d2e4c9" providerId="ADAL" clId="{A3B27CF0-2C97-4E02-A2A0-5F7FB7462D44}" dt="2024-04-16T15:13:07.747" v="27" actId="14100"/>
          <ac:picMkLst>
            <pc:docMk/>
            <pc:sldMk cId="3875935335" sldId="266"/>
            <ac:picMk id="1026" creationId="{CC84E31F-C0BF-C177-65FC-D3581A9E7246}"/>
          </ac:picMkLst>
        </pc:picChg>
      </pc:sldChg>
      <pc:sldChg chg="addSp modSp mod">
        <pc:chgData name="Mina Son" userId="5a6e20a1-8e5a-4256-84a3-cd3733d2e4c9" providerId="ADAL" clId="{A3B27CF0-2C97-4E02-A2A0-5F7FB7462D44}" dt="2024-04-16T15:20:21.234" v="73" actId="1076"/>
        <pc:sldMkLst>
          <pc:docMk/>
          <pc:sldMk cId="954410245" sldId="335"/>
        </pc:sldMkLst>
        <pc:picChg chg="add mod">
          <ac:chgData name="Mina Son" userId="5a6e20a1-8e5a-4256-84a3-cd3733d2e4c9" providerId="ADAL" clId="{A3B27CF0-2C97-4E02-A2A0-5F7FB7462D44}" dt="2024-04-16T15:20:21.234" v="73" actId="1076"/>
          <ac:picMkLst>
            <pc:docMk/>
            <pc:sldMk cId="954410245" sldId="335"/>
            <ac:picMk id="4" creationId="{23BF30CD-2066-96FF-DF58-8D1E1E57ED1F}"/>
          </ac:picMkLst>
        </pc:picChg>
      </pc:sldChg>
      <pc:sldChg chg="addSp delSp modSp mod modClrScheme chgLayout">
        <pc:chgData name="Mina Son" userId="5a6e20a1-8e5a-4256-84a3-cd3733d2e4c9" providerId="ADAL" clId="{A3B27CF0-2C97-4E02-A2A0-5F7FB7462D44}" dt="2024-04-16T15:20:01.988" v="69"/>
        <pc:sldMkLst>
          <pc:docMk/>
          <pc:sldMk cId="582749365" sldId="336"/>
        </pc:sldMkLst>
        <pc:spChg chg="mod ord">
          <ac:chgData name="Mina Son" userId="5a6e20a1-8e5a-4256-84a3-cd3733d2e4c9" providerId="ADAL" clId="{A3B27CF0-2C97-4E02-A2A0-5F7FB7462D44}" dt="2024-04-16T15:17:44.068" v="43" actId="700"/>
          <ac:spMkLst>
            <pc:docMk/>
            <pc:sldMk cId="582749365" sldId="336"/>
            <ac:spMk id="2" creationId="{08F0870A-EBCD-13FC-D1A2-49C555C48170}"/>
          </ac:spMkLst>
        </pc:spChg>
        <pc:spChg chg="add del mod ord">
          <ac:chgData name="Mina Son" userId="5a6e20a1-8e5a-4256-84a3-cd3733d2e4c9" providerId="ADAL" clId="{A3B27CF0-2C97-4E02-A2A0-5F7FB7462D44}" dt="2024-04-16T15:17:51.717" v="44" actId="478"/>
          <ac:spMkLst>
            <pc:docMk/>
            <pc:sldMk cId="582749365" sldId="336"/>
            <ac:spMk id="6" creationId="{BD14F1AB-7379-CD3F-FFF0-1BF5D9FD2DAF}"/>
          </ac:spMkLst>
        </pc:spChg>
        <pc:spChg chg="mod ord">
          <ac:chgData name="Mina Son" userId="5a6e20a1-8e5a-4256-84a3-cd3733d2e4c9" providerId="ADAL" clId="{A3B27CF0-2C97-4E02-A2A0-5F7FB7462D44}" dt="2024-04-16T15:17:44.068" v="43" actId="700"/>
          <ac:spMkLst>
            <pc:docMk/>
            <pc:sldMk cId="582749365" sldId="336"/>
            <ac:spMk id="15" creationId="{0F3CAF24-FDF6-81E7-C42F-97729EE3F7BB}"/>
          </ac:spMkLst>
        </pc:spChg>
        <pc:picChg chg="add del mod">
          <ac:chgData name="Mina Son" userId="5a6e20a1-8e5a-4256-84a3-cd3733d2e4c9" providerId="ADAL" clId="{A3B27CF0-2C97-4E02-A2A0-5F7FB7462D44}" dt="2024-04-16T15:17:07.438" v="39" actId="21"/>
          <ac:picMkLst>
            <pc:docMk/>
            <pc:sldMk cId="582749365" sldId="336"/>
            <ac:picMk id="5" creationId="{ABDC85E4-5025-EEB5-021B-3DEDC14C0378}"/>
          </ac:picMkLst>
        </pc:picChg>
        <pc:picChg chg="add del mod">
          <ac:chgData name="Mina Son" userId="5a6e20a1-8e5a-4256-84a3-cd3733d2e4c9" providerId="ADAL" clId="{A3B27CF0-2C97-4E02-A2A0-5F7FB7462D44}" dt="2024-04-16T15:19:58.077" v="67" actId="478"/>
          <ac:picMkLst>
            <pc:docMk/>
            <pc:sldMk cId="582749365" sldId="336"/>
            <ac:picMk id="7" creationId="{01B7CC1C-9E75-9012-8C5A-C98E093488BF}"/>
          </ac:picMkLst>
        </pc:picChg>
        <pc:picChg chg="add mod">
          <ac:chgData name="Mina Son" userId="5a6e20a1-8e5a-4256-84a3-cd3733d2e4c9" providerId="ADAL" clId="{A3B27CF0-2C97-4E02-A2A0-5F7FB7462D44}" dt="2024-04-16T15:19:58.413" v="68"/>
          <ac:picMkLst>
            <pc:docMk/>
            <pc:sldMk cId="582749365" sldId="336"/>
            <ac:picMk id="8" creationId="{2946DF9F-73FE-9683-382B-EA02B62DB643}"/>
          </ac:picMkLst>
        </pc:picChg>
        <pc:picChg chg="add mod">
          <ac:chgData name="Mina Son" userId="5a6e20a1-8e5a-4256-84a3-cd3733d2e4c9" providerId="ADAL" clId="{A3B27CF0-2C97-4E02-A2A0-5F7FB7462D44}" dt="2024-04-16T15:20:01.988" v="69"/>
          <ac:picMkLst>
            <pc:docMk/>
            <pc:sldMk cId="582749365" sldId="336"/>
            <ac:picMk id="9" creationId="{B2C57344-845D-0509-8361-71DD5AFAF3A7}"/>
          </ac:picMkLst>
        </pc:picChg>
        <pc:picChg chg="add">
          <ac:chgData name="Mina Son" userId="5a6e20a1-8e5a-4256-84a3-cd3733d2e4c9" providerId="ADAL" clId="{A3B27CF0-2C97-4E02-A2A0-5F7FB7462D44}" dt="2024-04-16T15:16:41.156" v="34"/>
          <ac:picMkLst>
            <pc:docMk/>
            <pc:sldMk cId="582749365" sldId="336"/>
            <ac:picMk id="2050" creationId="{42C8215C-09F3-30FC-89A9-67CC02E113F9}"/>
          </ac:picMkLst>
        </pc:picChg>
      </pc:sldChg>
      <pc:sldChg chg="addSp modSp mod">
        <pc:chgData name="Mina Son" userId="5a6e20a1-8e5a-4256-84a3-cd3733d2e4c9" providerId="ADAL" clId="{A3B27CF0-2C97-4E02-A2A0-5F7FB7462D44}" dt="2024-04-16T15:19:51.876" v="66" actId="1076"/>
        <pc:sldMkLst>
          <pc:docMk/>
          <pc:sldMk cId="4291981255" sldId="349"/>
        </pc:sldMkLst>
        <pc:graphicFrameChg chg="modGraphic">
          <ac:chgData name="Mina Son" userId="5a6e20a1-8e5a-4256-84a3-cd3733d2e4c9" providerId="ADAL" clId="{A3B27CF0-2C97-4E02-A2A0-5F7FB7462D44}" dt="2024-04-16T15:10:39.984" v="20" actId="122"/>
          <ac:graphicFrameMkLst>
            <pc:docMk/>
            <pc:sldMk cId="4291981255" sldId="349"/>
            <ac:graphicFrameMk id="27" creationId="{A920D26F-0BD1-3CBE-AA99-B8C722A91566}"/>
          </ac:graphicFrameMkLst>
        </pc:graphicFrameChg>
        <pc:picChg chg="add mod">
          <ac:chgData name="Mina Son" userId="5a6e20a1-8e5a-4256-84a3-cd3733d2e4c9" providerId="ADAL" clId="{A3B27CF0-2C97-4E02-A2A0-5F7FB7462D44}" dt="2024-04-16T15:17:17.645" v="42"/>
          <ac:picMkLst>
            <pc:docMk/>
            <pc:sldMk cId="4291981255" sldId="349"/>
            <ac:picMk id="2" creationId="{0A080E71-61EA-354F-C806-3A20B0FBF81A}"/>
          </ac:picMkLst>
        </pc:picChg>
        <pc:picChg chg="add mod">
          <ac:chgData name="Mina Son" userId="5a6e20a1-8e5a-4256-84a3-cd3733d2e4c9" providerId="ADAL" clId="{A3B27CF0-2C97-4E02-A2A0-5F7FB7462D44}" dt="2024-04-16T15:18:12.748" v="51" actId="1076"/>
          <ac:picMkLst>
            <pc:docMk/>
            <pc:sldMk cId="4291981255" sldId="349"/>
            <ac:picMk id="3" creationId="{4FAABD4D-1386-6E80-EFCD-3D85496AA236}"/>
          </ac:picMkLst>
        </pc:picChg>
        <pc:picChg chg="add mod">
          <ac:chgData name="Mina Son" userId="5a6e20a1-8e5a-4256-84a3-cd3733d2e4c9" providerId="ADAL" clId="{A3B27CF0-2C97-4E02-A2A0-5F7FB7462D44}" dt="2024-04-16T15:19:51.876" v="66" actId="1076"/>
          <ac:picMkLst>
            <pc:docMk/>
            <pc:sldMk cId="4291981255" sldId="349"/>
            <ac:picMk id="6" creationId="{BD6A8EBF-8459-59C2-BBBE-5ECBA9621A8A}"/>
          </ac:picMkLst>
        </pc:picChg>
      </pc:sldChg>
      <pc:sldChg chg="addSp delSp modSp mod">
        <pc:chgData name="Mina Son" userId="5a6e20a1-8e5a-4256-84a3-cd3733d2e4c9" providerId="ADAL" clId="{A3B27CF0-2C97-4E02-A2A0-5F7FB7462D44}" dt="2024-04-16T15:20:05.198" v="71"/>
        <pc:sldMkLst>
          <pc:docMk/>
          <pc:sldMk cId="2496201028" sldId="351"/>
        </pc:sldMkLst>
        <pc:picChg chg="add del mod">
          <ac:chgData name="Mina Son" userId="5a6e20a1-8e5a-4256-84a3-cd3733d2e4c9" providerId="ADAL" clId="{A3B27CF0-2C97-4E02-A2A0-5F7FB7462D44}" dt="2024-04-16T15:18:28.766" v="54" actId="478"/>
          <ac:picMkLst>
            <pc:docMk/>
            <pc:sldMk cId="2496201028" sldId="351"/>
            <ac:picMk id="5" creationId="{ABDC85E4-5025-EEB5-021B-3DEDC14C0378}"/>
          </ac:picMkLst>
        </pc:picChg>
        <pc:picChg chg="add mod">
          <ac:chgData name="Mina Son" userId="5a6e20a1-8e5a-4256-84a3-cd3733d2e4c9" providerId="ADAL" clId="{A3B27CF0-2C97-4E02-A2A0-5F7FB7462D44}" dt="2024-04-16T15:18:29.055" v="55"/>
          <ac:picMkLst>
            <pc:docMk/>
            <pc:sldMk cId="2496201028" sldId="351"/>
            <ac:picMk id="6" creationId="{D53CF54E-3655-8372-5D2C-178A0A077020}"/>
          </ac:picMkLst>
        </pc:picChg>
        <pc:picChg chg="add del mod">
          <ac:chgData name="Mina Son" userId="5a6e20a1-8e5a-4256-84a3-cd3733d2e4c9" providerId="ADAL" clId="{A3B27CF0-2C97-4E02-A2A0-5F7FB7462D44}" dt="2024-04-16T15:20:04.951" v="70" actId="478"/>
          <ac:picMkLst>
            <pc:docMk/>
            <pc:sldMk cId="2496201028" sldId="351"/>
            <ac:picMk id="7" creationId="{D78B478F-67B3-03C4-57BD-BFBB8F4507C7}"/>
          </ac:picMkLst>
        </pc:picChg>
        <pc:picChg chg="add mod">
          <ac:chgData name="Mina Son" userId="5a6e20a1-8e5a-4256-84a3-cd3733d2e4c9" providerId="ADAL" clId="{A3B27CF0-2C97-4E02-A2A0-5F7FB7462D44}" dt="2024-04-16T15:20:05.198" v="71"/>
          <ac:picMkLst>
            <pc:docMk/>
            <pc:sldMk cId="2496201028" sldId="351"/>
            <ac:picMk id="8" creationId="{B13F8DAE-6FCA-C16B-9151-4BED72A6E5AB}"/>
          </ac:picMkLst>
        </pc:picChg>
      </pc:sldChg>
      <pc:sldChg chg="addSp modSp">
        <pc:chgData name="Mina Son" userId="5a6e20a1-8e5a-4256-84a3-cd3733d2e4c9" providerId="ADAL" clId="{A3B27CF0-2C97-4E02-A2A0-5F7FB7462D44}" dt="2024-04-16T15:18:42.303" v="58"/>
        <pc:sldMkLst>
          <pc:docMk/>
          <pc:sldMk cId="3627447800" sldId="352"/>
        </pc:sldMkLst>
        <pc:picChg chg="add mod">
          <ac:chgData name="Mina Son" userId="5a6e20a1-8e5a-4256-84a3-cd3733d2e4c9" providerId="ADAL" clId="{A3B27CF0-2C97-4E02-A2A0-5F7FB7462D44}" dt="2024-04-16T15:18:42.303" v="58"/>
          <ac:picMkLst>
            <pc:docMk/>
            <pc:sldMk cId="3627447800" sldId="352"/>
            <ac:picMk id="4" creationId="{03D7D175-061C-DCBE-D0D8-BB06C46B8C1C}"/>
          </ac:picMkLst>
        </pc:picChg>
        <pc:picChg chg="mod">
          <ac:chgData name="Mina Son" userId="5a6e20a1-8e5a-4256-84a3-cd3733d2e4c9" providerId="ADAL" clId="{A3B27CF0-2C97-4E02-A2A0-5F7FB7462D44}" dt="2024-04-16T15:09:48.643" v="10" actId="732"/>
          <ac:picMkLst>
            <pc:docMk/>
            <pc:sldMk cId="3627447800" sldId="352"/>
            <ac:picMk id="1030" creationId="{11B25AF7-3893-3ED6-00DA-858A6CF298B5}"/>
          </ac:picMkLst>
        </pc:picChg>
      </pc:sldChg>
      <pc:sldChg chg="addSp delSp modSp">
        <pc:chgData name="Mina Son" userId="5a6e20a1-8e5a-4256-84a3-cd3733d2e4c9" providerId="ADAL" clId="{A3B27CF0-2C97-4E02-A2A0-5F7FB7462D44}" dt="2024-04-16T15:09:54.541" v="12"/>
        <pc:sldMkLst>
          <pc:docMk/>
          <pc:sldMk cId="3742839628" sldId="354"/>
        </pc:sldMkLst>
        <pc:picChg chg="add mod">
          <ac:chgData name="Mina Son" userId="5a6e20a1-8e5a-4256-84a3-cd3733d2e4c9" providerId="ADAL" clId="{A3B27CF0-2C97-4E02-A2A0-5F7FB7462D44}" dt="2024-04-16T15:09:54.541" v="12"/>
          <ac:picMkLst>
            <pc:docMk/>
            <pc:sldMk cId="3742839628" sldId="354"/>
            <ac:picMk id="4" creationId="{6D9108B0-7626-0D0B-7BFF-44732EDE5A5F}"/>
          </ac:picMkLst>
        </pc:picChg>
        <pc:picChg chg="del">
          <ac:chgData name="Mina Son" userId="5a6e20a1-8e5a-4256-84a3-cd3733d2e4c9" providerId="ADAL" clId="{A3B27CF0-2C97-4E02-A2A0-5F7FB7462D44}" dt="2024-04-16T15:09:54.162" v="11" actId="478"/>
          <ac:picMkLst>
            <pc:docMk/>
            <pc:sldMk cId="3742839628" sldId="354"/>
            <ac:picMk id="1030" creationId="{11B25AF7-3893-3ED6-00DA-858A6CF298B5}"/>
          </ac:picMkLst>
        </pc:picChg>
      </pc:sldChg>
      <pc:sldChg chg="addSp delSp modSp">
        <pc:chgData name="Mina Son" userId="5a6e20a1-8e5a-4256-84a3-cd3733d2e4c9" providerId="ADAL" clId="{A3B27CF0-2C97-4E02-A2A0-5F7FB7462D44}" dt="2024-04-16T15:09:58.025" v="14"/>
        <pc:sldMkLst>
          <pc:docMk/>
          <pc:sldMk cId="659445209" sldId="355"/>
        </pc:sldMkLst>
        <pc:picChg chg="add mod">
          <ac:chgData name="Mina Son" userId="5a6e20a1-8e5a-4256-84a3-cd3733d2e4c9" providerId="ADAL" clId="{A3B27CF0-2C97-4E02-A2A0-5F7FB7462D44}" dt="2024-04-16T15:09:58.025" v="14"/>
          <ac:picMkLst>
            <pc:docMk/>
            <pc:sldMk cId="659445209" sldId="355"/>
            <ac:picMk id="4" creationId="{5A3C2DE3-4E42-A1C9-2059-290C04F9A847}"/>
          </ac:picMkLst>
        </pc:picChg>
        <pc:picChg chg="del">
          <ac:chgData name="Mina Son" userId="5a6e20a1-8e5a-4256-84a3-cd3733d2e4c9" providerId="ADAL" clId="{A3B27CF0-2C97-4E02-A2A0-5F7FB7462D44}" dt="2024-04-16T15:09:57.599" v="13" actId="478"/>
          <ac:picMkLst>
            <pc:docMk/>
            <pc:sldMk cId="659445209" sldId="355"/>
            <ac:picMk id="1030" creationId="{11B25AF7-3893-3ED6-00DA-858A6CF298B5}"/>
          </ac:picMkLst>
        </pc:picChg>
      </pc:sldChg>
      <pc:sldMasterChg chg="modSldLayout">
        <pc:chgData name="Mina Son" userId="5a6e20a1-8e5a-4256-84a3-cd3733d2e4c9" providerId="ADAL" clId="{A3B27CF0-2C97-4E02-A2A0-5F7FB7462D44}" dt="2024-04-16T15:12:19.305" v="21" actId="478"/>
        <pc:sldMasterMkLst>
          <pc:docMk/>
          <pc:sldMasterMk cId="2464305198" sldId="2147483648"/>
        </pc:sldMasterMkLst>
        <pc:sldLayoutChg chg="delSp mod">
          <pc:chgData name="Mina Son" userId="5a6e20a1-8e5a-4256-84a3-cd3733d2e4c9" providerId="ADAL" clId="{A3B27CF0-2C97-4E02-A2A0-5F7FB7462D44}" dt="2024-04-16T15:12:19.305" v="21" actId="478"/>
          <pc:sldLayoutMkLst>
            <pc:docMk/>
            <pc:sldMasterMk cId="2464305198" sldId="2147483648"/>
            <pc:sldLayoutMk cId="3828155776" sldId="2147483705"/>
          </pc:sldLayoutMkLst>
          <pc:picChg chg="del">
            <ac:chgData name="Mina Son" userId="5a6e20a1-8e5a-4256-84a3-cd3733d2e4c9" providerId="ADAL" clId="{A3B27CF0-2C97-4E02-A2A0-5F7FB7462D44}" dt="2024-04-16T15:12:19.305" v="21" actId="478"/>
            <ac:picMkLst>
              <pc:docMk/>
              <pc:sldMasterMk cId="2464305198" sldId="2147483648"/>
              <pc:sldLayoutMk cId="3828155776" sldId="2147483705"/>
              <ac:picMk id="7" creationId="{25F4A3D2-0CBC-CF43-C14A-141B19AE6711}"/>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4/17/2024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2</a:t>
            </a:fld>
            <a:endParaRPr lang="en-US" dirty="0"/>
          </a:p>
        </p:txBody>
      </p:sp>
    </p:spTree>
    <p:extLst>
      <p:ext uri="{BB962C8B-B14F-4D97-AF65-F5344CB8AC3E}">
        <p14:creationId xmlns:p14="http://schemas.microsoft.com/office/powerpoint/2010/main" val="399553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1E86-BAA8-70E1-468D-08CFB2775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1AE77-9444-A2CF-CB23-EC426F515F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3218F-7E71-4158-E933-350EF33081A2}"/>
              </a:ext>
            </a:extLst>
          </p:cNvPr>
          <p:cNvSpPr>
            <a:spLocks noGrp="1"/>
          </p:cNvSpPr>
          <p:nvPr>
            <p:ph type="dt" sz="half" idx="10"/>
          </p:nvPr>
        </p:nvSpPr>
        <p:spPr/>
        <p:txBody>
          <a:bodyPr/>
          <a:lstStyle/>
          <a:p>
            <a:fld id="{DE691D7A-18C9-43AB-8720-172641072FEC}" type="datetimeFigureOut">
              <a:rPr lang="en-US" smtClean="0"/>
              <a:t>4/17/2024</a:t>
            </a:fld>
            <a:endParaRPr lang="en-US"/>
          </a:p>
        </p:txBody>
      </p:sp>
      <p:sp>
        <p:nvSpPr>
          <p:cNvPr id="5" name="Footer Placeholder 4">
            <a:extLst>
              <a:ext uri="{FF2B5EF4-FFF2-40B4-BE49-F238E27FC236}">
                <a16:creationId xmlns:a16="http://schemas.microsoft.com/office/drawing/2014/main" id="{A3FF99EA-6CDE-D323-1332-135A5EB6B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2CA81-4832-EA5A-5207-BA08C8168C53}"/>
              </a:ext>
            </a:extLst>
          </p:cNvPr>
          <p:cNvSpPr>
            <a:spLocks noGrp="1"/>
          </p:cNvSpPr>
          <p:nvPr>
            <p:ph type="sldNum" sz="quarter" idx="12"/>
          </p:nvPr>
        </p:nvSpPr>
        <p:spPr/>
        <p:txBody>
          <a:bodyPr/>
          <a:lstStyle/>
          <a:p>
            <a:fld id="{12127398-D0F1-4C30-A31A-148A205CD014}" type="slidenum">
              <a:rPr lang="en-US" smtClean="0"/>
              <a:t>‹#›</a:t>
            </a:fld>
            <a:endParaRPr lang="en-US"/>
          </a:p>
        </p:txBody>
      </p:sp>
    </p:spTree>
    <p:extLst>
      <p:ext uri="{BB962C8B-B14F-4D97-AF65-F5344CB8AC3E}">
        <p14:creationId xmlns:p14="http://schemas.microsoft.com/office/powerpoint/2010/main" val="287328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rgbClr val="02C39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 id="2147483706" r:id="rId14"/>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PAY to WIN!</a:t>
            </a:r>
            <a:br>
              <a:rPr lang="en-US" dirty="0"/>
            </a:br>
            <a:endParaRPr lang="en-US" dirty="0"/>
          </a:p>
        </p:txBody>
      </p:sp>
      <p:sp>
        <p:nvSpPr>
          <p:cNvPr id="2" name="Subtitle 2">
            <a:extLst>
              <a:ext uri="{FF2B5EF4-FFF2-40B4-BE49-F238E27FC236}">
                <a16:creationId xmlns:a16="http://schemas.microsoft.com/office/drawing/2014/main" id="{CA0361B0-6EEE-B505-7A77-6A3496BB4C66}"/>
              </a:ext>
            </a:extLst>
          </p:cNvPr>
          <p:cNvSpPr txBox="1">
            <a:spLocks/>
          </p:cNvSpPr>
          <p:nvPr/>
        </p:nvSpPr>
        <p:spPr>
          <a:xfrm>
            <a:off x="7501812" y="3602038"/>
            <a:ext cx="4690188"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PAID team</a:t>
            </a:r>
          </a:p>
          <a:p>
            <a:pPr marL="0" indent="0">
              <a:buNone/>
            </a:pPr>
            <a:r>
              <a:rPr lang="en-US" sz="2000" dirty="0"/>
              <a:t>Zihao Jia, Mina Son, Philseok Lee</a:t>
            </a:r>
          </a:p>
        </p:txBody>
      </p:sp>
      <p:pic>
        <p:nvPicPr>
          <p:cNvPr id="4" name="Picture 3" descr="A green and yellow logo&#10;&#10;Description automatically generated">
            <a:extLst>
              <a:ext uri="{FF2B5EF4-FFF2-40B4-BE49-F238E27FC236}">
                <a16:creationId xmlns:a16="http://schemas.microsoft.com/office/drawing/2014/main" id="{23BF30CD-2066-96FF-DF58-8D1E1E57ED1F}"/>
              </a:ext>
            </a:extLst>
          </p:cNvPr>
          <p:cNvPicPr>
            <a:picLocks noChangeAspect="1"/>
          </p:cNvPicPr>
          <p:nvPr/>
        </p:nvPicPr>
        <p:blipFill>
          <a:blip r:embed="rId2"/>
          <a:stretch>
            <a:fillRect/>
          </a:stretch>
        </p:blipFill>
        <p:spPr>
          <a:xfrm>
            <a:off x="10609424" y="223013"/>
            <a:ext cx="1132996" cy="737107"/>
          </a:xfrm>
          <a:prstGeom prst="rect">
            <a:avLst/>
          </a:prstGeom>
        </p:spPr>
      </p:pic>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FEAD-1B8C-671E-D28A-FBC26FF58F38}"/>
              </a:ext>
            </a:extLst>
          </p:cNvPr>
          <p:cNvSpPr>
            <a:spLocks noGrp="1"/>
          </p:cNvSpPr>
          <p:nvPr>
            <p:ph type="title"/>
          </p:nvPr>
        </p:nvSpPr>
        <p:spPr>
          <a:xfrm>
            <a:off x="902208" y="928624"/>
            <a:ext cx="5864352" cy="5294376"/>
          </a:xfrm>
        </p:spPr>
        <p:txBody>
          <a:bodyPr>
            <a:noAutofit/>
          </a:bodyPr>
          <a:lstStyle/>
          <a:p>
            <a:r>
              <a:rPr lang="en-US" sz="2000" cap="none" dirty="0"/>
              <a:t>Example prompt</a:t>
            </a:r>
            <a:br>
              <a:rPr lang="en-US" sz="2000" b="0" cap="none" dirty="0">
                <a:latin typeface="+mn-lt"/>
              </a:rPr>
            </a:br>
            <a:br>
              <a:rPr lang="en-US" sz="2000" b="0" cap="none" dirty="0">
                <a:latin typeface="+mn-lt"/>
              </a:rPr>
            </a:br>
            <a:r>
              <a:rPr lang="en-US" sz="2000" cap="none" dirty="0"/>
              <a:t>User:</a:t>
            </a:r>
            <a:br>
              <a:rPr lang="en-US" sz="2000" cap="none" dirty="0">
                <a:latin typeface="+mn-lt"/>
              </a:rPr>
            </a:br>
            <a:r>
              <a:rPr lang="en-US" sz="2000" b="0" cap="none" dirty="0">
                <a:latin typeface="+mn-lt"/>
              </a:rPr>
              <a:t>Respond to the last question using no more than 120 words. Keep the tone and personality reflected in the provided previous responses.</a:t>
            </a:r>
            <a:br>
              <a:rPr lang="en-US" sz="2000" b="0" cap="none" dirty="0">
                <a:latin typeface="+mn-lt"/>
              </a:rPr>
            </a:br>
            <a:br>
              <a:rPr lang="en-US" sz="2000" b="0" cap="none" dirty="0">
                <a:latin typeface="+mn-lt"/>
              </a:rPr>
            </a:br>
            <a:r>
              <a:rPr lang="en-US" sz="2000" b="0" cap="none" dirty="0">
                <a:latin typeface="+mn-lt"/>
              </a:rPr>
              <a:t>Question: {</a:t>
            </a:r>
            <a:r>
              <a:rPr lang="en-US" sz="2000" b="0" cap="none" dirty="0" err="1">
                <a:latin typeface="+mn-lt"/>
              </a:rPr>
              <a:t>ds_test</a:t>
            </a:r>
            <a:r>
              <a:rPr lang="en-US" sz="2000" b="0" cap="none" dirty="0">
                <a:latin typeface="+mn-lt"/>
              </a:rPr>
              <a:t>['Q1'][i]}</a:t>
            </a:r>
            <a:br>
              <a:rPr lang="en-US" sz="2000" b="0" cap="none" dirty="0">
                <a:latin typeface="+mn-lt"/>
              </a:rPr>
            </a:br>
            <a:r>
              <a:rPr lang="en-US" sz="2000" b="0" cap="none" dirty="0">
                <a:latin typeface="+mn-lt"/>
              </a:rPr>
              <a:t>Response: {</a:t>
            </a:r>
            <a:r>
              <a:rPr lang="en-US" sz="2000" b="0" cap="none" dirty="0" err="1">
                <a:latin typeface="+mn-lt"/>
              </a:rPr>
              <a:t>ds_test</a:t>
            </a:r>
            <a:r>
              <a:rPr lang="en-US" sz="2000" b="0" cap="none" dirty="0">
                <a:latin typeface="+mn-lt"/>
              </a:rPr>
              <a:t>['R1'][i]}</a:t>
            </a:r>
            <a:br>
              <a:rPr lang="en-US" sz="2000" b="0" cap="none" dirty="0">
                <a:latin typeface="+mn-lt"/>
              </a:rPr>
            </a:br>
            <a:r>
              <a:rPr lang="en-US" sz="2000" b="0" cap="none" dirty="0">
                <a:latin typeface="+mn-lt"/>
              </a:rPr>
              <a:t>Question: {</a:t>
            </a:r>
            <a:r>
              <a:rPr lang="en-US" sz="2000" b="0" cap="none" dirty="0" err="1">
                <a:latin typeface="+mn-lt"/>
              </a:rPr>
              <a:t>ds_test</a:t>
            </a:r>
            <a:r>
              <a:rPr lang="en-US" sz="2000" b="0" cap="none" dirty="0">
                <a:latin typeface="+mn-lt"/>
              </a:rPr>
              <a:t>['Q2'][i]}</a:t>
            </a:r>
            <a:br>
              <a:rPr lang="en-US" sz="2000" b="0" cap="none" dirty="0">
                <a:latin typeface="+mn-lt"/>
              </a:rPr>
            </a:br>
            <a:r>
              <a:rPr lang="en-US" sz="2000" b="0" cap="none" dirty="0">
                <a:latin typeface="+mn-lt"/>
              </a:rPr>
              <a:t>Response: {</a:t>
            </a:r>
            <a:r>
              <a:rPr lang="en-US" sz="2000" b="0" cap="none" dirty="0" err="1">
                <a:latin typeface="+mn-lt"/>
              </a:rPr>
              <a:t>ds_test</a:t>
            </a:r>
            <a:r>
              <a:rPr lang="en-US" sz="2000" b="0" cap="none" dirty="0">
                <a:latin typeface="+mn-lt"/>
              </a:rPr>
              <a:t>['R2'][i]}</a:t>
            </a:r>
            <a:br>
              <a:rPr lang="en-US" sz="2000" b="0" cap="none" dirty="0">
                <a:latin typeface="+mn-lt"/>
              </a:rPr>
            </a:br>
            <a:r>
              <a:rPr lang="en-US" sz="2000" b="0" cap="none" dirty="0">
                <a:latin typeface="+mn-lt"/>
              </a:rPr>
              <a:t>Question: {</a:t>
            </a:r>
            <a:r>
              <a:rPr lang="en-US" sz="2000" b="0" cap="none" dirty="0" err="1">
                <a:latin typeface="+mn-lt"/>
              </a:rPr>
              <a:t>ds_test</a:t>
            </a:r>
            <a:r>
              <a:rPr lang="en-US" sz="2000" b="0" cap="none" dirty="0">
                <a:latin typeface="+mn-lt"/>
              </a:rPr>
              <a:t>['Q3'][i]}</a:t>
            </a:r>
            <a:br>
              <a:rPr lang="en-US" sz="2000" b="0" cap="none" dirty="0">
                <a:latin typeface="+mn-lt"/>
              </a:rPr>
            </a:br>
            <a:r>
              <a:rPr lang="en-US" sz="2000" b="0" cap="none" dirty="0">
                <a:latin typeface="+mn-lt"/>
              </a:rPr>
              <a:t>Response: {</a:t>
            </a:r>
            <a:r>
              <a:rPr lang="en-US" sz="2000" b="0" cap="none" dirty="0" err="1">
                <a:latin typeface="+mn-lt"/>
              </a:rPr>
              <a:t>ds_test</a:t>
            </a:r>
            <a:r>
              <a:rPr lang="en-US" sz="2000" b="0" cap="none" dirty="0">
                <a:latin typeface="+mn-lt"/>
              </a:rPr>
              <a:t>['R3'][i]}</a:t>
            </a:r>
            <a:br>
              <a:rPr lang="en-US" sz="2000" b="0" cap="none" dirty="0">
                <a:latin typeface="+mn-lt"/>
              </a:rPr>
            </a:br>
            <a:r>
              <a:rPr lang="en-US" sz="2000" b="0" cap="none" dirty="0">
                <a:latin typeface="+mn-lt"/>
              </a:rPr>
              <a:t>Question: {</a:t>
            </a:r>
            <a:r>
              <a:rPr lang="en-US" sz="2000" b="0" cap="none" dirty="0" err="1">
                <a:latin typeface="+mn-lt"/>
              </a:rPr>
              <a:t>ds_test</a:t>
            </a:r>
            <a:r>
              <a:rPr lang="en-US" sz="2000" b="0" cap="none" dirty="0">
                <a:latin typeface="+mn-lt"/>
              </a:rPr>
              <a:t>['Q4'][i]}</a:t>
            </a:r>
            <a:br>
              <a:rPr lang="en-US" sz="2000" b="0" cap="none" dirty="0">
                <a:latin typeface="+mn-lt"/>
              </a:rPr>
            </a:br>
            <a:br>
              <a:rPr lang="en-US" sz="2000" b="0" cap="none" dirty="0">
                <a:latin typeface="+mn-lt"/>
              </a:rPr>
            </a:br>
            <a:r>
              <a:rPr lang="en-US" sz="2000" cap="none" dirty="0"/>
              <a:t>Assistant</a:t>
            </a:r>
            <a:r>
              <a:rPr lang="en-US" sz="2000" b="0" cap="none" dirty="0"/>
              <a:t>: </a:t>
            </a:r>
            <a:br>
              <a:rPr lang="en-US" sz="2000" b="0" cap="none" dirty="0">
                <a:latin typeface="+mn-lt"/>
              </a:rPr>
            </a:br>
            <a:r>
              <a:rPr lang="en-US" sz="2000" b="0" cap="none" dirty="0">
                <a:latin typeface="+mn-lt"/>
              </a:rPr>
              <a:t>In a group project for my final year at university, I was tasked with leading the research component….</a:t>
            </a:r>
            <a:br>
              <a:rPr lang="en-US" sz="2000" b="0" cap="none" dirty="0">
                <a:latin typeface="Abadi Extra Light" panose="020B0204020104020204" pitchFamily="34" charset="0"/>
              </a:rPr>
            </a:br>
            <a:endParaRPr lang="en-US" sz="2000" b="0" cap="none" dirty="0">
              <a:latin typeface="Abadi Extra Light" panose="020B0204020104020204" pitchFamily="34" charset="0"/>
            </a:endParaRPr>
          </a:p>
        </p:txBody>
      </p:sp>
      <p:sp>
        <p:nvSpPr>
          <p:cNvPr id="3" name="Picture Placeholder 2">
            <a:extLst>
              <a:ext uri="{FF2B5EF4-FFF2-40B4-BE49-F238E27FC236}">
                <a16:creationId xmlns:a16="http://schemas.microsoft.com/office/drawing/2014/main" id="{48D4582E-0849-045C-3C1F-3A54AC0E60F3}"/>
              </a:ext>
            </a:extLst>
          </p:cNvPr>
          <p:cNvSpPr>
            <a:spLocks noGrp="1"/>
          </p:cNvSpPr>
          <p:nvPr>
            <p:ph type="pic" sz="quarter" idx="10"/>
          </p:nvPr>
        </p:nvSpPr>
        <p:spPr>
          <a:solidFill>
            <a:srgbClr val="151618"/>
          </a:solidFill>
        </p:spPr>
        <p:txBody>
          <a:bodyPr/>
          <a:lstStyle/>
          <a:p>
            <a:endParaRPr lang="en-US"/>
          </a:p>
        </p:txBody>
      </p:sp>
      <p:pic>
        <p:nvPicPr>
          <p:cNvPr id="4" name="Picture 6" descr="Chat GPT4">
            <a:extLst>
              <a:ext uri="{FF2B5EF4-FFF2-40B4-BE49-F238E27FC236}">
                <a16:creationId xmlns:a16="http://schemas.microsoft.com/office/drawing/2014/main" id="{5A3C2DE3-4E42-A1C9-2059-290C04F9A8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12" t="18149" r="1997" b="40555"/>
          <a:stretch/>
        </p:blipFill>
        <p:spPr bwMode="auto">
          <a:xfrm>
            <a:off x="8077942" y="2320327"/>
            <a:ext cx="3548001" cy="164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44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D797-6ABF-9476-220E-D9A5C368EF6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6AC4682-95A7-6898-8076-8B9A0889757B}"/>
              </a:ext>
            </a:extLst>
          </p:cNvPr>
          <p:cNvSpPr>
            <a:spLocks noGrp="1"/>
          </p:cNvSpPr>
          <p:nvPr>
            <p:ph idx="1"/>
          </p:nvPr>
        </p:nvSpPr>
        <p:spPr/>
        <p:txBody>
          <a:bodyPr>
            <a:normAutofit/>
          </a:bodyPr>
          <a:lstStyle/>
          <a:p>
            <a:r>
              <a:rPr lang="en-US" dirty="0"/>
              <a:t>Is personality important in the current data?</a:t>
            </a:r>
          </a:p>
          <a:p>
            <a:pPr lvl="1"/>
            <a:r>
              <a:rPr lang="en-US" dirty="0"/>
              <a:t>Meh, too hard for the model</a:t>
            </a:r>
          </a:p>
          <a:p>
            <a:endParaRPr lang="en-US" dirty="0"/>
          </a:p>
          <a:p>
            <a:r>
              <a:rPr lang="en-US" dirty="0"/>
              <a:t>Some takeaways</a:t>
            </a:r>
          </a:p>
          <a:p>
            <a:pPr lvl="1"/>
            <a:r>
              <a:rPr lang="en-US" dirty="0"/>
              <a:t>Pay to win (GPT)</a:t>
            </a:r>
          </a:p>
          <a:p>
            <a:pPr lvl="1"/>
            <a:r>
              <a:rPr lang="en-US" dirty="0"/>
              <a:t>Well, sometimes we can save some money (open-resource)</a:t>
            </a:r>
          </a:p>
          <a:p>
            <a:pPr lvl="2"/>
            <a:r>
              <a:rPr lang="en-US" dirty="0"/>
              <a:t>Avoid overfitting, try more parameter tunning</a:t>
            </a:r>
          </a:p>
          <a:p>
            <a:pPr lvl="1"/>
            <a:r>
              <a:rPr lang="en-US" dirty="0"/>
              <a:t>Think about difficulty, sample size before choosing a model.</a:t>
            </a:r>
          </a:p>
          <a:p>
            <a:pPr lvl="1"/>
            <a:r>
              <a:rPr lang="en-US" dirty="0"/>
              <a:t>Help the model to think as a human. You are ALWAYS smarter than LLM.</a:t>
            </a:r>
          </a:p>
          <a:p>
            <a:pPr lvl="1"/>
            <a:endParaRPr lang="en-US" dirty="0"/>
          </a:p>
        </p:txBody>
      </p:sp>
      <p:pic>
        <p:nvPicPr>
          <p:cNvPr id="4" name="Picture 3" descr="A green and yellow logo&#10;&#10;Description automatically generated">
            <a:extLst>
              <a:ext uri="{FF2B5EF4-FFF2-40B4-BE49-F238E27FC236}">
                <a16:creationId xmlns:a16="http://schemas.microsoft.com/office/drawing/2014/main" id="{C1E58EAC-8DB9-618A-7FB9-F588510119D0}"/>
              </a:ext>
            </a:extLst>
          </p:cNvPr>
          <p:cNvPicPr>
            <a:picLocks noChangeAspect="1"/>
          </p:cNvPicPr>
          <p:nvPr/>
        </p:nvPicPr>
        <p:blipFill>
          <a:blip r:embed="rId2"/>
          <a:stretch>
            <a:fillRect/>
          </a:stretch>
        </p:blipFill>
        <p:spPr>
          <a:xfrm>
            <a:off x="10862134" y="112017"/>
            <a:ext cx="1132996" cy="737107"/>
          </a:xfrm>
          <a:prstGeom prst="rect">
            <a:avLst/>
          </a:prstGeom>
        </p:spPr>
      </p:pic>
    </p:spTree>
    <p:extLst>
      <p:ext uri="{BB962C8B-B14F-4D97-AF65-F5344CB8AC3E}">
        <p14:creationId xmlns:p14="http://schemas.microsoft.com/office/powerpoint/2010/main" val="332059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E531-FB13-B069-C5DD-ABADE4BB0A0E}"/>
              </a:ext>
            </a:extLst>
          </p:cNvPr>
          <p:cNvSpPr>
            <a:spLocks noGrp="1"/>
          </p:cNvSpPr>
          <p:nvPr>
            <p:ph type="title"/>
          </p:nvPr>
        </p:nvSpPr>
        <p:spPr/>
        <p:txBody>
          <a:bodyPr anchor="t"/>
          <a:lstStyle/>
          <a:p>
            <a:r>
              <a:rPr lang="en-US" dirty="0"/>
              <a:t>Thank you</a:t>
            </a:r>
          </a:p>
        </p:txBody>
      </p:sp>
      <p:sp>
        <p:nvSpPr>
          <p:cNvPr id="3" name="Content Placeholder 2">
            <a:extLst>
              <a:ext uri="{FF2B5EF4-FFF2-40B4-BE49-F238E27FC236}">
                <a16:creationId xmlns:a16="http://schemas.microsoft.com/office/drawing/2014/main" id="{375F26B1-5909-8058-7C59-B31474DE7EB1}"/>
              </a:ext>
            </a:extLst>
          </p:cNvPr>
          <p:cNvSpPr>
            <a:spLocks noGrp="1"/>
          </p:cNvSpPr>
          <p:nvPr>
            <p:ph type="body" sz="quarter" idx="13"/>
          </p:nvPr>
        </p:nvSpPr>
        <p:spPr>
          <a:xfrm>
            <a:off x="911352" y="1159099"/>
            <a:ext cx="6554102" cy="5193885"/>
          </a:xfrm>
        </p:spPr>
        <p:txBody>
          <a:bodyPr>
            <a:normAutofit/>
          </a:bodyPr>
          <a:lstStyle/>
          <a:p>
            <a:r>
              <a:rPr lang="en-US" i="1" dirty="0"/>
              <a:t>For</a:t>
            </a:r>
            <a:r>
              <a:rPr lang="zh-CN" altLang="en-US" i="1" dirty="0"/>
              <a:t> </a:t>
            </a:r>
            <a:r>
              <a:rPr lang="en-US" altLang="zh-CN" i="1" dirty="0"/>
              <a:t>questions:</a:t>
            </a:r>
            <a:r>
              <a:rPr lang="zh-CN" altLang="en-US" i="1" dirty="0"/>
              <a:t> </a:t>
            </a:r>
            <a:r>
              <a:rPr lang="en-US" altLang="zh-CN" i="1" dirty="0"/>
              <a:t>zjia2@gmu.edu</a:t>
            </a:r>
            <a:endParaRPr lang="en-US" i="1" dirty="0"/>
          </a:p>
          <a:p>
            <a:r>
              <a:rPr lang="en-US" i="1" dirty="0"/>
              <a:t>------------------------------------------------------------------------</a:t>
            </a:r>
          </a:p>
          <a:p>
            <a:r>
              <a:rPr lang="en-US" i="1" dirty="0"/>
              <a:t>My NLP journey all begins with Phil, I wouldn’t be here without him</a:t>
            </a:r>
          </a:p>
          <a:p>
            <a:r>
              <a:rPr lang="en-US" i="1" dirty="0"/>
              <a:t>Mina is the best team member</a:t>
            </a:r>
          </a:p>
          <a:p>
            <a:pPr marL="0" indent="0">
              <a:buNone/>
            </a:pPr>
            <a:endParaRPr lang="en-US" dirty="0">
              <a:latin typeface="Segoe UI" panose="020B0502040204020203" pitchFamily="34" charset="0"/>
            </a:endParaRPr>
          </a:p>
          <a:p>
            <a:pPr marL="0" indent="0">
              <a:buNone/>
            </a:pPr>
            <a:endParaRPr lang="en-US" dirty="0">
              <a:latin typeface="Segoe UI" panose="020B0502040204020203" pitchFamily="34" charset="0"/>
            </a:endParaRPr>
          </a:p>
        </p:txBody>
      </p:sp>
      <p:pic>
        <p:nvPicPr>
          <p:cNvPr id="5" name="Picture 4" descr="A qr code on a white background&#10;&#10;Description automatically generated">
            <a:extLst>
              <a:ext uri="{FF2B5EF4-FFF2-40B4-BE49-F238E27FC236}">
                <a16:creationId xmlns:a16="http://schemas.microsoft.com/office/drawing/2014/main" id="{29809CC0-DF45-B936-6BCE-5F8EA3D55C74}"/>
              </a:ext>
            </a:extLst>
          </p:cNvPr>
          <p:cNvPicPr>
            <a:picLocks noChangeAspect="1"/>
          </p:cNvPicPr>
          <p:nvPr/>
        </p:nvPicPr>
        <p:blipFill>
          <a:blip r:embed="rId2"/>
          <a:stretch>
            <a:fillRect/>
          </a:stretch>
        </p:blipFill>
        <p:spPr>
          <a:xfrm>
            <a:off x="911352" y="4433932"/>
            <a:ext cx="1850935" cy="1850935"/>
          </a:xfrm>
          <a:prstGeom prst="rect">
            <a:avLst/>
          </a:prstGeom>
        </p:spPr>
      </p:pic>
      <p:sp>
        <p:nvSpPr>
          <p:cNvPr id="7" name="TextBox 6">
            <a:extLst>
              <a:ext uri="{FF2B5EF4-FFF2-40B4-BE49-F238E27FC236}">
                <a16:creationId xmlns:a16="http://schemas.microsoft.com/office/drawing/2014/main" id="{FDEE062D-97C4-4E64-EE81-DE08FA6745FA}"/>
              </a:ext>
            </a:extLst>
          </p:cNvPr>
          <p:cNvSpPr txBox="1"/>
          <p:nvPr/>
        </p:nvSpPr>
        <p:spPr>
          <a:xfrm>
            <a:off x="885952" y="3328283"/>
            <a:ext cx="5801056" cy="1015663"/>
          </a:xfrm>
          <a:prstGeom prst="rect">
            <a:avLst/>
          </a:prstGeom>
          <a:noFill/>
        </p:spPr>
        <p:txBody>
          <a:bodyPr wrap="square">
            <a:spAutoFit/>
          </a:bodyPr>
          <a:lstStyle/>
          <a:p>
            <a:pPr marL="0" indent="0">
              <a:buNone/>
            </a:pPr>
            <a:endParaRPr lang="en-US" sz="2000" dirty="0">
              <a:latin typeface="Segoe UI" panose="020B0502040204020203" pitchFamily="34" charset="0"/>
            </a:endParaRPr>
          </a:p>
          <a:p>
            <a:pPr marL="0" indent="0">
              <a:buNone/>
            </a:pPr>
            <a:r>
              <a:rPr lang="en-US" sz="2000" dirty="0">
                <a:latin typeface="Segoe UI" panose="020B0502040204020203" pitchFamily="34" charset="0"/>
              </a:rPr>
              <a:t>We are looking for a new member(s)!</a:t>
            </a:r>
          </a:p>
          <a:p>
            <a:pPr marL="0" indent="0">
              <a:buNone/>
            </a:pPr>
            <a:r>
              <a:rPr lang="en-US" sz="2000" dirty="0"/>
              <a:t>For details, check out our lab website! (QR)</a:t>
            </a:r>
          </a:p>
        </p:txBody>
      </p:sp>
      <p:pic>
        <p:nvPicPr>
          <p:cNvPr id="1026" name="Picture 2">
            <a:extLst>
              <a:ext uri="{FF2B5EF4-FFF2-40B4-BE49-F238E27FC236}">
                <a16:creationId xmlns:a16="http://schemas.microsoft.com/office/drawing/2014/main" id="{CC84E31F-C0BF-C177-65FC-D3581A9E72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607"/>
          <a:stretch/>
        </p:blipFill>
        <p:spPr bwMode="auto">
          <a:xfrm>
            <a:off x="6129564" y="3123325"/>
            <a:ext cx="6062436" cy="3734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een and yellow logo&#10;&#10;Description automatically generated">
            <a:extLst>
              <a:ext uri="{FF2B5EF4-FFF2-40B4-BE49-F238E27FC236}">
                <a16:creationId xmlns:a16="http://schemas.microsoft.com/office/drawing/2014/main" id="{D6208215-2A5A-0615-F131-B423F7B1F748}"/>
              </a:ext>
            </a:extLst>
          </p:cNvPr>
          <p:cNvPicPr>
            <a:picLocks noChangeAspect="1"/>
          </p:cNvPicPr>
          <p:nvPr/>
        </p:nvPicPr>
        <p:blipFill>
          <a:blip r:embed="rId4"/>
          <a:stretch>
            <a:fillRect/>
          </a:stretch>
        </p:blipFill>
        <p:spPr>
          <a:xfrm>
            <a:off x="9831706" y="180229"/>
            <a:ext cx="2007873" cy="1306286"/>
          </a:xfrm>
          <a:prstGeom prst="rect">
            <a:avLst/>
          </a:prstGeom>
        </p:spPr>
      </p:pic>
    </p:spTree>
    <p:extLst>
      <p:ext uri="{BB962C8B-B14F-4D97-AF65-F5344CB8AC3E}">
        <p14:creationId xmlns:p14="http://schemas.microsoft.com/office/powerpoint/2010/main" val="387593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vert="horz" lIns="91440" tIns="45720" rIns="91440" bIns="45720" rtlCol="0" anchor="b">
            <a:normAutofit/>
          </a:bodyPr>
          <a:lstStyle/>
          <a:p>
            <a:r>
              <a:rPr lang="en-US" b="1" kern="1200" cap="all" baseline="0">
                <a:latin typeface="+mj-lt"/>
                <a:ea typeface="+mj-ea"/>
                <a:cs typeface="+mj-cs"/>
              </a:rPr>
              <a:t>About PAID team</a:t>
            </a:r>
          </a:p>
        </p:txBody>
      </p:sp>
      <p:sp>
        <p:nvSpPr>
          <p:cNvPr id="15" name="Slide Number Placeholder 3">
            <a:extLst>
              <a:ext uri="{FF2B5EF4-FFF2-40B4-BE49-F238E27FC236}">
                <a16:creationId xmlns:a16="http://schemas.microsoft.com/office/drawing/2014/main" id="{0F3CAF24-FDF6-81E7-C42F-97729EE3F7BB}"/>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2</a:t>
            </a:fld>
            <a:endParaRPr lang="en-US"/>
          </a:p>
        </p:txBody>
      </p:sp>
      <p:sp>
        <p:nvSpPr>
          <p:cNvPr id="4" name="Content Placeholder 2">
            <a:extLst>
              <a:ext uri="{FF2B5EF4-FFF2-40B4-BE49-F238E27FC236}">
                <a16:creationId xmlns:a16="http://schemas.microsoft.com/office/drawing/2014/main" id="{0AF4181A-DAF3-B33C-7DF2-A300DF2A89FF}"/>
              </a:ext>
            </a:extLst>
          </p:cNvPr>
          <p:cNvSpPr txBox="1">
            <a:spLocks/>
          </p:cNvSpPr>
          <p:nvPr/>
        </p:nvSpPr>
        <p:spPr>
          <a:xfrm>
            <a:off x="594360" y="1474308"/>
            <a:ext cx="11292840" cy="1954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200"/>
              </a:spcAft>
              <a:buNone/>
            </a:pPr>
            <a:r>
              <a:rPr lang="en-US" sz="2000" dirty="0"/>
              <a:t>We are from </a:t>
            </a:r>
            <a:r>
              <a:rPr lang="en-US" sz="2000" b="1" dirty="0"/>
              <a:t>the Psychometrics and Individual Differences (PAID) Lab </a:t>
            </a:r>
            <a:r>
              <a:rPr lang="en-US" sz="2000" dirty="0"/>
              <a:t>in George Mason University</a:t>
            </a:r>
          </a:p>
          <a:p>
            <a:pPr marL="0" indent="0">
              <a:lnSpc>
                <a:spcPct val="100000"/>
              </a:lnSpc>
              <a:spcBef>
                <a:spcPts val="0"/>
              </a:spcBef>
              <a:spcAft>
                <a:spcPts val="1200"/>
              </a:spcAft>
              <a:buNone/>
            </a:pPr>
            <a:endParaRPr lang="en-US" sz="2000" dirty="0"/>
          </a:p>
        </p:txBody>
      </p:sp>
      <p:sp>
        <p:nvSpPr>
          <p:cNvPr id="16" name="Content Placeholder 2">
            <a:extLst>
              <a:ext uri="{FF2B5EF4-FFF2-40B4-BE49-F238E27FC236}">
                <a16:creationId xmlns:a16="http://schemas.microsoft.com/office/drawing/2014/main" id="{1C358722-24DD-7498-EE7A-897B0C2A0224}"/>
              </a:ext>
            </a:extLst>
          </p:cNvPr>
          <p:cNvSpPr txBox="1">
            <a:spLocks/>
          </p:cNvSpPr>
          <p:nvPr/>
        </p:nvSpPr>
        <p:spPr>
          <a:xfrm>
            <a:off x="1348899" y="5226627"/>
            <a:ext cx="2636520" cy="10251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Zihao Jia</a:t>
            </a:r>
          </a:p>
          <a:p>
            <a:pPr marL="0" indent="0" algn="ctr">
              <a:buFont typeface="Arial" panose="020B0604020202020204" pitchFamily="34" charset="0"/>
              <a:buNone/>
            </a:pPr>
            <a:r>
              <a:rPr lang="en-US" sz="2400" dirty="0"/>
              <a:t>4</a:t>
            </a:r>
            <a:r>
              <a:rPr lang="en-US" sz="2400" baseline="30000" dirty="0"/>
              <a:t>th</a:t>
            </a:r>
            <a:r>
              <a:rPr lang="en-US" sz="2400" dirty="0"/>
              <a:t> year PhD</a:t>
            </a:r>
          </a:p>
          <a:p>
            <a:pPr algn="ctr"/>
            <a:endParaRPr lang="en-US" sz="2400" dirty="0"/>
          </a:p>
          <a:p>
            <a:pPr algn="ctr"/>
            <a:endParaRPr lang="en-US" sz="2400" dirty="0"/>
          </a:p>
        </p:txBody>
      </p:sp>
      <p:pic>
        <p:nvPicPr>
          <p:cNvPr id="17" name="Picture 2">
            <a:extLst>
              <a:ext uri="{FF2B5EF4-FFF2-40B4-BE49-F238E27FC236}">
                <a16:creationId xmlns:a16="http://schemas.microsoft.com/office/drawing/2014/main" id="{291D6265-6A3A-EB12-501B-4AEE90195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667" y="2444748"/>
            <a:ext cx="1726992" cy="23828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773A4FC6-7A6E-2D5B-280D-E4BBCBB30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224" y="2469792"/>
            <a:ext cx="1891870" cy="23904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F5E7C81A-C42E-652D-CE7D-94C729FBA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2866" y="2469792"/>
            <a:ext cx="1658045" cy="2382819"/>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36BD9036-5252-6EF6-CB70-AE4FD65BFCBF}"/>
              </a:ext>
            </a:extLst>
          </p:cNvPr>
          <p:cNvSpPr txBox="1">
            <a:spLocks/>
          </p:cNvSpPr>
          <p:nvPr/>
        </p:nvSpPr>
        <p:spPr>
          <a:xfrm>
            <a:off x="4690620" y="5226626"/>
            <a:ext cx="2636520" cy="1025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Mina Son</a:t>
            </a:r>
          </a:p>
          <a:p>
            <a:pPr marL="0" indent="0" algn="ctr">
              <a:buFont typeface="Arial" panose="020B0604020202020204" pitchFamily="34" charset="0"/>
              <a:buNone/>
            </a:pPr>
            <a:r>
              <a:rPr lang="en-US" sz="2400"/>
              <a:t>3</a:t>
            </a:r>
            <a:r>
              <a:rPr lang="en-US" sz="2400" baseline="30000"/>
              <a:t>rd</a:t>
            </a:r>
            <a:r>
              <a:rPr lang="en-US" sz="2400"/>
              <a:t>  year PhD</a:t>
            </a:r>
          </a:p>
          <a:p>
            <a:pPr algn="ctr"/>
            <a:endParaRPr lang="en-US" sz="2400"/>
          </a:p>
          <a:p>
            <a:pPr algn="ctr"/>
            <a:endParaRPr lang="en-US" sz="2400" dirty="0"/>
          </a:p>
        </p:txBody>
      </p:sp>
      <p:sp>
        <p:nvSpPr>
          <p:cNvPr id="22" name="Content Placeholder 2">
            <a:extLst>
              <a:ext uri="{FF2B5EF4-FFF2-40B4-BE49-F238E27FC236}">
                <a16:creationId xmlns:a16="http://schemas.microsoft.com/office/drawing/2014/main" id="{7F3240ED-DB7D-F005-5DCD-EEA8560E0EEC}"/>
              </a:ext>
            </a:extLst>
          </p:cNvPr>
          <p:cNvSpPr txBox="1">
            <a:spLocks/>
          </p:cNvSpPr>
          <p:nvPr/>
        </p:nvSpPr>
        <p:spPr>
          <a:xfrm>
            <a:off x="7949903" y="5226625"/>
            <a:ext cx="2636520" cy="10251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t>Philseok Lee</a:t>
            </a:r>
          </a:p>
          <a:p>
            <a:pPr marL="0" indent="0" algn="ctr">
              <a:buFont typeface="Arial" panose="020B0604020202020204" pitchFamily="34" charset="0"/>
              <a:buNone/>
            </a:pPr>
            <a:r>
              <a:rPr lang="en-US"/>
              <a:t>PAID Lab advisor</a:t>
            </a:r>
          </a:p>
          <a:p>
            <a:pPr algn="ctr"/>
            <a:endParaRPr lang="en-US" dirty="0"/>
          </a:p>
        </p:txBody>
      </p:sp>
      <p:pic>
        <p:nvPicPr>
          <p:cNvPr id="9" name="Picture 8" descr="A green and yellow logo&#10;&#10;Description automatically generated">
            <a:extLst>
              <a:ext uri="{FF2B5EF4-FFF2-40B4-BE49-F238E27FC236}">
                <a16:creationId xmlns:a16="http://schemas.microsoft.com/office/drawing/2014/main" id="{B2C57344-845D-0509-8361-71DD5AFAF3A7}"/>
              </a:ext>
            </a:extLst>
          </p:cNvPr>
          <p:cNvPicPr>
            <a:picLocks noChangeAspect="1"/>
          </p:cNvPicPr>
          <p:nvPr/>
        </p:nvPicPr>
        <p:blipFill>
          <a:blip r:embed="rId6"/>
          <a:stretch>
            <a:fillRect/>
          </a:stretch>
        </p:blipFill>
        <p:spPr>
          <a:xfrm>
            <a:off x="10322402" y="131997"/>
            <a:ext cx="1132996" cy="737107"/>
          </a:xfrm>
          <a:prstGeom prst="rect">
            <a:avLst/>
          </a:prstGeom>
        </p:spPr>
      </p:pic>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3FC41-266F-1CA9-38CE-A8A92EDD6951}"/>
              </a:ext>
            </a:extLst>
          </p:cNvPr>
          <p:cNvSpPr>
            <a:spLocks noGrp="1"/>
          </p:cNvSpPr>
          <p:nvPr>
            <p:ph type="title"/>
          </p:nvPr>
        </p:nvSpPr>
        <p:spPr/>
        <p:txBody>
          <a:bodyPr/>
          <a:lstStyle/>
          <a:p>
            <a:r>
              <a:rPr lang="en-US" dirty="0"/>
              <a:t>The big picture</a:t>
            </a:r>
          </a:p>
        </p:txBody>
      </p:sp>
      <p:graphicFrame>
        <p:nvGraphicFramePr>
          <p:cNvPr id="27" name="Table 26">
            <a:extLst>
              <a:ext uri="{FF2B5EF4-FFF2-40B4-BE49-F238E27FC236}">
                <a16:creationId xmlns:a16="http://schemas.microsoft.com/office/drawing/2014/main" id="{A920D26F-0BD1-3CBE-AA99-B8C722A91566}"/>
              </a:ext>
            </a:extLst>
          </p:cNvPr>
          <p:cNvGraphicFramePr>
            <a:graphicFrameLocks noGrp="1"/>
          </p:cNvGraphicFramePr>
          <p:nvPr>
            <p:extLst>
              <p:ext uri="{D42A27DB-BD31-4B8C-83A1-F6EECF244321}">
                <p14:modId xmlns:p14="http://schemas.microsoft.com/office/powerpoint/2010/main" val="3734457071"/>
              </p:ext>
            </p:extLst>
          </p:nvPr>
        </p:nvGraphicFramePr>
        <p:xfrm>
          <a:off x="893064" y="1752600"/>
          <a:ext cx="10524235" cy="4236296"/>
        </p:xfrm>
        <a:graphic>
          <a:graphicData uri="http://schemas.openxmlformats.org/drawingml/2006/table">
            <a:tbl>
              <a:tblPr firstRow="1" bandRow="1">
                <a:tableStyleId>{3B4B98B0-60AC-42C2-AFA5-B58CD77FA1E5}</a:tableStyleId>
              </a:tblPr>
              <a:tblGrid>
                <a:gridCol w="2104847">
                  <a:extLst>
                    <a:ext uri="{9D8B030D-6E8A-4147-A177-3AD203B41FA5}">
                      <a16:colId xmlns:a16="http://schemas.microsoft.com/office/drawing/2014/main" val="4115548883"/>
                    </a:ext>
                  </a:extLst>
                </a:gridCol>
                <a:gridCol w="2104847">
                  <a:extLst>
                    <a:ext uri="{9D8B030D-6E8A-4147-A177-3AD203B41FA5}">
                      <a16:colId xmlns:a16="http://schemas.microsoft.com/office/drawing/2014/main" val="2517079776"/>
                    </a:ext>
                  </a:extLst>
                </a:gridCol>
                <a:gridCol w="2104847">
                  <a:extLst>
                    <a:ext uri="{9D8B030D-6E8A-4147-A177-3AD203B41FA5}">
                      <a16:colId xmlns:a16="http://schemas.microsoft.com/office/drawing/2014/main" val="501876586"/>
                    </a:ext>
                  </a:extLst>
                </a:gridCol>
                <a:gridCol w="2104847">
                  <a:extLst>
                    <a:ext uri="{9D8B030D-6E8A-4147-A177-3AD203B41FA5}">
                      <a16:colId xmlns:a16="http://schemas.microsoft.com/office/drawing/2014/main" val="2897142370"/>
                    </a:ext>
                  </a:extLst>
                </a:gridCol>
                <a:gridCol w="2104847">
                  <a:extLst>
                    <a:ext uri="{9D8B030D-6E8A-4147-A177-3AD203B41FA5}">
                      <a16:colId xmlns:a16="http://schemas.microsoft.com/office/drawing/2014/main" val="2337596067"/>
                    </a:ext>
                  </a:extLst>
                </a:gridCol>
              </a:tblGrid>
              <a:tr h="684532">
                <a:tc>
                  <a:txBody>
                    <a:bodyPr/>
                    <a:lstStyle/>
                    <a:p>
                      <a:endParaRPr lang="en-US" sz="2800" b="1" dirty="0"/>
                    </a:p>
                  </a:txBody>
                  <a:tcPr/>
                </a:tc>
                <a:tc>
                  <a:txBody>
                    <a:bodyPr/>
                    <a:lstStyle/>
                    <a:p>
                      <a:r>
                        <a:rPr lang="en-US" sz="2800" b="1" dirty="0"/>
                        <a:t>Empathy</a:t>
                      </a:r>
                    </a:p>
                  </a:txBody>
                  <a:tcPr/>
                </a:tc>
                <a:tc>
                  <a:txBody>
                    <a:bodyPr/>
                    <a:lstStyle/>
                    <a:p>
                      <a:r>
                        <a:rPr lang="en-US" sz="2800" b="1" dirty="0"/>
                        <a:t>Interview</a:t>
                      </a:r>
                    </a:p>
                  </a:txBody>
                  <a:tcPr/>
                </a:tc>
                <a:tc>
                  <a:txBody>
                    <a:bodyPr/>
                    <a:lstStyle/>
                    <a:p>
                      <a:r>
                        <a:rPr lang="en-US" sz="2800" b="1" dirty="0"/>
                        <a:t>Clarity</a:t>
                      </a:r>
                    </a:p>
                  </a:txBody>
                  <a:tcPr/>
                </a:tc>
                <a:tc>
                  <a:txBody>
                    <a:bodyPr/>
                    <a:lstStyle/>
                    <a:p>
                      <a:r>
                        <a:rPr lang="en-US" sz="2800" b="1" dirty="0"/>
                        <a:t>Fairness</a:t>
                      </a:r>
                    </a:p>
                  </a:txBody>
                  <a:tcPr/>
                </a:tc>
                <a:extLst>
                  <a:ext uri="{0D108BD9-81ED-4DB2-BD59-A6C34878D82A}">
                    <a16:rowId xmlns:a16="http://schemas.microsoft.com/office/drawing/2014/main" val="3395882696"/>
                  </a:ext>
                </a:extLst>
              </a:tr>
              <a:tr h="1181522">
                <a:tc>
                  <a:txBody>
                    <a:bodyPr/>
                    <a:lstStyle/>
                    <a:p>
                      <a:pPr algn="ctr"/>
                      <a:r>
                        <a:rPr lang="en-US" sz="2400" dirty="0"/>
                        <a:t>Task type</a:t>
                      </a:r>
                    </a:p>
                  </a:txBody>
                  <a:tcPr/>
                </a:tc>
                <a:tc>
                  <a:txBody>
                    <a:bodyPr/>
                    <a:lstStyle/>
                    <a:p>
                      <a:pPr algn="ctr"/>
                      <a:r>
                        <a:rPr lang="en-US" sz="2400" dirty="0"/>
                        <a:t>Classification</a:t>
                      </a:r>
                    </a:p>
                  </a:txBody>
                  <a:tcPr/>
                </a:tc>
                <a:tc>
                  <a:txBody>
                    <a:bodyPr/>
                    <a:lstStyle/>
                    <a:p>
                      <a:pPr algn="ctr"/>
                      <a:r>
                        <a:rPr lang="en-US" sz="2400" dirty="0"/>
                        <a:t>Generation</a:t>
                      </a:r>
                    </a:p>
                  </a:txBody>
                  <a:tcPr/>
                </a:tc>
                <a:tc>
                  <a:txBody>
                    <a:bodyPr/>
                    <a:lstStyle/>
                    <a:p>
                      <a:pPr algn="ctr"/>
                      <a:r>
                        <a:rPr lang="en-US" sz="2400" dirty="0"/>
                        <a:t>Regression</a:t>
                      </a:r>
                    </a:p>
                  </a:txBody>
                  <a:tcPr/>
                </a:tc>
                <a:tc>
                  <a:txBody>
                    <a:bodyPr/>
                    <a:lstStyle/>
                    <a:p>
                      <a:pPr algn="ctr"/>
                      <a:r>
                        <a:rPr lang="en-US" sz="2400" dirty="0"/>
                        <a:t>Classification/  regression</a:t>
                      </a:r>
                    </a:p>
                  </a:txBody>
                  <a:tcPr/>
                </a:tc>
                <a:extLst>
                  <a:ext uri="{0D108BD9-81ED-4DB2-BD59-A6C34878D82A}">
                    <a16:rowId xmlns:a16="http://schemas.microsoft.com/office/drawing/2014/main" val="75690591"/>
                  </a:ext>
                </a:extLst>
              </a:tr>
              <a:tr h="1181522">
                <a:tc>
                  <a:txBody>
                    <a:bodyPr/>
                    <a:lstStyle/>
                    <a:p>
                      <a:pPr algn="ctr"/>
                      <a:r>
                        <a:rPr lang="en-US" altLang="zh-CN" sz="2400" dirty="0"/>
                        <a:t>Base</a:t>
                      </a:r>
                      <a:r>
                        <a:rPr lang="en-US" sz="2400" dirty="0"/>
                        <a:t> model</a:t>
                      </a:r>
                    </a:p>
                  </a:txBody>
                  <a:tcPr/>
                </a:tc>
                <a:tc>
                  <a:txBody>
                    <a:bodyPr/>
                    <a:lstStyle/>
                    <a:p>
                      <a:pPr algn="ctr"/>
                      <a:r>
                        <a:rPr lang="en-US" sz="2400" dirty="0"/>
                        <a:t>Fine-tuned GPT3.5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venir Next LT Pro Light"/>
                          <a:ea typeface="+mn-ea"/>
                          <a:cs typeface="+mn-cs"/>
                        </a:rPr>
                        <a:t>Fine-tuned GPT3.5</a:t>
                      </a:r>
                      <a:endParaRPr kumimoji="0" lang="en-US" sz="2400" b="0" i="0" u="none" strike="noStrike" kern="1200" cap="none" spc="0" normalizeH="0" baseline="0" noProof="0" dirty="0">
                        <a:ln>
                          <a:noFill/>
                        </a:ln>
                        <a:solidFill>
                          <a:prstClr val="black"/>
                        </a:solidFill>
                        <a:effectLst/>
                        <a:uLnTx/>
                        <a:uFillTx/>
                        <a:latin typeface="Avenir Next LT Pro Ligh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venir Next LT Pro Light"/>
                          <a:ea typeface="+mn-ea"/>
                          <a:cs typeface="+mn-cs"/>
                        </a:rPr>
                        <a:t>Fine-tuned GPT3.5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venir Next LT Pro Light"/>
                          <a:ea typeface="+mn-ea"/>
                          <a:cs typeface="+mn-cs"/>
                        </a:rPr>
                        <a:t>Fine-tuned GPT3.5</a:t>
                      </a:r>
                    </a:p>
                  </a:txBody>
                  <a:tcPr/>
                </a:tc>
                <a:extLst>
                  <a:ext uri="{0D108BD9-81ED-4DB2-BD59-A6C34878D82A}">
                    <a16:rowId xmlns:a16="http://schemas.microsoft.com/office/drawing/2014/main" val="3477793323"/>
                  </a:ext>
                </a:extLst>
              </a:tr>
              <a:tr h="1181522">
                <a:tc>
                  <a:txBody>
                    <a:bodyPr/>
                    <a:lstStyle/>
                    <a:p>
                      <a:pPr algn="ctr"/>
                      <a:r>
                        <a:rPr lang="en-US" sz="2400" dirty="0"/>
                        <a:t>Final model </a:t>
                      </a:r>
                      <a:r>
                        <a:rPr lang="en-US" sz="2400" spc="-150" dirty="0"/>
                        <a:t>(performance)</a:t>
                      </a:r>
                    </a:p>
                  </a:txBody>
                  <a:tcPr/>
                </a:tc>
                <a:tc>
                  <a:txBody>
                    <a:bodyPr/>
                    <a:lstStyle/>
                    <a:p>
                      <a:pPr algn="ctr"/>
                      <a:r>
                        <a:rPr lang="en-US" sz="2400" dirty="0"/>
                        <a:t>Few-shot GPT4 </a:t>
                      </a:r>
                    </a:p>
                    <a:p>
                      <a:pPr algn="ctr"/>
                      <a:r>
                        <a:rPr lang="en-US" sz="2400" dirty="0"/>
                        <a:t>(0.145)</a:t>
                      </a:r>
                    </a:p>
                  </a:txBody>
                  <a:tcPr/>
                </a:tc>
                <a:tc>
                  <a:txBody>
                    <a:bodyPr/>
                    <a:lstStyle/>
                    <a:p>
                      <a:pPr algn="ctr"/>
                      <a:r>
                        <a:rPr lang="en-US" sz="2400" dirty="0"/>
                        <a:t>Few-shot GPT4 </a:t>
                      </a:r>
                    </a:p>
                    <a:p>
                      <a:pPr algn="ctr"/>
                      <a:r>
                        <a:rPr lang="en-US" sz="2400" dirty="0"/>
                        <a:t>(0.109)</a:t>
                      </a:r>
                    </a:p>
                  </a:txBody>
                  <a:tcPr/>
                </a:tc>
                <a:tc>
                  <a:txBody>
                    <a:bodyPr/>
                    <a:lstStyle/>
                    <a:p>
                      <a:pPr algn="ctr"/>
                      <a:r>
                        <a:rPr lang="en-US" sz="2400" dirty="0"/>
                        <a:t>Fine-tuned </a:t>
                      </a:r>
                      <a:r>
                        <a:rPr lang="en-US" sz="2400" dirty="0" err="1"/>
                        <a:t>DeBERTa</a:t>
                      </a:r>
                      <a:r>
                        <a:rPr lang="en-US" sz="2400" dirty="0"/>
                        <a:t> (0.204)</a:t>
                      </a:r>
                    </a:p>
                  </a:txBody>
                  <a:tcPr/>
                </a:tc>
                <a:tc>
                  <a:txBody>
                    <a:bodyPr/>
                    <a:lstStyle/>
                    <a:p>
                      <a:pPr algn="ctr"/>
                      <a:r>
                        <a:rPr lang="en-US" sz="2400" dirty="0"/>
                        <a:t>Few-shot GPT4 </a:t>
                      </a:r>
                    </a:p>
                    <a:p>
                      <a:pPr algn="ctr"/>
                      <a:r>
                        <a:rPr lang="en-US" sz="2400" dirty="0"/>
                        <a:t>(0.207)</a:t>
                      </a:r>
                    </a:p>
                  </a:txBody>
                  <a:tcPr/>
                </a:tc>
                <a:extLst>
                  <a:ext uri="{0D108BD9-81ED-4DB2-BD59-A6C34878D82A}">
                    <a16:rowId xmlns:a16="http://schemas.microsoft.com/office/drawing/2014/main" val="589724410"/>
                  </a:ext>
                </a:extLst>
              </a:tr>
            </a:tbl>
          </a:graphicData>
        </a:graphic>
      </p:graphicFrame>
      <p:pic>
        <p:nvPicPr>
          <p:cNvPr id="3074" name="Picture 2" descr="Cash GIFs, Money on Transparent Background">
            <a:extLst>
              <a:ext uri="{FF2B5EF4-FFF2-40B4-BE49-F238E27FC236}">
                <a16:creationId xmlns:a16="http://schemas.microsoft.com/office/drawing/2014/main" id="{353EB275-288D-9AFD-DCB0-FCE0EE00F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831" y="2652219"/>
            <a:ext cx="2991639" cy="276701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8F488C7-E397-51E2-34AC-CF5555648082}"/>
              </a:ext>
            </a:extLst>
          </p:cNvPr>
          <p:cNvSpPr txBox="1"/>
          <p:nvPr/>
        </p:nvSpPr>
        <p:spPr>
          <a:xfrm>
            <a:off x="3215568" y="6361797"/>
            <a:ext cx="184731" cy="369332"/>
          </a:xfrm>
          <a:prstGeom prst="rect">
            <a:avLst/>
          </a:prstGeom>
          <a:noFill/>
        </p:spPr>
        <p:txBody>
          <a:bodyPr wrap="square" rtlCol="0">
            <a:spAutoFit/>
          </a:bodyPr>
          <a:lstStyle/>
          <a:p>
            <a:endParaRPr lang="en-US" dirty="0"/>
          </a:p>
        </p:txBody>
      </p:sp>
      <p:pic>
        <p:nvPicPr>
          <p:cNvPr id="6" name="Picture 5" descr="A green and yellow logo&#10;&#10;Description automatically generated">
            <a:extLst>
              <a:ext uri="{FF2B5EF4-FFF2-40B4-BE49-F238E27FC236}">
                <a16:creationId xmlns:a16="http://schemas.microsoft.com/office/drawing/2014/main" id="{BD6A8EBF-8459-59C2-BBBE-5ECBA9621A8A}"/>
              </a:ext>
            </a:extLst>
          </p:cNvPr>
          <p:cNvPicPr>
            <a:picLocks noChangeAspect="1"/>
          </p:cNvPicPr>
          <p:nvPr/>
        </p:nvPicPr>
        <p:blipFill>
          <a:blip r:embed="rId3"/>
          <a:stretch>
            <a:fillRect/>
          </a:stretch>
        </p:blipFill>
        <p:spPr>
          <a:xfrm>
            <a:off x="10322402" y="131997"/>
            <a:ext cx="1132996" cy="737107"/>
          </a:xfrm>
          <a:prstGeom prst="rect">
            <a:avLst/>
          </a:prstGeom>
        </p:spPr>
      </p:pic>
    </p:spTree>
    <p:extLst>
      <p:ext uri="{BB962C8B-B14F-4D97-AF65-F5344CB8AC3E}">
        <p14:creationId xmlns:p14="http://schemas.microsoft.com/office/powerpoint/2010/main" val="429198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2CDC-4646-6D27-53C3-60D4B26E86AC}"/>
              </a:ext>
            </a:extLst>
          </p:cNvPr>
          <p:cNvSpPr>
            <a:spLocks noGrp="1"/>
          </p:cNvSpPr>
          <p:nvPr>
            <p:ph type="title"/>
          </p:nvPr>
        </p:nvSpPr>
        <p:spPr/>
        <p:txBody>
          <a:bodyPr/>
          <a:lstStyle/>
          <a:p>
            <a:r>
              <a:rPr lang="en-US" dirty="0"/>
              <a:t>empathy</a:t>
            </a:r>
          </a:p>
        </p:txBody>
      </p:sp>
      <p:sp>
        <p:nvSpPr>
          <p:cNvPr id="3" name="Text Placeholder 2">
            <a:extLst>
              <a:ext uri="{FF2B5EF4-FFF2-40B4-BE49-F238E27FC236}">
                <a16:creationId xmlns:a16="http://schemas.microsoft.com/office/drawing/2014/main" id="{F4BFD0D9-09D7-6353-A6C5-000FFE6D16F6}"/>
              </a:ext>
            </a:extLst>
          </p:cNvPr>
          <p:cNvSpPr>
            <a:spLocks noGrp="1"/>
          </p:cNvSpPr>
          <p:nvPr>
            <p:ph sz="quarter" idx="14"/>
          </p:nvPr>
        </p:nvSpPr>
        <p:spPr/>
        <p:txBody>
          <a:bodyPr>
            <a:normAutofit lnSpcReduction="10000"/>
          </a:bodyPr>
          <a:lstStyle/>
          <a:p>
            <a:r>
              <a:rPr lang="en-US" b="1" dirty="0"/>
              <a:t>Fine-tune </a:t>
            </a:r>
            <a:r>
              <a:rPr lang="en-US" b="1" dirty="0" err="1"/>
              <a:t>DeBERTa</a:t>
            </a:r>
            <a:r>
              <a:rPr lang="en-US" b="1" dirty="0"/>
              <a:t> or GPT3.5 turbo </a:t>
            </a:r>
            <a:r>
              <a:rPr lang="en-US" dirty="0"/>
              <a:t>(</a:t>
            </a:r>
            <a:r>
              <a:rPr lang="en-US" dirty="0">
                <a:solidFill>
                  <a:srgbClr val="FF0000"/>
                </a:solidFill>
              </a:rPr>
              <a:t>failed</a:t>
            </a:r>
            <a:r>
              <a:rPr lang="en-US" dirty="0"/>
              <a:t>)</a:t>
            </a:r>
          </a:p>
          <a:p>
            <a:pPr lvl="1"/>
            <a:r>
              <a:rPr lang="en-US" dirty="0"/>
              <a:t>Reasons: small sample size, </a:t>
            </a:r>
          </a:p>
          <a:p>
            <a:pPr lvl="1"/>
            <a:r>
              <a:rPr lang="en-US" dirty="0"/>
              <a:t>Unclear labels, extremely hard even for human (at least to me…)</a:t>
            </a:r>
          </a:p>
          <a:p>
            <a:pPr>
              <a:spcBef>
                <a:spcPts val="1200"/>
              </a:spcBef>
              <a:spcAft>
                <a:spcPts val="0"/>
              </a:spcAft>
            </a:pPr>
            <a:r>
              <a:rPr lang="en-US" b="1" dirty="0"/>
              <a:t>Use pre-trained empathy/emotion model </a:t>
            </a:r>
            <a:r>
              <a:rPr lang="en-US" dirty="0"/>
              <a:t>(</a:t>
            </a:r>
            <a:r>
              <a:rPr lang="en-US" dirty="0">
                <a:solidFill>
                  <a:srgbClr val="FF0000"/>
                </a:solidFill>
              </a:rPr>
              <a:t>failed</a:t>
            </a:r>
            <a:r>
              <a:rPr lang="en-US" dirty="0"/>
              <a:t>)</a:t>
            </a:r>
          </a:p>
          <a:p>
            <a:pPr lvl="1"/>
            <a:r>
              <a:rPr lang="en-US" dirty="0"/>
              <a:t>Reasons: the target construct in the current data may not necessarily be the “empathy”.</a:t>
            </a:r>
          </a:p>
          <a:p>
            <a:pPr>
              <a:spcBef>
                <a:spcPts val="1200"/>
              </a:spcBef>
              <a:spcAft>
                <a:spcPts val="0"/>
              </a:spcAft>
            </a:pPr>
            <a:r>
              <a:rPr lang="en-US" b="1" dirty="0"/>
              <a:t>GPT4 prompt engineering with thought process </a:t>
            </a:r>
            <a:r>
              <a:rPr lang="en-US" dirty="0"/>
              <a:t>(</a:t>
            </a:r>
            <a:r>
              <a:rPr lang="en-US" dirty="0">
                <a:solidFill>
                  <a:srgbClr val="00B050"/>
                </a:solidFill>
              </a:rPr>
              <a:t>worked</a:t>
            </a:r>
            <a:r>
              <a:rPr lang="en-US" dirty="0"/>
              <a:t>)</a:t>
            </a:r>
          </a:p>
          <a:p>
            <a:pPr lvl="1"/>
            <a:r>
              <a:rPr lang="en-US" dirty="0"/>
              <a:t>Step 1: ask GPT4 to generate why this email did/didn’t demonstrate empathy. </a:t>
            </a:r>
          </a:p>
          <a:p>
            <a:pPr lvl="1"/>
            <a:r>
              <a:rPr lang="en-US" dirty="0"/>
              <a:t>Step 2: use the reasons generated from step 1 as the prompt. This can help GPT learning the underlying logic of previous labels. </a:t>
            </a:r>
          </a:p>
        </p:txBody>
      </p:sp>
      <p:sp>
        <p:nvSpPr>
          <p:cNvPr id="4" name="Slide Number Placeholder 3">
            <a:extLst>
              <a:ext uri="{FF2B5EF4-FFF2-40B4-BE49-F238E27FC236}">
                <a16:creationId xmlns:a16="http://schemas.microsoft.com/office/drawing/2014/main" id="{D09156E8-2777-524C-C933-69B3B9BEF4A7}"/>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8" name="Picture 7" descr="A green and yellow logo&#10;&#10;Description automatically generated">
            <a:extLst>
              <a:ext uri="{FF2B5EF4-FFF2-40B4-BE49-F238E27FC236}">
                <a16:creationId xmlns:a16="http://schemas.microsoft.com/office/drawing/2014/main" id="{B13F8DAE-6FCA-C16B-9151-4BED72A6E5AB}"/>
              </a:ext>
            </a:extLst>
          </p:cNvPr>
          <p:cNvPicPr>
            <a:picLocks noChangeAspect="1"/>
          </p:cNvPicPr>
          <p:nvPr/>
        </p:nvPicPr>
        <p:blipFill>
          <a:blip r:embed="rId2"/>
          <a:stretch>
            <a:fillRect/>
          </a:stretch>
        </p:blipFill>
        <p:spPr>
          <a:xfrm>
            <a:off x="10322402" y="131997"/>
            <a:ext cx="1132996" cy="737107"/>
          </a:xfrm>
          <a:prstGeom prst="rect">
            <a:avLst/>
          </a:prstGeom>
        </p:spPr>
      </p:pic>
    </p:spTree>
    <p:extLst>
      <p:ext uri="{BB962C8B-B14F-4D97-AF65-F5344CB8AC3E}">
        <p14:creationId xmlns:p14="http://schemas.microsoft.com/office/powerpoint/2010/main" val="249620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FEAD-1B8C-671E-D28A-FBC26FF58F38}"/>
              </a:ext>
            </a:extLst>
          </p:cNvPr>
          <p:cNvSpPr>
            <a:spLocks noGrp="1"/>
          </p:cNvSpPr>
          <p:nvPr>
            <p:ph type="title"/>
          </p:nvPr>
        </p:nvSpPr>
        <p:spPr>
          <a:xfrm>
            <a:off x="902208" y="420624"/>
            <a:ext cx="5864352" cy="5808458"/>
          </a:xfrm>
        </p:spPr>
        <p:txBody>
          <a:bodyPr>
            <a:noAutofit/>
          </a:bodyPr>
          <a:lstStyle/>
          <a:p>
            <a:r>
              <a:rPr lang="en-US" sz="2000" cap="none" dirty="0"/>
              <a:t>Example prompt</a:t>
            </a:r>
            <a:br>
              <a:rPr lang="en-US" sz="2000" b="0" cap="none" dirty="0">
                <a:latin typeface="+mn-lt"/>
              </a:rPr>
            </a:br>
            <a:br>
              <a:rPr lang="en-US" sz="2000" b="0" cap="none" dirty="0">
                <a:latin typeface="+mn-lt"/>
              </a:rPr>
            </a:br>
            <a:r>
              <a:rPr lang="en-US" sz="2000" cap="none" dirty="0"/>
              <a:t>User:</a:t>
            </a:r>
            <a:br>
              <a:rPr lang="en-US" sz="2000" cap="none" dirty="0">
                <a:latin typeface="+mn-lt"/>
              </a:rPr>
            </a:br>
            <a:r>
              <a:rPr lang="en-US" sz="2000" b="0" cap="none" dirty="0">
                <a:latin typeface="+mn-lt"/>
              </a:rPr>
              <a:t>Here is an email written to </a:t>
            </a:r>
            <a:r>
              <a:rPr lang="en-US" sz="2000" b="0" cap="none" dirty="0" err="1">
                <a:latin typeface="+mn-lt"/>
              </a:rPr>
              <a:t>jonathan</a:t>
            </a:r>
            <a:r>
              <a:rPr lang="en-US" sz="2000" b="0" cap="none" dirty="0">
                <a:latin typeface="+mn-lt"/>
              </a:rPr>
              <a:t> to provide some feedback to his work on the beta project ###email starts###{ds.Text[i]}###email ends###. Though </a:t>
            </a:r>
            <a:r>
              <a:rPr lang="en-US" sz="2000" b="0" cap="none" dirty="0" err="1">
                <a:latin typeface="+mn-lt"/>
              </a:rPr>
              <a:t>jonathan</a:t>
            </a:r>
            <a:r>
              <a:rPr lang="en-US" sz="2000" b="0" cap="none" dirty="0">
                <a:latin typeface="+mn-lt"/>
              </a:rPr>
              <a:t> did not do very well on the work, the writer still want to convey some empathy and understanding in this email to help </a:t>
            </a:r>
            <a:r>
              <a:rPr lang="en-US" sz="2000" b="0" cap="none" dirty="0" err="1">
                <a:latin typeface="+mn-lt"/>
              </a:rPr>
              <a:t>jonathan</a:t>
            </a:r>
            <a:r>
              <a:rPr lang="en-US" sz="2000" b="0" cap="none" dirty="0">
                <a:latin typeface="+mn-lt"/>
              </a:rPr>
              <a:t> get improved. Now you think this email </a:t>
            </a:r>
            <a:r>
              <a:rPr lang="en-US" sz="2000" b="0" cap="none" dirty="0">
                <a:solidFill>
                  <a:srgbClr val="FF0000"/>
                </a:solidFill>
                <a:latin typeface="+mn-lt"/>
              </a:rPr>
              <a:t>did</a:t>
            </a:r>
            <a:r>
              <a:rPr lang="en-US" sz="2000" b="0" cap="none" dirty="0">
                <a:latin typeface="+mn-lt"/>
              </a:rPr>
              <a:t> </a:t>
            </a:r>
            <a:r>
              <a:rPr lang="en-US" sz="2000" b="0" cap="none" dirty="0" err="1">
                <a:latin typeface="+mn-lt"/>
              </a:rPr>
              <a:t>demostrate</a:t>
            </a:r>
            <a:r>
              <a:rPr lang="en-US" sz="2000" b="0" cap="none" dirty="0">
                <a:latin typeface="+mn-lt"/>
              </a:rPr>
              <a:t> empathy, why? Provide a short answer.</a:t>
            </a:r>
            <a:br>
              <a:rPr lang="en-US" sz="2000" b="0" cap="none" dirty="0">
                <a:latin typeface="+mn-lt"/>
              </a:rPr>
            </a:br>
            <a:br>
              <a:rPr lang="en-US" sz="2000" b="0" cap="none" dirty="0">
                <a:latin typeface="+mn-lt"/>
              </a:rPr>
            </a:br>
            <a:r>
              <a:rPr lang="en-US" sz="2000" cap="none" dirty="0"/>
              <a:t>Assistant</a:t>
            </a:r>
            <a:r>
              <a:rPr lang="en-US" sz="2000" b="0" cap="none" dirty="0"/>
              <a:t>: </a:t>
            </a:r>
            <a:br>
              <a:rPr lang="en-US" sz="2000" b="0" cap="none" dirty="0">
                <a:latin typeface="+mn-lt"/>
              </a:rPr>
            </a:br>
            <a:r>
              <a:rPr lang="en-US" sz="2000" b="0" cap="none" dirty="0">
                <a:latin typeface="+mn-lt"/>
              </a:rPr>
              <a:t>yes, the email demonstrates empathy because…</a:t>
            </a:r>
            <a:br>
              <a:rPr lang="en-US" sz="2000" b="0" cap="none" dirty="0">
                <a:latin typeface="+mn-lt"/>
              </a:rPr>
            </a:br>
            <a:br>
              <a:rPr lang="en-US" sz="2000" b="0" cap="none" dirty="0">
                <a:latin typeface="+mn-lt"/>
              </a:rPr>
            </a:br>
            <a:br>
              <a:rPr lang="en-US" sz="2000" b="0" cap="none" dirty="0">
                <a:latin typeface="+mn-lt"/>
              </a:rPr>
            </a:br>
            <a:r>
              <a:rPr lang="en-US" sz="2000" b="0" cap="none" dirty="0">
                <a:latin typeface="Abadi Extra Light" panose="020B0204020104020204" pitchFamily="34" charset="0"/>
              </a:rPr>
              <a:t>* Note: All cases in training set will be combined together as few-shot learning examples.</a:t>
            </a:r>
            <a:endParaRPr lang="en-US" sz="2000" b="0" cap="none" dirty="0">
              <a:latin typeface="+mn-lt"/>
            </a:endParaRPr>
          </a:p>
        </p:txBody>
      </p:sp>
      <p:sp>
        <p:nvSpPr>
          <p:cNvPr id="3" name="Picture Placeholder 2">
            <a:extLst>
              <a:ext uri="{FF2B5EF4-FFF2-40B4-BE49-F238E27FC236}">
                <a16:creationId xmlns:a16="http://schemas.microsoft.com/office/drawing/2014/main" id="{48D4582E-0849-045C-3C1F-3A54AC0E60F3}"/>
              </a:ext>
            </a:extLst>
          </p:cNvPr>
          <p:cNvSpPr>
            <a:spLocks noGrp="1"/>
          </p:cNvSpPr>
          <p:nvPr>
            <p:ph type="pic" sz="quarter" idx="10"/>
          </p:nvPr>
        </p:nvSpPr>
        <p:spPr>
          <a:solidFill>
            <a:srgbClr val="151618"/>
          </a:solidFill>
        </p:spPr>
        <p:txBody>
          <a:bodyPr/>
          <a:lstStyle/>
          <a:p>
            <a:endParaRPr lang="en-US"/>
          </a:p>
        </p:txBody>
      </p:sp>
      <p:pic>
        <p:nvPicPr>
          <p:cNvPr id="1030" name="Picture 6" descr="Chat GPT4">
            <a:extLst>
              <a:ext uri="{FF2B5EF4-FFF2-40B4-BE49-F238E27FC236}">
                <a16:creationId xmlns:a16="http://schemas.microsoft.com/office/drawing/2014/main" id="{11B25AF7-3893-3ED6-00DA-858A6CF298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12" t="18149" r="1997" b="40555"/>
          <a:stretch/>
        </p:blipFill>
        <p:spPr bwMode="auto">
          <a:xfrm>
            <a:off x="8077942" y="2320327"/>
            <a:ext cx="3548001" cy="164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44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3747-949C-A02C-66DA-EA84573F87B8}"/>
              </a:ext>
            </a:extLst>
          </p:cNvPr>
          <p:cNvSpPr>
            <a:spLocks noGrp="1"/>
          </p:cNvSpPr>
          <p:nvPr>
            <p:ph type="title"/>
          </p:nvPr>
        </p:nvSpPr>
        <p:spPr/>
        <p:txBody>
          <a:bodyPr/>
          <a:lstStyle/>
          <a:p>
            <a:r>
              <a:rPr lang="en-US" dirty="0"/>
              <a:t>fairness</a:t>
            </a:r>
          </a:p>
        </p:txBody>
      </p:sp>
      <p:sp>
        <p:nvSpPr>
          <p:cNvPr id="3" name="Text Placeholder 2">
            <a:extLst>
              <a:ext uri="{FF2B5EF4-FFF2-40B4-BE49-F238E27FC236}">
                <a16:creationId xmlns:a16="http://schemas.microsoft.com/office/drawing/2014/main" id="{841495BB-E69F-009B-A308-7E47841FCE82}"/>
              </a:ext>
            </a:extLst>
          </p:cNvPr>
          <p:cNvSpPr>
            <a:spLocks noGrp="1"/>
          </p:cNvSpPr>
          <p:nvPr>
            <p:ph type="body" sz="quarter" idx="13"/>
          </p:nvPr>
        </p:nvSpPr>
        <p:spPr>
          <a:xfrm>
            <a:off x="865631" y="2072640"/>
            <a:ext cx="8964169" cy="3493008"/>
          </a:xfrm>
        </p:spPr>
        <p:txBody>
          <a:bodyPr/>
          <a:lstStyle/>
          <a:p>
            <a:r>
              <a:rPr lang="en-US" b="1" dirty="0"/>
              <a:t>Similar idea as empathy (GPT4 prompt engineer)</a:t>
            </a:r>
            <a:r>
              <a:rPr lang="en-US" dirty="0"/>
              <a:t> (</a:t>
            </a:r>
            <a:r>
              <a:rPr lang="en-US" dirty="0">
                <a:solidFill>
                  <a:srgbClr val="00B050"/>
                </a:solidFill>
              </a:rPr>
              <a:t>worked</a:t>
            </a:r>
            <a:r>
              <a:rPr lang="en-US" dirty="0"/>
              <a:t>)</a:t>
            </a:r>
            <a:endParaRPr lang="en-US" b="1" dirty="0"/>
          </a:p>
          <a:p>
            <a:pPr lvl="1"/>
            <a:r>
              <a:rPr lang="en-US" dirty="0"/>
              <a:t>Step 1: generate the reason why option 1/option 2 is more preferred.</a:t>
            </a:r>
          </a:p>
          <a:p>
            <a:pPr lvl="1"/>
            <a:r>
              <a:rPr lang="en-US" dirty="0"/>
              <a:t>Step 2: create few-shot learning examples with the generated reasons.</a:t>
            </a:r>
          </a:p>
          <a:p>
            <a:endParaRPr lang="en-US" dirty="0"/>
          </a:p>
          <a:p>
            <a:r>
              <a:rPr lang="en-US" b="1" dirty="0"/>
              <a:t>Also tried to create fairness scores with GPT then compare. </a:t>
            </a:r>
            <a:r>
              <a:rPr lang="en-US" dirty="0"/>
              <a:t>(</a:t>
            </a:r>
            <a:r>
              <a:rPr lang="en-US" dirty="0">
                <a:solidFill>
                  <a:srgbClr val="FF0000"/>
                </a:solidFill>
              </a:rPr>
              <a:t>failed</a:t>
            </a:r>
            <a:r>
              <a:rPr lang="en-US" dirty="0"/>
              <a:t>)</a:t>
            </a:r>
          </a:p>
        </p:txBody>
      </p:sp>
      <p:sp>
        <p:nvSpPr>
          <p:cNvPr id="4" name="Slide Number Placeholder 3">
            <a:extLst>
              <a:ext uri="{FF2B5EF4-FFF2-40B4-BE49-F238E27FC236}">
                <a16:creationId xmlns:a16="http://schemas.microsoft.com/office/drawing/2014/main" id="{1DFEC09A-77EC-2AF7-31BD-BFED3EEE93C0}"/>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8861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FEAD-1B8C-671E-D28A-FBC26FF58F38}"/>
              </a:ext>
            </a:extLst>
          </p:cNvPr>
          <p:cNvSpPr>
            <a:spLocks noGrp="1"/>
          </p:cNvSpPr>
          <p:nvPr>
            <p:ph type="title"/>
          </p:nvPr>
        </p:nvSpPr>
        <p:spPr>
          <a:xfrm>
            <a:off x="902208" y="420624"/>
            <a:ext cx="5864352" cy="5294376"/>
          </a:xfrm>
        </p:spPr>
        <p:txBody>
          <a:bodyPr>
            <a:noAutofit/>
          </a:bodyPr>
          <a:lstStyle/>
          <a:p>
            <a:r>
              <a:rPr lang="en-US" sz="2000" cap="none" dirty="0"/>
              <a:t>Example prompt</a:t>
            </a:r>
            <a:br>
              <a:rPr lang="en-US" sz="2000" b="0" cap="none" dirty="0">
                <a:latin typeface="+mn-lt"/>
              </a:rPr>
            </a:br>
            <a:br>
              <a:rPr lang="en-US" sz="2000" b="0" cap="none" dirty="0">
                <a:latin typeface="+mn-lt"/>
              </a:rPr>
            </a:br>
            <a:r>
              <a:rPr lang="en-US" sz="2000" cap="none" dirty="0"/>
              <a:t>User:</a:t>
            </a:r>
            <a:br>
              <a:rPr lang="en-US" sz="2000" cap="none" dirty="0">
                <a:latin typeface="+mn-lt"/>
              </a:rPr>
            </a:br>
            <a:r>
              <a:rPr lang="en-US" sz="2000" b="0" cap="none" dirty="0">
                <a:latin typeface="+mn-lt"/>
              </a:rPr>
              <a:t>I have two policies.</a:t>
            </a:r>
            <a:br>
              <a:rPr lang="en-US" sz="2000" b="0" cap="none" dirty="0">
                <a:latin typeface="+mn-lt"/>
              </a:rPr>
            </a:br>
            <a:r>
              <a:rPr lang="en-US" sz="2000" b="0" cap="none" dirty="0">
                <a:latin typeface="+mn-lt"/>
              </a:rPr>
              <a:t>Policy 1:[{</a:t>
            </a:r>
            <a:r>
              <a:rPr lang="en-US" sz="2000" b="0" cap="none" dirty="0" err="1">
                <a:latin typeface="+mn-lt"/>
              </a:rPr>
              <a:t>ds_fairness.first_option</a:t>
            </a:r>
            <a:r>
              <a:rPr lang="en-US" sz="2000" b="0" cap="none" dirty="0">
                <a:latin typeface="+mn-lt"/>
              </a:rPr>
              <a:t>[i]}].</a:t>
            </a:r>
            <a:br>
              <a:rPr lang="en-US" sz="2000" b="0" cap="none" dirty="0">
                <a:latin typeface="+mn-lt"/>
              </a:rPr>
            </a:br>
            <a:r>
              <a:rPr lang="en-US" sz="2000" b="0" cap="none" dirty="0">
                <a:latin typeface="+mn-lt"/>
              </a:rPr>
              <a:t>Policy 2: [{</a:t>
            </a:r>
            <a:r>
              <a:rPr lang="en-US" sz="2000" b="0" cap="none" dirty="0" err="1">
                <a:latin typeface="+mn-lt"/>
              </a:rPr>
              <a:t>ds_fairness.second_option</a:t>
            </a:r>
            <a:r>
              <a:rPr lang="en-US" sz="2000" b="0" cap="none" dirty="0">
                <a:latin typeface="+mn-lt"/>
              </a:rPr>
              <a:t>[i]}] employees prefer the {</a:t>
            </a:r>
            <a:r>
              <a:rPr lang="en-US" sz="2000" b="0" cap="none" dirty="0" err="1">
                <a:latin typeface="+mn-lt"/>
              </a:rPr>
              <a:t>ds_fairness.majority_vote</a:t>
            </a:r>
            <a:r>
              <a:rPr lang="en-US" sz="2000" b="0" cap="none" dirty="0">
                <a:latin typeface="+mn-lt"/>
              </a:rPr>
              <a:t>[i]} one. What could be the reasons for that? Provide your answer</a:t>
            </a:r>
            <a:br>
              <a:rPr lang="en-US" sz="2000" b="0" cap="none" dirty="0">
                <a:latin typeface="+mn-lt"/>
              </a:rPr>
            </a:br>
            <a:br>
              <a:rPr lang="en-US" sz="2000" b="0" cap="none" dirty="0">
                <a:latin typeface="+mn-lt"/>
              </a:rPr>
            </a:br>
            <a:r>
              <a:rPr lang="en-US" sz="2000" cap="none" dirty="0"/>
              <a:t>Assistant</a:t>
            </a:r>
            <a:r>
              <a:rPr lang="en-US" sz="2000" b="0" cap="none" dirty="0"/>
              <a:t>: </a:t>
            </a:r>
            <a:br>
              <a:rPr lang="en-US" sz="2000" b="0" cap="none" dirty="0">
                <a:latin typeface="+mn-lt"/>
              </a:rPr>
            </a:br>
            <a:r>
              <a:rPr lang="en-US" sz="2000" b="0" cap="none" dirty="0">
                <a:latin typeface="+mn-lt"/>
              </a:rPr>
              <a:t>Employees might prefer the Diversity policy because….</a:t>
            </a:r>
            <a:br>
              <a:rPr lang="en-US" sz="2000" b="0" cap="none" dirty="0">
                <a:latin typeface="+mn-lt"/>
              </a:rPr>
            </a:br>
            <a:br>
              <a:rPr lang="en-US" sz="2000" b="0" cap="none" dirty="0">
                <a:latin typeface="+mn-lt"/>
              </a:rPr>
            </a:br>
            <a:br>
              <a:rPr lang="en-US" sz="2000" b="0" cap="none" dirty="0">
                <a:latin typeface="+mn-lt"/>
              </a:rPr>
            </a:br>
            <a:r>
              <a:rPr lang="en-US" sz="2000" b="0" cap="none" dirty="0">
                <a:latin typeface="Abadi Extra Light" panose="020B0204020104020204" pitchFamily="34" charset="0"/>
              </a:rPr>
              <a:t>* Note: All cases in training set will be combined together as few-shot learning examples.</a:t>
            </a:r>
            <a:br>
              <a:rPr lang="en-US" sz="2000" b="0" cap="none" dirty="0">
                <a:latin typeface="Abadi Extra Light" panose="020B0204020104020204" pitchFamily="34" charset="0"/>
              </a:rPr>
            </a:br>
            <a:endParaRPr lang="en-US" sz="2000" b="0" cap="none" dirty="0">
              <a:latin typeface="Abadi Extra Light" panose="020B0204020104020204" pitchFamily="34" charset="0"/>
            </a:endParaRPr>
          </a:p>
        </p:txBody>
      </p:sp>
      <p:sp>
        <p:nvSpPr>
          <p:cNvPr id="3" name="Picture Placeholder 2">
            <a:extLst>
              <a:ext uri="{FF2B5EF4-FFF2-40B4-BE49-F238E27FC236}">
                <a16:creationId xmlns:a16="http://schemas.microsoft.com/office/drawing/2014/main" id="{48D4582E-0849-045C-3C1F-3A54AC0E60F3}"/>
              </a:ext>
            </a:extLst>
          </p:cNvPr>
          <p:cNvSpPr>
            <a:spLocks noGrp="1"/>
          </p:cNvSpPr>
          <p:nvPr>
            <p:ph type="pic" sz="quarter" idx="10"/>
          </p:nvPr>
        </p:nvSpPr>
        <p:spPr>
          <a:solidFill>
            <a:srgbClr val="151618"/>
          </a:solidFill>
        </p:spPr>
        <p:txBody>
          <a:bodyPr/>
          <a:lstStyle/>
          <a:p>
            <a:endParaRPr lang="en-US"/>
          </a:p>
        </p:txBody>
      </p:sp>
      <p:pic>
        <p:nvPicPr>
          <p:cNvPr id="4" name="Picture 6" descr="Chat GPT4">
            <a:extLst>
              <a:ext uri="{FF2B5EF4-FFF2-40B4-BE49-F238E27FC236}">
                <a16:creationId xmlns:a16="http://schemas.microsoft.com/office/drawing/2014/main" id="{6D9108B0-7626-0D0B-7BFF-44732EDE5A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12" t="18149" r="1997" b="40555"/>
          <a:stretch/>
        </p:blipFill>
        <p:spPr bwMode="auto">
          <a:xfrm>
            <a:off x="8077942" y="2320327"/>
            <a:ext cx="3548001" cy="164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3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EE05-66AB-8783-298B-1FF02059994F}"/>
              </a:ext>
            </a:extLst>
          </p:cNvPr>
          <p:cNvSpPr>
            <a:spLocks noGrp="1"/>
          </p:cNvSpPr>
          <p:nvPr>
            <p:ph type="title"/>
          </p:nvPr>
        </p:nvSpPr>
        <p:spPr/>
        <p:txBody>
          <a:bodyPr/>
          <a:lstStyle/>
          <a:p>
            <a:r>
              <a:rPr lang="en-US" dirty="0"/>
              <a:t>Clarity</a:t>
            </a:r>
          </a:p>
        </p:txBody>
      </p:sp>
      <p:sp>
        <p:nvSpPr>
          <p:cNvPr id="3" name="Content Placeholder 2">
            <a:extLst>
              <a:ext uri="{FF2B5EF4-FFF2-40B4-BE49-F238E27FC236}">
                <a16:creationId xmlns:a16="http://schemas.microsoft.com/office/drawing/2014/main" id="{659DDEFB-5247-0FFE-1AF9-52BA97C58810}"/>
              </a:ext>
            </a:extLst>
          </p:cNvPr>
          <p:cNvSpPr>
            <a:spLocks noGrp="1"/>
          </p:cNvSpPr>
          <p:nvPr>
            <p:ph type="body" sz="quarter" idx="13"/>
          </p:nvPr>
        </p:nvSpPr>
        <p:spPr>
          <a:xfrm>
            <a:off x="865632" y="2072640"/>
            <a:ext cx="6097546" cy="3493008"/>
          </a:xfrm>
        </p:spPr>
        <p:txBody>
          <a:bodyPr/>
          <a:lstStyle/>
          <a:p>
            <a:r>
              <a:rPr lang="en-US" dirty="0"/>
              <a:t>Fine-tuned DeBERTa-V3-base (</a:t>
            </a:r>
            <a:r>
              <a:rPr lang="en-US" dirty="0">
                <a:solidFill>
                  <a:srgbClr val="00B050"/>
                </a:solidFill>
              </a:rPr>
              <a:t>worked</a:t>
            </a:r>
            <a:r>
              <a:rPr lang="en-US" dirty="0"/>
              <a:t>)</a:t>
            </a:r>
          </a:p>
          <a:p>
            <a:pPr lvl="1"/>
            <a:r>
              <a:rPr lang="en-US" dirty="0"/>
              <a:t>Can use R or MSE as loss during training</a:t>
            </a:r>
          </a:p>
          <a:p>
            <a:pPr lvl="1"/>
            <a:r>
              <a:rPr lang="en-US" dirty="0" err="1"/>
              <a:t>Weight_decay</a:t>
            </a:r>
            <a:r>
              <a:rPr lang="en-US" dirty="0"/>
              <a:t> = 0.1</a:t>
            </a:r>
          </a:p>
          <a:p>
            <a:pPr lvl="1"/>
            <a:r>
              <a:rPr lang="en-US" dirty="0"/>
              <a:t>Train/validation split on original training set.</a:t>
            </a:r>
          </a:p>
          <a:p>
            <a:endParaRPr lang="en-US" dirty="0"/>
          </a:p>
          <a:p>
            <a:r>
              <a:rPr lang="en-US" dirty="0"/>
              <a:t>Tried GPT4 (</a:t>
            </a:r>
            <a:r>
              <a:rPr lang="en-US" dirty="0">
                <a:solidFill>
                  <a:srgbClr val="FF0000"/>
                </a:solidFill>
              </a:rPr>
              <a:t>failed</a:t>
            </a:r>
            <a:r>
              <a:rPr lang="en-US" dirty="0"/>
              <a:t>)</a:t>
            </a:r>
          </a:p>
          <a:p>
            <a:r>
              <a:rPr lang="en-US" dirty="0"/>
              <a:t>Tried fine-tuned GPT3.5 (</a:t>
            </a:r>
            <a:r>
              <a:rPr lang="en-US" dirty="0">
                <a:solidFill>
                  <a:srgbClr val="FF0000"/>
                </a:solidFill>
              </a:rPr>
              <a:t>failed</a:t>
            </a:r>
            <a:r>
              <a:rPr lang="en-US" dirty="0"/>
              <a:t>)</a:t>
            </a:r>
          </a:p>
        </p:txBody>
      </p:sp>
    </p:spTree>
    <p:extLst>
      <p:ext uri="{BB962C8B-B14F-4D97-AF65-F5344CB8AC3E}">
        <p14:creationId xmlns:p14="http://schemas.microsoft.com/office/powerpoint/2010/main" val="272066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EE05-66AB-8783-298B-1FF02059994F}"/>
              </a:ext>
            </a:extLst>
          </p:cNvPr>
          <p:cNvSpPr>
            <a:spLocks noGrp="1"/>
          </p:cNvSpPr>
          <p:nvPr>
            <p:ph type="title"/>
          </p:nvPr>
        </p:nvSpPr>
        <p:spPr/>
        <p:txBody>
          <a:bodyPr/>
          <a:lstStyle/>
          <a:p>
            <a:r>
              <a:rPr lang="en-US" dirty="0"/>
              <a:t>Interview</a:t>
            </a:r>
          </a:p>
        </p:txBody>
      </p:sp>
      <p:sp>
        <p:nvSpPr>
          <p:cNvPr id="3" name="Content Placeholder 2">
            <a:extLst>
              <a:ext uri="{FF2B5EF4-FFF2-40B4-BE49-F238E27FC236}">
                <a16:creationId xmlns:a16="http://schemas.microsoft.com/office/drawing/2014/main" id="{659DDEFB-5247-0FFE-1AF9-52BA97C58810}"/>
              </a:ext>
            </a:extLst>
          </p:cNvPr>
          <p:cNvSpPr>
            <a:spLocks noGrp="1"/>
          </p:cNvSpPr>
          <p:nvPr>
            <p:ph type="body" sz="quarter" idx="13"/>
          </p:nvPr>
        </p:nvSpPr>
        <p:spPr>
          <a:xfrm>
            <a:off x="865631" y="2072640"/>
            <a:ext cx="8324089" cy="4785360"/>
          </a:xfrm>
        </p:spPr>
        <p:txBody>
          <a:bodyPr>
            <a:normAutofit/>
          </a:bodyPr>
          <a:lstStyle/>
          <a:p>
            <a:r>
              <a:rPr lang="en-US" dirty="0"/>
              <a:t>GPT 4 – person centered (</a:t>
            </a:r>
            <a:r>
              <a:rPr lang="en-US" dirty="0">
                <a:solidFill>
                  <a:srgbClr val="00B050"/>
                </a:solidFill>
              </a:rPr>
              <a:t>worked</a:t>
            </a:r>
            <a:r>
              <a:rPr lang="en-US" dirty="0"/>
              <a:t>)</a:t>
            </a:r>
          </a:p>
          <a:p>
            <a:r>
              <a:rPr lang="en-US" dirty="0"/>
              <a:t>GPT 4 – question centered (</a:t>
            </a:r>
            <a:r>
              <a:rPr lang="en-US" dirty="0">
                <a:solidFill>
                  <a:srgbClr val="00B050"/>
                </a:solidFill>
              </a:rPr>
              <a:t>worked</a:t>
            </a:r>
            <a:r>
              <a:rPr lang="en-US" dirty="0"/>
              <a:t>)</a:t>
            </a:r>
          </a:p>
          <a:p>
            <a:pPr lvl="1"/>
            <a:r>
              <a:rPr lang="en-US" dirty="0"/>
              <a:t>Step 1: collect all questions from train/validation/testing set.</a:t>
            </a:r>
          </a:p>
          <a:p>
            <a:pPr lvl="1"/>
            <a:r>
              <a:rPr lang="en-US" dirty="0"/>
              <a:t>Step 2: collect all response to each question from all datasets.</a:t>
            </a:r>
          </a:p>
          <a:p>
            <a:pPr lvl="1"/>
            <a:r>
              <a:rPr lang="en-US" dirty="0"/>
              <a:t>Step 3: Use step 2 response as few-shot learning examples and generate the response to that question.</a:t>
            </a:r>
          </a:p>
          <a:p>
            <a:pPr lvl="1"/>
            <a:endParaRPr lang="en-US" dirty="0"/>
          </a:p>
          <a:p>
            <a:r>
              <a:rPr lang="en-US" dirty="0"/>
              <a:t>Difficult to predict job candidate’s specific experience </a:t>
            </a:r>
          </a:p>
          <a:p>
            <a:pPr lvl="1"/>
            <a:r>
              <a:rPr lang="en-US" dirty="0"/>
              <a:t>e.g., I met </a:t>
            </a:r>
            <a:r>
              <a:rPr lang="en-US" i="1" dirty="0"/>
              <a:t>a women in business panel conference </a:t>
            </a:r>
          </a:p>
          <a:p>
            <a:pPr lvl="1"/>
            <a:endParaRPr lang="en-US" i="1" dirty="0"/>
          </a:p>
        </p:txBody>
      </p:sp>
    </p:spTree>
    <p:extLst>
      <p:ext uri="{BB962C8B-B14F-4D97-AF65-F5344CB8AC3E}">
        <p14:creationId xmlns:p14="http://schemas.microsoft.com/office/powerpoint/2010/main" val="3393485433"/>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{C9AE85FC-36D7-48EC-BB26-3F3A08B5A57D}tf16411248_win32</Template>
  <TotalTime>202</TotalTime>
  <Words>869</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 Extra Light</vt:lpstr>
      <vt:lpstr>Arial</vt:lpstr>
      <vt:lpstr>Avenir Next LT Pro Light</vt:lpstr>
      <vt:lpstr>Calibri</vt:lpstr>
      <vt:lpstr>Posterama</vt:lpstr>
      <vt:lpstr>Segoe UI</vt:lpstr>
      <vt:lpstr>Custom</vt:lpstr>
      <vt:lpstr>PAY to WIN! </vt:lpstr>
      <vt:lpstr>About PAID team</vt:lpstr>
      <vt:lpstr>The big picture</vt:lpstr>
      <vt:lpstr>empathy</vt:lpstr>
      <vt:lpstr>Example prompt  User: Here is an email written to jonathan to provide some feedback to his work on the beta project ###email starts###{ds.Text[i]}###email ends###. Though jonathan did not do very well on the work, the writer still want to convey some empathy and understanding in this email to help jonathan get improved. Now you think this email did demostrate empathy, why? Provide a short answer.  Assistant:  yes, the email demonstrates empathy because…   * Note: All cases in training set will be combined together as few-shot learning examples.</vt:lpstr>
      <vt:lpstr>fairness</vt:lpstr>
      <vt:lpstr>Example prompt  User: I have two policies. Policy 1:[{ds_fairness.first_option[i]}]. Policy 2: [{ds_fairness.second_option[i]}] employees prefer the {ds_fairness.majority_vote[i]} one. What could be the reasons for that? Provide your answer  Assistant:  Employees might prefer the Diversity policy because….   * Note: All cases in training set will be combined together as few-shot learning examples. </vt:lpstr>
      <vt:lpstr>Clarity</vt:lpstr>
      <vt:lpstr>Interview</vt:lpstr>
      <vt:lpstr>Example prompt  User: Respond to the last question using no more than 120 words. Keep the tone and personality reflected in the provided previous responses.  Question: {ds_test['Q1'][i]} Response: {ds_test['R1'][i]} Question: {ds_test['Q2'][i]} Response: {ds_test['R2'][i]} Question: {ds_test['Q3'][i]} Response: {ds_test['R3'][i]} Question: {ds_test['Q4'][i]}  Assistant:  In a group project for my final year at university, I was tasked with leading the research component…. </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to WIN! </dc:title>
  <dc:creator>Mina Son</dc:creator>
  <cp:lastModifiedBy>zihao jia</cp:lastModifiedBy>
  <cp:revision>7</cp:revision>
  <dcterms:created xsi:type="dcterms:W3CDTF">2024-04-14T12:12:57Z</dcterms:created>
  <dcterms:modified xsi:type="dcterms:W3CDTF">2024-04-18T02:57:24Z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