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73" r:id="rId4"/>
    <p:sldId id="274" r:id="rId5"/>
    <p:sldId id="276" r:id="rId6"/>
    <p:sldId id="275" r:id="rId7"/>
    <p:sldId id="277" r:id="rId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0024"/>
    <a:srgbClr val="009F3D"/>
    <a:srgbClr val="F4C300"/>
    <a:srgbClr val="0085C7"/>
    <a:srgbClr val="BDD2F2"/>
    <a:srgbClr val="D4E3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5" autoAdjust="0"/>
    <p:restoredTop sz="78884" autoAdjust="0"/>
  </p:normalViewPr>
  <p:slideViewPr>
    <p:cSldViewPr snapToGrid="0">
      <p:cViewPr varScale="1">
        <p:scale>
          <a:sx n="61" d="100"/>
          <a:sy n="61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672F55-AB87-446D-92DA-A8490B4924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9313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091098-03C9-4B56-A7CB-A5BDD7CBC2E7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안녕하세요 게임공학과</a:t>
            </a:r>
            <a:r>
              <a:rPr lang="en-US" altLang="ko-KR" baseline="0" dirty="0" smtClean="0">
                <a:latin typeface="Arial" panose="020B0604020202020204" pitchFamily="34" charset="0"/>
              </a:rPr>
              <a:t> </a:t>
            </a:r>
            <a:r>
              <a:rPr lang="en-US" altLang="ko-KR" baseline="0" dirty="0" smtClean="0">
                <a:latin typeface="Arial" panose="020B0604020202020204" pitchFamily="34" charset="0"/>
              </a:rPr>
              <a:t>11</a:t>
            </a:r>
            <a:r>
              <a:rPr lang="ko-KR" altLang="en-US" baseline="0" dirty="0" smtClean="0">
                <a:latin typeface="Arial" panose="020B0604020202020204" pitchFamily="34" charset="0"/>
              </a:rPr>
              <a:t>학번 박건희입니다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baseline="0" dirty="0" smtClean="0">
                <a:latin typeface="Arial" panose="020B0604020202020204" pitchFamily="34" charset="0"/>
              </a:rPr>
              <a:t>2D</a:t>
            </a:r>
            <a:r>
              <a:rPr lang="ko-KR" altLang="en-US" baseline="0" dirty="0" smtClean="0">
                <a:latin typeface="Arial" panose="020B0604020202020204" pitchFamily="34" charset="0"/>
              </a:rPr>
              <a:t>게임 프로그래밍 </a:t>
            </a:r>
            <a:r>
              <a:rPr lang="en-US" altLang="ko-KR" baseline="0" dirty="0" smtClean="0">
                <a:latin typeface="Arial" panose="020B0604020202020204" pitchFamily="34" charset="0"/>
              </a:rPr>
              <a:t>1</a:t>
            </a:r>
            <a:r>
              <a:rPr lang="ko-KR" altLang="en-US" baseline="0" dirty="0" smtClean="0">
                <a:latin typeface="Arial" panose="020B0604020202020204" pitchFamily="34" charset="0"/>
              </a:rPr>
              <a:t>차 발표를 시작하겠습니다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7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449BAC-73C7-444B-A015-57B4D3FB8749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발표는 게임 </a:t>
            </a:r>
            <a:r>
              <a:rPr lang="ko-KR" altLang="en-US" dirty="0" err="1" smtClean="0">
                <a:latin typeface="Arial" panose="020B0604020202020204" pitchFamily="34" charset="0"/>
              </a:rPr>
              <a:t>컨셉</a:t>
            </a:r>
            <a:r>
              <a:rPr lang="en-US" altLang="ko-KR" dirty="0" smtClean="0">
                <a:latin typeface="Arial" panose="020B0604020202020204" pitchFamily="34" charset="0"/>
              </a:rPr>
              <a:t>,</a:t>
            </a:r>
            <a:r>
              <a:rPr lang="en-US" altLang="ko-KR" baseline="0" dirty="0" smtClean="0">
                <a:latin typeface="Arial" panose="020B0604020202020204" pitchFamily="34" charset="0"/>
              </a:rPr>
              <a:t> </a:t>
            </a:r>
            <a:r>
              <a:rPr lang="ko-KR" altLang="en-US" baseline="0" dirty="0" smtClean="0">
                <a:latin typeface="Arial" panose="020B0604020202020204" pitchFamily="34" charset="0"/>
              </a:rPr>
              <a:t>개발 범위</a:t>
            </a:r>
            <a:r>
              <a:rPr lang="en-US" altLang="ko-KR" baseline="0" dirty="0" smtClean="0">
                <a:latin typeface="Arial" panose="020B0604020202020204" pitchFamily="34" charset="0"/>
              </a:rPr>
              <a:t>, </a:t>
            </a:r>
            <a:r>
              <a:rPr lang="ko-KR" altLang="en-US" baseline="0" dirty="0" smtClean="0">
                <a:latin typeface="Arial" panose="020B0604020202020204" pitchFamily="34" charset="0"/>
              </a:rPr>
              <a:t>예상 실행 흐름</a:t>
            </a:r>
            <a:r>
              <a:rPr lang="en-US" altLang="ko-KR" baseline="0" dirty="0" smtClean="0">
                <a:latin typeface="Arial" panose="020B0604020202020204" pitchFamily="34" charset="0"/>
              </a:rPr>
              <a:t>, </a:t>
            </a:r>
            <a:r>
              <a:rPr lang="ko-KR" altLang="en-US" baseline="0" dirty="0" smtClean="0">
                <a:latin typeface="Arial" panose="020B0604020202020204" pitchFamily="34" charset="0"/>
              </a:rPr>
              <a:t>개발 일정 순으로 진행하겠습니다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4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820EF8-E89B-4C1F-970D-B5411062AB2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먼저 게임 </a:t>
            </a:r>
            <a:r>
              <a:rPr lang="ko-KR" altLang="en-US" dirty="0" err="1" smtClean="0">
                <a:latin typeface="Arial" panose="020B0604020202020204" pitchFamily="34" charset="0"/>
              </a:rPr>
              <a:t>컨셉</a:t>
            </a:r>
            <a:r>
              <a:rPr lang="ko-KR" altLang="en-US" dirty="0" smtClean="0">
                <a:latin typeface="Arial" panose="020B0604020202020204" pitchFamily="34" charset="0"/>
              </a:rPr>
              <a:t> 입니다</a:t>
            </a:r>
            <a:r>
              <a:rPr lang="en-US" altLang="ko-KR" dirty="0" smtClean="0">
                <a:latin typeface="Arial" panose="020B0604020202020204" pitchFamily="34" charset="0"/>
              </a:rPr>
              <a:t>. </a:t>
            </a:r>
            <a:r>
              <a:rPr lang="ko-KR" altLang="en-US" dirty="0" smtClean="0">
                <a:latin typeface="Arial" panose="020B0604020202020204" pitchFamily="34" charset="0"/>
              </a:rPr>
              <a:t>제가 </a:t>
            </a:r>
            <a:r>
              <a:rPr lang="ko-KR" altLang="en-US" dirty="0" smtClean="0">
                <a:latin typeface="Arial" panose="020B0604020202020204" pitchFamily="34" charset="0"/>
              </a:rPr>
              <a:t>만들 게임은 포트리스와 같은 슈팅게임입니다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제한 시간</a:t>
            </a:r>
            <a:r>
              <a:rPr lang="ko-KR" altLang="en-US" baseline="0" dirty="0" smtClean="0">
                <a:latin typeface="Arial" panose="020B0604020202020204" pitchFamily="34" charset="0"/>
              </a:rPr>
              <a:t> 안에 게이머가 번갈아 가며 상대방을 공격하는 </a:t>
            </a:r>
            <a:r>
              <a:rPr lang="ko-KR" altLang="en-US" baseline="0" dirty="0" err="1" smtClean="0">
                <a:latin typeface="Arial" panose="020B0604020202020204" pitchFamily="34" charset="0"/>
              </a:rPr>
              <a:t>턴제</a:t>
            </a:r>
            <a:r>
              <a:rPr lang="ko-KR" altLang="en-US" baseline="0" dirty="0" smtClean="0">
                <a:latin typeface="Arial" panose="020B0604020202020204" pitchFamily="34" charset="0"/>
              </a:rPr>
              <a:t> 슈팅게임입니다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  <a:r>
              <a:rPr lang="ko-KR" altLang="en-US" baseline="0" dirty="0" smtClean="0">
                <a:latin typeface="Arial" panose="020B0604020202020204" pitchFamily="34" charset="0"/>
              </a:rPr>
              <a:t> </a:t>
            </a:r>
            <a:endParaRPr lang="en-US" altLang="ko-KR" baseline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ko-KR" altLang="en-US" baseline="0" dirty="0" smtClean="0">
                <a:latin typeface="Arial" panose="020B0604020202020204" pitchFamily="34" charset="0"/>
              </a:rPr>
              <a:t>간단한 조작만으로 게임을 즐길 수 있는 </a:t>
            </a:r>
            <a:r>
              <a:rPr lang="ko-KR" altLang="en-US" baseline="0" dirty="0" smtClean="0">
                <a:latin typeface="Arial" panose="020B0604020202020204" pitchFamily="34" charset="0"/>
              </a:rPr>
              <a:t>것이 큰 </a:t>
            </a:r>
            <a:r>
              <a:rPr lang="ko-KR" altLang="en-US" baseline="0" dirty="0" smtClean="0">
                <a:latin typeface="Arial" panose="020B0604020202020204" pitchFamily="34" charset="0"/>
              </a:rPr>
              <a:t>특징입니다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7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0A6D68-A023-4C4C-8225-D30FA853AE14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두 번째로 개발 범위입니다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먼저 캐릭터 컨트롤은 </a:t>
            </a:r>
            <a:r>
              <a:rPr lang="ko-KR" altLang="en-US" dirty="0" smtClean="0">
                <a:latin typeface="Arial" panose="020B0604020202020204" pitchFamily="34" charset="0"/>
              </a:rPr>
              <a:t>좌</a:t>
            </a:r>
            <a:r>
              <a:rPr lang="en-US" altLang="ko-KR" dirty="0" smtClean="0">
                <a:latin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</a:rPr>
              <a:t>우 키를 이용한 이동</a:t>
            </a:r>
            <a:r>
              <a:rPr lang="en-US" altLang="ko-KR" dirty="0" smtClean="0">
                <a:latin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</a:rPr>
              <a:t>상</a:t>
            </a:r>
            <a:r>
              <a:rPr lang="en-US" altLang="ko-KR" dirty="0" smtClean="0">
                <a:latin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</a:rPr>
              <a:t>하 키를 이용한 각도 조절</a:t>
            </a:r>
            <a:r>
              <a:rPr lang="en-US" altLang="ko-KR" dirty="0" smtClean="0">
                <a:latin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</a:rPr>
              <a:t>컨트롤 키를 이용한 점프</a:t>
            </a:r>
            <a:r>
              <a:rPr lang="en-US" altLang="ko-KR" baseline="0" dirty="0" smtClean="0">
                <a:latin typeface="Arial" panose="020B0604020202020204" pitchFamily="34" charset="0"/>
              </a:rPr>
              <a:t> </a:t>
            </a:r>
            <a:r>
              <a:rPr lang="ko-KR" altLang="en-US" baseline="0" dirty="0" smtClean="0">
                <a:latin typeface="Arial" panose="020B0604020202020204" pitchFamily="34" charset="0"/>
              </a:rPr>
              <a:t>마지막으로 스페이스 키를 이용하여 힘 조절을 합니다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ko-KR" altLang="en-US" baseline="0" dirty="0" err="1" smtClean="0">
                <a:latin typeface="Arial" panose="020B0604020202020204" pitchFamily="34" charset="0"/>
              </a:rPr>
              <a:t>맵은</a:t>
            </a:r>
            <a:r>
              <a:rPr lang="ko-KR" altLang="en-US" baseline="0" dirty="0" smtClean="0">
                <a:latin typeface="Arial" panose="020B0604020202020204" pitchFamily="34" charset="0"/>
              </a:rPr>
              <a:t> 현재 </a:t>
            </a:r>
            <a:r>
              <a:rPr lang="en-US" altLang="ko-KR" baseline="0" dirty="0" smtClean="0">
                <a:latin typeface="Arial" panose="020B0604020202020204" pitchFamily="34" charset="0"/>
              </a:rPr>
              <a:t>1</a:t>
            </a:r>
            <a:r>
              <a:rPr lang="ko-KR" altLang="en-US" baseline="0" dirty="0" smtClean="0">
                <a:latin typeface="Arial" panose="020B0604020202020204" pitchFamily="34" charset="0"/>
              </a:rPr>
              <a:t>개를 생각하고 있으며 가능할 경우 다양한 </a:t>
            </a:r>
            <a:r>
              <a:rPr lang="ko-KR" altLang="en-US" baseline="0" dirty="0" err="1" smtClean="0">
                <a:latin typeface="Arial" panose="020B0604020202020204" pitchFamily="34" charset="0"/>
              </a:rPr>
              <a:t>맵을</a:t>
            </a:r>
            <a:r>
              <a:rPr lang="ko-KR" altLang="en-US" baseline="0" dirty="0" smtClean="0">
                <a:latin typeface="Arial" panose="020B0604020202020204" pitchFamily="34" charset="0"/>
              </a:rPr>
              <a:t> 추가하여 선택을 할 수 있도록 하겠습니다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게임 기능은 </a:t>
            </a:r>
            <a:r>
              <a:rPr lang="ko-KR" altLang="en-US" dirty="0" err="1" smtClean="0">
                <a:latin typeface="Arial" panose="020B0604020202020204" pitchFamily="34" charset="0"/>
              </a:rPr>
              <a:t>피격시</a:t>
            </a:r>
            <a:r>
              <a:rPr lang="ko-KR" altLang="en-US" dirty="0" smtClean="0">
                <a:latin typeface="Arial" panose="020B0604020202020204" pitchFamily="34" charset="0"/>
              </a:rPr>
              <a:t> 체력감소와 지형이 파괴되며 제한 시간을 두어 플레이어의 턴이 바뀌면서 게임이 진행되도록 하겠습니다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사운드는 </a:t>
            </a:r>
            <a:r>
              <a:rPr lang="ko-KR" altLang="en-US" dirty="0" err="1" smtClean="0">
                <a:latin typeface="Arial" panose="020B0604020202020204" pitchFamily="34" charset="0"/>
              </a:rPr>
              <a:t>배경음</a:t>
            </a:r>
            <a:r>
              <a:rPr lang="ko-KR" altLang="en-US" dirty="0" smtClean="0">
                <a:latin typeface="Arial" panose="020B0604020202020204" pitchFamily="34" charset="0"/>
              </a:rPr>
              <a:t> 포탄소리</a:t>
            </a:r>
            <a:r>
              <a:rPr lang="en-US" altLang="ko-KR" dirty="0" smtClean="0">
                <a:latin typeface="Arial" panose="020B0604020202020204" pitchFamily="34" charset="0"/>
              </a:rPr>
              <a:t>,</a:t>
            </a:r>
            <a:r>
              <a:rPr lang="en-US" altLang="ko-KR" baseline="0" dirty="0" smtClean="0">
                <a:latin typeface="Arial" panose="020B0604020202020204" pitchFamily="34" charset="0"/>
              </a:rPr>
              <a:t> </a:t>
            </a:r>
            <a:r>
              <a:rPr lang="ko-KR" altLang="en-US" baseline="0" dirty="0" smtClean="0">
                <a:latin typeface="Arial" panose="020B0604020202020204" pitchFamily="34" charset="0"/>
              </a:rPr>
              <a:t>아이템 </a:t>
            </a:r>
            <a:r>
              <a:rPr lang="ko-KR" altLang="en-US" baseline="0" dirty="0" err="1" smtClean="0">
                <a:latin typeface="Arial" panose="020B0604020202020204" pitchFamily="34" charset="0"/>
              </a:rPr>
              <a:t>습득시</a:t>
            </a:r>
            <a:r>
              <a:rPr lang="ko-KR" altLang="en-US" baseline="0" dirty="0" smtClean="0">
                <a:latin typeface="Arial" panose="020B0604020202020204" pitchFamily="34" charset="0"/>
              </a:rPr>
              <a:t> 효과음을 추가하며 애니메이션은 캐릭터의 이동</a:t>
            </a:r>
            <a:r>
              <a:rPr lang="en-US" altLang="ko-KR" baseline="0" dirty="0" smtClean="0">
                <a:latin typeface="Arial" panose="020B0604020202020204" pitchFamily="34" charset="0"/>
              </a:rPr>
              <a:t>, </a:t>
            </a:r>
            <a:r>
              <a:rPr lang="ko-KR" altLang="en-US" baseline="0" dirty="0" smtClean="0">
                <a:latin typeface="Arial" panose="020B0604020202020204" pitchFamily="34" charset="0"/>
              </a:rPr>
              <a:t>점프</a:t>
            </a:r>
            <a:r>
              <a:rPr lang="en-US" altLang="ko-KR" baseline="0" dirty="0" smtClean="0">
                <a:latin typeface="Arial" panose="020B0604020202020204" pitchFamily="34" charset="0"/>
              </a:rPr>
              <a:t>, </a:t>
            </a:r>
            <a:r>
              <a:rPr lang="ko-KR" altLang="en-US" baseline="0" dirty="0" smtClean="0">
                <a:latin typeface="Arial" panose="020B0604020202020204" pitchFamily="34" charset="0"/>
              </a:rPr>
              <a:t>사망 모션을 추가하고 포탄의 폭발 모션을 추가하겠습니다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2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D199C4-A198-4412-B6D0-F81B76DA3ACE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게임월드는 보시는 바와 같이 정사각형을 적절한 위치에 배치하여 만들 생각입니다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게임을 </a:t>
            </a:r>
            <a:r>
              <a:rPr lang="ko-KR" altLang="en-US" dirty="0" smtClean="0">
                <a:latin typeface="Arial" panose="020B0604020202020204" pitchFamily="34" charset="0"/>
              </a:rPr>
              <a:t>시작하고 자신의 플레이 턴이 되면 캐릭터를 이동하여 유리한 위치로 가거나 힘과 각도를 조절하여 공격을 할 수 있습니다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공격을 하거나 제한 시간이 지났을 경우 자신의 턴이 종료가 되며 다음 플레이어의 턴이 시작 됩니다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ko-KR" altLang="en-US" baseline="0" dirty="0" smtClean="0">
                <a:latin typeface="Arial" panose="020B0604020202020204" pitchFamily="34" charset="0"/>
              </a:rPr>
              <a:t>상대편 캐릭터를 </a:t>
            </a:r>
            <a:r>
              <a:rPr lang="ko-KR" altLang="en-US" baseline="0" dirty="0" smtClean="0">
                <a:latin typeface="Arial" panose="020B0604020202020204" pitchFamily="34" charset="0"/>
              </a:rPr>
              <a:t>모두 죽이거나 자신의 </a:t>
            </a:r>
            <a:r>
              <a:rPr lang="ko-KR" altLang="en-US" baseline="0" dirty="0" smtClean="0">
                <a:latin typeface="Arial" panose="020B0604020202020204" pitchFamily="34" charset="0"/>
              </a:rPr>
              <a:t>캐릭터가 </a:t>
            </a:r>
            <a:r>
              <a:rPr lang="ko-KR" altLang="en-US" baseline="0" dirty="0" smtClean="0">
                <a:latin typeface="Arial" panose="020B0604020202020204" pitchFamily="34" charset="0"/>
              </a:rPr>
              <a:t>모두 죽으면 게임은 끝나게 됩니다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225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01D849-9754-4372-A31C-1D932051FAE6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>
                <a:latin typeface="Arial" panose="020B0604020202020204" pitchFamily="34" charset="0"/>
              </a:rPr>
              <a:t>마지막으로 개발 계획입니다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1</a:t>
            </a:r>
            <a:r>
              <a:rPr lang="ko-KR" altLang="en-US" dirty="0" smtClean="0">
                <a:latin typeface="Arial" panose="020B0604020202020204" pitchFamily="34" charset="0"/>
              </a:rPr>
              <a:t>주차에는 배경이미지와 사운드를 수집하여 게임 제작에 필요한 리소스를 준비합니다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2</a:t>
            </a:r>
            <a:r>
              <a:rPr lang="ko-KR" altLang="en-US" dirty="0" smtClean="0">
                <a:latin typeface="Arial" panose="020B0604020202020204" pitchFamily="34" charset="0"/>
              </a:rPr>
              <a:t>주차에는 캐릭터 조작에 따른 애니메이션을 추가하며 </a:t>
            </a:r>
            <a:r>
              <a:rPr lang="en-US" altLang="ko-KR" dirty="0" smtClean="0">
                <a:latin typeface="Arial" panose="020B0604020202020204" pitchFamily="34" charset="0"/>
              </a:rPr>
              <a:t>3</a:t>
            </a:r>
            <a:r>
              <a:rPr lang="ko-KR" altLang="en-US" dirty="0" smtClean="0">
                <a:latin typeface="Arial" panose="020B0604020202020204" pitchFamily="34" charset="0"/>
              </a:rPr>
              <a:t>주차에는 포탄을 구현하여 공격을 할 수 있도록 합니다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4</a:t>
            </a:r>
            <a:r>
              <a:rPr lang="ko-KR" altLang="en-US" dirty="0" smtClean="0">
                <a:latin typeface="Arial" panose="020B0604020202020204" pitchFamily="34" charset="0"/>
              </a:rPr>
              <a:t>주차</a:t>
            </a:r>
            <a:r>
              <a:rPr lang="en-US" altLang="ko-KR" dirty="0" smtClean="0">
                <a:latin typeface="Arial" panose="020B0604020202020204" pitchFamily="34" charset="0"/>
              </a:rPr>
              <a:t>,</a:t>
            </a:r>
            <a:r>
              <a:rPr lang="en-US" altLang="ko-KR" baseline="0" dirty="0" smtClean="0">
                <a:latin typeface="Arial" panose="020B0604020202020204" pitchFamily="34" charset="0"/>
              </a:rPr>
              <a:t> 5</a:t>
            </a:r>
            <a:r>
              <a:rPr lang="ko-KR" altLang="en-US" baseline="0" dirty="0" smtClean="0">
                <a:latin typeface="Arial" panose="020B0604020202020204" pitchFamily="34" charset="0"/>
              </a:rPr>
              <a:t>주차에는 지형과 아이템을 제작하고  </a:t>
            </a:r>
            <a:r>
              <a:rPr lang="en-US" altLang="ko-KR" baseline="0" dirty="0" smtClean="0">
                <a:latin typeface="Arial" panose="020B0604020202020204" pitchFamily="34" charset="0"/>
              </a:rPr>
              <a:t>6</a:t>
            </a:r>
            <a:r>
              <a:rPr lang="ko-KR" altLang="en-US" baseline="0" dirty="0" smtClean="0">
                <a:latin typeface="Arial" panose="020B0604020202020204" pitchFamily="34" charset="0"/>
              </a:rPr>
              <a:t>주차에는 오브젝트간의 충돌체크를 구현하여 기본적인 게임이 가능하도록 하겠습니다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baseline="0" dirty="0" smtClean="0">
                <a:latin typeface="Arial" panose="020B0604020202020204" pitchFamily="34" charset="0"/>
              </a:rPr>
              <a:t>7</a:t>
            </a:r>
            <a:r>
              <a:rPr lang="ko-KR" altLang="en-US" baseline="0" dirty="0" smtClean="0">
                <a:latin typeface="Arial" panose="020B0604020202020204" pitchFamily="34" charset="0"/>
              </a:rPr>
              <a:t>주차에는 플레이어의 턴</a:t>
            </a:r>
            <a:r>
              <a:rPr lang="en-US" altLang="ko-KR" baseline="0" dirty="0" smtClean="0">
                <a:latin typeface="Arial" panose="020B0604020202020204" pitchFamily="34" charset="0"/>
              </a:rPr>
              <a:t>, </a:t>
            </a:r>
            <a:r>
              <a:rPr lang="ko-KR" altLang="en-US" baseline="0" dirty="0" smtClean="0">
                <a:latin typeface="Arial" panose="020B0604020202020204" pitchFamily="34" charset="0"/>
              </a:rPr>
              <a:t>포탄의 이동에 따른 화면이동을 제작합니다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baseline="0" dirty="0" smtClean="0">
                <a:latin typeface="Arial" panose="020B0604020202020204" pitchFamily="34" charset="0"/>
              </a:rPr>
              <a:t>8</a:t>
            </a:r>
            <a:r>
              <a:rPr lang="ko-KR" altLang="en-US" baseline="0" dirty="0" smtClean="0">
                <a:latin typeface="Arial" panose="020B0604020202020204" pitchFamily="34" charset="0"/>
              </a:rPr>
              <a:t>주차에는 </a:t>
            </a:r>
            <a:r>
              <a:rPr lang="en-US" altLang="ko-KR" baseline="0" dirty="0" smtClean="0">
                <a:latin typeface="Arial" panose="020B0604020202020204" pitchFamily="34" charset="0"/>
              </a:rPr>
              <a:t>UI</a:t>
            </a:r>
            <a:r>
              <a:rPr lang="ko-KR" altLang="en-US" baseline="0" dirty="0" smtClean="0">
                <a:latin typeface="Arial" panose="020B0604020202020204" pitchFamily="34" charset="0"/>
              </a:rPr>
              <a:t>를 구현하고</a:t>
            </a:r>
            <a:r>
              <a:rPr lang="en-US" altLang="ko-KR" baseline="0" dirty="0" smtClean="0">
                <a:latin typeface="Arial" panose="020B0604020202020204" pitchFamily="34" charset="0"/>
              </a:rPr>
              <a:t>, 9</a:t>
            </a:r>
            <a:r>
              <a:rPr lang="ko-KR" altLang="en-US" baseline="0" dirty="0" smtClean="0">
                <a:latin typeface="Arial" panose="020B0604020202020204" pitchFamily="34" charset="0"/>
              </a:rPr>
              <a:t>주차에는 오류처리와 사운드를 추가합니다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ko-KR" altLang="en-US" baseline="0" dirty="0" smtClean="0">
                <a:latin typeface="Arial" panose="020B0604020202020204" pitchFamily="34" charset="0"/>
              </a:rPr>
              <a:t>마지막으로 </a:t>
            </a:r>
            <a:r>
              <a:rPr lang="en-US" altLang="ko-KR" baseline="0" dirty="0" smtClean="0">
                <a:latin typeface="Arial" panose="020B0604020202020204" pitchFamily="34" charset="0"/>
              </a:rPr>
              <a:t>10</a:t>
            </a:r>
            <a:r>
              <a:rPr lang="ko-KR" altLang="en-US" baseline="0" dirty="0" smtClean="0">
                <a:latin typeface="Arial" panose="020B0604020202020204" pitchFamily="34" charset="0"/>
              </a:rPr>
              <a:t>주차에는 최종 점검과 </a:t>
            </a:r>
            <a:r>
              <a:rPr lang="ko-KR" altLang="en-US" baseline="0" dirty="0" err="1" smtClean="0">
                <a:latin typeface="Arial" panose="020B0604020202020204" pitchFamily="34" charset="0"/>
              </a:rPr>
              <a:t>릴리즈</a:t>
            </a:r>
            <a:r>
              <a:rPr lang="ko-KR" altLang="en-US" baseline="0" dirty="0" smtClean="0">
                <a:latin typeface="Arial" panose="020B0604020202020204" pitchFamily="34" charset="0"/>
              </a:rPr>
              <a:t> 과정을 통해 게임을 완성시키도록 하겠습니다</a:t>
            </a:r>
            <a:r>
              <a:rPr lang="en-US" altLang="ko-KR" baseline="0" dirty="0" smtClean="0">
                <a:latin typeface="Arial" panose="020B0604020202020204" pitchFamily="34" charset="0"/>
              </a:rPr>
              <a:t>.</a:t>
            </a:r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6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투디 게임프로그래밍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발표를 모두 마치겠습니다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72F55-AB87-446D-92DA-A8490B492433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499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4"/>
          <p:cNvSpPr>
            <a:spLocks noChangeArrowheads="1"/>
          </p:cNvSpPr>
          <p:nvPr userDrawn="1"/>
        </p:nvSpPr>
        <p:spPr bwMode="auto">
          <a:xfrm>
            <a:off x="6488113" y="4191000"/>
            <a:ext cx="3192462" cy="3192463"/>
          </a:xfrm>
          <a:prstGeom prst="ellipse">
            <a:avLst/>
          </a:prstGeom>
          <a:solidFill>
            <a:srgbClr val="0085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grpSp>
        <p:nvGrpSpPr>
          <p:cNvPr id="4" name="Group 18"/>
          <p:cNvGrpSpPr>
            <a:grpSpLocks/>
          </p:cNvGrpSpPr>
          <p:nvPr userDrawn="1"/>
        </p:nvGrpSpPr>
        <p:grpSpPr bwMode="auto">
          <a:xfrm>
            <a:off x="250825" y="146050"/>
            <a:ext cx="1295400" cy="6550025"/>
            <a:chOff x="250825" y="145371"/>
            <a:chExt cx="1295400" cy="6550029"/>
          </a:xfrm>
        </p:grpSpPr>
        <p:sp>
          <p:nvSpPr>
            <p:cNvPr id="5" name="Oval 24"/>
            <p:cNvSpPr>
              <a:spLocks noChangeArrowheads="1"/>
            </p:cNvSpPr>
            <p:nvPr userDrawn="1"/>
          </p:nvSpPr>
          <p:spPr bwMode="auto">
            <a:xfrm>
              <a:off x="250825" y="145371"/>
              <a:ext cx="1295400" cy="1295401"/>
            </a:xfrm>
            <a:prstGeom prst="ellipse">
              <a:avLst/>
            </a:prstGeom>
            <a:solidFill>
              <a:srgbClr val="008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6" name="Oval 24"/>
            <p:cNvSpPr>
              <a:spLocks noChangeArrowheads="1"/>
            </p:cNvSpPr>
            <p:nvPr userDrawn="1"/>
          </p:nvSpPr>
          <p:spPr bwMode="auto">
            <a:xfrm>
              <a:off x="250825" y="1448710"/>
              <a:ext cx="1295400" cy="1295401"/>
            </a:xfrm>
            <a:prstGeom prst="ellipse">
              <a:avLst/>
            </a:prstGeom>
            <a:solidFill>
              <a:srgbClr val="F4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7" name="Oval 24"/>
            <p:cNvSpPr>
              <a:spLocks noChangeArrowheads="1"/>
            </p:cNvSpPr>
            <p:nvPr userDrawn="1"/>
          </p:nvSpPr>
          <p:spPr bwMode="auto">
            <a:xfrm>
              <a:off x="250825" y="2744111"/>
              <a:ext cx="1295400" cy="129540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8" name="Oval 24"/>
            <p:cNvSpPr>
              <a:spLocks noChangeArrowheads="1"/>
            </p:cNvSpPr>
            <p:nvPr userDrawn="1"/>
          </p:nvSpPr>
          <p:spPr bwMode="auto">
            <a:xfrm>
              <a:off x="250825" y="4068086"/>
              <a:ext cx="1295400" cy="1295401"/>
            </a:xfrm>
            <a:prstGeom prst="ellipse">
              <a:avLst/>
            </a:prstGeom>
            <a:solidFill>
              <a:srgbClr val="009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9" name="Oval 24"/>
            <p:cNvSpPr>
              <a:spLocks noChangeArrowheads="1"/>
            </p:cNvSpPr>
            <p:nvPr userDrawn="1"/>
          </p:nvSpPr>
          <p:spPr bwMode="auto">
            <a:xfrm>
              <a:off x="250825" y="5399999"/>
              <a:ext cx="1295400" cy="1295401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" name="Oval 24"/>
            <p:cNvSpPr>
              <a:spLocks noChangeArrowheads="1"/>
            </p:cNvSpPr>
            <p:nvPr userDrawn="1"/>
          </p:nvSpPr>
          <p:spPr bwMode="auto">
            <a:xfrm>
              <a:off x="438150" y="33269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auto">
            <a:xfrm>
              <a:off x="438150" y="1636035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438150" y="293143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3" name="Oval 24"/>
            <p:cNvSpPr>
              <a:spLocks noChangeArrowheads="1"/>
            </p:cNvSpPr>
            <p:nvPr userDrawn="1"/>
          </p:nvSpPr>
          <p:spPr bwMode="auto">
            <a:xfrm>
              <a:off x="414338" y="4255412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auto">
            <a:xfrm>
              <a:off x="414338" y="5587324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</p:grpSp>
      <p:sp>
        <p:nvSpPr>
          <p:cNvPr id="15" name="Oval 24"/>
          <p:cNvSpPr>
            <a:spLocks noChangeArrowheads="1"/>
          </p:cNvSpPr>
          <p:nvPr userDrawn="1"/>
        </p:nvSpPr>
        <p:spPr bwMode="auto">
          <a:xfrm>
            <a:off x="8632825" y="4256088"/>
            <a:ext cx="1079500" cy="1077912"/>
          </a:xfrm>
          <a:prstGeom prst="ellipse">
            <a:avLst/>
          </a:prstGeom>
          <a:solidFill>
            <a:srgbClr val="F4C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6" name="Oval 24"/>
          <p:cNvSpPr>
            <a:spLocks noChangeArrowheads="1"/>
          </p:cNvSpPr>
          <p:nvPr userDrawn="1"/>
        </p:nvSpPr>
        <p:spPr bwMode="auto">
          <a:xfrm>
            <a:off x="5965825" y="5256213"/>
            <a:ext cx="2336800" cy="23368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7" name="Oval 24"/>
          <p:cNvSpPr>
            <a:spLocks noChangeArrowheads="1"/>
          </p:cNvSpPr>
          <p:nvPr userDrawn="1"/>
        </p:nvSpPr>
        <p:spPr bwMode="auto">
          <a:xfrm>
            <a:off x="5819775" y="5064125"/>
            <a:ext cx="522288" cy="523875"/>
          </a:xfrm>
          <a:prstGeom prst="ellipse">
            <a:avLst/>
          </a:prstGeom>
          <a:solidFill>
            <a:srgbClr val="009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8" name="Oval 24"/>
          <p:cNvSpPr>
            <a:spLocks noChangeArrowheads="1"/>
          </p:cNvSpPr>
          <p:nvPr userDrawn="1"/>
        </p:nvSpPr>
        <p:spPr bwMode="auto">
          <a:xfrm>
            <a:off x="5978525" y="4529138"/>
            <a:ext cx="374650" cy="374650"/>
          </a:xfrm>
          <a:prstGeom prst="ellipse">
            <a:avLst/>
          </a:prstGeom>
          <a:solidFill>
            <a:srgbClr val="DF0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9" name="Oval 24"/>
          <p:cNvSpPr>
            <a:spLocks noChangeArrowheads="1"/>
          </p:cNvSpPr>
          <p:nvPr userDrawn="1"/>
        </p:nvSpPr>
        <p:spPr bwMode="auto">
          <a:xfrm>
            <a:off x="6464300" y="4295775"/>
            <a:ext cx="111125" cy="112713"/>
          </a:xfrm>
          <a:prstGeom prst="ellipse">
            <a:avLst/>
          </a:prstGeom>
          <a:solidFill>
            <a:srgbClr val="F4C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35995" y="2361070"/>
            <a:ext cx="7312025" cy="1074737"/>
          </a:xfrm>
          <a:solidFill>
            <a:schemeClr val="bg1"/>
          </a:solidFill>
        </p:spPr>
        <p:txBody>
          <a:bodyPr/>
          <a:lstStyle>
            <a:lvl1pPr algn="ctr">
              <a:defRPr sz="400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73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7275" y="327025"/>
            <a:ext cx="1736725" cy="5249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7100" y="327025"/>
            <a:ext cx="5057775" cy="5249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93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98763" y="1538288"/>
            <a:ext cx="616585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54068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3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4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98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37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31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1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56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8763" y="1538288"/>
            <a:ext cx="6165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7100" y="327025"/>
            <a:ext cx="6946900" cy="1017588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grpSp>
        <p:nvGrpSpPr>
          <p:cNvPr id="1029" name="Group 6"/>
          <p:cNvGrpSpPr>
            <a:grpSpLocks/>
          </p:cNvGrpSpPr>
          <p:nvPr userDrawn="1"/>
        </p:nvGrpSpPr>
        <p:grpSpPr bwMode="auto">
          <a:xfrm>
            <a:off x="250825" y="146050"/>
            <a:ext cx="1295400" cy="6550025"/>
            <a:chOff x="250825" y="145371"/>
            <a:chExt cx="1295400" cy="6550029"/>
          </a:xfrm>
        </p:grpSpPr>
        <p:sp>
          <p:nvSpPr>
            <p:cNvPr id="1030" name="Oval 24"/>
            <p:cNvSpPr>
              <a:spLocks noChangeArrowheads="1"/>
            </p:cNvSpPr>
            <p:nvPr userDrawn="1"/>
          </p:nvSpPr>
          <p:spPr bwMode="auto">
            <a:xfrm>
              <a:off x="250825" y="145371"/>
              <a:ext cx="1295400" cy="1295401"/>
            </a:xfrm>
            <a:prstGeom prst="ellipse">
              <a:avLst/>
            </a:prstGeom>
            <a:solidFill>
              <a:srgbClr val="008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1" name="Oval 24"/>
            <p:cNvSpPr>
              <a:spLocks noChangeArrowheads="1"/>
            </p:cNvSpPr>
            <p:nvPr userDrawn="1"/>
          </p:nvSpPr>
          <p:spPr bwMode="auto">
            <a:xfrm>
              <a:off x="250825" y="1448710"/>
              <a:ext cx="1295400" cy="1295401"/>
            </a:xfrm>
            <a:prstGeom prst="ellipse">
              <a:avLst/>
            </a:prstGeom>
            <a:solidFill>
              <a:srgbClr val="F4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2" name="Oval 24"/>
            <p:cNvSpPr>
              <a:spLocks noChangeArrowheads="1"/>
            </p:cNvSpPr>
            <p:nvPr userDrawn="1"/>
          </p:nvSpPr>
          <p:spPr bwMode="auto">
            <a:xfrm>
              <a:off x="250825" y="2744111"/>
              <a:ext cx="1295400" cy="129540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3" name="Oval 24"/>
            <p:cNvSpPr>
              <a:spLocks noChangeArrowheads="1"/>
            </p:cNvSpPr>
            <p:nvPr userDrawn="1"/>
          </p:nvSpPr>
          <p:spPr bwMode="auto">
            <a:xfrm>
              <a:off x="250825" y="4068086"/>
              <a:ext cx="1295400" cy="1295401"/>
            </a:xfrm>
            <a:prstGeom prst="ellipse">
              <a:avLst/>
            </a:prstGeom>
            <a:solidFill>
              <a:srgbClr val="009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4" name="Oval 24"/>
            <p:cNvSpPr>
              <a:spLocks noChangeArrowheads="1"/>
            </p:cNvSpPr>
            <p:nvPr userDrawn="1"/>
          </p:nvSpPr>
          <p:spPr bwMode="auto">
            <a:xfrm>
              <a:off x="250825" y="5399999"/>
              <a:ext cx="1295400" cy="1295401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5" name="Oval 24"/>
            <p:cNvSpPr>
              <a:spLocks noChangeArrowheads="1"/>
            </p:cNvSpPr>
            <p:nvPr userDrawn="1"/>
          </p:nvSpPr>
          <p:spPr bwMode="auto">
            <a:xfrm>
              <a:off x="438150" y="33269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6" name="Oval 24"/>
            <p:cNvSpPr>
              <a:spLocks noChangeArrowheads="1"/>
            </p:cNvSpPr>
            <p:nvPr userDrawn="1"/>
          </p:nvSpPr>
          <p:spPr bwMode="auto">
            <a:xfrm>
              <a:off x="438150" y="1636035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7" name="Oval 24"/>
            <p:cNvSpPr>
              <a:spLocks noChangeArrowheads="1"/>
            </p:cNvSpPr>
            <p:nvPr userDrawn="1"/>
          </p:nvSpPr>
          <p:spPr bwMode="auto">
            <a:xfrm>
              <a:off x="438150" y="293143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8" name="Oval 24"/>
            <p:cNvSpPr>
              <a:spLocks noChangeArrowheads="1"/>
            </p:cNvSpPr>
            <p:nvPr userDrawn="1"/>
          </p:nvSpPr>
          <p:spPr bwMode="auto">
            <a:xfrm>
              <a:off x="414338" y="4255412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9" name="Oval 24"/>
            <p:cNvSpPr>
              <a:spLocks noChangeArrowheads="1"/>
            </p:cNvSpPr>
            <p:nvPr userDrawn="1"/>
          </p:nvSpPr>
          <p:spPr bwMode="auto">
            <a:xfrm>
              <a:off x="414338" y="5587324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5536" y="640533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F8FE8273-17C9-4ACB-A3B5-010A3473AC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0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–"/>
        <a:defRPr sz="16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1975" y="1824038"/>
            <a:ext cx="7312025" cy="1074737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002060"/>
                </a:solidFill>
              </a:rPr>
              <a:t>2D</a:t>
            </a:r>
            <a:r>
              <a:rPr lang="ko-KR" altLang="en-US" dirty="0">
                <a:solidFill>
                  <a:srgbClr val="002060"/>
                </a:solidFill>
              </a:rPr>
              <a:t>게임 프로그래밍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차 발표</a:t>
            </a:r>
            <a:endParaRPr lang="en-US" altLang="en-US" dirty="0" smtClean="0"/>
          </a:p>
        </p:txBody>
      </p:sp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327025" y="546100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CC00"/>
              </a:buClr>
              <a:buChar char="–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Company LOGO</a:t>
            </a:r>
            <a:endParaRPr lang="fr-FR" altLang="en-US" sz="1600">
              <a:solidFill>
                <a:schemeClr val="bg1"/>
              </a:solidFill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4967536" y="4702126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dirty="0" smtClean="0">
                <a:solidFill>
                  <a:srgbClr val="000000"/>
                </a:solidFill>
              </a:rPr>
              <a:t>2011182017 </a:t>
            </a:r>
            <a:r>
              <a:rPr lang="ko-KR" altLang="en-US" sz="3000" b="1" dirty="0" smtClean="0">
                <a:solidFill>
                  <a:srgbClr val="000000"/>
                </a:solidFill>
              </a:rPr>
              <a:t>박건희</a:t>
            </a:r>
            <a:endParaRPr lang="ko-KR" altLang="en-US" sz="3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목차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pPr eaLnBrk="1" hangingPunct="1">
              <a:lnSpc>
                <a:spcPct val="200000"/>
              </a:lnSpc>
            </a:pPr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pPr eaLnBrk="1" hangingPunct="1">
              <a:lnSpc>
                <a:spcPct val="200000"/>
              </a:lnSpc>
            </a:pPr>
            <a:r>
              <a:rPr lang="ko-KR" altLang="en-US" dirty="0" smtClean="0"/>
              <a:t>예상 실행 흐름</a:t>
            </a:r>
            <a:endParaRPr lang="en-US" altLang="ko-KR" dirty="0" smtClean="0"/>
          </a:p>
          <a:p>
            <a:pPr eaLnBrk="1" hangingPunct="1">
              <a:lnSpc>
                <a:spcPct val="200000"/>
              </a:lnSpc>
            </a:pPr>
            <a:r>
              <a:rPr lang="ko-KR" altLang="en-US" dirty="0" smtClean="0"/>
              <a:t>개발 일정</a:t>
            </a:r>
            <a:endParaRPr lang="en-GB" altLang="en-US" dirty="0" smtClean="0"/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327025" y="546100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CC00"/>
              </a:buClr>
              <a:buChar char="–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Company LOGO</a:t>
            </a:r>
            <a:endParaRPr lang="fr-F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en-US" dirty="0" smtClean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27025" y="546100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CC00"/>
              </a:buClr>
              <a:buChar char="–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Company LOGO</a:t>
            </a:r>
            <a:endParaRPr lang="fr-F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11" y="1991958"/>
            <a:ext cx="3230880" cy="37917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77" y="1476600"/>
            <a:ext cx="3236412" cy="20516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77" y="3887814"/>
            <a:ext cx="3236412" cy="23966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개발 범위</a:t>
            </a:r>
            <a:endParaRPr lang="en-US" altLang="en-US" dirty="0" smtClea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3737581"/>
              </p:ext>
            </p:extLst>
          </p:nvPr>
        </p:nvGraphicFramePr>
        <p:xfrm>
          <a:off x="2197100" y="1767838"/>
          <a:ext cx="6685643" cy="420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809"/>
                <a:gridCol w="2031177"/>
                <a:gridCol w="2699657"/>
              </a:tblGrid>
              <a:tr h="5531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최소 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추가 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캐릭터 컨트롤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←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→ 키를 이용하여 이동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↑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↓  키를 이용하여 각도 조절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Ctrl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키를 이용하여 점프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Space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키를 이용하여 힘 조절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4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개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다양한 </a:t>
                      </a: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</a:rPr>
                        <a:t>맵을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추가하여 선택할 수 있도록 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게임기능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</a:rPr>
                        <a:t>피격시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체력 감소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지형 파괴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초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마다 턴이 바뀌면서 게임이 진행됨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8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사운드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</a:rPr>
                        <a:t>배경음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포탄소리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아이템 </a:t>
                      </a:r>
                      <a:r>
                        <a:rPr lang="ko-KR" altLang="en-US" sz="1600" baseline="0" dirty="0" err="1" smtClean="0">
                          <a:solidFill>
                            <a:srgbClr val="000000"/>
                          </a:solidFill>
                        </a:rPr>
                        <a:t>습득시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효과음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8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애니메이션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이동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점프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사망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폭발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CC00"/>
              </a:buClr>
              <a:buChar char="–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00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예상 게임의 실행 흐름</a:t>
            </a:r>
            <a:endParaRPr lang="en-US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70" y="1741704"/>
            <a:ext cx="4350592" cy="22160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18" y="4882086"/>
            <a:ext cx="4321896" cy="18485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599" y="3495873"/>
            <a:ext cx="2577363" cy="440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173" y="6272323"/>
            <a:ext cx="2563914" cy="437913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3960280" y="1901613"/>
            <a:ext cx="831858" cy="785831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3170" y="2042809"/>
            <a:ext cx="39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플레이어 </a:t>
            </a:r>
            <a:r>
              <a:rPr lang="en-US" altLang="ko-KR" sz="1200" dirty="0" smtClean="0">
                <a:solidFill>
                  <a:srgbClr val="000000"/>
                </a:solidFill>
              </a:rPr>
              <a:t>1 </a:t>
            </a:r>
            <a:r>
              <a:rPr lang="ko-KR" altLang="en-US" sz="1200" dirty="0" smtClean="0">
                <a:solidFill>
                  <a:srgbClr val="000000"/>
                </a:solidFill>
              </a:rPr>
              <a:t>의 턴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</a:rPr>
              <a:t>각도와 힘을 조절하여 시간 내에 공격을 한다</a:t>
            </a:r>
            <a:r>
              <a:rPr lang="en-US" altLang="ko-KR" sz="1200" dirty="0" smtClean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</a:rPr>
              <a:t>포탄을 발사하면 턴 종료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1943580" y="1380999"/>
            <a:ext cx="2473234" cy="1877618"/>
          </a:xfrm>
          <a:custGeom>
            <a:avLst/>
            <a:gdLst>
              <a:gd name="connsiteX0" fmla="*/ 1410789 w 1410789"/>
              <a:gd name="connsiteY0" fmla="*/ 820183 h 1325280"/>
              <a:gd name="connsiteX1" fmla="*/ 748937 w 1410789"/>
              <a:gd name="connsiteY1" fmla="*/ 10286 h 1325280"/>
              <a:gd name="connsiteX2" fmla="*/ 0 w 1410789"/>
              <a:gd name="connsiteY2" fmla="*/ 1325280 h 132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789" h="1325280">
                <a:moveTo>
                  <a:pt x="1410789" y="820183"/>
                </a:moveTo>
                <a:cubicBezTo>
                  <a:pt x="1197428" y="373143"/>
                  <a:pt x="984068" y="-73897"/>
                  <a:pt x="748937" y="10286"/>
                </a:cubicBezTo>
                <a:cubicBezTo>
                  <a:pt x="513805" y="94469"/>
                  <a:pt x="148046" y="1139497"/>
                  <a:pt x="0" y="132528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9140" y="4524545"/>
            <a:ext cx="3370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포탄의 범위 내에 있는 지형은 파괴가 된다</a:t>
            </a:r>
            <a:r>
              <a:rPr lang="en-US" altLang="ko-KR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365242" y="5806372"/>
            <a:ext cx="831858" cy="785831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99851" y="5645289"/>
            <a:ext cx="39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</a:rPr>
              <a:t>플레이어 </a:t>
            </a:r>
            <a:r>
              <a:rPr lang="en-US" altLang="ko-KR" sz="1200" dirty="0" smtClean="0">
                <a:solidFill>
                  <a:srgbClr val="000000"/>
                </a:solidFill>
              </a:rPr>
              <a:t>2 </a:t>
            </a:r>
            <a:r>
              <a:rPr lang="ko-KR" altLang="en-US" sz="1200" dirty="0" smtClean="0">
                <a:solidFill>
                  <a:srgbClr val="000000"/>
                </a:solidFill>
              </a:rPr>
              <a:t>의 턴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</a:rPr>
              <a:t>각도와 힘을 조절하여 시간 내에 공격을 한다</a:t>
            </a:r>
            <a:r>
              <a:rPr lang="en-US" altLang="ko-KR" sz="1200" dirty="0" smtClean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</a:rPr>
              <a:t>포탄을 발사하면 턴 종료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>
            <a:off x="5665973" y="3495873"/>
            <a:ext cx="783772" cy="1616058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아래쪽 화살표 28"/>
          <p:cNvSpPr/>
          <p:nvPr/>
        </p:nvSpPr>
        <p:spPr bwMode="auto">
          <a:xfrm rot="10800000">
            <a:off x="7143682" y="3476267"/>
            <a:ext cx="783772" cy="1616058"/>
          </a:xfrm>
          <a:prstGeom prst="downArrow">
            <a:avLst/>
          </a:prstGeom>
          <a:solidFill>
            <a:srgbClr val="FF0000"/>
          </a:solidFill>
          <a:ln w="571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개발 계획</a:t>
            </a:r>
            <a:endParaRPr lang="en-US" altLang="en-US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59951"/>
              </p:ext>
            </p:extLst>
          </p:nvPr>
        </p:nvGraphicFramePr>
        <p:xfrm>
          <a:off x="2197100" y="1841137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031"/>
                <a:gridCol w="5009969"/>
              </a:tblGrid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 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배경이미지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사운드 등 수집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2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캐릭터 애니메이션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조작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 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포탄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 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지형 제작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 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아이템 제작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 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오브젝트의 충돌체크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 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화면이동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 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 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오류 처리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57" y="1119286"/>
            <a:ext cx="7373474" cy="43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02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80"/>
      </a:dk1>
      <a:lt1>
        <a:srgbClr val="FFFFFF"/>
      </a:lt1>
      <a:dk2>
        <a:srgbClr val="FFFFFF"/>
      </a:dk2>
      <a:lt2>
        <a:srgbClr val="808080"/>
      </a:lt2>
      <a:accent1>
        <a:srgbClr val="B4D7EB"/>
      </a:accent1>
      <a:accent2>
        <a:srgbClr val="183883"/>
      </a:accent2>
      <a:accent3>
        <a:srgbClr val="FFFFFF"/>
      </a:accent3>
      <a:accent4>
        <a:srgbClr val="00006C"/>
      </a:accent4>
      <a:accent5>
        <a:srgbClr val="D6E8F3"/>
      </a:accent5>
      <a:accent6>
        <a:srgbClr val="153276"/>
      </a:accent6>
      <a:hlink>
        <a:srgbClr val="365B91"/>
      </a:hlink>
      <a:folHlink>
        <a:srgbClr val="97C6E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518</Words>
  <Application>Microsoft Office PowerPoint</Application>
  <PresentationFormat>화면 슬라이드 쇼(4:3)</PresentationFormat>
  <Paragraphs>92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Default Design</vt:lpstr>
      <vt:lpstr>2D게임 프로그래밍 1차 발표</vt:lpstr>
      <vt:lpstr>목차</vt:lpstr>
      <vt:lpstr>게임 컨셉</vt:lpstr>
      <vt:lpstr>개발 범위</vt:lpstr>
      <vt:lpstr>예상 게임의 실행 흐름</vt:lpstr>
      <vt:lpstr>개발 계획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GunHee</cp:lastModifiedBy>
  <cp:revision>68</cp:revision>
  <dcterms:created xsi:type="dcterms:W3CDTF">2005-02-28T14:06:28Z</dcterms:created>
  <dcterms:modified xsi:type="dcterms:W3CDTF">2015-09-20T07:46:25Z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