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4D62-5D7C-4C9E-AFE9-4711E2F6B0A8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AB04-FA03-4DAA-A1AE-8602F892B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9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4D62-5D7C-4C9E-AFE9-4711E2F6B0A8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AB04-FA03-4DAA-A1AE-8602F892B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4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4D62-5D7C-4C9E-AFE9-4711E2F6B0A8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AB04-FA03-4DAA-A1AE-8602F892B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3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4D62-5D7C-4C9E-AFE9-4711E2F6B0A8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AB04-FA03-4DAA-A1AE-8602F892B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6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4D62-5D7C-4C9E-AFE9-4711E2F6B0A8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AB04-FA03-4DAA-A1AE-8602F892B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8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4D62-5D7C-4C9E-AFE9-4711E2F6B0A8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AB04-FA03-4DAA-A1AE-8602F892B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4D62-5D7C-4C9E-AFE9-4711E2F6B0A8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AB04-FA03-4DAA-A1AE-8602F892B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4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4D62-5D7C-4C9E-AFE9-4711E2F6B0A8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AB04-FA03-4DAA-A1AE-8602F892B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4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4D62-5D7C-4C9E-AFE9-4711E2F6B0A8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AB04-FA03-4DAA-A1AE-8602F892B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41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4D62-5D7C-4C9E-AFE9-4711E2F6B0A8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AB04-FA03-4DAA-A1AE-8602F892B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74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4D62-5D7C-4C9E-AFE9-4711E2F6B0A8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AB04-FA03-4DAA-A1AE-8602F892B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24D62-5D7C-4C9E-AFE9-4711E2F6B0A8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9AB04-FA03-4DAA-A1AE-8602F892B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10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930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131" y="3902453"/>
            <a:ext cx="4145494" cy="27067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452" y="115704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정형 데이터와 비정형 데이터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6373" y="1318184"/>
            <a:ext cx="11522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owunDodum-Regular"/>
              </a:rPr>
              <a:t>→</a:t>
            </a:r>
            <a:r>
              <a:rPr lang="ko-KR" altLang="en-US" sz="1600" b="0" i="0" dirty="0" smtClean="0">
                <a:solidFill>
                  <a:srgbClr val="000000"/>
                </a:solidFill>
                <a:effectLst/>
                <a:latin typeface="GowunDodum-Regular"/>
              </a:rPr>
              <a:t>구조화된 데이터</a:t>
            </a:r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GowunDodum-Regular"/>
              </a:rPr>
              <a:t>, </a:t>
            </a:r>
            <a:r>
              <a:rPr lang="ko-KR" altLang="en-US" sz="1600" b="0" i="0" dirty="0" smtClean="0">
                <a:solidFill>
                  <a:srgbClr val="000000"/>
                </a:solidFill>
                <a:effectLst/>
                <a:latin typeface="GowunDodum-Regular"/>
              </a:rPr>
              <a:t>즉 미리 정해진 구조에 따라 저장된 데이터</a:t>
            </a:r>
            <a:endParaRPr lang="en-US" altLang="ko-KR" sz="1600" b="0" i="0" dirty="0" smtClean="0">
              <a:solidFill>
                <a:srgbClr val="000000"/>
              </a:solidFill>
              <a:effectLst/>
              <a:latin typeface="GowunDodum-Regular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GowunDodum-Regular"/>
              </a:rPr>
              <a:t>   ex) </a:t>
            </a:r>
            <a:r>
              <a:rPr lang="ko-KR" altLang="en-US" sz="1600" b="0" i="0" dirty="0" smtClean="0">
                <a:solidFill>
                  <a:srgbClr val="000000"/>
                </a:solidFill>
                <a:effectLst/>
                <a:latin typeface="GowunDodum-Regular"/>
              </a:rPr>
              <a:t>표 안에서 행과 열에 의해 지정된 각 칸에 데이터를 저장하는 엑셀의 스프레드 시트</a:t>
            </a:r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GowunDodum-Regular"/>
              </a:rPr>
              <a:t>,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GowunDodum-Regular"/>
              </a:rPr>
              <a:t>   </a:t>
            </a:r>
            <a:r>
              <a:rPr lang="ko-KR" altLang="en-US" sz="1600" b="0" i="0" dirty="0" smtClean="0">
                <a:solidFill>
                  <a:srgbClr val="000000"/>
                </a:solidFill>
                <a:effectLst/>
                <a:latin typeface="GowunDodum-Regular"/>
              </a:rPr>
              <a:t>관계 데이터베이스의 테이블 </a:t>
            </a:r>
            <a:r>
              <a:rPr lang="ko-KR" altLang="en-US" sz="1600" dirty="0">
                <a:solidFill>
                  <a:srgbClr val="000000"/>
                </a:solidFill>
                <a:latin typeface="GowunDodum-Regular"/>
              </a:rPr>
              <a:t>등</a:t>
            </a:r>
            <a:endParaRPr lang="en-US" altLang="ko-KR" sz="1600" b="0" i="0" dirty="0">
              <a:solidFill>
                <a:srgbClr val="000000"/>
              </a:solidFill>
              <a:effectLst/>
              <a:latin typeface="GowunDodum-Regular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0577" y="873482"/>
            <a:ext cx="3669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GowunDodum-Regular"/>
              </a:rPr>
              <a:t>정형 데이터</a:t>
            </a:r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GowunDodum-Regular"/>
              </a:rPr>
              <a:t>(Structured Data)</a:t>
            </a:r>
            <a:endParaRPr lang="en-US" altLang="ko-KR" sz="2000" b="1" i="0" dirty="0" smtClean="0">
              <a:solidFill>
                <a:srgbClr val="000000"/>
              </a:solidFill>
              <a:effectLst/>
              <a:latin typeface="GowunDodum-Regular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2967" y="2897401"/>
            <a:ext cx="8962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GowunDodum-Regular"/>
              </a:rPr>
              <a:t>→ </a:t>
            </a:r>
            <a:r>
              <a:rPr lang="ko-KR" altLang="en-US" sz="1600" b="0" i="0" dirty="0" smtClean="0">
                <a:solidFill>
                  <a:srgbClr val="000000"/>
                </a:solidFill>
                <a:effectLst/>
                <a:latin typeface="GowunDodum-Regular"/>
              </a:rPr>
              <a:t>정해진 구조가 없이 저장된 데이터</a:t>
            </a:r>
            <a:endParaRPr lang="en-US" altLang="ko-KR" sz="1600" b="0" i="0" dirty="0" smtClean="0">
              <a:solidFill>
                <a:srgbClr val="000000"/>
              </a:solidFill>
              <a:effectLst/>
              <a:latin typeface="GowunDodum-Regular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GowunDodum-Regular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GowunDodum-Regular"/>
              </a:rPr>
              <a:t>   ex) </a:t>
            </a:r>
            <a:r>
              <a:rPr lang="ko-KR" altLang="en-US" sz="1600" b="0" i="0" dirty="0" smtClean="0">
                <a:solidFill>
                  <a:srgbClr val="000000"/>
                </a:solidFill>
                <a:effectLst/>
                <a:latin typeface="GowunDodum-Regular"/>
              </a:rPr>
              <a:t>소셜 데이터의 텍스트</a:t>
            </a:r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GowunDodum-Regular"/>
              </a:rPr>
              <a:t>, </a:t>
            </a:r>
            <a:r>
              <a:rPr lang="ko-KR" altLang="en-US" sz="1600" b="0" i="0" dirty="0" smtClean="0">
                <a:solidFill>
                  <a:srgbClr val="000000"/>
                </a:solidFill>
                <a:effectLst/>
                <a:latin typeface="GowunDodum-Regular"/>
              </a:rPr>
              <a:t>이미지</a:t>
            </a:r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GowunDodum-Regular"/>
              </a:rPr>
              <a:t>, </a:t>
            </a:r>
            <a:r>
              <a:rPr lang="ko-KR" altLang="en-US" sz="1600" b="0" i="0" dirty="0" smtClean="0">
                <a:solidFill>
                  <a:srgbClr val="000000"/>
                </a:solidFill>
                <a:effectLst/>
                <a:latin typeface="GowunDodum-Regular"/>
              </a:rPr>
              <a:t>영상</a:t>
            </a:r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GowunDodum-Regular"/>
              </a:rPr>
              <a:t>, </a:t>
            </a:r>
            <a:r>
              <a:rPr lang="ko-KR" altLang="en-US" sz="1600" b="0" i="0" dirty="0" smtClean="0">
                <a:solidFill>
                  <a:srgbClr val="000000"/>
                </a:solidFill>
                <a:effectLst/>
                <a:latin typeface="GowunDodum-Regular"/>
              </a:rPr>
              <a:t>워드나 </a:t>
            </a:r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GowunDodum-Regular"/>
              </a:rPr>
              <a:t>PDF </a:t>
            </a:r>
            <a:r>
              <a:rPr lang="ko-KR" altLang="en-US" sz="1600" b="0" i="0" dirty="0" smtClean="0">
                <a:solidFill>
                  <a:srgbClr val="000000"/>
                </a:solidFill>
                <a:effectLst/>
                <a:latin typeface="GowunDodum-Regular"/>
              </a:rPr>
              <a:t>문서와 같은 멀티미디어 데이터</a:t>
            </a:r>
            <a:endParaRPr lang="en-US" altLang="ko-KR" sz="1600" b="0" i="0" dirty="0" smtClean="0">
              <a:solidFill>
                <a:srgbClr val="000000"/>
              </a:solidFill>
              <a:effectLst/>
              <a:latin typeface="GowunDodum-Regular"/>
            </a:endParaRPr>
          </a:p>
          <a:p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GowunDodum-Regular"/>
              </a:rPr>
              <a:t>    SNS </a:t>
            </a:r>
            <a:r>
              <a:rPr lang="ko-KR" altLang="en-US" sz="1600" b="0" i="0" dirty="0" smtClean="0">
                <a:solidFill>
                  <a:srgbClr val="000000"/>
                </a:solidFill>
                <a:effectLst/>
                <a:latin typeface="GowunDodum-Regular"/>
              </a:rPr>
              <a:t>이용률이 크게 높아지면서 실시간으로 많은 양의 비정형 데이터가 생산되고 있음</a:t>
            </a:r>
            <a:endParaRPr lang="en-US" altLang="ko-KR" sz="1600" b="0" i="0" dirty="0">
              <a:solidFill>
                <a:srgbClr val="000000"/>
              </a:solidFill>
              <a:effectLst/>
              <a:latin typeface="GowunDodum-Regular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0577" y="2425652"/>
            <a:ext cx="4249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i="0" dirty="0" smtClean="0">
                <a:solidFill>
                  <a:srgbClr val="000000"/>
                </a:solidFill>
                <a:effectLst/>
                <a:latin typeface="GowunDodum-Regular"/>
              </a:rPr>
              <a:t>비정형 데이터</a:t>
            </a:r>
            <a:r>
              <a:rPr lang="en-US" altLang="ko-KR" sz="2000" b="1" i="0" dirty="0" smtClean="0">
                <a:solidFill>
                  <a:srgbClr val="000000"/>
                </a:solidFill>
                <a:effectLst/>
                <a:latin typeface="GowunDodum-Regular"/>
              </a:rPr>
              <a:t>(Unstructured Data)</a:t>
            </a:r>
            <a:endParaRPr lang="ko-KR" altLang="en-US" sz="2000" b="0" i="0" dirty="0" smtClean="0">
              <a:solidFill>
                <a:srgbClr val="5C5C5C"/>
              </a:solidFill>
              <a:effectLst/>
              <a:latin typeface="GowunDodum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8266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18222" y="2951947"/>
            <a:ext cx="18774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/>
              <a:t>ML </a:t>
            </a:r>
          </a:p>
          <a:p>
            <a:pPr algn="ctr"/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기계학습</a:t>
            </a:r>
            <a:r>
              <a:rPr lang="en-US" altLang="ko-KR" sz="2800" b="1" dirty="0" smtClean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4806" y="2951144"/>
            <a:ext cx="6433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과거의 데이터에서 미래의 데이터를 예측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또는 분류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함</a:t>
            </a:r>
            <a:endParaRPr lang="en-US" altLang="ko-KR" sz="2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633491" y="20241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85891" y="21765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38291" y="2328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754806" y="376743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smtClean="0"/>
              <a:t>• </a:t>
            </a:r>
            <a:r>
              <a:rPr lang="ko-KR" altLang="en-US" sz="2000" dirty="0" err="1" smtClean="0"/>
              <a:t>정형데이터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sklearn</a:t>
            </a:r>
            <a:r>
              <a:rPr lang="en-US" altLang="ko-KR" sz="2000" dirty="0" smtClean="0"/>
              <a:t> module</a:t>
            </a:r>
          </a:p>
          <a:p>
            <a:r>
              <a:rPr lang="en-US" altLang="ko-KR" sz="2000" dirty="0" smtClean="0"/>
              <a:t>• </a:t>
            </a:r>
            <a:r>
              <a:rPr lang="ko-KR" altLang="en-US" sz="2000" dirty="0" smtClean="0"/>
              <a:t>비정형데이터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tensorflow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pytorch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265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93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850" y="92598"/>
            <a:ext cx="3307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/>
                </a:solidFill>
              </a:rPr>
              <a:t>지도학습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/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비지도학습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850" y="10143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지도학습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3850" y="379095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비지도학습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428516" y="1499085"/>
            <a:ext cx="10325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y </a:t>
            </a:r>
            <a:r>
              <a:rPr lang="ko-KR" altLang="en-US" dirty="0" smtClean="0"/>
              <a:t>값이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데이터에 대한 레이블</a:t>
            </a:r>
            <a:r>
              <a:rPr lang="en-US" altLang="ko-KR" dirty="0" smtClean="0"/>
              <a:t>[ </a:t>
            </a:r>
            <a:r>
              <a:rPr lang="ko-KR" altLang="en-US" dirty="0" smtClean="0"/>
              <a:t>명시적인 정답 </a:t>
            </a:r>
            <a:r>
              <a:rPr lang="en-US" altLang="ko-KR" dirty="0" smtClean="0"/>
              <a:t>]</a:t>
            </a:r>
            <a:r>
              <a:rPr lang="ko-KR" altLang="en-US" dirty="0" smtClean="0"/>
              <a:t>이 주어진 상태에서 컴퓨터를 학습시키는 방법</a:t>
            </a:r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레이블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형태로 학습을 진행하는 방법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428516" y="4296900"/>
            <a:ext cx="11099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y </a:t>
            </a:r>
            <a:r>
              <a:rPr lang="ko-KR" altLang="en-US" dirty="0" smtClean="0"/>
              <a:t>값이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데이터에 대한 레이블</a:t>
            </a:r>
            <a:r>
              <a:rPr lang="en-US" altLang="ko-KR" dirty="0" smtClean="0"/>
              <a:t>[ </a:t>
            </a:r>
            <a:r>
              <a:rPr lang="ko-KR" altLang="en-US" dirty="0" smtClean="0"/>
              <a:t>명시적인 정답 </a:t>
            </a:r>
            <a:r>
              <a:rPr lang="en-US" altLang="ko-KR" dirty="0" smtClean="0"/>
              <a:t>]</a:t>
            </a:r>
            <a:r>
              <a:rPr lang="ko-KR" altLang="en-US" dirty="0" smtClean="0"/>
              <a:t>이 주어지지 않은 상태에서 컴퓨터를 학습시키는 방법</a:t>
            </a:r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데이터에 대한 명시적인 정답없이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형태로 학습을 진행하는 방법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49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93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850" y="92598"/>
            <a:ext cx="4929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회귀 분류에 사용되는 활성화 함수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850" y="386839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활성화 함수</a:t>
            </a:r>
            <a:endParaRPr lang="en-US" altLang="ko-KR" sz="200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428516" y="4283849"/>
            <a:ext cx="74831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dirty="0" smtClean="0"/>
              <a:t>=f(x)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f(x) </a:t>
            </a:r>
            <a:r>
              <a:rPr lang="ko-KR" altLang="en-US" dirty="0" smtClean="0"/>
              <a:t>수식은 회귀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다항 분류에 따라 달라짐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계산 값이 어떤 것이 나와도 좋음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값에 범위를 두지 않음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회귀 분류</a:t>
            </a:r>
            <a:endParaRPr lang="en-US" altLang="ko-KR" dirty="0" smtClean="0"/>
          </a:p>
          <a:p>
            <a:r>
              <a:rPr lang="ko-KR" altLang="en-US" dirty="0" smtClean="0"/>
              <a:t>이 값을 </a:t>
            </a:r>
            <a:r>
              <a:rPr lang="en-US" altLang="ko-KR" dirty="0" smtClean="0"/>
              <a:t>0~1</a:t>
            </a:r>
            <a:r>
              <a:rPr lang="ko-KR" altLang="en-US" dirty="0" smtClean="0"/>
              <a:t>사이로 제한하자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이항분류</a:t>
            </a:r>
            <a:r>
              <a:rPr lang="en-US" altLang="ko-KR" dirty="0" smtClean="0"/>
              <a:t> : sigmoid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428516" y="5750896"/>
            <a:ext cx="217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Simoid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,,,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1095" y="1111104"/>
            <a:ext cx="105576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X </a:t>
            </a:r>
            <a:r>
              <a:rPr lang="ko-KR" altLang="en-US" dirty="0" smtClean="0"/>
              <a:t>데이터와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데이터 간의 수식을 찾는 과정</a:t>
            </a:r>
            <a:endParaRPr lang="en-US" altLang="ko-KR" dirty="0" smtClean="0"/>
          </a:p>
          <a:p>
            <a:r>
              <a:rPr lang="ko-KR" altLang="en-US" dirty="0" smtClean="0"/>
              <a:t>기본 수식은 </a:t>
            </a:r>
            <a:r>
              <a:rPr lang="en-US" altLang="ko-KR" dirty="0" err="1" smtClean="0"/>
              <a:t>wx+b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로그 값을 취하면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이항분류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여러 개의 로그 값을 확률로 변환하면 </a:t>
            </a:r>
            <a:r>
              <a:rPr lang="ko-KR" altLang="en-US" dirty="0" err="1" smtClean="0"/>
              <a:t>다항분류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51095" y="2296158"/>
            <a:ext cx="105785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회귀분석의 예측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값의 예</a:t>
            </a:r>
            <a:r>
              <a:rPr lang="en-US" altLang="ko-KR" dirty="0"/>
              <a:t> </a:t>
            </a:r>
            <a:r>
              <a:rPr lang="en-US" altLang="ko-KR" dirty="0" smtClean="0"/>
              <a:t>: 300</a:t>
            </a:r>
          </a:p>
          <a:p>
            <a:r>
              <a:rPr lang="ko-KR" altLang="en-US" dirty="0" err="1" smtClean="0"/>
              <a:t>이항분류의</a:t>
            </a:r>
            <a:r>
              <a:rPr lang="ko-KR" altLang="en-US" dirty="0" smtClean="0"/>
              <a:t> 예측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값의 예 </a:t>
            </a:r>
            <a:r>
              <a:rPr lang="en-US" altLang="ko-KR" dirty="0" smtClean="0"/>
              <a:t>: 0.2 – </a:t>
            </a:r>
            <a:r>
              <a:rPr lang="ko-KR" altLang="en-US" dirty="0" smtClean="0"/>
              <a:t>사용자가 일정 값을 기준으로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임계값</a:t>
            </a:r>
            <a:r>
              <a:rPr lang="en-US" altLang="ko-KR" dirty="0" smtClean="0"/>
              <a:t>) 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r>
              <a:rPr lang="ko-KR" altLang="en-US" dirty="0" err="1" smtClean="0"/>
              <a:t>다항분류의</a:t>
            </a:r>
            <a:r>
              <a:rPr lang="ko-KR" altLang="en-US" dirty="0" smtClean="0"/>
              <a:t> 예측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값의 예 </a:t>
            </a:r>
            <a:r>
              <a:rPr lang="en-US" altLang="ko-KR" dirty="0" smtClean="0"/>
              <a:t>: [0.2, 0.8] -&gt; </a:t>
            </a:r>
            <a:r>
              <a:rPr lang="ko-KR" altLang="en-US" dirty="0" smtClean="0"/>
              <a:t>사용자가 여러 값 중에 가장 큰 값이 있는 위치를 찾아야 함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8115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93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850" y="92598"/>
            <a:ext cx="545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정형 비정형 데이터 모델 작업 전 사항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1095" y="1111104"/>
            <a:ext cx="1113317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훈련데이터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검증 데이터 분할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사이킷런</a:t>
            </a:r>
            <a:r>
              <a:rPr lang="ko-KR" altLang="en-US" dirty="0" smtClean="0"/>
              <a:t> 모델에서 제공받아서 하던지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나누던지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훈련데이터에서 </a:t>
            </a:r>
            <a:r>
              <a:rPr lang="en-US" altLang="ko-KR" dirty="0" err="1" smtClean="0"/>
              <a:t>wx+b</a:t>
            </a:r>
            <a:r>
              <a:rPr lang="ko-KR" altLang="en-US" dirty="0" smtClean="0"/>
              <a:t>에 해당하는 </a:t>
            </a:r>
            <a:r>
              <a:rPr lang="en-US" altLang="ko-KR" dirty="0" smtClean="0"/>
              <a:t>w, b </a:t>
            </a:r>
            <a:r>
              <a:rPr lang="ko-KR" altLang="en-US" dirty="0" smtClean="0"/>
              <a:t>값을 추출하고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테스트 데이터는 </a:t>
            </a:r>
            <a:r>
              <a:rPr lang="ko-KR" altLang="en-US" dirty="0" err="1" smtClean="0"/>
              <a:t>적용만</a:t>
            </a:r>
            <a:r>
              <a:rPr lang="ko-KR" altLang="en-US" dirty="0" smtClean="0"/>
              <a:t> 함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테스트 데이터가 잘 안 나오면 훈련데이터를 </a:t>
            </a:r>
            <a:r>
              <a:rPr lang="ko-KR" altLang="en-US" dirty="0" err="1" smtClean="0"/>
              <a:t>변경해야함</a:t>
            </a:r>
            <a:endParaRPr lang="en-US" altLang="ko-KR" dirty="0" smtClean="0"/>
          </a:p>
          <a:p>
            <a:r>
              <a:rPr lang="en-US" altLang="ko-KR" dirty="0" smtClean="0"/>
              <a:t>    -&gt; </a:t>
            </a:r>
            <a:r>
              <a:rPr lang="ko-KR" altLang="en-US" dirty="0" smtClean="0"/>
              <a:t>적용 테스트데이터에 있는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 하고 테스트데이터의 </a:t>
            </a:r>
            <a:r>
              <a:rPr lang="en-US" altLang="ko-KR" dirty="0" smtClean="0"/>
              <a:t>x </a:t>
            </a:r>
            <a:r>
              <a:rPr lang="ko-KR" altLang="en-US" dirty="0" smtClean="0"/>
              <a:t>값으로 계산한 </a:t>
            </a:r>
            <a:r>
              <a:rPr lang="en-US" altLang="ko-KR" dirty="0" smtClean="0"/>
              <a:t>y</a:t>
            </a:r>
            <a:r>
              <a:rPr lang="ko-KR" altLang="en-US" dirty="0" err="1" smtClean="0"/>
              <a:t>값하고</a:t>
            </a:r>
            <a:r>
              <a:rPr lang="ko-KR" altLang="en-US" dirty="0" smtClean="0"/>
              <a:t> 잘 맞는가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테스트 데이터까지 잘 나오면 검증 데이터에 적용</a:t>
            </a:r>
            <a:endParaRPr lang="en-US" altLang="ko-KR" dirty="0" smtClean="0"/>
          </a:p>
          <a:p>
            <a:r>
              <a:rPr lang="en-US" altLang="ko-KR" dirty="0" smtClean="0"/>
              <a:t>   -&gt; </a:t>
            </a:r>
            <a:r>
              <a:rPr lang="ko-KR" altLang="en-US" dirty="0" smtClean="0"/>
              <a:t>적용 검증 데이터에 있는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 하고 검증데이터의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값으로 계산한 예측 </a:t>
            </a:r>
            <a:r>
              <a:rPr lang="en-US" altLang="ko-KR" dirty="0" smtClean="0"/>
              <a:t>y</a:t>
            </a:r>
            <a:r>
              <a:rPr lang="ko-KR" altLang="en-US" dirty="0" err="1" smtClean="0"/>
              <a:t>값하고</a:t>
            </a:r>
            <a:r>
              <a:rPr lang="ko-KR" altLang="en-US" dirty="0" smtClean="0"/>
              <a:t> 잘 맞는가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0726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93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850" y="92598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/>
                </a:solidFill>
              </a:rPr>
              <a:t>정형데이터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필수 전처리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1095" y="1111104"/>
            <a:ext cx="37433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y=f(x)</a:t>
            </a:r>
            <a:r>
              <a:rPr lang="ko-KR" altLang="en-US" dirty="0" smtClean="0"/>
              <a:t>에 사용할 </a:t>
            </a:r>
            <a:r>
              <a:rPr lang="en-US" altLang="ko-KR" dirty="0" err="1" smtClean="0"/>
              <a:t>x,y</a:t>
            </a:r>
            <a:r>
              <a:rPr lang="ko-KR" altLang="en-US" dirty="0" smtClean="0"/>
              <a:t>데이터는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무조건 </a:t>
            </a:r>
            <a:r>
              <a:rPr lang="ko-KR" altLang="en-US" dirty="0" err="1" smtClean="0"/>
              <a:t>숫자여야함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무조건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X (</a:t>
            </a:r>
            <a:r>
              <a:rPr lang="ko-KR" altLang="en-US" dirty="0" err="1" smtClean="0"/>
              <a:t>결측치</a:t>
            </a:r>
            <a:r>
              <a:rPr lang="ko-KR" altLang="en-US" dirty="0" smtClean="0"/>
              <a:t> 안 됨</a:t>
            </a:r>
            <a:r>
              <a:rPr lang="en-US" altLang="ko-KR" dirty="0" smtClean="0"/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1095" y="2353706"/>
            <a:ext cx="117134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권장사항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인공신경망에도 적용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X </a:t>
            </a:r>
            <a:r>
              <a:rPr lang="ko-KR" altLang="en-US" dirty="0" smtClean="0"/>
              <a:t>데이터의 정규화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스케일링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X </a:t>
            </a:r>
            <a:r>
              <a:rPr lang="ko-KR" altLang="en-US" dirty="0" smtClean="0"/>
              <a:t>데이터의 </a:t>
            </a:r>
            <a:r>
              <a:rPr lang="ko-KR" altLang="en-US" dirty="0" err="1" smtClean="0"/>
              <a:t>더미변수화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 </a:t>
            </a:r>
            <a:r>
              <a:rPr lang="ko-KR" altLang="en-US" dirty="0" err="1" smtClean="0"/>
              <a:t>원핫인코딩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오로지 문자열로만 되어있는 </a:t>
            </a:r>
            <a:r>
              <a:rPr lang="en-US" altLang="ko-KR" dirty="0" smtClean="0"/>
              <a:t>x </a:t>
            </a:r>
            <a:r>
              <a:rPr lang="ko-KR" altLang="en-US" dirty="0" smtClean="0"/>
              <a:t>데이터의 경우에는 전부 </a:t>
            </a:r>
            <a:r>
              <a:rPr lang="ko-KR" altLang="en-US" dirty="0" err="1" smtClean="0"/>
              <a:t>더미변수화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시켜야하는</a:t>
            </a:r>
            <a:r>
              <a:rPr lang="ko-KR" altLang="en-US" dirty="0" smtClean="0"/>
              <a:t> 문제가 있음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451095" y="3596309"/>
            <a:ext cx="45079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스케일링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범위의 재정의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단위 차이 및 튀는 값에 의한 문제 방지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451095" y="4639463"/>
            <a:ext cx="54232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Z-score / standardization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데이터의 평균을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분산을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되도록 스케일링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51095" y="5519158"/>
            <a:ext cx="5477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Min-max / normalization</a:t>
            </a:r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사이로 축소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비율의 값을 가지게 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5892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469</Words>
  <Application>Microsoft Office PowerPoint</Application>
  <PresentationFormat>와이드스크린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GowunDodum-Regular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2023-06-05T00:31:54Z</dcterms:created>
  <dcterms:modified xsi:type="dcterms:W3CDTF">2023-06-07T00:05:19Z</dcterms:modified>
</cp:coreProperties>
</file>