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F2EEF6B-D169-4CCF-BECC-A53A02C6B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1D87D1E4-C607-4A57-BD49-DDF2AB3DF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05C24AE-4BAB-4FC8-A5C1-71A34F5C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DAC2-9845-4EBA-874E-25601DFD8022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B1EB29F-0EBF-469A-8D06-ABF4B85C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9FB05C0-269C-44A6-8837-5D0EFECC7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AD10F-3105-4289-B76D-C49D1A4884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12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22019B7-14D5-48B3-A7F7-46ABB1EC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6A938FF0-5B8B-460C-BE0A-C6D13C867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DC859D3-583B-43D3-8EC6-0C23D736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DAC2-9845-4EBA-874E-25601DFD8022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7CD3B38-F1C3-4DBA-9060-A9E57B570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540202C-C88B-4D90-8FA3-D389592F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AD10F-3105-4289-B76D-C49D1A4884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2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0708DCBC-2454-429C-B357-FF6C9E931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B14529BF-112A-442F-8FFC-737B154C7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C538C42-6A5E-4D31-9E99-DF93C1BBB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DAC2-9845-4EBA-874E-25601DFD8022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E31335A-DBBC-4D21-9823-A555AAFEB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B36849D-F89B-4799-BDCB-4508F7A8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AD10F-3105-4289-B76D-C49D1A4884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04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EF010BE-467C-4E9A-B006-34CFE163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BDB718A-675C-4453-A74E-CC728E3B3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7B87B64-DA31-4AAA-9BB5-B4B3C6FAE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DAC2-9845-4EBA-874E-25601DFD8022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BA29CB2-2E69-4D3B-97D9-A7C6D4E9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D46367E-144F-4800-A6A0-FE449624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AD10F-3105-4289-B76D-C49D1A4884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89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D39D1D0-D40C-4DFB-95AD-F2C021FD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59E1C82-44F5-475A-AFB4-5D87DB2CE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A6A7F96-D594-4178-8D6C-9E43CFE9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DAC2-9845-4EBA-874E-25601DFD8022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0953C2B-0850-48D6-B02C-3A870A64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425BB71-13C3-4655-AC76-65DB5807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AD10F-3105-4289-B76D-C49D1A4884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19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A97C4CC-84E5-4126-B0F3-3A07DF9E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0402FB5-D37A-42B3-B18D-2DDCF2774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A470CD18-E330-4475-9FD3-919AAC616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75892D70-3ED8-4C50-B26F-718E08A6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DAC2-9845-4EBA-874E-25601DFD8022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B0EACFF-4BA1-4CE1-A914-35917B7B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056B507C-B9FA-4CF3-BFED-296CE1D2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AD10F-3105-4289-B76D-C49D1A4884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52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BC80A1F-F4B1-4CBE-B7E5-BBF3F7CD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70A159D-5B95-4FC7-A925-BB386AE5E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AE02DC64-CEC4-4F92-BDCE-71FEE7A64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86A0A6DA-09D2-4441-A644-710C43593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F9A10B64-254C-4BC3-A5BF-CA115213E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A2254787-9732-4905-9148-5B321F3A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DAC2-9845-4EBA-874E-25601DFD8022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CF143199-29CC-44C3-B37B-4B336EE7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18DFD793-3108-426B-86E2-55793CF1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AD10F-3105-4289-B76D-C49D1A4884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01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E8D18BB-1EBC-4082-BC5A-A8B5CAB6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AC26A292-7978-4CBA-982F-91F542FF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DAC2-9845-4EBA-874E-25601DFD8022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4AEBF780-299D-462D-B04C-42DC12BE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3A6F1EC2-A128-4545-9A78-CB18E7FA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AD10F-3105-4289-B76D-C49D1A4884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17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DD34273F-B342-4442-A48E-897F274B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DAC2-9845-4EBA-874E-25601DFD8022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96A46C5F-1B73-457B-ADBD-7B9424B10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5C92157D-3471-4BFE-9525-D21386F2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AD10F-3105-4289-B76D-C49D1A4884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2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937A6A9-F1D5-4CA4-912E-F9C3EF0E7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D60A940-ADF7-4C09-814E-2F6489F07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6F7D8175-6CC4-489B-B7DF-6C33E1CB9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D9E20592-792D-4035-BB2A-1D493EEB2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DAC2-9845-4EBA-874E-25601DFD8022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5A54A135-18CF-45DA-BA2E-50A0AD49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5DBF0940-3906-4695-81CE-497E636F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AD10F-3105-4289-B76D-C49D1A4884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909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56C794C-70FF-40CB-B2FB-936DC573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1FE4A0BC-091A-44AD-8D3F-AB6D272AA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C6AC7277-9BA9-4675-B70D-0CD631FDE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D6582A31-02D1-4819-8095-A44E972EA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DAC2-9845-4EBA-874E-25601DFD8022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C43876A0-A0A8-4562-8E34-817EA1041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37A04662-4FE1-4AF4-9D13-5C8FB754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AD10F-3105-4289-B76D-C49D1A4884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82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30F7E66-CB84-47E5-BF36-416595628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A726647D-69AB-44F5-BA3B-603781488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C70A942-4414-41EF-989F-6ABA02E6F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8DAC2-9845-4EBA-874E-25601DFD8022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B09B6B8-420A-44E3-933C-97B36C848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20A916D-9AD2-4F6B-9A06-23F8BBDE3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AD10F-3105-4289-B76D-C49D1A4884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63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33E094C-7683-4EE1-A07F-D9E5C615BA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DeVops-Monitoring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25F2AD70-090B-4418-81BA-7767071202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VictoriaMetrics</a:t>
            </a:r>
            <a:r>
              <a:rPr lang="ru-RU" dirty="0"/>
              <a:t> </a:t>
            </a:r>
            <a:r>
              <a:rPr lang="en-US" dirty="0"/>
              <a:t>+</a:t>
            </a:r>
            <a:r>
              <a:rPr lang="ru-RU" dirty="0"/>
              <a:t> </a:t>
            </a:r>
            <a:r>
              <a:rPr lang="en-US" dirty="0" err="1"/>
              <a:t>vmalert</a:t>
            </a:r>
            <a:r>
              <a:rPr lang="ru-RU" dirty="0"/>
              <a:t> </a:t>
            </a:r>
            <a:r>
              <a:rPr lang="en-US" dirty="0"/>
              <a:t>+</a:t>
            </a:r>
            <a:r>
              <a:rPr lang="ru-RU" dirty="0"/>
              <a:t> </a:t>
            </a:r>
            <a:r>
              <a:rPr lang="en-US" dirty="0" err="1"/>
              <a:t>AlertManager</a:t>
            </a:r>
            <a:r>
              <a:rPr lang="ru-RU" dirty="0"/>
              <a:t> </a:t>
            </a:r>
            <a:r>
              <a:rPr lang="en-US" dirty="0"/>
              <a:t>+</a:t>
            </a:r>
            <a:r>
              <a:rPr lang="ru-RU" dirty="0"/>
              <a:t> </a:t>
            </a:r>
            <a:r>
              <a:rPr lang="en-US" dirty="0"/>
              <a:t>Grafana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2420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40C748B-3CBC-4CAF-8A75-1C8C6C50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316663"/>
          </a:xfrm>
        </p:spPr>
        <p:txBody>
          <a:bodyPr>
            <a:noAutofit/>
          </a:bodyPr>
          <a:lstStyle/>
          <a:p>
            <a:r>
              <a:rPr lang="ru-RU" sz="2400" dirty="0"/>
              <a:t>Взаимодействие элементов стека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608EDEA8-F447-41E4-9583-8447B4A12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552" y="641684"/>
            <a:ext cx="6474896" cy="6151557"/>
          </a:xfrm>
        </p:spPr>
      </p:pic>
    </p:spTree>
    <p:extLst>
      <p:ext uri="{BB962C8B-B14F-4D97-AF65-F5344CB8AC3E}">
        <p14:creationId xmlns:p14="http://schemas.microsoft.com/office/powerpoint/2010/main" val="309034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85DB652-2BB4-4A10-9BF3-DF0512FEB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242"/>
          </a:xfrm>
        </p:spPr>
        <p:txBody>
          <a:bodyPr>
            <a:noAutofit/>
          </a:bodyPr>
          <a:lstStyle/>
          <a:p>
            <a:r>
              <a:rPr lang="ru-RU" sz="2400" dirty="0"/>
              <a:t>Экспортер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1800" dirty="0"/>
              <a:t>скрипт/утилита, слушающая порт, при запросе на который по </a:t>
            </a:r>
            <a:r>
              <a:rPr lang="en-US" sz="1800" dirty="0"/>
              <a:t>http</a:t>
            </a:r>
            <a:r>
              <a:rPr lang="ru-RU" sz="1800" dirty="0"/>
              <a:t>, в ответ отдаётся страница с метриками, которые генерируются на основе </a:t>
            </a:r>
            <a:r>
              <a:rPr lang="ru-RU" sz="1800" dirty="0" err="1"/>
              <a:t>парсинга</a:t>
            </a:r>
            <a:r>
              <a:rPr lang="ru-RU" sz="1800" dirty="0"/>
              <a:t> выводов различных файлов статистики и/или команд</a:t>
            </a:r>
            <a:endParaRPr lang="ru-RU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31625A3-BED1-443F-8FEF-79FBBBA60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022"/>
            <a:ext cx="10515600" cy="4459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cat /</a:t>
            </a:r>
            <a:r>
              <a:rPr lang="en-US" sz="1200" dirty="0" err="1"/>
              <a:t>etc</a:t>
            </a:r>
            <a:r>
              <a:rPr lang="en-US" sz="1200" dirty="0"/>
              <a:t>/</a:t>
            </a:r>
            <a:r>
              <a:rPr lang="en-US" sz="1200" dirty="0" err="1"/>
              <a:t>systemd</a:t>
            </a:r>
            <a:r>
              <a:rPr lang="en-US" sz="1200" dirty="0"/>
              <a:t>/system/</a:t>
            </a:r>
            <a:r>
              <a:rPr lang="en-US" sz="1200" dirty="0" err="1"/>
              <a:t>node_exporter.service</a:t>
            </a:r>
            <a:r>
              <a:rPr lang="en-US" sz="1200" dirty="0"/>
              <a:t> </a:t>
            </a:r>
            <a:endParaRPr lang="ru-RU" sz="1200" dirty="0"/>
          </a:p>
          <a:p>
            <a:pPr marL="0" indent="0">
              <a:buNone/>
            </a:pPr>
            <a:r>
              <a:rPr lang="en-US" sz="1200" dirty="0"/>
              <a:t>[Unit]</a:t>
            </a:r>
          </a:p>
          <a:p>
            <a:pPr marL="0" indent="0">
              <a:buNone/>
            </a:pPr>
            <a:r>
              <a:rPr lang="en-US" sz="1200" dirty="0"/>
              <a:t>Description=Node Exporter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[Service]</a:t>
            </a:r>
          </a:p>
          <a:p>
            <a:pPr marL="0" indent="0">
              <a:buNone/>
            </a:pPr>
            <a:r>
              <a:rPr lang="en-US" sz="1200" dirty="0"/>
              <a:t>User=</a:t>
            </a:r>
            <a:r>
              <a:rPr lang="en-US" sz="1200" dirty="0" err="1"/>
              <a:t>node_exporter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Group=</a:t>
            </a:r>
            <a:r>
              <a:rPr lang="en-US" sz="1200" dirty="0" err="1"/>
              <a:t>node_exporter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EnvironmentFile</a:t>
            </a:r>
            <a:r>
              <a:rPr lang="en-US" sz="1200" dirty="0"/>
              <a:t>=-/</a:t>
            </a:r>
            <a:r>
              <a:rPr lang="en-US" sz="1200" dirty="0" err="1"/>
              <a:t>etc</a:t>
            </a:r>
            <a:r>
              <a:rPr lang="en-US" sz="1200" dirty="0"/>
              <a:t>/</a:t>
            </a:r>
            <a:r>
              <a:rPr lang="en-US" sz="1200" dirty="0" err="1"/>
              <a:t>sysconfig</a:t>
            </a:r>
            <a:r>
              <a:rPr lang="en-US" sz="1200" dirty="0"/>
              <a:t>/</a:t>
            </a:r>
            <a:r>
              <a:rPr lang="en-US" sz="1200" dirty="0" err="1"/>
              <a:t>node_exporter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ExecStart</a:t>
            </a:r>
            <a:r>
              <a:rPr lang="en-US" sz="1200" dirty="0"/>
              <a:t>=/</a:t>
            </a:r>
            <a:r>
              <a:rPr lang="en-US" sz="1200" dirty="0" err="1"/>
              <a:t>usr</a:t>
            </a:r>
            <a:r>
              <a:rPr lang="en-US" sz="1200" dirty="0"/>
              <a:t>/local/bin/</a:t>
            </a:r>
            <a:r>
              <a:rPr lang="en-US" sz="1200" dirty="0" err="1"/>
              <a:t>node_exporter</a:t>
            </a:r>
            <a:r>
              <a:rPr lang="en-US" sz="1200" dirty="0"/>
              <a:t> $OPTIONS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[Install]</a:t>
            </a:r>
          </a:p>
          <a:p>
            <a:pPr marL="0" indent="0">
              <a:buNone/>
            </a:pPr>
            <a:r>
              <a:rPr lang="en-US" sz="1200" dirty="0" err="1"/>
              <a:t>WantedBy</a:t>
            </a:r>
            <a:r>
              <a:rPr lang="en-US" sz="1200" dirty="0"/>
              <a:t>=multi-</a:t>
            </a:r>
            <a:r>
              <a:rPr lang="en-US" sz="1200" dirty="0" err="1"/>
              <a:t>user.target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cat /</a:t>
            </a:r>
            <a:r>
              <a:rPr lang="en-US" sz="1200" dirty="0" err="1"/>
              <a:t>etc</a:t>
            </a:r>
            <a:r>
              <a:rPr lang="en-US" sz="1200" dirty="0"/>
              <a:t>/</a:t>
            </a:r>
            <a:r>
              <a:rPr lang="en-US" sz="1200" dirty="0" err="1"/>
              <a:t>sysconfig</a:t>
            </a:r>
            <a:r>
              <a:rPr lang="en-US" sz="1200" dirty="0"/>
              <a:t>/</a:t>
            </a:r>
            <a:r>
              <a:rPr lang="en-US" sz="1200" dirty="0" err="1"/>
              <a:t>node_exporter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/>
              <a:t>OPTIONS="--</a:t>
            </a:r>
            <a:r>
              <a:rPr lang="en-US" sz="1200" dirty="0" err="1"/>
              <a:t>collector.processes</a:t>
            </a:r>
            <a:r>
              <a:rPr lang="en-US" sz="1200" dirty="0"/>
              <a:t> --</a:t>
            </a:r>
            <a:r>
              <a:rPr lang="en-US" sz="1200" dirty="0" err="1"/>
              <a:t>collector.systemd</a:t>
            </a:r>
            <a:r>
              <a:rPr lang="en-US" sz="1200" dirty="0"/>
              <a:t> --</a:t>
            </a:r>
            <a:r>
              <a:rPr lang="en-US" sz="1200" dirty="0" err="1"/>
              <a:t>collector.textfile.directory</a:t>
            </a:r>
            <a:r>
              <a:rPr lang="en-US" sz="1200" dirty="0"/>
              <a:t> /var/lib/</a:t>
            </a:r>
            <a:r>
              <a:rPr lang="en-US" sz="1200" dirty="0" err="1"/>
              <a:t>node_exporter</a:t>
            </a:r>
            <a:r>
              <a:rPr lang="en-US" sz="1200" dirty="0"/>
              <a:t>/</a:t>
            </a:r>
            <a:r>
              <a:rPr lang="en-US" sz="1200" dirty="0" err="1"/>
              <a:t>textfile_collector</a:t>
            </a:r>
            <a:r>
              <a:rPr lang="en-US" sz="1200" dirty="0"/>
              <a:t>/"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782758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85DB652-2BB4-4A10-9BF3-DF0512FEB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242"/>
          </a:xfrm>
        </p:spPr>
        <p:txBody>
          <a:bodyPr>
            <a:noAutofit/>
          </a:bodyPr>
          <a:lstStyle/>
          <a:p>
            <a:r>
              <a:rPr lang="ru-RU" sz="2400" dirty="0"/>
              <a:t>Метрики и лейблы</a:t>
            </a:r>
            <a:br>
              <a:rPr lang="ru-RU" sz="2400" dirty="0"/>
            </a:br>
            <a:r>
              <a:rPr lang="ru-RU" sz="1800" dirty="0"/>
              <a:t>Метрика – временной ряд значений, связанный единым именем и набором одинаковых лейблов</a:t>
            </a:r>
            <a:br>
              <a:rPr lang="ru-RU" sz="1800" dirty="0"/>
            </a:br>
            <a:r>
              <a:rPr lang="ru-RU" sz="1800" dirty="0"/>
              <a:t>Лейбл – пара строковых значений типа </a:t>
            </a:r>
            <a:r>
              <a:rPr lang="en-US" sz="1800" dirty="0"/>
              <a:t>key=value</a:t>
            </a:r>
            <a:endParaRPr lang="ru-RU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31625A3-BED1-443F-8FEF-79FBBBA60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022"/>
            <a:ext cx="10515600" cy="4459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# HELP </a:t>
            </a:r>
            <a:r>
              <a:rPr lang="en-US" sz="1200" dirty="0" err="1"/>
              <a:t>node_cpu_frequency_min_hertz</a:t>
            </a:r>
            <a:r>
              <a:rPr lang="en-US" sz="1200" dirty="0"/>
              <a:t> Minimum </a:t>
            </a:r>
            <a:r>
              <a:rPr lang="en-US" sz="1200" dirty="0" err="1"/>
              <a:t>cpu</a:t>
            </a:r>
            <a:r>
              <a:rPr lang="en-US" sz="1200" dirty="0"/>
              <a:t> thread frequency in hertz.</a:t>
            </a:r>
          </a:p>
          <a:p>
            <a:pPr marL="0" indent="0">
              <a:buNone/>
            </a:pPr>
            <a:r>
              <a:rPr lang="en-US" sz="1200" dirty="0"/>
              <a:t># TYPE </a:t>
            </a:r>
            <a:r>
              <a:rPr lang="en-US" sz="1200" dirty="0" err="1"/>
              <a:t>node_cpu_frequency_min_hertz</a:t>
            </a:r>
            <a:r>
              <a:rPr lang="en-US" sz="1200" dirty="0"/>
              <a:t> gauge</a:t>
            </a:r>
          </a:p>
          <a:p>
            <a:pPr marL="0" indent="0">
              <a:buNone/>
            </a:pPr>
            <a:r>
              <a:rPr lang="en-US" sz="1200" dirty="0" err="1"/>
              <a:t>node_cpu_frequency_min_hertz</a:t>
            </a:r>
            <a:r>
              <a:rPr lang="en-US" sz="1200" dirty="0"/>
              <a:t>{</a:t>
            </a:r>
            <a:r>
              <a:rPr lang="en-US" sz="1200" dirty="0" err="1"/>
              <a:t>cpu</a:t>
            </a:r>
            <a:r>
              <a:rPr lang="en-US" sz="1200" dirty="0"/>
              <a:t>="0"} 1.2e+09</a:t>
            </a:r>
          </a:p>
          <a:p>
            <a:pPr marL="0" indent="0">
              <a:buNone/>
            </a:pPr>
            <a:r>
              <a:rPr lang="en-US" sz="1200" dirty="0" err="1"/>
              <a:t>node_cpu_frequency_min_hertz</a:t>
            </a:r>
            <a:r>
              <a:rPr lang="en-US" sz="1200" dirty="0"/>
              <a:t>{</a:t>
            </a:r>
            <a:r>
              <a:rPr lang="en-US" sz="1200" dirty="0" err="1"/>
              <a:t>cpu</a:t>
            </a:r>
            <a:r>
              <a:rPr lang="en-US" sz="1200" dirty="0"/>
              <a:t>="1"} 1.2e+09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# HELP </a:t>
            </a:r>
            <a:r>
              <a:rPr lang="en-US" sz="1200" dirty="0" err="1"/>
              <a:t>node_cpu_guest_seconds_total</a:t>
            </a:r>
            <a:r>
              <a:rPr lang="en-US" sz="1200" dirty="0"/>
              <a:t> Seconds the CPUs spent in guests (VMs) for each mode.</a:t>
            </a:r>
          </a:p>
          <a:p>
            <a:pPr marL="0" indent="0">
              <a:buNone/>
            </a:pPr>
            <a:r>
              <a:rPr lang="en-US" sz="1200" dirty="0"/>
              <a:t># TYPE </a:t>
            </a:r>
            <a:r>
              <a:rPr lang="en-US" sz="1200" dirty="0" err="1"/>
              <a:t>node_cpu_guest_seconds_total</a:t>
            </a:r>
            <a:r>
              <a:rPr lang="en-US" sz="1200" dirty="0"/>
              <a:t> counter</a:t>
            </a:r>
          </a:p>
          <a:p>
            <a:pPr marL="0" indent="0">
              <a:buNone/>
            </a:pPr>
            <a:r>
              <a:rPr lang="en-US" sz="1200" dirty="0" err="1"/>
              <a:t>node_cpu_guest_seconds_total</a:t>
            </a:r>
            <a:r>
              <a:rPr lang="en-US" sz="1200" dirty="0"/>
              <a:t>{</a:t>
            </a:r>
            <a:r>
              <a:rPr lang="en-US" sz="1200" dirty="0" err="1"/>
              <a:t>cpu</a:t>
            </a:r>
            <a:r>
              <a:rPr lang="en-US" sz="1200" dirty="0"/>
              <a:t>="0",mode="nice"} 0</a:t>
            </a:r>
          </a:p>
          <a:p>
            <a:pPr marL="0" indent="0">
              <a:buNone/>
            </a:pPr>
            <a:r>
              <a:rPr lang="en-US" sz="1200" dirty="0" err="1"/>
              <a:t>node_cpu_guest_seconds_total</a:t>
            </a:r>
            <a:r>
              <a:rPr lang="en-US" sz="1200" dirty="0"/>
              <a:t>{</a:t>
            </a:r>
            <a:r>
              <a:rPr lang="en-US" sz="1200" dirty="0" err="1"/>
              <a:t>cpu</a:t>
            </a:r>
            <a:r>
              <a:rPr lang="en-US" sz="1200" dirty="0"/>
              <a:t>="0",mode="user"} 101720.64</a:t>
            </a:r>
          </a:p>
          <a:p>
            <a:pPr marL="0" indent="0">
              <a:buNone/>
            </a:pPr>
            <a:r>
              <a:rPr lang="en-US" sz="1200" dirty="0" err="1"/>
              <a:t>node_cpu_guest_seconds_total</a:t>
            </a:r>
            <a:r>
              <a:rPr lang="en-US" sz="1200" dirty="0"/>
              <a:t>{</a:t>
            </a:r>
            <a:r>
              <a:rPr lang="en-US" sz="1200" dirty="0" err="1"/>
              <a:t>cpu</a:t>
            </a:r>
            <a:r>
              <a:rPr lang="en-US" sz="1200" dirty="0"/>
              <a:t>="1",mode="nice"} 0</a:t>
            </a:r>
          </a:p>
          <a:p>
            <a:pPr marL="0" indent="0">
              <a:buNone/>
            </a:pPr>
            <a:r>
              <a:rPr lang="en-US" sz="1200" dirty="0" err="1"/>
              <a:t>node_cpu_guest_seconds_total</a:t>
            </a:r>
            <a:r>
              <a:rPr lang="en-US" sz="1200" dirty="0"/>
              <a:t>{</a:t>
            </a:r>
            <a:r>
              <a:rPr lang="en-US" sz="1200" dirty="0" err="1"/>
              <a:t>cpu</a:t>
            </a:r>
            <a:r>
              <a:rPr lang="en-US" sz="1200" dirty="0"/>
              <a:t>="1",mode="user"} 99215.96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05880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85DB652-2BB4-4A10-9BF3-DF0512FEB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242"/>
          </a:xfrm>
        </p:spPr>
        <p:txBody>
          <a:bodyPr>
            <a:noAutofit/>
          </a:bodyPr>
          <a:lstStyle/>
          <a:p>
            <a:r>
              <a:rPr lang="en-US" sz="2400" dirty="0"/>
              <a:t>docker-compose</a:t>
            </a:r>
            <a:br>
              <a:rPr lang="en-US" sz="2400" dirty="0"/>
            </a:br>
            <a:r>
              <a:rPr lang="en-US" sz="1800" dirty="0"/>
              <a:t>/opt/monitoring/docker-</a:t>
            </a:r>
            <a:r>
              <a:rPr lang="en-US" sz="1800" dirty="0" err="1"/>
              <a:t>compose.yml</a:t>
            </a:r>
            <a:endParaRPr lang="ru-RU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31625A3-BED1-443F-8FEF-79FBBBA60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654"/>
            <a:ext cx="10515600" cy="280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200" dirty="0"/>
              <a:t>Весь стек – набор контейнеров с заданными параметрами и конфигами через описание в </a:t>
            </a:r>
            <a:r>
              <a:rPr lang="en-US" sz="1200" dirty="0"/>
              <a:t>docker-compose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78A38D0D-5BAA-421A-B485-469419051C60}"/>
              </a:ext>
            </a:extLst>
          </p:cNvPr>
          <p:cNvSpPr txBox="1">
            <a:spLocks/>
          </p:cNvSpPr>
          <p:nvPr/>
        </p:nvSpPr>
        <p:spPr>
          <a:xfrm>
            <a:off x="838200" y="2792237"/>
            <a:ext cx="10515600" cy="9182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Сбор метрик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1800" dirty="0"/>
              <a:t>/opt/monitoring/</a:t>
            </a:r>
            <a:r>
              <a:rPr lang="en-US" sz="1800" dirty="0" err="1"/>
              <a:t>etc</a:t>
            </a:r>
            <a:r>
              <a:rPr lang="en-US" sz="1800" dirty="0"/>
              <a:t>/</a:t>
            </a:r>
            <a:r>
              <a:rPr lang="en-US" sz="1800" dirty="0" err="1"/>
              <a:t>prometheus</a:t>
            </a:r>
            <a:r>
              <a:rPr lang="en-US" sz="1800" dirty="0"/>
              <a:t>/</a:t>
            </a:r>
            <a:r>
              <a:rPr lang="en-US" sz="1800" dirty="0" err="1"/>
              <a:t>prometheus.yml</a:t>
            </a:r>
            <a:endParaRPr lang="ru-RU" sz="200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xmlns="" id="{EF051989-2288-4641-B02F-F692C7C276F6}"/>
              </a:ext>
            </a:extLst>
          </p:cNvPr>
          <p:cNvSpPr txBox="1">
            <a:spLocks/>
          </p:cNvSpPr>
          <p:nvPr/>
        </p:nvSpPr>
        <p:spPr>
          <a:xfrm>
            <a:off x="838200" y="2871368"/>
            <a:ext cx="10515600" cy="2037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97A71A5C-167F-4EAD-A2A7-9154DA914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16" y="3789610"/>
            <a:ext cx="4819650" cy="2971800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xmlns="" id="{FB91F6F8-1C7D-4EBC-A49C-B8BB1F651D54}"/>
              </a:ext>
            </a:extLst>
          </p:cNvPr>
          <p:cNvSpPr txBox="1">
            <a:spLocks/>
          </p:cNvSpPr>
          <p:nvPr/>
        </p:nvSpPr>
        <p:spPr>
          <a:xfrm>
            <a:off x="838200" y="1774237"/>
            <a:ext cx="10515600" cy="9182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VictoriaMetrics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ru-RU" sz="1800" dirty="0"/>
              <a:t>«</a:t>
            </a:r>
            <a:r>
              <a:rPr lang="en-US" sz="1800" dirty="0"/>
              <a:t>Prometheus c </a:t>
            </a:r>
            <a:r>
              <a:rPr lang="ru-RU" sz="1800" dirty="0" err="1"/>
              <a:t>допами</a:t>
            </a:r>
            <a:r>
              <a:rPr lang="ru-RU" sz="1800" dirty="0"/>
              <a:t>»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4254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85DB652-2BB4-4A10-9BF3-DF0512FEB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957"/>
            <a:ext cx="10515600" cy="918242"/>
          </a:xfrm>
        </p:spPr>
        <p:txBody>
          <a:bodyPr>
            <a:noAutofit/>
          </a:bodyPr>
          <a:lstStyle/>
          <a:p>
            <a:r>
              <a:rPr lang="en-US" sz="2400" dirty="0" err="1"/>
              <a:t>vmalert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1800" dirty="0"/>
              <a:t>/opt/monitoring/</a:t>
            </a:r>
            <a:r>
              <a:rPr lang="en-US" sz="1800" dirty="0" err="1"/>
              <a:t>etc</a:t>
            </a:r>
            <a:r>
              <a:rPr lang="en-US" sz="1800" dirty="0"/>
              <a:t>/alerts/*.</a:t>
            </a:r>
            <a:r>
              <a:rPr lang="en-US" sz="1800" dirty="0" err="1"/>
              <a:t>yml</a:t>
            </a:r>
            <a:endParaRPr lang="ru-RU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31625A3-BED1-443F-8FEF-79FBBBA60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551"/>
            <a:ext cx="10515600" cy="271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200" dirty="0" err="1"/>
              <a:t>Алертинг</a:t>
            </a:r>
            <a:r>
              <a:rPr lang="ru-RU" sz="1200" dirty="0"/>
              <a:t> через запросы внутри логических выражений к </a:t>
            </a:r>
            <a:r>
              <a:rPr lang="en-US" sz="1200" dirty="0" err="1"/>
              <a:t>VictoriaMetrics</a:t>
            </a:r>
            <a:r>
              <a:rPr lang="en-US" sz="1200" dirty="0"/>
              <a:t> </a:t>
            </a:r>
            <a:r>
              <a:rPr lang="ru-RU" sz="1200" dirty="0"/>
              <a:t>на языке </a:t>
            </a:r>
            <a:r>
              <a:rPr lang="en-US" sz="1200" dirty="0" err="1"/>
              <a:t>MetricsQL</a:t>
            </a:r>
            <a:r>
              <a:rPr lang="en-US" sz="1200" dirty="0"/>
              <a:t> (</a:t>
            </a:r>
            <a:r>
              <a:rPr lang="ru-RU" sz="1200" dirty="0"/>
              <a:t>«</a:t>
            </a:r>
            <a:r>
              <a:rPr lang="en-US" sz="1200" dirty="0" err="1"/>
              <a:t>PromQL</a:t>
            </a:r>
            <a:r>
              <a:rPr lang="en-US" sz="1200" dirty="0"/>
              <a:t> </a:t>
            </a:r>
            <a:r>
              <a:rPr lang="ru-RU" sz="1200" dirty="0"/>
              <a:t>с </a:t>
            </a:r>
            <a:r>
              <a:rPr lang="ru-RU" sz="1200" dirty="0" err="1"/>
              <a:t>допами</a:t>
            </a:r>
            <a:r>
              <a:rPr lang="ru-RU" sz="1200" dirty="0"/>
              <a:t>»)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78A38D0D-5BAA-421A-B485-469419051C60}"/>
              </a:ext>
            </a:extLst>
          </p:cNvPr>
          <p:cNvSpPr txBox="1">
            <a:spLocks/>
          </p:cNvSpPr>
          <p:nvPr/>
        </p:nvSpPr>
        <p:spPr>
          <a:xfrm>
            <a:off x="838200" y="2845046"/>
            <a:ext cx="10515600" cy="9182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AlertManager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1800" dirty="0"/>
              <a:t>/opt/monitoring/</a:t>
            </a:r>
            <a:r>
              <a:rPr lang="en-US" sz="1800" dirty="0" err="1"/>
              <a:t>etc</a:t>
            </a:r>
            <a:r>
              <a:rPr lang="en-US" sz="1800" dirty="0"/>
              <a:t>/</a:t>
            </a:r>
            <a:r>
              <a:rPr lang="en-US" sz="1800" dirty="0" err="1"/>
              <a:t>alertmanager.yml</a:t>
            </a:r>
            <a:endParaRPr lang="ru-RU" sz="200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xmlns="" id="{EF051989-2288-4641-B02F-F692C7C276F6}"/>
              </a:ext>
            </a:extLst>
          </p:cNvPr>
          <p:cNvSpPr txBox="1">
            <a:spLocks/>
          </p:cNvSpPr>
          <p:nvPr/>
        </p:nvSpPr>
        <p:spPr>
          <a:xfrm>
            <a:off x="838200" y="2871368"/>
            <a:ext cx="10515600" cy="2037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5AEB6A0D-B772-40B7-A75C-7397E8849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33" y="1218649"/>
            <a:ext cx="7486650" cy="1695450"/>
          </a:xfrm>
          <a:prstGeom prst="rect">
            <a:avLst/>
          </a:prstGeom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xmlns="" id="{A2524264-1A39-4D7C-88BE-40D22AC443C7}"/>
              </a:ext>
            </a:extLst>
          </p:cNvPr>
          <p:cNvSpPr txBox="1">
            <a:spLocks/>
          </p:cNvSpPr>
          <p:nvPr/>
        </p:nvSpPr>
        <p:spPr>
          <a:xfrm>
            <a:off x="838200" y="3618350"/>
            <a:ext cx="10515600" cy="271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200" dirty="0"/>
              <a:t>Управление потоками </a:t>
            </a:r>
            <a:r>
              <a:rPr lang="ru-RU" sz="1200" dirty="0" err="1"/>
              <a:t>алертов</a:t>
            </a:r>
            <a:r>
              <a:rPr lang="ru-RU" sz="1200" dirty="0"/>
              <a:t> через </a:t>
            </a:r>
            <a:r>
              <a:rPr lang="en-US" sz="1200" dirty="0"/>
              <a:t>match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D7137B5E-0562-4A8B-B80E-4A237F9C1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33" y="3890126"/>
            <a:ext cx="36480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9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40C748B-3CBC-4CAF-8A75-1C8C6C50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316663"/>
          </a:xfrm>
        </p:spPr>
        <p:txBody>
          <a:bodyPr>
            <a:noAutofit/>
          </a:bodyPr>
          <a:lstStyle/>
          <a:p>
            <a:r>
              <a:rPr lang="en-US" sz="2400" dirty="0"/>
              <a:t>Grafana</a:t>
            </a:r>
            <a:endParaRPr lang="ru-RU" sz="2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0A47A648-C342-415E-A056-51CF16055A2D}"/>
              </a:ext>
            </a:extLst>
          </p:cNvPr>
          <p:cNvSpPr/>
          <p:nvPr/>
        </p:nvSpPr>
        <p:spPr>
          <a:xfrm>
            <a:off x="838200" y="595004"/>
            <a:ext cx="87516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Запросы </a:t>
            </a:r>
            <a:r>
              <a:rPr lang="en-US" sz="1200" dirty="0" err="1"/>
              <a:t>VictoriaMetrics</a:t>
            </a:r>
            <a:r>
              <a:rPr lang="en-US" sz="1200" dirty="0"/>
              <a:t> </a:t>
            </a:r>
            <a:r>
              <a:rPr lang="ru-RU" sz="1200" dirty="0"/>
              <a:t>на языке </a:t>
            </a:r>
            <a:r>
              <a:rPr lang="en-US" sz="1200" dirty="0" err="1"/>
              <a:t>MetricsQL</a:t>
            </a:r>
            <a:endParaRPr lang="ru-RU" sz="1200" dirty="0"/>
          </a:p>
          <a:p>
            <a:endParaRPr lang="ru-RU" sz="1200" dirty="0"/>
          </a:p>
          <a:p>
            <a:r>
              <a:rPr lang="en-US" sz="1200" dirty="0"/>
              <a:t>sum by (instance)(irate(</a:t>
            </a:r>
            <a:r>
              <a:rPr lang="en-US" sz="1200" dirty="0" err="1"/>
              <a:t>node_cpu_seconds_total</a:t>
            </a:r>
            <a:r>
              <a:rPr lang="en-US" sz="1200" dirty="0"/>
              <a:t>{mode="system"}[5m])) * 100</a:t>
            </a:r>
            <a:endParaRPr lang="ru-RU" sz="12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8B17CD64-926D-42A6-A6AD-E3A589C56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24" y="1241335"/>
            <a:ext cx="10246951" cy="544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6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40C748B-3CBC-4CAF-8A75-1C8C6C50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316663"/>
          </a:xfrm>
        </p:spPr>
        <p:txBody>
          <a:bodyPr>
            <a:noAutofit/>
          </a:bodyPr>
          <a:lstStyle/>
          <a:p>
            <a:r>
              <a:rPr lang="en-US" sz="2400" dirty="0" err="1"/>
              <a:t>vmagent</a:t>
            </a:r>
            <a:endParaRPr lang="ru-RU" sz="2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0A47A648-C342-415E-A056-51CF16055A2D}"/>
              </a:ext>
            </a:extLst>
          </p:cNvPr>
          <p:cNvSpPr/>
          <p:nvPr/>
        </p:nvSpPr>
        <p:spPr>
          <a:xfrm>
            <a:off x="838200" y="595004"/>
            <a:ext cx="1051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Сбор метрик и их гарантированная доставка в </a:t>
            </a:r>
            <a:r>
              <a:rPr lang="en-US" sz="1200" dirty="0" err="1"/>
              <a:t>VictoriaMetrics</a:t>
            </a:r>
            <a:r>
              <a:rPr lang="ru-RU" sz="1200" dirty="0"/>
              <a:t>. Т.е. на время недоступности </a:t>
            </a:r>
            <a:r>
              <a:rPr lang="en-US" sz="1200" dirty="0" err="1"/>
              <a:t>VictoriaMetrics</a:t>
            </a:r>
            <a:r>
              <a:rPr lang="en-US" sz="1200" dirty="0"/>
              <a:t> </a:t>
            </a:r>
            <a:r>
              <a:rPr lang="ru-RU" sz="1200" dirty="0"/>
              <a:t>агент коллекционирует данные в себе.</a:t>
            </a:r>
          </a:p>
          <a:p>
            <a:endParaRPr lang="ru-RU" sz="1200" dirty="0"/>
          </a:p>
          <a:p>
            <a:r>
              <a:rPr lang="ru-RU" sz="1200" dirty="0"/>
              <a:t>Контейнер – /</a:t>
            </a:r>
            <a:r>
              <a:rPr lang="en-US" sz="1200" dirty="0"/>
              <a:t>opt/monitoring/docker-compose</a:t>
            </a:r>
            <a:r>
              <a:rPr lang="ru-RU" sz="1200" dirty="0"/>
              <a:t>.</a:t>
            </a:r>
            <a:r>
              <a:rPr lang="en-US" sz="1200" dirty="0" err="1"/>
              <a:t>yml</a:t>
            </a:r>
            <a:endParaRPr lang="en-US" sz="1200" dirty="0"/>
          </a:p>
          <a:p>
            <a:r>
              <a:rPr lang="ru-RU" sz="1200" dirty="0"/>
              <a:t>Конфиг </a:t>
            </a:r>
            <a:r>
              <a:rPr lang="en-US" sz="1200" dirty="0"/>
              <a:t>– </a:t>
            </a:r>
            <a:r>
              <a:rPr lang="ru-RU" sz="1200" dirty="0"/>
              <a:t>/</a:t>
            </a:r>
            <a:r>
              <a:rPr lang="en-US" sz="1200" dirty="0"/>
              <a:t>opt/monitoring/</a:t>
            </a:r>
            <a:r>
              <a:rPr lang="en-US" sz="1200" dirty="0" err="1"/>
              <a:t>prometheus.yml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232666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035695F-0366-4414-A532-F746453C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3360"/>
          </a:xfrm>
        </p:spPr>
        <p:txBody>
          <a:bodyPr>
            <a:noAutofit/>
          </a:bodyPr>
          <a:lstStyle/>
          <a:p>
            <a:r>
              <a:rPr lang="ru-RU" sz="2400" dirty="0"/>
              <a:t>Вывод скриптов в метрики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17F8FBEF-40B4-43CA-A190-80417D52E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44" y="2379688"/>
            <a:ext cx="10388711" cy="2098624"/>
          </a:xfrm>
        </p:spPr>
      </p:pic>
    </p:spTree>
    <p:extLst>
      <p:ext uri="{BB962C8B-B14F-4D97-AF65-F5344CB8AC3E}">
        <p14:creationId xmlns:p14="http://schemas.microsoft.com/office/powerpoint/2010/main" val="13633117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230</Words>
  <Application>Microsoft Office PowerPoint</Application>
  <PresentationFormat>Широкоэкранный</PresentationFormat>
  <Paragraphs>49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DeVops-Monitoring</vt:lpstr>
      <vt:lpstr>Взаимодействие элементов стека</vt:lpstr>
      <vt:lpstr>Экспортер скрипт/утилита, слушающая порт, при запросе на который по http, в ответ отдаётся страница с метриками, которые генерируются на основе парсинга выводов различных файлов статистики и/или команд</vt:lpstr>
      <vt:lpstr>Метрики и лейблы Метрика – временной ряд значений, связанный единым именем и набором одинаковых лейблов Лейбл – пара строковых значений типа key=value</vt:lpstr>
      <vt:lpstr>docker-compose /opt/monitoring/docker-compose.yml</vt:lpstr>
      <vt:lpstr>vmalert /opt/monitoring/etc/alerts/*.yml</vt:lpstr>
      <vt:lpstr>Grafana</vt:lpstr>
      <vt:lpstr>vmagent</vt:lpstr>
      <vt:lpstr>Вывод скриптов в метрики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IT-Monitoring</dc:title>
  <dc:creator>Philip Chudinov</dc:creator>
  <cp:lastModifiedBy>https</cp:lastModifiedBy>
  <cp:revision>21</cp:revision>
  <dcterms:created xsi:type="dcterms:W3CDTF">2021-10-12T04:22:11Z</dcterms:created>
  <dcterms:modified xsi:type="dcterms:W3CDTF">2022-02-06T07:35:41Z</dcterms:modified>
</cp:coreProperties>
</file>