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4" r:id="rId4"/>
    <p:sldId id="259" r:id="rId5"/>
    <p:sldId id="270" r:id="rId6"/>
    <p:sldId id="260" r:id="rId7"/>
    <p:sldId id="262" r:id="rId8"/>
    <p:sldId id="261" r:id="rId9"/>
    <p:sldId id="272" r:id="rId10"/>
    <p:sldId id="275" r:id="rId11"/>
    <p:sldId id="276" r:id="rId12"/>
    <p:sldId id="263" r:id="rId13"/>
    <p:sldId id="265" r:id="rId14"/>
    <p:sldId id="27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0" d="100"/>
          <a:sy n="7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F1458-1838-45FB-83AB-C0A95E8954CB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BD6ED-05C0-4B37-ADFE-1A57F189F1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23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fr-FR" dirty="0" smtClean="0"/>
              <a:t>Source 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LTE – The UMTS Long Term Evolution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dirty="0" smtClean="0"/>
              <a:t>LTE et les</a:t>
            </a:r>
            <a:r>
              <a:rPr lang="fr-FR" baseline="0" dirty="0" smtClean="0"/>
              <a:t> </a:t>
            </a:r>
            <a:r>
              <a:rPr lang="fr-FR" dirty="0" smtClean="0"/>
              <a:t>réseaux</a:t>
            </a:r>
            <a:r>
              <a:rPr lang="fr-FR" baseline="0" dirty="0" smtClean="0"/>
              <a:t> </a:t>
            </a:r>
            <a:r>
              <a:rPr lang="fr-FR" dirty="0" smtClean="0"/>
              <a:t>4G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dirty="0" smtClean="0"/>
              <a:t>La couche physique: La couche physique réalise les fonctions suivantes pour la transmission de données : le codage de canal• la modulation,  • les traitements spatiaux (dits MIMO) modulation multi porteuse, </a:t>
            </a:r>
          </a:p>
          <a:p>
            <a:pPr marL="171450" indent="-17145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B6483-38E1-4227-A28A-CAD2075548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27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Source: LTE PART II: 3GPP RELEASE 8 Anna </a:t>
            </a:r>
            <a:r>
              <a:rPr lang="fr-FR" dirty="0" err="1" smtClean="0"/>
              <a:t>Larmo</a:t>
            </a:r>
            <a:r>
              <a:rPr lang="fr-FR" dirty="0" smtClean="0"/>
              <a:t>, Magnus </a:t>
            </a:r>
            <a:r>
              <a:rPr lang="fr-FR" dirty="0" err="1" smtClean="0"/>
              <a:t>Lindström</a:t>
            </a:r>
            <a:r>
              <a:rPr lang="fr-FR" dirty="0" smtClean="0"/>
              <a:t>, Michael Meyer, </a:t>
            </a:r>
            <a:r>
              <a:rPr lang="fr-FR" dirty="0" err="1" smtClean="0"/>
              <a:t>Ghyslain</a:t>
            </a:r>
            <a:r>
              <a:rPr lang="fr-FR" dirty="0" smtClean="0"/>
              <a:t> Pelletier, Johan </a:t>
            </a:r>
            <a:r>
              <a:rPr lang="fr-FR" dirty="0" err="1" smtClean="0"/>
              <a:t>Torsner</a:t>
            </a:r>
            <a:r>
              <a:rPr lang="fr-FR" dirty="0" smtClean="0"/>
              <a:t>, and Henning </a:t>
            </a:r>
            <a:r>
              <a:rPr lang="fr-FR" dirty="0" err="1" smtClean="0"/>
              <a:t>Wiemann</a:t>
            </a:r>
            <a:r>
              <a:rPr lang="fr-FR" dirty="0" smtClean="0"/>
              <a:t>, Ericsson </a:t>
            </a:r>
            <a:r>
              <a:rPr lang="fr-FR" dirty="0" err="1" smtClean="0"/>
              <a:t>Research</a:t>
            </a:r>
            <a:r>
              <a:rPr lang="fr-FR" dirty="0" smtClean="0"/>
              <a:t>  </a:t>
            </a:r>
          </a:p>
          <a:p>
            <a:r>
              <a:rPr lang="fr-FR" dirty="0" smtClean="0"/>
              <a:t>Il faut comprendre chaque étape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B6483-38E1-4227-A28A-CAD2075548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1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LTE et les réseaux 4G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B6483-38E1-4227-A28A-CAD2075548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15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Fonctionnement PDCP; </a:t>
            </a:r>
          </a:p>
          <a:p>
            <a:r>
              <a:rPr lang="fr-FR" dirty="0" smtClean="0"/>
              <a:t>LTE et les réseaux 4G</a:t>
            </a:r>
          </a:p>
          <a:p>
            <a:r>
              <a:rPr lang="fr-FR" dirty="0" smtClean="0"/>
              <a:t>PDCP (</a:t>
            </a:r>
            <a:r>
              <a:rPr lang="fr-FR" dirty="0" err="1" smtClean="0"/>
              <a:t>Packet</a:t>
            </a:r>
            <a:r>
              <a:rPr lang="fr-FR" dirty="0" smtClean="0"/>
              <a:t> Data Compression Protocol): compression d’en-tête ; chiffrement des données et de la signalisation RRC ; protection de l’intégrité de la signalisation RRC ; détection et suppression des doublons (unité de données PDCP reçues deux fois) ; remise en séquence des paquets.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B6483-38E1-4227-A28A-CAD2075548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31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Fonctionnement </a:t>
            </a:r>
            <a:r>
              <a:rPr lang="fr-FR" dirty="0" err="1" smtClean="0"/>
              <a:t>Unacknowledged</a:t>
            </a:r>
            <a:r>
              <a:rPr lang="fr-FR" dirty="0" smtClean="0"/>
              <a:t> : Mode (UM) </a:t>
            </a:r>
          </a:p>
          <a:p>
            <a:r>
              <a:rPr lang="fr-FR" dirty="0" smtClean="0"/>
              <a:t>RLC (Radio Link Protocol):  détection et retransmission des PDU manquantes (en mode acquitté) permettant la reprise sur erreur ; remise en séquence des PDU pour assurer l’</a:t>
            </a:r>
            <a:r>
              <a:rPr lang="fr-FR" dirty="0" err="1" smtClean="0"/>
              <a:t>odonnancement</a:t>
            </a:r>
            <a:r>
              <a:rPr lang="fr-FR" dirty="0" smtClean="0"/>
              <a:t> des SDU à la couche supérieure; utilisation de fenêtres d’émission et de réception pour optimiser la transmission de données. Fragmentation/ concaténation des PDCP PDU en fonction de l’indication de la couche MAC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B6483-38E1-4227-A28A-CAD2075548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61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r>
              <a:rPr lang="fr-FR" baseline="0" dirty="0" smtClean="0"/>
              <a:t>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AcknowledgedMode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(AM):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B6483-38E1-4227-A28A-CAD2075548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74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/>
              <a:t>LTE et les réseaux 4G</a:t>
            </a:r>
            <a:endParaRPr/>
          </a:p>
          <a:p>
            <a:r>
              <a:rPr lang="fr-FR"/>
              <a:t>LTE – The UMTS Long Term Evolution</a:t>
            </a:r>
            <a:endParaRPr/>
          </a:p>
          <a:p>
            <a:endParaRPr/>
          </a:p>
          <a:p>
            <a:r>
              <a:rPr lang="fr-FR"/>
              <a:t>MAC (Medium Access Control): </a:t>
            </a:r>
            <a:endParaRPr/>
          </a:p>
          <a:p>
            <a:r>
              <a:rPr lang="fr-FR"/>
              <a:t>le mécanisme d’accès aléatoire sur la voie montante ;</a:t>
            </a:r>
            <a:endParaRPr/>
          </a:p>
          <a:p>
            <a:r>
              <a:rPr lang="fr-FR"/>
              <a:t>la correction d’erreurs par retransmission HARQ lors de la réception d’un acquittement HARQ négatif ;</a:t>
            </a:r>
            <a:endParaRPr/>
          </a:p>
          <a:p>
            <a:r>
              <a:rPr lang="fr-FR"/>
              <a:t>les allocations dynamique et semi-statique de ressources radio (scheduling) ;</a:t>
            </a:r>
            <a:endParaRPr/>
          </a:p>
          <a:p>
            <a:r>
              <a:rPr lang="fr-FR"/>
              <a:t>le maintien de la synchronisation sur le lien montant ;</a:t>
            </a:r>
            <a:endParaRPr/>
          </a:p>
          <a:p>
            <a:r>
              <a:rPr lang="fr-FR"/>
              <a:t>la priorisation des flux sur le lien montant</a:t>
            </a:r>
            <a:endParaRPr/>
          </a:p>
          <a:p>
            <a:r>
              <a:rPr lang="fr-FR"/>
              <a:t>Informer la couche RLC de la taille max des paquets de données.</a:t>
            </a:r>
            <a:endParaRPr/>
          </a:p>
          <a:p>
            <a:endParaRPr/>
          </a:p>
          <a:p>
            <a:r>
              <a:rPr lang="fr-FR"/>
              <a:t>Donner le nombre de ressources disponibles 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9141-D171-41C1-A171-C1111171B1B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Multiplexage des</a:t>
            </a:r>
            <a:r>
              <a:rPr lang="fr-FR" baseline="0" dirty="0" smtClean="0"/>
              <a:t> priorités, </a:t>
            </a:r>
          </a:p>
          <a:p>
            <a:r>
              <a:rPr lang="fr-FR" baseline="0" dirty="0" smtClean="0"/>
              <a:t>Format des trames: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B6483-38E1-4227-A28A-CAD2075548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0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y a un multiplexage et un </a:t>
            </a:r>
            <a:r>
              <a:rPr lang="fr-FR" dirty="0" err="1" smtClean="0"/>
              <a:t>mapping</a:t>
            </a:r>
            <a:r>
              <a:rPr lang="fr-FR" dirty="0" smtClean="0"/>
              <a:t> entre les canaux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B6483-38E1-4227-A28A-CAD2075548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36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4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03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40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74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83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8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0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24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21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6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40FD-5ECD-4786-8548-34042F723858}" type="datetimeFigureOut">
              <a:rPr lang="fr-FR" smtClean="0"/>
              <a:t>12/02/2013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80E8-405D-4F46-A21C-6F0CB251A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5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fr-FR" dirty="0" smtClean="0"/>
              <a:t>Architecture protocolaire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Plan utilisateur: transport de flux de donnée </a:t>
            </a:r>
          </a:p>
          <a:p>
            <a:r>
              <a:rPr lang="fr-FR" sz="2400" dirty="0" smtClean="0"/>
              <a:t>Plan control: flux de signalisation 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32848" cy="40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5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Standardisation des caractéristiques des </a:t>
            </a:r>
            <a:r>
              <a:rPr lang="fr-FR" dirty="0" err="1" smtClean="0"/>
              <a:t>Qci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1" y="1925213"/>
            <a:ext cx="8518761" cy="460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8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Qos</a:t>
            </a:r>
            <a:r>
              <a:rPr lang="fr-FR" sz="4000" dirty="0" smtClean="0"/>
              <a:t> </a:t>
            </a:r>
            <a:r>
              <a:rPr lang="fr-FR" sz="4000" dirty="0" err="1" smtClean="0"/>
              <a:t>bearer</a:t>
            </a:r>
            <a:r>
              <a:rPr lang="fr-FR" sz="4000" dirty="0" smtClean="0"/>
              <a:t> radio </a:t>
            </a:r>
            <a:endParaRPr lang="fr-FR" sz="4000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05678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5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30439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 d’allocation et multiplexage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14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6409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760640" cy="313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38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3538"/>
            <a:ext cx="76866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600" dirty="0" err="1" smtClean="0">
                <a:solidFill>
                  <a:srgbClr val="000000"/>
                </a:solidFill>
                <a:latin typeface="Calibri"/>
              </a:rPr>
              <a:t>Qos</a:t>
            </a:r>
            <a:r>
              <a:rPr lang="fr-FR" sz="3600" dirty="0" smtClean="0">
                <a:solidFill>
                  <a:srgbClr val="000000"/>
                </a:solidFill>
                <a:latin typeface="Calibri"/>
              </a:rPr>
              <a:t> de bout en bout: </a:t>
            </a:r>
            <a:r>
              <a:rPr lang="fr-FR" sz="3600" dirty="0" err="1" smtClean="0">
                <a:solidFill>
                  <a:srgbClr val="000000"/>
                </a:solidFill>
                <a:latin typeface="Calibri"/>
              </a:rPr>
              <a:t>Mapping</a:t>
            </a:r>
            <a:r>
              <a:rPr lang="fr-FR" sz="36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600" dirty="0" smtClean="0">
                <a:solidFill>
                  <a:srgbClr val="000000"/>
                </a:solidFill>
                <a:latin typeface="Calibri"/>
              </a:rPr>
              <a:t>des </a:t>
            </a:r>
            <a:r>
              <a:rPr lang="fr-FR" sz="3600" dirty="0" err="1" smtClean="0">
                <a:solidFill>
                  <a:srgbClr val="000000"/>
                </a:solidFill>
                <a:latin typeface="Calibri"/>
              </a:rPr>
              <a:t>bearer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2635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Autofit/>
          </a:bodyPr>
          <a:lstStyle/>
          <a:p>
            <a:r>
              <a:rPr lang="fr-FR" sz="3600" dirty="0" smtClean="0"/>
              <a:t>Top down </a:t>
            </a:r>
            <a:r>
              <a:rPr lang="fr-FR" sz="3600" dirty="0" smtClean="0"/>
              <a:t>architecture protocolaire</a:t>
            </a:r>
            <a:r>
              <a:rPr lang="fr-FR" sz="3600" dirty="0" smtClean="0"/>
              <a:t> </a:t>
            </a:r>
            <a:endParaRPr lang="fr-FR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6" y="836712"/>
            <a:ext cx="880135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1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1296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Autofit/>
          </a:bodyPr>
          <a:lstStyle/>
          <a:p>
            <a:r>
              <a:rPr lang="fr-FR" sz="3200" dirty="0" smtClean="0"/>
              <a:t>Top down </a:t>
            </a:r>
            <a:r>
              <a:rPr lang="fr-FR" sz="3200" dirty="0" smtClean="0"/>
              <a:t>architecture protocolaire et interfaces</a:t>
            </a:r>
            <a:r>
              <a:rPr lang="fr-FR" sz="3200" dirty="0" smtClean="0"/>
              <a:t>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686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600200"/>
            <a:ext cx="78488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547664" y="47667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Fonctionnalité de la couche PDCP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5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fr-FR" sz="2800" dirty="0" err="1"/>
              <a:t>Robust</a:t>
            </a:r>
            <a:r>
              <a:rPr lang="fr-FR" sz="2800" dirty="0"/>
              <a:t> Header Compression (</a:t>
            </a:r>
            <a:r>
              <a:rPr lang="fr-FR" sz="2800" dirty="0" err="1"/>
              <a:t>RoHC</a:t>
            </a:r>
            <a:r>
              <a:rPr lang="fr-FR" sz="2800" dirty="0" smtClean="0"/>
              <a:t>) standard </a:t>
            </a: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20615"/>
            <a:ext cx="6821746" cy="333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2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33400"/>
            <a:ext cx="804862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547664" y="29200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Fonctionnalité de la couche RLC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3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66738"/>
            <a:ext cx="80581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1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20680"/>
          </a:xfrm>
        </p:spPr>
        <p:txBody>
          <a:bodyPr/>
          <a:lstStyle/>
          <a:p>
            <a:pPr algn="just"/>
            <a:r>
              <a:rPr lang="fr-FR" sz="2400" dirty="0" smtClean="0"/>
              <a:t>Exemple </a:t>
            </a:r>
            <a:r>
              <a:rPr lang="fr-FR" sz="2400" dirty="0" smtClean="0"/>
              <a:t>de retransmission: </a:t>
            </a:r>
          </a:p>
          <a:p>
            <a:pPr algn="just"/>
            <a:endParaRPr lang="fr-FR" sz="2400" dirty="0" smtClean="0"/>
          </a:p>
          <a:p>
            <a:pPr algn="just"/>
            <a:endParaRPr lang="fr-FR" sz="2400" dirty="0" smtClean="0"/>
          </a:p>
          <a:p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2059"/>
            <a:ext cx="822007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2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51640" y="476640"/>
            <a:ext cx="8640720" cy="6048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u="sng" dirty="0">
                <a:solidFill>
                  <a:srgbClr val="FF0000"/>
                </a:solidFill>
                <a:latin typeface="Calibri"/>
              </a:rPr>
              <a:t>MAC: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33670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92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414</Words>
  <Application>Microsoft Office PowerPoint</Application>
  <PresentationFormat>Affichage à l'écran (4:3)</PresentationFormat>
  <Paragraphs>51</Paragraphs>
  <Slides>14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Architecture protocolaire </vt:lpstr>
      <vt:lpstr>Top down architecture protocolaire </vt:lpstr>
      <vt:lpstr>Top down architecture protocolaire et interfaces </vt:lpstr>
      <vt:lpstr>Présentation PowerPoint</vt:lpstr>
      <vt:lpstr>Robust Header Compression (RoHC) standard </vt:lpstr>
      <vt:lpstr>Présentation PowerPoint</vt:lpstr>
      <vt:lpstr>Présentation PowerPoint</vt:lpstr>
      <vt:lpstr>Présentation PowerPoint</vt:lpstr>
      <vt:lpstr>Présentation PowerPoint</vt:lpstr>
      <vt:lpstr>Standardisation des caractéristiques des Qci </vt:lpstr>
      <vt:lpstr>Qos bearer radio </vt:lpstr>
      <vt:lpstr>Exemple d’allocation et multiplexage 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</dc:creator>
  <cp:lastModifiedBy>micha</cp:lastModifiedBy>
  <cp:revision>35</cp:revision>
  <dcterms:created xsi:type="dcterms:W3CDTF">2013-02-12T11:22:44Z</dcterms:created>
  <dcterms:modified xsi:type="dcterms:W3CDTF">2013-02-12T13:27:45Z</dcterms:modified>
</cp:coreProperties>
</file>