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71" r:id="rId4"/>
    <p:sldId id="295" r:id="rId5"/>
    <p:sldId id="280" r:id="rId6"/>
    <p:sldId id="272" r:id="rId7"/>
    <p:sldId id="273" r:id="rId8"/>
    <p:sldId id="274" r:id="rId9"/>
    <p:sldId id="294" r:id="rId10"/>
    <p:sldId id="287" r:id="rId11"/>
    <p:sldId id="289" r:id="rId12"/>
    <p:sldId id="288" r:id="rId13"/>
    <p:sldId id="290" r:id="rId14"/>
    <p:sldId id="291" r:id="rId15"/>
    <p:sldId id="292" r:id="rId16"/>
    <p:sldId id="293" r:id="rId17"/>
    <p:sldId id="270" r:id="rId18"/>
    <p:sldId id="282" r:id="rId1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89824" autoAdjust="0"/>
  </p:normalViewPr>
  <p:slideViewPr>
    <p:cSldViewPr>
      <p:cViewPr varScale="1">
        <p:scale>
          <a:sx n="102" d="100"/>
          <a:sy n="102" d="100"/>
        </p:scale>
        <p:origin x="859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63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452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798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29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84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415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549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10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671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Google Shape;103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9768" y="4715907"/>
                <a:ext cx="5438140" cy="44677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/>
                <a:endParaRPr lang="ru-RU" sz="1200" b="0" i="0" u="none" strike="noStrike" cap="none" dirty="0">
                  <a:solidFill>
                    <a:schemeClr val="dk1"/>
                  </a:solidFill>
                  <a:effectLst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3" name="Google Shape;103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9768" y="4715907"/>
                <a:ext cx="5438140" cy="44677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/>
                <a:r>
                  <a:rPr lang="ru-RU" dirty="0">
                    <a:ea typeface="Cambria Math" panose="02040503050406030204" pitchFamily="18" charset="0"/>
                  </a:rPr>
                  <a:t>Функция</a:t>
                </a: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l-GR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Φ</a:t>
                </a:r>
                <a:r>
                  <a:rPr lang="en-US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(𝑥)</a:t>
                </a:r>
                <a:r>
                  <a:rPr lang="ru-RU" sz="1200" b="0" i="1" u="none" strike="noStrike" cap="none" dirty="0">
                    <a:solidFill>
                      <a:schemeClr val="dk1"/>
                    </a:solidFill>
                    <a:effectLst/>
                    <a:latin typeface="Calibri"/>
                    <a:ea typeface="Calibri"/>
                    <a:cs typeface="Calibri"/>
                    <a:sym typeface="Calibri"/>
                  </a:rPr>
                  <a:t> фундаментальное</a:t>
                </a:r>
                <a:r>
                  <a:rPr lang="ru-RU" sz="1200" b="0" i="1" u="none" strike="noStrike" cap="none" baseline="0" dirty="0">
                    <a:solidFill>
                      <a:schemeClr val="dk1"/>
                    </a:solidFill>
                    <a:effectLst/>
                    <a:latin typeface="Calibri"/>
                    <a:ea typeface="Calibri"/>
                    <a:cs typeface="Calibri"/>
                    <a:sym typeface="Calibri"/>
                  </a:rPr>
                  <a:t> решение  линейной задачи с точечным источником.</a:t>
                </a:r>
              </a:p>
              <a:p>
                <a:pPr lvl="0"/>
                <a:r>
                  <a:rPr lang="ru-RU" sz="1200" b="0" i="1" u="none" strike="noStrike" cap="none" dirty="0">
                    <a:solidFill>
                      <a:schemeClr val="dk1"/>
                    </a:solidFill>
                    <a:effectLst/>
                    <a:latin typeface="Calibri"/>
                    <a:ea typeface="Calibri"/>
                    <a:cs typeface="Calibri"/>
                    <a:sym typeface="Calibri"/>
                  </a:rPr>
                  <a:t>В силу условия на </a:t>
                </a:r>
                <a:r>
                  <a:rPr lang="en-US" b="0" i="0">
                    <a:latin typeface="Cambria Math"/>
                  </a:rPr>
                  <a:t>𝑤</a:t>
                </a:r>
                <a:r>
                  <a:rPr lang="ru-RU" b="0" i="0">
                    <a:latin typeface="Cambria Math" panose="02040503050406030204" pitchFamily="18" charset="0"/>
                  </a:rPr>
                  <a:t>_</a:t>
                </a:r>
                <a:r>
                  <a:rPr lang="ru-RU" i="0">
                    <a:latin typeface="Cambria Math"/>
                    <a:ea typeface="Cambria Math"/>
                  </a:rPr>
                  <a:t>𝛾</a:t>
                </a:r>
                <a:r>
                  <a:rPr lang="ru-RU" dirty="0"/>
                  <a:t> (является</a:t>
                </a:r>
                <a:r>
                  <a:rPr lang="ru-RU" baseline="0" dirty="0"/>
                  <a:t> следом </a:t>
                </a:r>
                <a:r>
                  <a:rPr lang="ru-RU" dirty="0"/>
                  <a:t>функции из пространства Соболева</a:t>
                </a:r>
                <a:r>
                  <a:rPr lang="en-US" dirty="0"/>
                  <a:t> </a:t>
                </a:r>
                <a:r>
                  <a:rPr lang="en-US" b="0" i="0">
                    <a:latin typeface="Cambria Math"/>
                  </a:rPr>
                  <a:t>𝑊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b="0" i="0">
                    <a:latin typeface="Cambria Math"/>
                  </a:rPr>
                  <a:t>2</a:t>
                </a:r>
                <a:r>
                  <a:rPr lang="en-US" b="0" i="0">
                    <a:latin typeface="Cambria Math" panose="02040503050406030204" pitchFamily="18" charset="0"/>
                  </a:rPr>
                  <a:t>^(</a:t>
                </a:r>
                <a:r>
                  <a:rPr lang="en-US" b="0" i="0">
                    <a:latin typeface="Cambria Math"/>
                  </a:rPr>
                  <a:t>(1)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b="0" i="0">
                    <a:latin typeface="Cambria Math"/>
                  </a:rPr>
                  <a:t> (</a:t>
                </a:r>
                <a:r>
                  <a:rPr lang="el-GR" b="0" i="0">
                    <a:latin typeface="Cambria Math"/>
                  </a:rPr>
                  <a:t>Ω</a:t>
                </a:r>
                <a:r>
                  <a:rPr lang="en-US" b="0" i="0">
                    <a:latin typeface="Cambria Math"/>
                  </a:rPr>
                  <a:t>)</a:t>
                </a:r>
                <a:r>
                  <a:rPr lang="ru-RU" sz="1200" b="0" i="0" u="none" strike="noStrike" cap="none" dirty="0">
                    <a:solidFill>
                      <a:schemeClr val="dk1"/>
                    </a:solidFill>
                    <a:effectLst/>
                    <a:latin typeface="Calibri"/>
                    <a:ea typeface="Calibri"/>
                    <a:cs typeface="Calibri"/>
                    <a:sym typeface="Calibri"/>
                  </a:rPr>
                  <a:t>) и гладкости функции </a:t>
                </a:r>
                <a:r>
                  <a:rPr lang="el-G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Φ</a:t>
                </a:r>
                <a:r>
                  <a:rPr lang="ru-RU" sz="1200" b="0" i="0" u="none" strike="noStrike" cap="none" dirty="0">
                    <a:solidFill>
                      <a:schemeClr val="dk1"/>
                    </a:solidFill>
                    <a:effectLst/>
                    <a:latin typeface="Calibri"/>
                    <a:ea typeface="Calibri"/>
                    <a:cs typeface="Calibri"/>
                    <a:sym typeface="Calibri"/>
                  </a:rPr>
                  <a:t> в окрестности границы </a:t>
                </a:r>
                <a:r>
                  <a:rPr lang="ru-RU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Γ</a:t>
                </a:r>
                <a:r>
                  <a:rPr lang="ru-RU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ru-RU" sz="1200" b="0" i="0" u="none" strike="noStrike" cap="none" dirty="0">
                    <a:solidFill>
                      <a:schemeClr val="dk1"/>
                    </a:solidFill>
                    <a:effectLst/>
                    <a:latin typeface="Calibri"/>
                    <a:ea typeface="Calibri"/>
                    <a:cs typeface="Calibri"/>
                    <a:sym typeface="Calibri"/>
                  </a:rPr>
                  <a:t>существует единственное решение задачи</a:t>
                </a:r>
                <a:r>
                  <a:rPr lang="ru-RU" sz="1200" b="0" i="0" u="none" strike="noStrike" cap="none" baseline="0" dirty="0">
                    <a:solidFill>
                      <a:schemeClr val="dk1"/>
                    </a:solidFill>
                    <a:effectLst/>
                    <a:latin typeface="Calibri"/>
                    <a:ea typeface="Calibri"/>
                    <a:cs typeface="Calibri"/>
                    <a:sym typeface="Calibri"/>
                  </a:rPr>
                  <a:t> для нахождения функции </a:t>
                </a:r>
                <a:r>
                  <a:rPr lang="en-US" sz="1200" i="0">
                    <a:latin typeface="Cambria Math" panose="02040503050406030204" pitchFamily="18" charset="0"/>
                    <a:ea typeface="Cambria Math"/>
                  </a:rPr>
                  <a:t>𝑢_0</a:t>
                </a:r>
                <a:r>
                  <a:rPr lang="ru-RU" sz="1200" b="0" i="0" u="none" strike="noStrike" cap="none" dirty="0">
                    <a:solidFill>
                      <a:schemeClr val="dk1"/>
                    </a:solidFill>
                    <a:effectLst/>
                    <a:latin typeface="Calibri"/>
                    <a:ea typeface="Calibri"/>
                    <a:cs typeface="Calibri"/>
                    <a:sym typeface="Calibri"/>
                  </a:rPr>
                  <a:t> и это решение из пространства</a:t>
                </a:r>
                <a:r>
                  <a:rPr lang="ru-RU" sz="1200" b="0" i="0" u="none" strike="noStrike" cap="none" baseline="0" dirty="0">
                    <a:solidFill>
                      <a:schemeClr val="dk1"/>
                    </a:solidFill>
                    <a:effectLst/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b="0" i="0">
                    <a:latin typeface="Cambria Math"/>
                  </a:rPr>
                  <a:t>𝑊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b="0" i="0">
                    <a:latin typeface="Cambria Math"/>
                  </a:rPr>
                  <a:t>2</a:t>
                </a:r>
                <a:r>
                  <a:rPr lang="en-US" b="0" i="0">
                    <a:latin typeface="Cambria Math" panose="02040503050406030204" pitchFamily="18" charset="0"/>
                  </a:rPr>
                  <a:t>^(</a:t>
                </a:r>
                <a:r>
                  <a:rPr lang="en-US" b="0" i="0">
                    <a:latin typeface="Cambria Math"/>
                  </a:rPr>
                  <a:t>(1)</a:t>
                </a:r>
                <a:r>
                  <a:rPr lang="en-US" b="0" i="0">
                    <a:latin typeface="Cambria Math" panose="02040503050406030204" pitchFamily="18" charset="0"/>
                  </a:rPr>
                  <a:t> )</a:t>
                </a:r>
                <a:r>
                  <a:rPr lang="en-US" b="0" i="0">
                    <a:latin typeface="Cambria Math"/>
                  </a:rPr>
                  <a:t> (</a:t>
                </a:r>
                <a:r>
                  <a:rPr lang="el-GR" b="0" i="0">
                    <a:latin typeface="Cambria Math"/>
                  </a:rPr>
                  <a:t>Ω</a:t>
                </a:r>
                <a:r>
                  <a:rPr lang="en-US" b="0" i="0">
                    <a:latin typeface="Cambria Math"/>
                  </a:rPr>
                  <a:t>)</a:t>
                </a:r>
                <a:r>
                  <a:rPr lang="ru-RU" b="0" i="0">
                    <a:latin typeface="Cambria Math" panose="02040503050406030204" pitchFamily="18" charset="0"/>
                  </a:rPr>
                  <a:t>. </a:t>
                </a:r>
                <a:r>
                  <a:rPr lang="ru-RU" sz="1200" b="0" i="0" u="none" strike="noStrike" cap="none" dirty="0">
                    <a:solidFill>
                      <a:schemeClr val="dk1"/>
                    </a:solidFill>
                    <a:effectLst/>
                    <a:latin typeface="Calibri"/>
                    <a:ea typeface="Calibri"/>
                    <a:cs typeface="Calibri"/>
                    <a:sym typeface="Calibri"/>
                  </a:rPr>
                  <a:t>Эту </a:t>
                </a:r>
                <a:r>
                  <a:rPr lang="ru-RU" sz="1200" b="0" i="0" u="none" strike="noStrike" cap="none" baseline="0" dirty="0">
                    <a:solidFill>
                      <a:schemeClr val="dk1"/>
                    </a:solidFill>
                    <a:effectLst/>
                    <a:latin typeface="Calibri"/>
                    <a:ea typeface="Calibri"/>
                    <a:cs typeface="Calibri"/>
                    <a:sym typeface="Calibri"/>
                  </a:rPr>
                  <a:t>задачу можно рассматривать как поиск начального приближения для итерационного процесса.</a:t>
                </a:r>
                <a:endParaRPr lang="ru-RU" sz="1200" b="0" i="0" u="none" strike="noStrike" cap="none" dirty="0">
                  <a:solidFill>
                    <a:schemeClr val="dk1"/>
                  </a:solidFill>
                  <a:effectLst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Fallback>
      </mc:AlternateContent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16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ru-RU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5798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ru-RU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99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015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812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13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3.pn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3.png"/><Relationship Id="rId7" Type="http://schemas.openxmlformats.org/officeDocument/2006/relationships/image" Target="../media/image3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IZShabakov@stud.kpfu.ru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.png"/><Relationship Id="rId10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0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3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/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5526"/>
            <a:ext cx="1152128" cy="11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211182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ru-RU" sz="2000" dirty="0">
                <a:solidFill>
                  <a:schemeClr val="lt1"/>
                </a:solidFill>
                <a:latin typeface="PT Sans" panose="020B0503020203020204" pitchFamily="34" charset="-52"/>
              </a:rPr>
              <a:t>Приближенное решение нелинейной стационарной краевой задачи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A14102-533F-4B52-850F-50A0CCE4A8B6}"/>
              </a:ext>
            </a:extLst>
          </p:cNvPr>
          <p:cNvSpPr txBox="1"/>
          <p:nvPr/>
        </p:nvSpPr>
        <p:spPr>
          <a:xfrm>
            <a:off x="3809536" y="3467264"/>
            <a:ext cx="53344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PT Sans" panose="020B0503020203020204" pitchFamily="34" charset="-52"/>
              </a:rPr>
              <a:t>Выполнил</a:t>
            </a:r>
            <a:r>
              <a:rPr lang="en-US" sz="1400" b="1" dirty="0">
                <a:solidFill>
                  <a:schemeClr val="bg1"/>
                </a:solidFill>
                <a:latin typeface="PT Sans" panose="020B0503020203020204" pitchFamily="34" charset="-52"/>
              </a:rPr>
              <a:t>:</a:t>
            </a:r>
            <a:r>
              <a:rPr lang="ru-RU" sz="1400" b="1" dirty="0">
                <a:solidFill>
                  <a:schemeClr val="bg1"/>
                </a:solidFill>
                <a:latin typeface="PT Sans" panose="020B0503020203020204" pitchFamily="34" charset="-52"/>
              </a:rPr>
              <a:t> Шабаков Ильвар Жомортханович</a:t>
            </a:r>
          </a:p>
          <a:p>
            <a:r>
              <a:rPr lang="ru-RU" sz="1200" dirty="0">
                <a:solidFill>
                  <a:schemeClr val="bg1"/>
                </a:solidFill>
                <a:latin typeface="PT Sans" panose="020B0503020203020204" pitchFamily="34" charset="-52"/>
              </a:rPr>
              <a:t>студент 4 курса</a:t>
            </a:r>
            <a:r>
              <a:rPr lang="en-US" sz="1200" dirty="0">
                <a:solidFill>
                  <a:schemeClr val="bg1"/>
                </a:solidFill>
                <a:latin typeface="PT Sans" panose="020B0503020203020204" pitchFamily="34" charset="-52"/>
              </a:rPr>
              <a:t>,</a:t>
            </a:r>
            <a:r>
              <a:rPr lang="ru-RU" sz="1200" dirty="0">
                <a:solidFill>
                  <a:schemeClr val="bg1"/>
                </a:solidFill>
                <a:latin typeface="PT Sans" panose="020B0503020203020204" pitchFamily="34" charset="-52"/>
              </a:rPr>
              <a:t> Прикладная математика</a:t>
            </a:r>
            <a:r>
              <a:rPr lang="en-US" sz="1200" dirty="0">
                <a:solidFill>
                  <a:schemeClr val="bg1"/>
                </a:solidFill>
                <a:latin typeface="PT Sans" panose="020B0503020203020204" pitchFamily="34" charset="-52"/>
              </a:rPr>
              <a:t>,</a:t>
            </a:r>
            <a:r>
              <a:rPr lang="ru-RU" sz="1200" dirty="0">
                <a:solidFill>
                  <a:schemeClr val="bg1"/>
                </a:solidFill>
                <a:latin typeface="PT Sans" panose="020B0503020203020204" pitchFamily="34" charset="-52"/>
              </a:rPr>
              <a:t> гр. 09-822</a:t>
            </a:r>
          </a:p>
          <a:p>
            <a:endParaRPr lang="ru-RU" sz="120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endParaRPr lang="ru-RU" sz="120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r>
              <a:rPr lang="ru-RU" sz="1400" b="1" dirty="0">
                <a:solidFill>
                  <a:schemeClr val="bg1"/>
                </a:solidFill>
                <a:latin typeface="PT Sans" panose="020B0503020203020204" pitchFamily="34" charset="-52"/>
              </a:rPr>
              <a:t>Научный руководитель</a:t>
            </a:r>
            <a:r>
              <a:rPr lang="en-US" sz="1400" b="1" dirty="0">
                <a:solidFill>
                  <a:schemeClr val="bg1"/>
                </a:solidFill>
                <a:latin typeface="PT Sans" panose="020B0503020203020204" pitchFamily="34" charset="-52"/>
              </a:rPr>
              <a:t>:</a:t>
            </a:r>
            <a:r>
              <a:rPr lang="ru-RU" sz="1400" b="1" dirty="0">
                <a:solidFill>
                  <a:schemeClr val="bg1"/>
                </a:solidFill>
                <a:latin typeface="PT Sans" panose="020B0503020203020204" pitchFamily="34" charset="-52"/>
              </a:rPr>
              <a:t>  Трифонова Галина Олеговна</a:t>
            </a:r>
          </a:p>
          <a:p>
            <a:r>
              <a:rPr lang="ru-RU" sz="1400" dirty="0">
                <a:solidFill>
                  <a:schemeClr val="bg1"/>
                </a:solidFill>
                <a:latin typeface="PT Sans" panose="020B0503020203020204" pitchFamily="34" charset="-52"/>
              </a:rPr>
              <a:t>ассистент кафедры пм и </a:t>
            </a:r>
            <a:r>
              <a:rPr lang="ru-RU" sz="1400" dirty="0" err="1">
                <a:solidFill>
                  <a:schemeClr val="bg1"/>
                </a:solidFill>
                <a:latin typeface="PT Sans" panose="020B0503020203020204" pitchFamily="34" charset="-52"/>
              </a:rPr>
              <a:t>ии</a:t>
            </a:r>
            <a:endParaRPr lang="ru-RU" sz="140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endParaRPr lang="ru-RU" sz="120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endParaRPr lang="ru-RU" sz="120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2084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9592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</a:t>
            </a:r>
          </a:p>
          <a:p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347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PT Sans" panose="020B0503020203020204" pitchFamily="34" charset="-52"/>
              </a:rPr>
              <a:t>10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5-18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pic>
        <p:nvPicPr>
          <p:cNvPr id="1028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37BBF4-84ED-42F5-928F-58FC91D48A99}"/>
                  </a:ext>
                </a:extLst>
              </p:cNvPr>
              <p:cNvSpPr txBox="1"/>
              <p:nvPr/>
            </p:nvSpPr>
            <p:spPr>
              <a:xfrm>
                <a:off x="2141984" y="357534"/>
                <a:ext cx="5166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Погрешно</a:t>
                </a:r>
                <a:r>
                  <a:rPr lang="en-US" dirty="0"/>
                  <a:t>c</a:t>
                </a:r>
                <a:r>
                  <a:rPr lang="ru-RU" dirty="0"/>
                  <a:t>ть решения при различных значениях </a:t>
                </a:r>
                <a:r>
                  <a:rPr lang="en-US" dirty="0"/>
                  <a:t>q (k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0.5,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37BBF4-84ED-42F5-928F-58FC91D48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84" y="357534"/>
                <a:ext cx="5166320" cy="646331"/>
              </a:xfrm>
              <a:prstGeom prst="rect">
                <a:avLst/>
              </a:prstGeom>
              <a:blipFill>
                <a:blip r:embed="rId7"/>
                <a:stretch>
                  <a:fillRect l="-943" t="-5660" r="-129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28A4E25-F355-4FB4-AF6C-24ADC75BED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928156"/>
            <a:ext cx="5040560" cy="37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2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9592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</a:t>
            </a:r>
          </a:p>
          <a:p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347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PT Sans" panose="020B0503020203020204" pitchFamily="34" charset="-52"/>
              </a:rPr>
              <a:t>10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5-18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pic>
        <p:nvPicPr>
          <p:cNvPr id="1028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37BBF4-84ED-42F5-928F-58FC91D48A99}"/>
                  </a:ext>
                </a:extLst>
              </p:cNvPr>
              <p:cNvSpPr txBox="1"/>
              <p:nvPr/>
            </p:nvSpPr>
            <p:spPr>
              <a:xfrm>
                <a:off x="2195736" y="322282"/>
                <a:ext cx="52565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Погрешно</a:t>
                </a:r>
                <a:r>
                  <a:rPr lang="en-US" dirty="0"/>
                  <a:t>c</a:t>
                </a:r>
                <a:r>
                  <a:rPr lang="ru-RU" dirty="0"/>
                  <a:t>ть решения при различных значениях </a:t>
                </a:r>
                <a:r>
                  <a:rPr lang="en-US" dirty="0"/>
                  <a:t>k </a:t>
                </a:r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37BBF4-84ED-42F5-928F-58FC91D48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2282"/>
                <a:ext cx="5256584" cy="646331"/>
              </a:xfrm>
              <a:prstGeom prst="rect">
                <a:avLst/>
              </a:prstGeom>
              <a:blipFill>
                <a:blip r:embed="rId7"/>
                <a:stretch>
                  <a:fillRect l="-928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1268A84-3A5F-4869-A559-4ACAC1BF5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43" y="987574"/>
            <a:ext cx="5092714" cy="38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0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9592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</a:t>
            </a:r>
          </a:p>
          <a:p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347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PT Sans" panose="020B0503020203020204" pitchFamily="34" charset="-52"/>
              </a:rPr>
              <a:t>10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5-18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pic>
        <p:nvPicPr>
          <p:cNvPr id="1028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37BBF4-84ED-42F5-928F-58FC91D48A99}"/>
                  </a:ext>
                </a:extLst>
              </p:cNvPr>
              <p:cNvSpPr txBox="1"/>
              <p:nvPr/>
            </p:nvSpPr>
            <p:spPr>
              <a:xfrm>
                <a:off x="2453256" y="258202"/>
                <a:ext cx="5148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Количество итераций при различных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(k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37BBF4-84ED-42F5-928F-58FC91D48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256" y="258202"/>
                <a:ext cx="5148064" cy="369332"/>
              </a:xfrm>
              <a:prstGeom prst="rect">
                <a:avLst/>
              </a:prstGeom>
              <a:blipFill>
                <a:blip r:embed="rId7"/>
                <a:stretch>
                  <a:fillRect l="-947" t="-8197" r="-94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437FF67-1A12-41DC-AC58-E4B4645D84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2" y="789812"/>
            <a:ext cx="5506378" cy="41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2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9592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</a:t>
            </a:r>
          </a:p>
          <a:p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347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PT Sans" panose="020B0503020203020204" pitchFamily="34" charset="-52"/>
              </a:rPr>
              <a:t>10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5-18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pic>
        <p:nvPicPr>
          <p:cNvPr id="1028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37BBF4-84ED-42F5-928F-58FC91D48A99}"/>
                  </a:ext>
                </a:extLst>
              </p:cNvPr>
              <p:cNvSpPr txBox="1"/>
              <p:nvPr/>
            </p:nvSpPr>
            <p:spPr>
              <a:xfrm>
                <a:off x="2411760" y="456058"/>
                <a:ext cx="5148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Погрешность при различных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(k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0.5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37BBF4-84ED-42F5-928F-58FC91D48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56058"/>
                <a:ext cx="5148064" cy="369332"/>
              </a:xfrm>
              <a:prstGeom prst="rect">
                <a:avLst/>
              </a:prstGeom>
              <a:blipFill>
                <a:blip r:embed="rId7"/>
                <a:stretch>
                  <a:fillRect l="-1066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44E4610-1CD9-4B86-B395-3C620A2A9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844042"/>
            <a:ext cx="5616624" cy="421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5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9592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</a:t>
            </a:r>
          </a:p>
          <a:p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347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PT Sans" panose="020B0503020203020204" pitchFamily="34" charset="-52"/>
              </a:rPr>
              <a:t>10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5-18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pic>
        <p:nvPicPr>
          <p:cNvPr id="1028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37BBF4-84ED-42F5-928F-58FC91D48A99}"/>
                  </a:ext>
                </a:extLst>
              </p:cNvPr>
              <p:cNvSpPr txBox="1"/>
              <p:nvPr/>
            </p:nvSpPr>
            <p:spPr>
              <a:xfrm>
                <a:off x="1979712" y="411510"/>
                <a:ext cx="5652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Количество итераций при различных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100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37BBF4-84ED-42F5-928F-58FC91D48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1510"/>
                <a:ext cx="5652120" cy="369332"/>
              </a:xfrm>
              <a:prstGeom prst="rect">
                <a:avLst/>
              </a:prstGeom>
              <a:blipFill>
                <a:blip r:embed="rId7"/>
                <a:stretch>
                  <a:fillRect l="-971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EA9C5C-8A9E-4109-B756-8B2B089AD7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86" y="1059582"/>
            <a:ext cx="5112628" cy="38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6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9592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</a:t>
            </a:r>
          </a:p>
          <a:p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347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PT Sans" panose="020B0503020203020204" pitchFamily="34" charset="-52"/>
              </a:rPr>
              <a:t>10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5-18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pic>
        <p:nvPicPr>
          <p:cNvPr id="1028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0272C812-95DD-4BEA-AE09-82CF55B726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373538"/>
                  </p:ext>
                </p:extLst>
              </p:nvPr>
            </p:nvGraphicFramePr>
            <p:xfrm>
              <a:off x="2555776" y="1595407"/>
              <a:ext cx="4493300" cy="2657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325">
                      <a:extLst>
                        <a:ext uri="{9D8B030D-6E8A-4147-A177-3AD203B41FA5}">
                          <a16:colId xmlns:a16="http://schemas.microsoft.com/office/drawing/2014/main" val="1811158577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1465992910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3823711222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3806615987"/>
                        </a:ext>
                      </a:extLst>
                    </a:gridCol>
                  </a:tblGrid>
                  <a:tr h="77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err="1"/>
                            <a:t>Пр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1556022"/>
                      </a:ext>
                    </a:extLst>
                  </a:tr>
                  <a:tr h="47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5096792"/>
                      </a:ext>
                    </a:extLst>
                  </a:tr>
                  <a:tr h="47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1.33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608459"/>
                      </a:ext>
                    </a:extLst>
                  </a:tr>
                  <a:tr h="47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42688"/>
                      </a:ext>
                    </a:extLst>
                  </a:tr>
                  <a:tr h="47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6890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0272C812-95DD-4BEA-AE09-82CF55B726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373538"/>
                  </p:ext>
                </p:extLst>
              </p:nvPr>
            </p:nvGraphicFramePr>
            <p:xfrm>
              <a:off x="2555776" y="1595407"/>
              <a:ext cx="4493300" cy="2657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325">
                      <a:extLst>
                        <a:ext uri="{9D8B030D-6E8A-4147-A177-3AD203B41FA5}">
                          <a16:colId xmlns:a16="http://schemas.microsoft.com/office/drawing/2014/main" val="1811158577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1465992910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3823711222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3806615987"/>
                        </a:ext>
                      </a:extLst>
                    </a:gridCol>
                  </a:tblGrid>
                  <a:tr h="77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err="1"/>
                            <a:t>Пр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301630" t="-3906" r="-2174" b="-2429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1556022"/>
                      </a:ext>
                    </a:extLst>
                  </a:tr>
                  <a:tr h="47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5096792"/>
                      </a:ext>
                    </a:extLst>
                  </a:tr>
                  <a:tr h="47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1.33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608459"/>
                      </a:ext>
                    </a:extLst>
                  </a:tr>
                  <a:tr h="47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42688"/>
                      </a:ext>
                    </a:extLst>
                  </a:tr>
                  <a:tr h="47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68902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178ED-B617-4800-9C69-95B36C828BD4}"/>
                  </a:ext>
                </a:extLst>
              </p:cNvPr>
              <p:cNvSpPr txBox="1"/>
              <p:nvPr/>
            </p:nvSpPr>
            <p:spPr>
              <a:xfrm>
                <a:off x="2555776" y="619144"/>
                <a:ext cx="51480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Теоретическое и практическое значение оптимального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ru-RU" dirty="0"/>
                  <a:t> в зависимости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178ED-B617-4800-9C69-95B36C828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619144"/>
                <a:ext cx="5148064" cy="646331"/>
              </a:xfrm>
              <a:prstGeom prst="rect">
                <a:avLst/>
              </a:prstGeom>
              <a:blipFill>
                <a:blip r:embed="rId8"/>
                <a:stretch>
                  <a:fillRect l="-947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9592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549F"/>
                </a:solidFill>
                <a:latin typeface="PT Sans" panose="020B0503020203020204" pitchFamily="34" charset="-52"/>
              </a:rPr>
              <a:t>Результаты</a:t>
            </a:r>
          </a:p>
          <a:p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347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PT Sans" panose="020B0503020203020204" pitchFamily="34" charset="-52"/>
              </a:rPr>
              <a:t>10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5-18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pic>
        <p:nvPicPr>
          <p:cNvPr id="1028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0272C812-95DD-4BEA-AE09-82CF55B726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141746"/>
                  </p:ext>
                </p:extLst>
              </p:nvPr>
            </p:nvGraphicFramePr>
            <p:xfrm>
              <a:off x="2555776" y="1595407"/>
              <a:ext cx="4493300" cy="2657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325">
                      <a:extLst>
                        <a:ext uri="{9D8B030D-6E8A-4147-A177-3AD203B41FA5}">
                          <a16:colId xmlns:a16="http://schemas.microsoft.com/office/drawing/2014/main" val="1811158577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1465992910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3823711222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3806615987"/>
                        </a:ext>
                      </a:extLst>
                    </a:gridCol>
                  </a:tblGrid>
                  <a:tr h="77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err="1"/>
                            <a:t>Пр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1556022"/>
                      </a:ext>
                    </a:extLst>
                  </a:tr>
                  <a:tr h="47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5096792"/>
                      </a:ext>
                    </a:extLst>
                  </a:tr>
                  <a:tr h="47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1.33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608459"/>
                      </a:ext>
                    </a:extLst>
                  </a:tr>
                  <a:tr h="47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42688"/>
                      </a:ext>
                    </a:extLst>
                  </a:tr>
                  <a:tr h="47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6890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0272C812-95DD-4BEA-AE09-82CF55B726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141746"/>
                  </p:ext>
                </p:extLst>
              </p:nvPr>
            </p:nvGraphicFramePr>
            <p:xfrm>
              <a:off x="2555776" y="1595407"/>
              <a:ext cx="4493300" cy="2657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325">
                      <a:extLst>
                        <a:ext uri="{9D8B030D-6E8A-4147-A177-3AD203B41FA5}">
                          <a16:colId xmlns:a16="http://schemas.microsoft.com/office/drawing/2014/main" val="1811158577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1465992910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3823711222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3806615987"/>
                        </a:ext>
                      </a:extLst>
                    </a:gridCol>
                  </a:tblGrid>
                  <a:tr h="775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err="1"/>
                            <a:t>Пр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301630" t="-3906" r="-2174" b="-2429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1556022"/>
                      </a:ext>
                    </a:extLst>
                  </a:tr>
                  <a:tr h="47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5096792"/>
                      </a:ext>
                    </a:extLst>
                  </a:tr>
                  <a:tr h="47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1.33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608459"/>
                      </a:ext>
                    </a:extLst>
                  </a:tr>
                  <a:tr h="47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42688"/>
                      </a:ext>
                    </a:extLst>
                  </a:tr>
                  <a:tr h="47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68902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178ED-B617-4800-9C69-95B36C828BD4}"/>
                  </a:ext>
                </a:extLst>
              </p:cNvPr>
              <p:cNvSpPr txBox="1"/>
              <p:nvPr/>
            </p:nvSpPr>
            <p:spPr>
              <a:xfrm>
                <a:off x="2555776" y="619144"/>
                <a:ext cx="51480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Теоретическое и практическое значение оптимального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ru-RU" dirty="0"/>
                  <a:t> в зависимости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178ED-B617-4800-9C69-95B36C828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619144"/>
                <a:ext cx="5148064" cy="646331"/>
              </a:xfrm>
              <a:prstGeom prst="rect">
                <a:avLst/>
              </a:prstGeom>
              <a:blipFill>
                <a:blip r:embed="rId8"/>
                <a:stretch>
                  <a:fillRect l="-947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095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/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1510"/>
            <a:ext cx="1152128" cy="11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87724" y="496926"/>
            <a:ext cx="626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ru-RU" sz="2800" dirty="0">
                <a:solidFill>
                  <a:schemeClr val="lt1"/>
                </a:solidFill>
                <a:latin typeface="PT Sans" panose="020B0503020203020204" pitchFamily="34" charset="-52"/>
              </a:rPr>
              <a:t>Приближенное решение нелинейной стационарной краевой задачи</a:t>
            </a:r>
          </a:p>
        </p:txBody>
      </p:sp>
      <p:sp>
        <p:nvSpPr>
          <p:cNvPr id="7" name="Google Shape;898;g89d9307d70_13_164"/>
          <p:cNvSpPr txBox="1"/>
          <p:nvPr/>
        </p:nvSpPr>
        <p:spPr>
          <a:xfrm>
            <a:off x="2267744" y="235572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/>
              <a:buNone/>
            </a:pPr>
            <a:r>
              <a:rPr lang="en-US" sz="3600" b="1" i="0" u="none" strike="noStrike" cap="none" dirty="0" err="1">
                <a:solidFill>
                  <a:schemeClr val="bg1"/>
                </a:solidFill>
                <a:latin typeface="PT Sans" panose="020B0503020203020204" pitchFamily="34" charset="-52"/>
                <a:ea typeface="Arial"/>
                <a:cs typeface="Arial"/>
                <a:sym typeface="Arial"/>
              </a:rPr>
              <a:t>Спасибо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PT Sans" panose="020B0503020203020204" pitchFamily="34" charset="-52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PT Sans" panose="020B0503020203020204" pitchFamily="34" charset="-52"/>
                <a:ea typeface="Arial"/>
                <a:cs typeface="Arial"/>
                <a:sym typeface="Arial"/>
              </a:rPr>
              <a:t>за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PT Sans" panose="020B0503020203020204" pitchFamily="34" charset="-52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PT Sans" panose="020B0503020203020204" pitchFamily="34" charset="-52"/>
                <a:ea typeface="Arial"/>
                <a:cs typeface="Arial"/>
                <a:sym typeface="Arial"/>
              </a:rPr>
              <a:t>внимание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PT Sans" panose="020B0503020203020204" pitchFamily="34" charset="-52"/>
                <a:ea typeface="Arial"/>
                <a:cs typeface="Arial"/>
                <a:sym typeface="Arial"/>
              </a:rPr>
              <a:t>!</a:t>
            </a:r>
            <a:endParaRPr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A10B7-9798-4C72-BF8E-DEB462A82620}"/>
              </a:ext>
            </a:extLst>
          </p:cNvPr>
          <p:cNvSpPr txBox="1"/>
          <p:nvPr/>
        </p:nvSpPr>
        <p:spPr>
          <a:xfrm>
            <a:off x="2267744" y="3404864"/>
            <a:ext cx="533446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PT Sans" panose="020B0503020203020204" pitchFamily="34" charset="-52"/>
              </a:rPr>
              <a:t>Шабаков Ильвар Жомортханович</a:t>
            </a:r>
          </a:p>
          <a:p>
            <a:r>
              <a:rPr lang="ru-RU" sz="1200" dirty="0">
                <a:solidFill>
                  <a:schemeClr val="bg1"/>
                </a:solidFill>
                <a:latin typeface="PT Sans" panose="020B0503020203020204" pitchFamily="34" charset="-52"/>
              </a:rPr>
              <a:t>студент 4 курса</a:t>
            </a:r>
            <a:r>
              <a:rPr lang="en-US" sz="1200" dirty="0">
                <a:solidFill>
                  <a:schemeClr val="bg1"/>
                </a:solidFill>
                <a:latin typeface="PT Sans" panose="020B0503020203020204" pitchFamily="34" charset="-52"/>
              </a:rPr>
              <a:t>,</a:t>
            </a:r>
            <a:r>
              <a:rPr lang="ru-RU" sz="1200" dirty="0">
                <a:solidFill>
                  <a:schemeClr val="bg1"/>
                </a:solidFill>
                <a:latin typeface="PT Sans" panose="020B0503020203020204" pitchFamily="34" charset="-52"/>
              </a:rPr>
              <a:t> Прикладная математика</a:t>
            </a:r>
            <a:r>
              <a:rPr lang="en-US" sz="1200" dirty="0">
                <a:solidFill>
                  <a:schemeClr val="bg1"/>
                </a:solidFill>
                <a:latin typeface="PT Sans" panose="020B0503020203020204" pitchFamily="34" charset="-52"/>
              </a:rPr>
              <a:t>,</a:t>
            </a:r>
            <a:r>
              <a:rPr lang="ru-RU" sz="1200" dirty="0">
                <a:solidFill>
                  <a:schemeClr val="bg1"/>
                </a:solidFill>
                <a:latin typeface="PT Sans" panose="020B0503020203020204" pitchFamily="34" charset="-52"/>
              </a:rPr>
              <a:t> гр. 09-822</a:t>
            </a:r>
          </a:p>
          <a:p>
            <a:endParaRPr lang="ru-RU" sz="120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r>
              <a:rPr lang="en-US" sz="1200" dirty="0">
                <a:solidFill>
                  <a:schemeClr val="bg1"/>
                </a:solidFill>
                <a:latin typeface="PT Sans" panose="020B0503020203020204" pitchFamily="34" charset="-5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IZShabakov@stud.kpfu.ru</a:t>
            </a:r>
            <a:endParaRPr lang="ru-RU" sz="120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r>
              <a:rPr lang="ru-RU" sz="1200" dirty="0">
                <a:solidFill>
                  <a:schemeClr val="bg1"/>
                </a:solidFill>
                <a:latin typeface="PT Sans" panose="020B0503020203020204" pitchFamily="34" charset="-52"/>
              </a:rPr>
              <a:t>+7 (</a:t>
            </a:r>
            <a:r>
              <a:rPr lang="en-US" sz="1200" dirty="0">
                <a:solidFill>
                  <a:schemeClr val="bg1"/>
                </a:solidFill>
                <a:latin typeface="PT Sans" panose="020B0503020203020204" pitchFamily="34" charset="-52"/>
              </a:rPr>
              <a:t>927</a:t>
            </a:r>
            <a:r>
              <a:rPr lang="ru-RU" sz="1200" dirty="0">
                <a:solidFill>
                  <a:schemeClr val="bg1"/>
                </a:solidFill>
                <a:latin typeface="PT Sans" panose="020B0503020203020204" pitchFamily="34" charset="-52"/>
              </a:rPr>
              <a:t>) </a:t>
            </a:r>
            <a:r>
              <a:rPr lang="en-US" sz="1200" dirty="0">
                <a:solidFill>
                  <a:schemeClr val="bg1"/>
                </a:solidFill>
                <a:latin typeface="PT Sans" panose="020B0503020203020204" pitchFamily="34" charset="-52"/>
              </a:rPr>
              <a:t>561</a:t>
            </a:r>
            <a:r>
              <a:rPr lang="ru-RU" sz="1200" dirty="0">
                <a:solidFill>
                  <a:schemeClr val="bg1"/>
                </a:solidFill>
                <a:latin typeface="PT Sans" panose="020B0503020203020204" pitchFamily="34" charset="-52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PT Sans" panose="020B0503020203020204" pitchFamily="34" charset="-52"/>
              </a:rPr>
              <a:t>50</a:t>
            </a:r>
            <a:r>
              <a:rPr lang="ru-RU" sz="1200" dirty="0">
                <a:solidFill>
                  <a:schemeClr val="bg1"/>
                </a:solidFill>
                <a:latin typeface="PT Sans" panose="020B0503020203020204" pitchFamily="34" charset="-52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PT Sans" panose="020B0503020203020204" pitchFamily="34" charset="-52"/>
              </a:rPr>
              <a:t>21</a:t>
            </a:r>
            <a:endParaRPr lang="ru-RU" sz="120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48990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-50" y="0"/>
            <a:ext cx="827700" cy="5143500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 descr="C:\Users\MSShafigullin\Desktop\2020\Презентация КФУ\kfu_logo_circle_ru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67" y="87534"/>
            <a:ext cx="5530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1043608" y="95924"/>
            <a:ext cx="734481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Аддитивное представление решения</a:t>
            </a:r>
          </a:p>
        </p:txBody>
      </p:sp>
      <p:pic>
        <p:nvPicPr>
          <p:cNvPr id="109" name="Google Shape;109;p3" descr="C:\Users\MSShafigullin\Desktop\Проекты\Презентация по ДК\q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087" y="4422472"/>
            <a:ext cx="353386" cy="35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 descr="C:\Users\MSShafigullin\Desktop\2020\Презентация КФУ\TH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7779" y="3741120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T Sans"/>
              <a:buNone/>
            </a:pPr>
            <a:r>
              <a:rPr lang="ru-RU" sz="800" b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370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T Sans"/>
              <a:buNone/>
            </a:pPr>
            <a:r>
              <a:rPr lang="ru-RU" sz="800" b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13</a:t>
            </a:r>
            <a:endParaRPr sz="800" b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T Sans"/>
              <a:buNone/>
            </a:pPr>
            <a:r>
              <a:rPr lang="ru-RU" sz="800" b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601-800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T Sans"/>
              <a:buNone/>
            </a:pPr>
            <a:r>
              <a:rPr lang="ru-RU" sz="800" b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9</a:t>
            </a:r>
            <a:endParaRPr sz="800" b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127531" y="935969"/>
            <a:ext cx="68889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30805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922585" y="3044269"/>
                <a:ext cx="6010836" cy="60511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>
                    <a:ea typeface="Cambria Math" panose="02040503050406030204" pitchFamily="18" charset="0"/>
                  </a:rPr>
                  <a:t>Функция</a:t>
                </a: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удовлетворяет вариационному равенству</a:t>
                </a:r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2585" y="3044269"/>
                <a:ext cx="6010836" cy="605117"/>
              </a:xfrm>
              <a:prstGeom prst="rect">
                <a:avLst/>
              </a:prstGeom>
              <a:blipFill>
                <a:blip r:embed="rId6"/>
                <a:stretch>
                  <a:fillRect l="-609" t="-7000"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10">
                <a:extLst>
                  <a:ext uri="{FF2B5EF4-FFF2-40B4-BE49-F238E27FC236}">
                    <a16:creationId xmlns:a16="http://schemas.microsoft.com/office/drawing/2014/main" id="{416FB685-2772-4839-9C4E-3AA9450C6181}"/>
                  </a:ext>
                </a:extLst>
              </p:cNvPr>
              <p:cNvSpPr txBox="1"/>
              <p:nvPr/>
            </p:nvSpPr>
            <p:spPr bwMode="auto">
              <a:xfrm>
                <a:off x="1281223" y="1768414"/>
                <a:ext cx="4625787" cy="33123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160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ru-RU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600" dirty="0"/>
                  <a:t>, </a:t>
                </a:r>
                <a:endParaRPr lang="ru-RU" sz="1600" dirty="0"/>
              </a:p>
            </p:txBody>
          </p:sp>
        </mc:Choice>
        <mc:Fallback xmlns="">
          <p:sp>
            <p:nvSpPr>
              <p:cNvPr id="18" name="Объект 10">
                <a:extLst>
                  <a:ext uri="{FF2B5EF4-FFF2-40B4-BE49-F238E27FC236}">
                    <a16:creationId xmlns:a16="http://schemas.microsoft.com/office/drawing/2014/main" id="{416FB685-2772-4839-9C4E-3AA9450C6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1223" y="1768414"/>
                <a:ext cx="4625787" cy="331239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12">
                <a:extLst>
                  <a:ext uri="{FF2B5EF4-FFF2-40B4-BE49-F238E27FC236}">
                    <a16:creationId xmlns:a16="http://schemas.microsoft.com/office/drawing/2014/main" id="{AA5FE2BA-DC62-414B-9477-46AEAD3EB5C2}"/>
                  </a:ext>
                </a:extLst>
              </p:cNvPr>
              <p:cNvSpPr txBox="1"/>
              <p:nvPr/>
            </p:nvSpPr>
            <p:spPr bwMode="auto">
              <a:xfrm>
                <a:off x="1365055" y="2372319"/>
                <a:ext cx="4458121" cy="34320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ru-RU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ru-RU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d>
                        <m:dPr>
                          <m:ctrlPr>
                            <a:rPr lang="ru-RU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9" name="Объект 12">
                <a:extLst>
                  <a:ext uri="{FF2B5EF4-FFF2-40B4-BE49-F238E27FC236}">
                    <a16:creationId xmlns:a16="http://schemas.microsoft.com/office/drawing/2014/main" id="{AA5FE2BA-DC62-414B-9477-46AEAD3EB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5055" y="2372319"/>
                <a:ext cx="4458121" cy="343204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13;p3">
                <a:extLst>
                  <a:ext uri="{FF2B5EF4-FFF2-40B4-BE49-F238E27FC236}">
                    <a16:creationId xmlns:a16="http://schemas.microsoft.com/office/drawing/2014/main" id="{E2A3752E-D11B-44D2-B7F8-41CF3A513670}"/>
                  </a:ext>
                </a:extLst>
              </p:cNvPr>
              <p:cNvSpPr/>
              <p:nvPr/>
            </p:nvSpPr>
            <p:spPr>
              <a:xfrm>
                <a:off x="827650" y="686000"/>
                <a:ext cx="6888938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ru-RU" b="0" dirty="0"/>
                  <a:t>представим в виде суммы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ru-RU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решение следующей краевой задачи</a:t>
                </a:r>
              </a:p>
            </p:txBody>
          </p:sp>
        </mc:Choice>
        <mc:Fallback xmlns="">
          <p:sp>
            <p:nvSpPr>
              <p:cNvPr id="21" name="Google Shape;113;p3">
                <a:extLst>
                  <a:ext uri="{FF2B5EF4-FFF2-40B4-BE49-F238E27FC236}">
                    <a16:creationId xmlns:a16="http://schemas.microsoft.com/office/drawing/2014/main" id="{E2A3752E-D11B-44D2-B7F8-41CF3A51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0" y="686000"/>
                <a:ext cx="6888938" cy="646290"/>
              </a:xfrm>
              <a:prstGeom prst="rect">
                <a:avLst/>
              </a:prstGeom>
              <a:blipFill>
                <a:blip r:embed="rId9"/>
                <a:stretch>
                  <a:fillRect l="-796" t="-566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бъект 10">
                <a:extLst>
                  <a:ext uri="{FF2B5EF4-FFF2-40B4-BE49-F238E27FC236}">
                    <a16:creationId xmlns:a16="http://schemas.microsoft.com/office/drawing/2014/main" id="{D1E44EA9-A338-4146-AA9B-BD1553348E93}"/>
                  </a:ext>
                </a:extLst>
              </p:cNvPr>
              <p:cNvSpPr txBox="1"/>
              <p:nvPr/>
            </p:nvSpPr>
            <p:spPr bwMode="auto">
              <a:xfrm>
                <a:off x="911751" y="3602277"/>
                <a:ext cx="4625787" cy="64545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∇Φ</m:t>
                          </m:r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(0),∀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2" name="Объект 10">
                <a:extLst>
                  <a:ext uri="{FF2B5EF4-FFF2-40B4-BE49-F238E27FC236}">
                    <a16:creationId xmlns:a16="http://schemas.microsoft.com/office/drawing/2014/main" id="{D1E44EA9-A338-4146-AA9B-BD1553348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751" y="3602277"/>
                <a:ext cx="4625787" cy="645459"/>
              </a:xfrm>
              <a:prstGeom prst="rect">
                <a:avLst/>
              </a:prstGeom>
              <a:blipFill>
                <a:blip r:embed="rId10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C8C7EF22-4E82-46BB-A17F-2C5712111134}"/>
              </a:ext>
            </a:extLst>
          </p:cNvPr>
          <p:cNvSpPr/>
          <p:nvPr/>
        </p:nvSpPr>
        <p:spPr>
          <a:xfrm>
            <a:off x="1015146" y="1725704"/>
            <a:ext cx="78581" cy="117802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63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9592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549F"/>
                </a:solidFill>
                <a:latin typeface="PT Sans" panose="020B0503020203020204" pitchFamily="34" charset="-52"/>
              </a:rPr>
              <a:t>Постановка задачи</a:t>
            </a:r>
          </a:p>
          <a:p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347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PT Sans" panose="020B0503020203020204" pitchFamily="34" charset="-52"/>
              </a:rPr>
              <a:t>10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5-18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pic>
        <p:nvPicPr>
          <p:cNvPr id="1028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Левая фигурная скобка 11">
            <a:extLst>
              <a:ext uri="{FF2B5EF4-FFF2-40B4-BE49-F238E27FC236}">
                <a16:creationId xmlns:a16="http://schemas.microsoft.com/office/drawing/2014/main" id="{73CC8B28-1B76-45A7-8CDE-9BB752FCCB09}"/>
              </a:ext>
            </a:extLst>
          </p:cNvPr>
          <p:cNvSpPr/>
          <p:nvPr/>
        </p:nvSpPr>
        <p:spPr>
          <a:xfrm>
            <a:off x="2088368" y="619144"/>
            <a:ext cx="396688" cy="176021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D9B1DD-F954-4A00-BAD9-E1F4EA7B737D}"/>
                  </a:ext>
                </a:extLst>
              </p:cNvPr>
              <p:cNvSpPr txBox="1"/>
              <p:nvPr/>
            </p:nvSpPr>
            <p:spPr>
              <a:xfrm>
                <a:off x="2485056" y="742381"/>
                <a:ext cx="4427848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D9B1DD-F954-4A00-BAD9-E1F4EA7B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056" y="742381"/>
                <a:ext cx="4427848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D01EA7-1EF0-4668-9775-116DB473B48B}"/>
                  </a:ext>
                </a:extLst>
              </p:cNvPr>
              <p:cNvSpPr txBox="1"/>
              <p:nvPr/>
            </p:nvSpPr>
            <p:spPr>
              <a:xfrm>
                <a:off x="2123728" y="1579165"/>
                <a:ext cx="3834104" cy="491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∈Г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D01EA7-1EF0-4668-9775-116DB473B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579165"/>
                <a:ext cx="3834104" cy="491160"/>
              </a:xfrm>
              <a:prstGeom prst="rect">
                <a:avLst/>
              </a:prstGeom>
              <a:blipFill>
                <a:blip r:embed="rId8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113;p3">
                <a:extLst>
                  <a:ext uri="{FF2B5EF4-FFF2-40B4-BE49-F238E27FC236}">
                    <a16:creationId xmlns:a16="http://schemas.microsoft.com/office/drawing/2014/main" id="{948C22A5-074C-4060-BE28-3C030F6DFB2B}"/>
                  </a:ext>
                </a:extLst>
              </p:cNvPr>
              <p:cNvSpPr/>
              <p:nvPr/>
            </p:nvSpPr>
            <p:spPr>
              <a:xfrm>
                <a:off x="1127531" y="3030346"/>
                <a:ext cx="6888938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b="0" i="1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sz="1600" dirty="0"/>
                  <a:t> – </a:t>
                </a:r>
                <a:r>
                  <a:rPr lang="ru-RU" sz="1600" dirty="0"/>
                  <a:t>ограниченная область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6" name="Google Shape;113;p3">
                <a:extLst>
                  <a:ext uri="{FF2B5EF4-FFF2-40B4-BE49-F238E27FC236}">
                    <a16:creationId xmlns:a16="http://schemas.microsoft.com/office/drawing/2014/main" id="{948C22A5-074C-4060-BE28-3C030F6DF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31" y="3030346"/>
                <a:ext cx="6888938" cy="33851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113;p3">
                <a:extLst>
                  <a:ext uri="{FF2B5EF4-FFF2-40B4-BE49-F238E27FC236}">
                    <a16:creationId xmlns:a16="http://schemas.microsoft.com/office/drawing/2014/main" id="{D699FBFA-7550-45BF-AED9-8125E92E2C31}"/>
                  </a:ext>
                </a:extLst>
              </p:cNvPr>
              <p:cNvSpPr/>
              <p:nvPr/>
            </p:nvSpPr>
            <p:spPr>
              <a:xfrm>
                <a:off x="1127531" y="3435846"/>
                <a:ext cx="6888938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 smtClean="0">
                        <a:latin typeface="Cambria Math"/>
                      </a:rPr>
                      <m:t>q</m:t>
                    </m:r>
                    <m:r>
                      <a:rPr lang="ru-RU" sz="1600" b="0" i="1" smtClean="0"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</a:rPr>
                      <m:t>−</m:t>
                    </m:r>
                    <m:r>
                      <a:rPr lang="ru-RU" sz="1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1600" dirty="0"/>
                  <a:t>интенсивность источника</a:t>
                </a:r>
              </a:p>
            </p:txBody>
          </p:sp>
        </mc:Choice>
        <mc:Fallback xmlns="">
          <p:sp>
            <p:nvSpPr>
              <p:cNvPr id="18" name="Google Shape;113;p3">
                <a:extLst>
                  <a:ext uri="{FF2B5EF4-FFF2-40B4-BE49-F238E27FC236}">
                    <a16:creationId xmlns:a16="http://schemas.microsoft.com/office/drawing/2014/main" id="{D699FBFA-7550-45BF-AED9-8125E92E2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31" y="3435846"/>
                <a:ext cx="6888938" cy="338514"/>
              </a:xfrm>
              <a:prstGeom prst="rect">
                <a:avLst/>
              </a:prstGeom>
              <a:blipFill>
                <a:blip r:embed="rId10"/>
                <a:stretch>
                  <a:fillRect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113;p3">
                <a:extLst>
                  <a:ext uri="{FF2B5EF4-FFF2-40B4-BE49-F238E27FC236}">
                    <a16:creationId xmlns:a16="http://schemas.microsoft.com/office/drawing/2014/main" id="{0938228B-D775-4E31-915F-FB7C9D5C058E}"/>
                  </a:ext>
                </a:extLst>
              </p:cNvPr>
              <p:cNvSpPr/>
              <p:nvPr/>
            </p:nvSpPr>
            <p:spPr>
              <a:xfrm>
                <a:off x="1115376" y="3845565"/>
                <a:ext cx="6888938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1600" i="1" smtClean="0">
                        <a:latin typeface="Cambria Math"/>
                      </a:rPr>
                      <m:t>Г</m:t>
                    </m:r>
                    <m:r>
                      <a:rPr lang="ru-RU" sz="1600" b="0" i="1" smtClean="0"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ru-RU" sz="1600" dirty="0"/>
                  <a:t> Липшиц-непрерывная граница </a:t>
                </a:r>
                <a:r>
                  <a:rPr lang="el-GR" sz="1600" dirty="0"/>
                  <a:t>Ω</a:t>
                </a:r>
                <a:endParaRPr lang="ru-RU" sz="1600" dirty="0"/>
              </a:p>
            </p:txBody>
          </p:sp>
        </mc:Choice>
        <mc:Fallback xmlns="">
          <p:sp>
            <p:nvSpPr>
              <p:cNvPr id="19" name="Google Shape;113;p3">
                <a:extLst>
                  <a:ext uri="{FF2B5EF4-FFF2-40B4-BE49-F238E27FC236}">
                    <a16:creationId xmlns:a16="http://schemas.microsoft.com/office/drawing/2014/main" id="{0938228B-D775-4E31-915F-FB7C9D5C0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76" y="3845565"/>
                <a:ext cx="6888938" cy="338514"/>
              </a:xfrm>
              <a:prstGeom prst="rect">
                <a:avLst/>
              </a:prstGeom>
              <a:blipFill>
                <a:blip r:embed="rId11"/>
                <a:stretch>
                  <a:fillRect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113;p3">
                <a:extLst>
                  <a:ext uri="{FF2B5EF4-FFF2-40B4-BE49-F238E27FC236}">
                    <a16:creationId xmlns:a16="http://schemas.microsoft.com/office/drawing/2014/main" id="{CFCCCA23-181E-4FB6-A42E-49656960AE8C}"/>
                  </a:ext>
                </a:extLst>
              </p:cNvPr>
              <p:cNvSpPr/>
              <p:nvPr/>
            </p:nvSpPr>
            <p:spPr>
              <a:xfrm>
                <a:off x="1115376" y="4155926"/>
                <a:ext cx="6888938" cy="665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ru-RU" sz="1600" dirty="0"/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u-RU" sz="1600" i="1" smtClean="0">
                            <a:latin typeface="Cambria Math"/>
                            <a:ea typeface="Cambria Math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ru-RU" sz="1600" dirty="0"/>
                  <a:t> - задана на границе и является следом функции из пространства Соболева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/>
                      </a:rPr>
                      <m:t>Ω</m:t>
                    </m:r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20" name="Google Shape;113;p3">
                <a:extLst>
                  <a:ext uri="{FF2B5EF4-FFF2-40B4-BE49-F238E27FC236}">
                    <a16:creationId xmlns:a16="http://schemas.microsoft.com/office/drawing/2014/main" id="{CFCCCA23-181E-4FB6-A42E-49656960A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76" y="4155926"/>
                <a:ext cx="6888938" cy="665911"/>
              </a:xfrm>
              <a:prstGeom prst="rect">
                <a:avLst/>
              </a:prstGeom>
              <a:blipFill>
                <a:blip r:embed="rId12"/>
                <a:stretch>
                  <a:fillRect l="-531" t="-1835" r="-265" b="-100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Google Shape;113;p3">
                <a:extLst>
                  <a:ext uri="{FF2B5EF4-FFF2-40B4-BE49-F238E27FC236}">
                    <a16:creationId xmlns:a16="http://schemas.microsoft.com/office/drawing/2014/main" id="{B55A4178-A66A-4615-80BB-17A49D5B22C3}"/>
                  </a:ext>
                </a:extLst>
              </p:cNvPr>
              <p:cNvSpPr/>
              <p:nvPr/>
            </p:nvSpPr>
            <p:spPr>
              <a:xfrm>
                <a:off x="1127531" y="2462729"/>
                <a:ext cx="6888938" cy="6028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где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6" name="Google Shape;113;p3">
                <a:extLst>
                  <a:ext uri="{FF2B5EF4-FFF2-40B4-BE49-F238E27FC236}">
                    <a16:creationId xmlns:a16="http://schemas.microsoft.com/office/drawing/2014/main" id="{B55A4178-A66A-4615-80BB-17A49D5B2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31" y="2462729"/>
                <a:ext cx="6888938" cy="6028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34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9592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549F"/>
                </a:solidFill>
                <a:latin typeface="PT Sans" panose="020B0503020203020204" pitchFamily="34" charset="-52"/>
              </a:rPr>
              <a:t>Постановка задачи</a:t>
            </a:r>
          </a:p>
          <a:p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347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PT Sans" panose="020B0503020203020204" pitchFamily="34" charset="-52"/>
              </a:rPr>
              <a:t>10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5-18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pic>
        <p:nvPicPr>
          <p:cNvPr id="1028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13;p3">
                <a:extLst>
                  <a:ext uri="{FF2B5EF4-FFF2-40B4-BE49-F238E27FC236}">
                    <a16:creationId xmlns:a16="http://schemas.microsoft.com/office/drawing/2014/main" id="{DAE1073A-7738-4608-B0EC-1C0BAEAB65A2}"/>
                  </a:ext>
                </a:extLst>
              </p:cNvPr>
              <p:cNvSpPr/>
              <p:nvPr/>
            </p:nvSpPr>
            <p:spPr>
              <a:xfrm>
                <a:off x="1271547" y="911371"/>
                <a:ext cx="6888938" cy="6699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ru-RU" dirty="0"/>
                  <a:t>Относительно функции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действующей из пространства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Ω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ru-RU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dirty="0"/>
                  <a:t> в пространство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ru-RU" dirty="0"/>
                  <a:t>выполнены условия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1" name="Google Shape;113;p3">
                <a:extLst>
                  <a:ext uri="{FF2B5EF4-FFF2-40B4-BE49-F238E27FC236}">
                    <a16:creationId xmlns:a16="http://schemas.microsoft.com/office/drawing/2014/main" id="{DAE1073A-7738-4608-B0EC-1C0BAEAB6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47" y="911371"/>
                <a:ext cx="6888938" cy="669951"/>
              </a:xfrm>
              <a:prstGeom prst="rect">
                <a:avLst/>
              </a:prstGeom>
              <a:blipFill>
                <a:blip r:embed="rId7"/>
                <a:stretch>
                  <a:fillRect l="-796" t="-5505" b="-100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113;p3">
                <a:extLst>
                  <a:ext uri="{FF2B5EF4-FFF2-40B4-BE49-F238E27FC236}">
                    <a16:creationId xmlns:a16="http://schemas.microsoft.com/office/drawing/2014/main" id="{06277065-EBB1-4B1C-A7E9-A571FCC24D16}"/>
                  </a:ext>
                </a:extLst>
              </p:cNvPr>
              <p:cNvSpPr/>
              <p:nvPr/>
            </p:nvSpPr>
            <p:spPr>
              <a:xfrm>
                <a:off x="1319725" y="3370562"/>
                <a:ext cx="6888938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Равенство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3" name="Google Shape;113;p3">
                <a:extLst>
                  <a:ext uri="{FF2B5EF4-FFF2-40B4-BE49-F238E27FC236}">
                    <a16:creationId xmlns:a16="http://schemas.microsoft.com/office/drawing/2014/main" id="{06277065-EBB1-4B1C-A7E9-A571FCC24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25" y="3370562"/>
                <a:ext cx="6888938" cy="369291"/>
              </a:xfrm>
              <a:prstGeom prst="rect">
                <a:avLst/>
              </a:prstGeom>
              <a:blipFill>
                <a:blip r:embed="rId8"/>
                <a:stretch>
                  <a:fillRect l="-531" t="-100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Google Shape;113;p3">
                <a:extLst>
                  <a:ext uri="{FF2B5EF4-FFF2-40B4-BE49-F238E27FC236}">
                    <a16:creationId xmlns:a16="http://schemas.microsoft.com/office/drawing/2014/main" id="{91693DE4-9AD5-4936-9955-531A18B05528}"/>
                  </a:ext>
                </a:extLst>
              </p:cNvPr>
              <p:cNvSpPr/>
              <p:nvPr/>
            </p:nvSpPr>
            <p:spPr>
              <a:xfrm>
                <a:off x="1319725" y="2456337"/>
                <a:ext cx="6888938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</a:t>
                </a:r>
                <a:r>
                  <a:rPr lang="ru-RU" b="0" dirty="0"/>
                  <a:t>ильной монотонности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μ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el-GR" i="1">
                        <a:latin typeface="Cambria Math"/>
                      </a:rPr>
                      <m:t> −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l-GR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l-GR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μ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4" name="Google Shape;113;p3">
                <a:extLst>
                  <a:ext uri="{FF2B5EF4-FFF2-40B4-BE49-F238E27FC236}">
                    <a16:creationId xmlns:a16="http://schemas.microsoft.com/office/drawing/2014/main" id="{91693DE4-9AD5-4936-9955-531A18B05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25" y="2456337"/>
                <a:ext cx="6888938" cy="646290"/>
              </a:xfrm>
              <a:prstGeom prst="rect">
                <a:avLst/>
              </a:prstGeom>
              <a:blipFill>
                <a:blip r:embed="rId9"/>
                <a:stretch>
                  <a:fillRect l="-531" t="-5660" b="-1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Google Shape;113;p3">
                <a:extLst>
                  <a:ext uri="{FF2B5EF4-FFF2-40B4-BE49-F238E27FC236}">
                    <a16:creationId xmlns:a16="http://schemas.microsoft.com/office/drawing/2014/main" id="{93026361-5267-406F-AB26-E7C276DA3D28}"/>
                  </a:ext>
                </a:extLst>
              </p:cNvPr>
              <p:cNvSpPr/>
              <p:nvPr/>
            </p:nvSpPr>
            <p:spPr>
              <a:xfrm>
                <a:off x="1319725" y="1873549"/>
                <a:ext cx="6888938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Липшиц - непрерывности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</m:t>
                    </m:r>
                    <m:r>
                      <a:rPr lang="ru-RU" b="0" i="0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λ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μ</m:t>
                            </m:r>
                          </m:e>
                        </m:d>
                      </m:e>
                    </m:d>
                    <m:r>
                      <a:rPr lang="el-GR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𝑀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  <m:r>
                          <a:rPr lang="el-GR" i="1">
                            <a:latin typeface="Cambria Math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μ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5" name="Google Shape;113;p3">
                <a:extLst>
                  <a:ext uri="{FF2B5EF4-FFF2-40B4-BE49-F238E27FC236}">
                    <a16:creationId xmlns:a16="http://schemas.microsoft.com/office/drawing/2014/main" id="{93026361-5267-406F-AB26-E7C276DA3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25" y="1873549"/>
                <a:ext cx="6888938" cy="369291"/>
              </a:xfrm>
              <a:prstGeom prst="rect">
                <a:avLst/>
              </a:prstGeom>
              <a:blipFill>
                <a:blip r:embed="rId10"/>
                <a:stretch>
                  <a:fillRect l="-531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0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-50" y="0"/>
            <a:ext cx="827700" cy="5143500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 descr="C:\Users\MSShafigullin\Desktop\2020\Презентация КФУ\kfu_logo_circle_ru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67" y="87534"/>
            <a:ext cx="5530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1043608" y="95924"/>
            <a:ext cx="734481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Аддитивное представление решения</a:t>
            </a:r>
          </a:p>
        </p:txBody>
      </p:sp>
      <p:pic>
        <p:nvPicPr>
          <p:cNvPr id="109" name="Google Shape;109;p3" descr="C:\Users\MSShafigullin\Desktop\Проекты\Презентация по ДК\q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087" y="4422472"/>
            <a:ext cx="353386" cy="35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 descr="C:\Users\MSShafigullin\Desktop\2020\Презентация КФУ\TH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7779" y="3741120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T Sans"/>
              <a:buNone/>
            </a:pPr>
            <a:r>
              <a:rPr lang="ru-RU" sz="800" b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370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T Sans"/>
              <a:buNone/>
            </a:pPr>
            <a:r>
              <a:rPr lang="ru-RU" sz="800" b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13</a:t>
            </a:r>
            <a:endParaRPr sz="800" b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T Sans"/>
              <a:buNone/>
            </a:pPr>
            <a:r>
              <a:rPr lang="ru-RU" sz="800" b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601-800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T Sans"/>
              <a:buNone/>
            </a:pPr>
            <a:r>
              <a:rPr lang="ru-RU" sz="800" b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9</a:t>
            </a:r>
            <a:endParaRPr sz="800" b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127531" y="935969"/>
            <a:ext cx="68889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30805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145232-4E7B-4C41-A035-BEED0BDC709B}"/>
                  </a:ext>
                </a:extLst>
              </p:cNvPr>
              <p:cNvSpPr txBox="1"/>
              <p:nvPr/>
            </p:nvSpPr>
            <p:spPr>
              <a:xfrm>
                <a:off x="895121" y="443506"/>
                <a:ext cx="72315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При выполнении вышеперечисленных условий – решение существует и</a:t>
                </a:r>
                <a:r>
                  <a:rPr lang="en-US" dirty="0"/>
                  <a:t> </a:t>
                </a:r>
                <a:r>
                  <a:rPr lang="ru-RU" dirty="0"/>
                  <a:t>представляется в аддитивном виде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145232-4E7B-4C41-A035-BEED0BDC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21" y="443506"/>
                <a:ext cx="7231586" cy="646331"/>
              </a:xfrm>
              <a:prstGeom prst="rect">
                <a:avLst/>
              </a:prstGeom>
              <a:blipFill>
                <a:blip r:embed="rId6"/>
                <a:stretch>
                  <a:fillRect l="-759" t="-5660" r="-422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CA2385A-EB61-4539-85FB-210CA3B3FB23}"/>
              </a:ext>
            </a:extLst>
          </p:cNvPr>
          <p:cNvSpPr txBox="1"/>
          <p:nvPr/>
        </p:nvSpPr>
        <p:spPr>
          <a:xfrm>
            <a:off x="896569" y="4359444"/>
            <a:ext cx="76039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1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ru-RU" sz="1400" b="0" i="1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Задворнов</a:t>
            </a:r>
            <a:r>
              <a:rPr lang="ru-RU" sz="1400" b="0" i="1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О.А. </a:t>
            </a:r>
            <a:r>
              <a:rPr lang="ru-RU" sz="14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Существование решения квазилинейной эллиптической краевой задачи при наличии точечных источников // Учен. зап. Казан. ун-та. Сер. Физ.-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матем</a:t>
            </a:r>
            <a:r>
              <a:rPr lang="ru-RU" sz="14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науки. 2010. Т. 152. № 1. С. 155–163.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10">
                <a:extLst>
                  <a:ext uri="{FF2B5EF4-FFF2-40B4-BE49-F238E27FC236}">
                    <a16:creationId xmlns:a16="http://schemas.microsoft.com/office/drawing/2014/main" id="{35588FD7-767F-40CC-B299-34394665B915}"/>
                  </a:ext>
                </a:extLst>
              </p:cNvPr>
              <p:cNvSpPr txBox="1"/>
              <p:nvPr/>
            </p:nvSpPr>
            <p:spPr bwMode="auto">
              <a:xfrm>
                <a:off x="2019920" y="2170245"/>
                <a:ext cx="4625787" cy="64545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ru-RU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(0),∀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ru-RU" sz="16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(1)</m:t>
                          </m:r>
                        </m:sup>
                      </m:sSubSup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5" name="Объект 10">
                <a:extLst>
                  <a:ext uri="{FF2B5EF4-FFF2-40B4-BE49-F238E27FC236}">
                    <a16:creationId xmlns:a16="http://schemas.microsoft.com/office/drawing/2014/main" id="{35588FD7-767F-40CC-B299-34394665B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9920" y="2170245"/>
                <a:ext cx="4625787" cy="645459"/>
              </a:xfrm>
              <a:prstGeom prst="rect">
                <a:avLst/>
              </a:prstGeom>
              <a:blipFill>
                <a:blip r:embed="rId7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Объект 12">
                <a:extLst>
                  <a:ext uri="{FF2B5EF4-FFF2-40B4-BE49-F238E27FC236}">
                    <a16:creationId xmlns:a16="http://schemas.microsoft.com/office/drawing/2014/main" id="{74FE49E2-3ACE-4E3D-BF21-D5EB200BD564}"/>
                  </a:ext>
                </a:extLst>
              </p:cNvPr>
              <p:cNvSpPr txBox="1"/>
              <p:nvPr/>
            </p:nvSpPr>
            <p:spPr bwMode="auto">
              <a:xfrm>
                <a:off x="2044413" y="3223779"/>
                <a:ext cx="2386853" cy="34320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ru-RU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6" name="Объект 12">
                <a:extLst>
                  <a:ext uri="{FF2B5EF4-FFF2-40B4-BE49-F238E27FC236}">
                    <a16:creationId xmlns:a16="http://schemas.microsoft.com/office/drawing/2014/main" id="{74FE49E2-3ACE-4E3D-BF21-D5EB200BD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4413" y="3223779"/>
                <a:ext cx="2386853" cy="343204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Google Shape;113;p3">
                <a:extLst>
                  <a:ext uri="{FF2B5EF4-FFF2-40B4-BE49-F238E27FC236}">
                    <a16:creationId xmlns:a16="http://schemas.microsoft.com/office/drawing/2014/main" id="{9AC71DD8-225E-47C1-AB87-F9DA27384B4B}"/>
                  </a:ext>
                </a:extLst>
              </p:cNvPr>
              <p:cNvSpPr/>
              <p:nvPr/>
            </p:nvSpPr>
            <p:spPr>
              <a:xfrm>
                <a:off x="896569" y="1247127"/>
                <a:ext cx="7465839" cy="715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ru-RU" dirty="0"/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l-GR" i="1" smtClean="0">
                        <a:latin typeface="Cambria Math"/>
                        <a:ea typeface="Cambria Math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(1)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Ω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находится из вариационного тождества и краевых условий</a:t>
                </a:r>
              </a:p>
            </p:txBody>
          </p:sp>
        </mc:Choice>
        <mc:Fallback xmlns="">
          <p:sp>
            <p:nvSpPr>
              <p:cNvPr id="27" name="Google Shape;113;p3">
                <a:extLst>
                  <a:ext uri="{FF2B5EF4-FFF2-40B4-BE49-F238E27FC236}">
                    <a16:creationId xmlns:a16="http://schemas.microsoft.com/office/drawing/2014/main" id="{9AC71DD8-225E-47C1-AB87-F9DA2738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69" y="1247127"/>
                <a:ext cx="7465839" cy="715220"/>
              </a:xfrm>
              <a:prstGeom prst="rect">
                <a:avLst/>
              </a:prstGeom>
              <a:blipFill>
                <a:blip r:embed="rId9"/>
                <a:stretch>
                  <a:fillRect l="-653" r="-571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Левая фигурная скобка 27">
            <a:extLst>
              <a:ext uri="{FF2B5EF4-FFF2-40B4-BE49-F238E27FC236}">
                <a16:creationId xmlns:a16="http://schemas.microsoft.com/office/drawing/2014/main" id="{55550E4F-ACCC-4F17-A02C-72323EAF304E}"/>
              </a:ext>
            </a:extLst>
          </p:cNvPr>
          <p:cNvSpPr/>
          <p:nvPr/>
        </p:nvSpPr>
        <p:spPr>
          <a:xfrm>
            <a:off x="1782196" y="2193372"/>
            <a:ext cx="262217" cy="1539689"/>
          </a:xfrm>
          <a:prstGeom prst="leftBrace">
            <a:avLst>
              <a:gd name="adj1" fmla="val 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74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-50" y="0"/>
            <a:ext cx="827700" cy="5143500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 descr="C:\Users\MSShafigullin\Desktop\2020\Презентация КФУ\kfu_logo_circle_ru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67" y="87534"/>
            <a:ext cx="5530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1043608" y="95924"/>
            <a:ext cx="734481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Итерационный процесс</a:t>
            </a:r>
          </a:p>
        </p:txBody>
      </p:sp>
      <p:pic>
        <p:nvPicPr>
          <p:cNvPr id="109" name="Google Shape;109;p3" descr="C:\Users\MSShafigullin\Desktop\Проекты\Презентация по ДК\q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087" y="4422472"/>
            <a:ext cx="353386" cy="35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 descr="C:\Users\MSShafigullin\Desktop\2020\Презентация КФУ\TH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7779" y="3741120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T Sans"/>
              <a:buNone/>
            </a:pPr>
            <a:r>
              <a:rPr lang="ru-RU" sz="800" b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370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T Sans"/>
              <a:buNone/>
            </a:pPr>
            <a:r>
              <a:rPr lang="ru-RU" sz="800" b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13</a:t>
            </a:r>
            <a:endParaRPr sz="800" b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T Sans"/>
              <a:buNone/>
            </a:pPr>
            <a:r>
              <a:rPr lang="ru-RU" sz="800" b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601-800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T Sans"/>
              <a:buNone/>
            </a:pPr>
            <a:r>
              <a:rPr lang="ru-RU" sz="800" b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9</a:t>
            </a:r>
            <a:endParaRPr sz="800" b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30805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Google Shape;113;p3"/>
              <p:cNvSpPr/>
              <p:nvPr/>
            </p:nvSpPr>
            <p:spPr>
              <a:xfrm>
                <a:off x="1127531" y="647532"/>
                <a:ext cx="6888938" cy="781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ru-RU" b="0" dirty="0"/>
                  <a:t>Для функции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u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</a:rPr>
                              <m:t>Ω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=0,∀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∈Г</m:t>
                        </m:r>
                      </m:e>
                    </m:d>
                  </m:oMath>
                </a14:m>
                <a:r>
                  <a:rPr lang="ru-RU" b="0" dirty="0"/>
                  <a:t> рассмотрим следующий итерационный процесс</a:t>
                </a:r>
                <a:r>
                  <a:rPr lang="en-US" b="0" dirty="0"/>
                  <a:t>[</a:t>
                </a:r>
                <a:r>
                  <a:rPr lang="ru-RU" b="0" dirty="0"/>
                  <a:t>2</a:t>
                </a:r>
                <a:r>
                  <a:rPr lang="en-US" b="0" dirty="0"/>
                  <a:t>]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6" name="Google Shape;113;p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31" y="647532"/>
                <a:ext cx="6888938" cy="781327"/>
              </a:xfrm>
              <a:prstGeom prst="rect">
                <a:avLst/>
              </a:prstGeom>
              <a:blipFill>
                <a:blip r:embed="rId6"/>
                <a:stretch>
                  <a:fillRect l="-796" b="-117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D50A6FC-ACFD-4957-8EA6-BAFFEA716A78}"/>
              </a:ext>
            </a:extLst>
          </p:cNvPr>
          <p:cNvSpPr txBox="1"/>
          <p:nvPr/>
        </p:nvSpPr>
        <p:spPr>
          <a:xfrm>
            <a:off x="1043607" y="4260704"/>
            <a:ext cx="80163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[</a:t>
            </a:r>
            <a:r>
              <a:rPr lang="ru-RU" sz="1400" b="0" dirty="0"/>
              <a:t>2</a:t>
            </a:r>
            <a:r>
              <a:rPr lang="en-US" sz="1400" b="0" dirty="0"/>
              <a:t>] </a:t>
            </a:r>
            <a:r>
              <a:rPr lang="ru-RU" sz="1400" dirty="0"/>
              <a:t>О. A. </a:t>
            </a:r>
            <a:r>
              <a:rPr lang="ru-RU" sz="1400" dirty="0" err="1"/>
              <a:t>Задворнов</a:t>
            </a:r>
            <a:r>
              <a:rPr lang="ru-RU" sz="1400" dirty="0"/>
              <a:t>, Г. О. </a:t>
            </a:r>
            <a:r>
              <a:rPr lang="ru-RU" sz="1400" dirty="0" err="1"/>
              <a:t>Задворнова</a:t>
            </a:r>
            <a:r>
              <a:rPr lang="ru-RU" sz="1400" dirty="0"/>
              <a:t>, О решении нелинейной стационарной неоднородной задачи фильтрации при наличии точечного источника, статья в российском журнале // Дифференциальные уравнения, 2014, том 50, № 7, с. 984-988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Объект 4">
                <a:extLst>
                  <a:ext uri="{FF2B5EF4-FFF2-40B4-BE49-F238E27FC236}">
                    <a16:creationId xmlns:a16="http://schemas.microsoft.com/office/drawing/2014/main" id="{6DC75B5A-7D39-4C38-8234-5B52BCBEFE03}"/>
                  </a:ext>
                </a:extLst>
              </p:cNvPr>
              <p:cNvSpPr txBox="1"/>
              <p:nvPr/>
            </p:nvSpPr>
            <p:spPr bwMode="auto">
              <a:xfrm>
                <a:off x="1049299" y="3321163"/>
                <a:ext cx="7706423" cy="60511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ru-R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nary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m:rPr>
                          <m:sty m:val="p"/>
                        </m:rP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m:rPr>
                          <m:sty m:val="p"/>
                        </m:rP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Объект 4">
                <a:extLst>
                  <a:ext uri="{FF2B5EF4-FFF2-40B4-BE49-F238E27FC236}">
                    <a16:creationId xmlns:a16="http://schemas.microsoft.com/office/drawing/2014/main" id="{6DC75B5A-7D39-4C38-8234-5B52BCBEF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9299" y="3321163"/>
                <a:ext cx="7706423" cy="605117"/>
              </a:xfrm>
              <a:prstGeom prst="rect">
                <a:avLst/>
              </a:prstGeom>
              <a:blipFill>
                <a:blip r:embed="rId7"/>
                <a:stretch>
                  <a:fillRect b="-282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Google Shape;113;p3">
                <a:extLst>
                  <a:ext uri="{FF2B5EF4-FFF2-40B4-BE49-F238E27FC236}">
                    <a16:creationId xmlns:a16="http://schemas.microsoft.com/office/drawing/2014/main" id="{38F30E8A-462D-4DFB-BF46-72BB743F44D1}"/>
                  </a:ext>
                </a:extLst>
              </p:cNvPr>
              <p:cNvSpPr/>
              <p:nvPr/>
            </p:nvSpPr>
            <p:spPr>
              <a:xfrm>
                <a:off x="1127531" y="1546308"/>
                <a:ext cx="6888938" cy="334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ru-RU" b="0" dirty="0"/>
                  <a:t>Последовательность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28" name="Google Shape;113;p3">
                <a:extLst>
                  <a:ext uri="{FF2B5EF4-FFF2-40B4-BE49-F238E27FC236}">
                    <a16:creationId xmlns:a16="http://schemas.microsoft.com/office/drawing/2014/main" id="{38F30E8A-462D-4DFB-BF46-72BB743F4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31" y="1546308"/>
                <a:ext cx="6888938" cy="334410"/>
              </a:xfrm>
              <a:prstGeom prst="rect">
                <a:avLst/>
              </a:prstGeom>
              <a:blipFill>
                <a:blip r:embed="rId8"/>
                <a:stretch>
                  <a:fillRect l="-796" t="-3636" b="-4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Google Shape;113;p3">
                <a:extLst>
                  <a:ext uri="{FF2B5EF4-FFF2-40B4-BE49-F238E27FC236}">
                    <a16:creationId xmlns:a16="http://schemas.microsoft.com/office/drawing/2014/main" id="{689EE788-B5BC-4CA6-B215-614FEBEEACD8}"/>
                  </a:ext>
                </a:extLst>
              </p:cNvPr>
              <p:cNvSpPr/>
              <p:nvPr/>
            </p:nvSpPr>
            <p:spPr>
              <a:xfrm>
                <a:off x="1127531" y="2145941"/>
                <a:ext cx="6888938" cy="31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dirty="0"/>
                  <a:t>1)</a:t>
                </a:r>
                <a:r>
                  <a:rPr lang="ru-RU" dirty="0"/>
                  <a:t> Положим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ru-RU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9" name="Google Shape;113;p3">
                <a:extLst>
                  <a:ext uri="{FF2B5EF4-FFF2-40B4-BE49-F238E27FC236}">
                    <a16:creationId xmlns:a16="http://schemas.microsoft.com/office/drawing/2014/main" id="{689EE788-B5BC-4CA6-B215-614FEBEEA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31" y="2145941"/>
                <a:ext cx="6888938" cy="316649"/>
              </a:xfrm>
              <a:prstGeom prst="rect">
                <a:avLst/>
              </a:prstGeom>
              <a:blipFill>
                <a:blip r:embed="rId9"/>
                <a:stretch>
                  <a:fillRect l="-796" t="-5769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113;p3">
                <a:extLst>
                  <a:ext uri="{FF2B5EF4-FFF2-40B4-BE49-F238E27FC236}">
                    <a16:creationId xmlns:a16="http://schemas.microsoft.com/office/drawing/2014/main" id="{835F2AF7-FA33-4CF5-AD85-FA4EFA110FB7}"/>
                  </a:ext>
                </a:extLst>
              </p:cNvPr>
              <p:cNvSpPr/>
              <p:nvPr/>
            </p:nvSpPr>
            <p:spPr>
              <a:xfrm>
                <a:off x="1133223" y="2670090"/>
                <a:ext cx="6888938" cy="31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dirty="0"/>
                  <a:t>2) </a:t>
                </a:r>
                <a:r>
                  <a:rPr lang="ru-RU" dirty="0"/>
                  <a:t>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r>
                  <a:rPr lang="ru-RU" dirty="0"/>
                  <a:t>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=1,2…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, решая краевые задачи</a:t>
                </a:r>
              </a:p>
            </p:txBody>
          </p:sp>
        </mc:Choice>
        <mc:Fallback xmlns="">
          <p:sp>
            <p:nvSpPr>
              <p:cNvPr id="30" name="Google Shape;113;p3">
                <a:extLst>
                  <a:ext uri="{FF2B5EF4-FFF2-40B4-BE49-F238E27FC236}">
                    <a16:creationId xmlns:a16="http://schemas.microsoft.com/office/drawing/2014/main" id="{835F2AF7-FA33-4CF5-AD85-FA4EFA110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23" y="2670090"/>
                <a:ext cx="6888938" cy="316649"/>
              </a:xfrm>
              <a:prstGeom prst="rect">
                <a:avLst/>
              </a:prstGeom>
              <a:blipFill>
                <a:blip r:embed="rId10"/>
                <a:stretch>
                  <a:fillRect l="-796" t="-5769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27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95924"/>
            <a:ext cx="734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549F"/>
                </a:solidFill>
                <a:latin typeface="PT Sans" panose="020B0503020203020204" pitchFamily="34" charset="-52"/>
              </a:rPr>
              <a:t>Оценка</a:t>
            </a: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347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PT Sans" panose="020B0503020203020204" pitchFamily="34" charset="-52"/>
              </a:rPr>
              <a:t>10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5-18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pic>
        <p:nvPicPr>
          <p:cNvPr id="1028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DBAD4D-1A31-4CD5-B071-2C40B21A6998}"/>
              </a:ext>
            </a:extLst>
          </p:cNvPr>
          <p:cNvSpPr txBox="1"/>
          <p:nvPr/>
        </p:nvSpPr>
        <p:spPr>
          <a:xfrm>
            <a:off x="1043608" y="4395259"/>
            <a:ext cx="780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ru-RU" sz="1400" b="0" i="1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400" b="0" i="1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] </a:t>
            </a:r>
            <a:r>
              <a:rPr lang="ru-RU" sz="1400" dirty="0"/>
              <a:t>Гаевский Х., </a:t>
            </a:r>
            <a:r>
              <a:rPr lang="ru-RU" sz="1400" dirty="0" err="1"/>
              <a:t>Грегер</a:t>
            </a:r>
            <a:r>
              <a:rPr lang="ru-RU" sz="1400" dirty="0"/>
              <a:t> К., </a:t>
            </a:r>
            <a:r>
              <a:rPr lang="ru-RU" sz="1400" dirty="0" err="1"/>
              <a:t>Захариас</a:t>
            </a:r>
            <a:r>
              <a:rPr lang="ru-RU" sz="1400" dirty="0"/>
              <a:t> К. Нелинейные операторные уравнения и операторные дифференциальные уравнения. М.: Мир, 1978. 336 с.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113;p3">
                <a:extLst>
                  <a:ext uri="{FF2B5EF4-FFF2-40B4-BE49-F238E27FC236}">
                    <a16:creationId xmlns:a16="http://schemas.microsoft.com/office/drawing/2014/main" id="{7ABAEFEA-019E-49DB-B913-4991ABBD862A}"/>
                  </a:ext>
                </a:extLst>
              </p:cNvPr>
              <p:cNvSpPr/>
              <p:nvPr/>
            </p:nvSpPr>
            <p:spPr>
              <a:xfrm>
                <a:off x="1043608" y="777984"/>
                <a:ext cx="6888938" cy="2896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just"/>
                <a:r>
                  <a:rPr lang="ru-RU" dirty="0"/>
                  <a:t>Опираясь на доказательства теоремы [3</a:t>
                </a:r>
                <a:r>
                  <a:rPr lang="en-US" dirty="0"/>
                  <a:t>,</a:t>
                </a:r>
                <a:r>
                  <a:rPr lang="ru-RU" dirty="0"/>
                  <a:t> стр. 131] получаем, что для итерационного параметра из интервала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ru-RU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  2/</m:t>
                        </m:r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</m:d>
                  </m:oMath>
                </a14:m>
                <a:r>
                  <a:rPr lang="ru-RU" dirty="0"/>
                  <a:t>  , 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постоянная из неравенства сильной монотонности 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постоянная из неравенства Липшиц-непрерывности, итерационная последовательность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   сходится в норме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ru-RU" dirty="0"/>
                  <a:t>  как</a:t>
                </a:r>
                <a:r>
                  <a:rPr lang="en-US" dirty="0"/>
                  <a:t> </a:t>
                </a:r>
                <a:r>
                  <a:rPr lang="ru-RU" dirty="0"/>
                  <a:t>геометрическая прогрессия с показателем</a:t>
                </a:r>
                <a:endParaRPr lang="en-US" dirty="0"/>
              </a:p>
              <a:p>
                <a:pPr algn="just"/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{1−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−1}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16" name="Google Shape;113;p3">
                <a:extLst>
                  <a:ext uri="{FF2B5EF4-FFF2-40B4-BE49-F238E27FC236}">
                    <a16:creationId xmlns:a16="http://schemas.microsoft.com/office/drawing/2014/main" id="{7ABAEFEA-019E-49DB-B913-4991ABBD8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777984"/>
                <a:ext cx="6888938" cy="2896586"/>
              </a:xfrm>
              <a:prstGeom prst="rect">
                <a:avLst/>
              </a:prstGeom>
              <a:blipFill>
                <a:blip r:embed="rId7"/>
                <a:stretch>
                  <a:fillRect l="-708" t="-1263" r="-7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94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95924"/>
            <a:ext cx="7344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549F"/>
                </a:solidFill>
                <a:latin typeface="PT Sans" panose="020B0503020203020204" pitchFamily="34" charset="-52"/>
              </a:rPr>
              <a:t>Модельная задача</a:t>
            </a:r>
          </a:p>
          <a:p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347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PT Sans" panose="020B0503020203020204" pitchFamily="34" charset="-52"/>
              </a:rPr>
              <a:t>10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5-18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pic>
        <p:nvPicPr>
          <p:cNvPr id="1028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9C4A6ED3-5C66-49BC-8589-55D279B34768}"/>
              </a:ext>
            </a:extLst>
          </p:cNvPr>
          <p:cNvSpPr/>
          <p:nvPr/>
        </p:nvSpPr>
        <p:spPr>
          <a:xfrm>
            <a:off x="1158590" y="684062"/>
            <a:ext cx="252672" cy="109549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0DD099-55B2-4306-8C45-E9BC55DE8BBE}"/>
                  </a:ext>
                </a:extLst>
              </p:cNvPr>
              <p:cNvSpPr txBox="1"/>
              <p:nvPr/>
            </p:nvSpPr>
            <p:spPr>
              <a:xfrm>
                <a:off x="1041632" y="669184"/>
                <a:ext cx="4427848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0DD099-55B2-4306-8C45-E9BC55DE8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32" y="669184"/>
                <a:ext cx="4427848" cy="439736"/>
              </a:xfrm>
              <a:prstGeom prst="rect">
                <a:avLst/>
              </a:prstGeom>
              <a:blipFill>
                <a:blip r:embed="rId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634AB-22F3-4B68-9DC4-171444E29E53}"/>
                  </a:ext>
                </a:extLst>
              </p:cNvPr>
              <p:cNvSpPr txBox="1"/>
              <p:nvPr/>
            </p:nvSpPr>
            <p:spPr>
              <a:xfrm>
                <a:off x="624695" y="1264900"/>
                <a:ext cx="38341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∈Г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634AB-22F3-4B68-9DC4-171444E29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95" y="1264900"/>
                <a:ext cx="383410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113;p3">
                <a:extLst>
                  <a:ext uri="{FF2B5EF4-FFF2-40B4-BE49-F238E27FC236}">
                    <a16:creationId xmlns:a16="http://schemas.microsoft.com/office/drawing/2014/main" id="{35BC1D78-C59C-4EBF-B9B5-28B8DAC7ACCA}"/>
                  </a:ext>
                </a:extLst>
              </p:cNvPr>
              <p:cNvSpPr/>
              <p:nvPr/>
            </p:nvSpPr>
            <p:spPr>
              <a:xfrm>
                <a:off x="6212183" y="728525"/>
                <a:ext cx="2808312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b="0" i="1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sz="1600" dirty="0"/>
                  <a:t> – </a:t>
                </a:r>
                <a:r>
                  <a:rPr lang="ru-RU" sz="1600" dirty="0"/>
                  <a:t>окружность радиусом </a:t>
                </a:r>
                <a:r>
                  <a:rPr lang="en-US" sz="1600" dirty="0"/>
                  <a:t>R</a:t>
                </a:r>
                <a:endParaRPr lang="ru-RU" sz="1600" dirty="0"/>
              </a:p>
            </p:txBody>
          </p:sp>
        </mc:Choice>
        <mc:Fallback xmlns="">
          <p:sp>
            <p:nvSpPr>
              <p:cNvPr id="20" name="Google Shape;113;p3">
                <a:extLst>
                  <a:ext uri="{FF2B5EF4-FFF2-40B4-BE49-F238E27FC236}">
                    <a16:creationId xmlns:a16="http://schemas.microsoft.com/office/drawing/2014/main" id="{35BC1D78-C59C-4EBF-B9B5-28B8DAC7A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183" y="728525"/>
                <a:ext cx="2808312" cy="338514"/>
              </a:xfrm>
              <a:prstGeom prst="rect">
                <a:avLst/>
              </a:prstGeom>
              <a:blipFill>
                <a:blip r:embed="rId9"/>
                <a:stretch>
                  <a:fillRect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13;p3">
                <a:extLst>
                  <a:ext uri="{FF2B5EF4-FFF2-40B4-BE49-F238E27FC236}">
                    <a16:creationId xmlns:a16="http://schemas.microsoft.com/office/drawing/2014/main" id="{70532D15-F7E6-486E-B9BC-CB09E0BB32AE}"/>
                  </a:ext>
                </a:extLst>
              </p:cNvPr>
              <p:cNvSpPr/>
              <p:nvPr/>
            </p:nvSpPr>
            <p:spPr>
              <a:xfrm>
                <a:off x="6212183" y="1231502"/>
                <a:ext cx="3024336" cy="8309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 smtClean="0">
                        <a:latin typeface="Cambria Math"/>
                      </a:rPr>
                      <m:t>q</m:t>
                    </m:r>
                    <m:r>
                      <a:rPr lang="ru-RU" sz="1600" b="0" i="1" smtClean="0"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</a:rPr>
                      <m:t>−</m:t>
                    </m:r>
                    <m:r>
                      <a:rPr lang="ru-RU" sz="1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1600" dirty="0"/>
                  <a:t>интенсивность источника, </a:t>
                </a:r>
                <a:endParaRPr lang="en-US" sz="1600" dirty="0"/>
              </a:p>
              <a:p>
                <a:r>
                  <a:rPr lang="ru-RU" sz="1600" dirty="0"/>
                  <a:t>сосредоточенного в начале координат</a:t>
                </a:r>
              </a:p>
            </p:txBody>
          </p:sp>
        </mc:Choice>
        <mc:Fallback xmlns="">
          <p:sp>
            <p:nvSpPr>
              <p:cNvPr id="21" name="Google Shape;113;p3">
                <a:extLst>
                  <a:ext uri="{FF2B5EF4-FFF2-40B4-BE49-F238E27FC236}">
                    <a16:creationId xmlns:a16="http://schemas.microsoft.com/office/drawing/2014/main" id="{70532D15-F7E6-486E-B9BC-CB09E0BB3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183" y="1231502"/>
                <a:ext cx="3024336" cy="830956"/>
              </a:xfrm>
              <a:prstGeom prst="rect">
                <a:avLst/>
              </a:prstGeom>
              <a:blipFill>
                <a:blip r:embed="rId10"/>
                <a:stretch>
                  <a:fillRect l="-1008" t="-2206"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6DB266-C6F0-4CF0-A805-C7538DDF1042}"/>
                  </a:ext>
                </a:extLst>
              </p:cNvPr>
              <p:cNvSpPr txBox="1"/>
              <p:nvPr/>
            </p:nvSpPr>
            <p:spPr>
              <a:xfrm>
                <a:off x="-113723" y="2562301"/>
                <a:ext cx="5797288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≤1,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−1,        1&lt;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6DB266-C6F0-4CF0-A805-C7538DDF1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723" y="2562301"/>
                <a:ext cx="5797288" cy="710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292654-BC87-41CB-862E-BF5CAD26ADCE}"/>
                  </a:ext>
                </a:extLst>
              </p:cNvPr>
              <p:cNvSpPr txBox="1"/>
              <p:nvPr/>
            </p:nvSpPr>
            <p:spPr>
              <a:xfrm>
                <a:off x="1080022" y="2100447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ru-RU" dirty="0"/>
                  <a:t> имеет вид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292654-BC87-41CB-862E-BF5CAD26A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22" y="2100447"/>
                <a:ext cx="4572000" cy="369332"/>
              </a:xfrm>
              <a:prstGeom prst="rect">
                <a:avLst/>
              </a:prstGeom>
              <a:blipFill>
                <a:blip r:embed="rId12"/>
                <a:stretch>
                  <a:fillRect l="-1067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92E7AAC-41D1-4971-8005-850A8C162A67}"/>
              </a:ext>
            </a:extLst>
          </p:cNvPr>
          <p:cNvSpPr txBox="1"/>
          <p:nvPr/>
        </p:nvSpPr>
        <p:spPr>
          <a:xfrm>
            <a:off x="1158590" y="3415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Точное решение</a:t>
            </a:r>
            <a:r>
              <a:rPr lang="en-US" dirty="0"/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42144A-BE0E-4C92-A653-0B0D7A3275E7}"/>
                  </a:ext>
                </a:extLst>
              </p:cNvPr>
              <p:cNvSpPr txBox="1"/>
              <p:nvPr/>
            </p:nvSpPr>
            <p:spPr>
              <a:xfrm>
                <a:off x="1261659" y="3709325"/>
                <a:ext cx="7967594" cy="1434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num>
                                        <m:den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𝑠𝑖𝑔𝑛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func>
                                <m:func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),  0&lt;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42144A-BE0E-4C92-A653-0B0D7A327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59" y="3709325"/>
                <a:ext cx="7967594" cy="14341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12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95924"/>
            <a:ext cx="7344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549F"/>
                </a:solidFill>
                <a:latin typeface="PT Sans" panose="020B0503020203020204" pitchFamily="34" charset="-52"/>
              </a:rPr>
              <a:t>Анализ модельной задачи</a:t>
            </a:r>
          </a:p>
          <a:p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347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PT Sans" panose="020B0503020203020204" pitchFamily="34" charset="-52"/>
              </a:rPr>
              <a:t>10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5-18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pic>
        <p:nvPicPr>
          <p:cNvPr id="1028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1C475B-31F2-419D-B18E-AAF2A0BF5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06" y="433240"/>
            <a:ext cx="5607122" cy="451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4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95924"/>
            <a:ext cx="7344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549F"/>
                </a:solidFill>
                <a:latin typeface="PT Sans" panose="020B0503020203020204" pitchFamily="34" charset="-52"/>
              </a:rPr>
              <a:t>Анализ модельной задачи</a:t>
            </a:r>
          </a:p>
          <a:p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347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PT Sans" panose="020B0503020203020204" pitchFamily="34" charset="-52"/>
              </a:rPr>
              <a:t>10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5-18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pic>
        <p:nvPicPr>
          <p:cNvPr id="1028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EDC0609-D8E3-4252-A0BB-8C40F876C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568" y="411510"/>
            <a:ext cx="5586760" cy="457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1072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940</Words>
  <Application>Microsoft Office PowerPoint</Application>
  <PresentationFormat>Экран (16:9)</PresentationFormat>
  <Paragraphs>208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PT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Шабаков Ильвар Жомортханович</dc:creator>
  <cp:lastModifiedBy>Шабаков Ильвар Жомортханович</cp:lastModifiedBy>
  <cp:revision>64</cp:revision>
  <dcterms:created xsi:type="dcterms:W3CDTF">2020-07-15T10:53:07Z</dcterms:created>
  <dcterms:modified xsi:type="dcterms:W3CDTF">2022-06-24T05:56:17Z</dcterms:modified>
</cp:coreProperties>
</file>