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2" r:id="rId7"/>
    <p:sldId id="260" r:id="rId8"/>
  </p:sldIdLst>
  <p:sldSz cx="12192000" cy="6858000" type="screen4x3"/>
  <p:notesSz cx="6858000" cy="9144000"/>
  <p:embeddedFontLst>
    <p:embeddedFont>
      <p:font typeface="Gotham Pro Medium" panose="02000603030000020004" pitchFamily="2" charset="0"/>
      <p:regular r:id="rId13"/>
    </p:embeddedFont>
    <p:embeddedFont>
      <p:font typeface="方正粗黑宋简体" panose="02000000000000000000" charset="-122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  <p:embeddedFont>
      <p:font typeface="等线" panose="02010600030101010101" charset="-122"/>
      <p:regular r:id="rId19"/>
    </p:embeddedFont>
    <p:embeddedFont>
      <p:font typeface="微软雅黑" panose="020B0503020204020204" charset="-122"/>
      <p:regular r:id="rId20"/>
    </p:embeddedFont>
    <p:embeddedFont>
      <p:font typeface="华文楷体" panose="02010600040101010101" pitchFamily="2" charset="-122"/>
      <p:regular r:id="rId21"/>
    </p:embeddedFont>
    <p:embeddedFont>
      <p:font typeface="等线 Light" panose="02010600030101010101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9" y="883"/>
      </p:cViewPr>
      <p:guideLst>
        <p:guide orient="horz" pos="2120"/>
        <p:guide pos="3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玛窦福音第一章讲章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3138"/>
            <a:ext cx="12192000" cy="10240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12192000" cy="1020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551803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5610550"/>
            <a:ext cx="12192000" cy="1247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86546" y="2381524"/>
            <a:ext cx="0" cy="1856509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07926" y="2734248"/>
            <a:ext cx="20019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第一单元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第二课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5030" y="2802255"/>
            <a:ext cx="597281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</a:t>
            </a:r>
            <a:r>
              <a:rPr lang="zh-CN" altLang="en-US" sz="6000" b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玛窦福音</a:t>
            </a:r>
            <a:endParaRPr lang="zh-CN" altLang="en-US" sz="6000" b="1" dirty="0">
              <a:ln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star-sign_16213"/>
          <p:cNvSpPr>
            <a14:cpLocks xmlns:a14="http://schemas.microsoft.com/office/drawing/2010/main" noChangeAspect="1"/>
          </p:cNvSpPr>
          <p:nvPr/>
        </p:nvSpPr>
        <p:spPr bwMode="auto">
          <a:xfrm>
            <a:off x="2978895" y="3069228"/>
            <a:ext cx="415301" cy="394408"/>
          </a:xfrm>
          <a:custGeom>
            <a:avLst/>
            <a:gdLst>
              <a:gd name="T0" fmla="*/ 2009 w 3786"/>
              <a:gd name="T1" fmla="*/ 129 h 3601"/>
              <a:gd name="T2" fmla="*/ 2389 w 3786"/>
              <a:gd name="T3" fmla="*/ 899 h 3601"/>
              <a:gd name="T4" fmla="*/ 2762 w 3786"/>
              <a:gd name="T5" fmla="*/ 1170 h 3601"/>
              <a:gd name="T6" fmla="*/ 3612 w 3786"/>
              <a:gd name="T7" fmla="*/ 1294 h 3601"/>
              <a:gd name="T8" fmla="*/ 3683 w 3786"/>
              <a:gd name="T9" fmla="*/ 1513 h 3601"/>
              <a:gd name="T10" fmla="*/ 3068 w 3786"/>
              <a:gd name="T11" fmla="*/ 2113 h 3601"/>
              <a:gd name="T12" fmla="*/ 2926 w 3786"/>
              <a:gd name="T13" fmla="*/ 2551 h 3601"/>
              <a:gd name="T14" fmla="*/ 3071 w 3786"/>
              <a:gd name="T15" fmla="*/ 3398 h 3601"/>
              <a:gd name="T16" fmla="*/ 2884 w 3786"/>
              <a:gd name="T17" fmla="*/ 3534 h 3601"/>
              <a:gd name="T18" fmla="*/ 2124 w 3786"/>
              <a:gd name="T19" fmla="*/ 3134 h 3601"/>
              <a:gd name="T20" fmla="*/ 1663 w 3786"/>
              <a:gd name="T21" fmla="*/ 3134 h 3601"/>
              <a:gd name="T22" fmla="*/ 902 w 3786"/>
              <a:gd name="T23" fmla="*/ 3534 h 3601"/>
              <a:gd name="T24" fmla="*/ 716 w 3786"/>
              <a:gd name="T25" fmla="*/ 3398 h 3601"/>
              <a:gd name="T26" fmla="*/ 861 w 3786"/>
              <a:gd name="T27" fmla="*/ 2551 h 3601"/>
              <a:gd name="T28" fmla="*/ 719 w 3786"/>
              <a:gd name="T29" fmla="*/ 2113 h 3601"/>
              <a:gd name="T30" fmla="*/ 103 w 3786"/>
              <a:gd name="T31" fmla="*/ 1513 h 3601"/>
              <a:gd name="T32" fmla="*/ 175 w 3786"/>
              <a:gd name="T33" fmla="*/ 1294 h 3601"/>
              <a:gd name="T34" fmla="*/ 1025 w 3786"/>
              <a:gd name="T35" fmla="*/ 1170 h 3601"/>
              <a:gd name="T36" fmla="*/ 1398 w 3786"/>
              <a:gd name="T37" fmla="*/ 899 h 3601"/>
              <a:gd name="T38" fmla="*/ 1778 w 3786"/>
              <a:gd name="T39" fmla="*/ 129 h 3601"/>
              <a:gd name="T40" fmla="*/ 2009 w 3786"/>
              <a:gd name="T41" fmla="*/ 129 h 3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86" h="3601">
                <a:moveTo>
                  <a:pt x="2009" y="129"/>
                </a:moveTo>
                <a:lnTo>
                  <a:pt x="2389" y="899"/>
                </a:lnTo>
                <a:cubicBezTo>
                  <a:pt x="2452" y="1028"/>
                  <a:pt x="2619" y="1150"/>
                  <a:pt x="2762" y="1170"/>
                </a:cubicBezTo>
                <a:lnTo>
                  <a:pt x="3612" y="1294"/>
                </a:lnTo>
                <a:cubicBezTo>
                  <a:pt x="3754" y="1314"/>
                  <a:pt x="3786" y="1413"/>
                  <a:pt x="3683" y="1513"/>
                </a:cubicBezTo>
                <a:lnTo>
                  <a:pt x="3068" y="2113"/>
                </a:lnTo>
                <a:cubicBezTo>
                  <a:pt x="2965" y="2213"/>
                  <a:pt x="2901" y="2409"/>
                  <a:pt x="2926" y="2551"/>
                </a:cubicBezTo>
                <a:lnTo>
                  <a:pt x="3071" y="3398"/>
                </a:lnTo>
                <a:cubicBezTo>
                  <a:pt x="3095" y="3540"/>
                  <a:pt x="3012" y="3601"/>
                  <a:pt x="2884" y="3534"/>
                </a:cubicBezTo>
                <a:lnTo>
                  <a:pt x="2124" y="3134"/>
                </a:lnTo>
                <a:cubicBezTo>
                  <a:pt x="1997" y="3067"/>
                  <a:pt x="1790" y="3067"/>
                  <a:pt x="1663" y="3134"/>
                </a:cubicBezTo>
                <a:lnTo>
                  <a:pt x="902" y="3534"/>
                </a:lnTo>
                <a:cubicBezTo>
                  <a:pt x="775" y="3600"/>
                  <a:pt x="692" y="3540"/>
                  <a:pt x="716" y="3398"/>
                </a:cubicBezTo>
                <a:lnTo>
                  <a:pt x="861" y="2551"/>
                </a:lnTo>
                <a:cubicBezTo>
                  <a:pt x="885" y="2409"/>
                  <a:pt x="822" y="2213"/>
                  <a:pt x="719" y="2113"/>
                </a:cubicBezTo>
                <a:lnTo>
                  <a:pt x="103" y="1513"/>
                </a:lnTo>
                <a:cubicBezTo>
                  <a:pt x="0" y="1413"/>
                  <a:pt x="32" y="1314"/>
                  <a:pt x="175" y="1294"/>
                </a:cubicBezTo>
                <a:lnTo>
                  <a:pt x="1025" y="1170"/>
                </a:lnTo>
                <a:cubicBezTo>
                  <a:pt x="1167" y="1150"/>
                  <a:pt x="1334" y="1028"/>
                  <a:pt x="1398" y="899"/>
                </a:cubicBezTo>
                <a:lnTo>
                  <a:pt x="1778" y="129"/>
                </a:lnTo>
                <a:cubicBezTo>
                  <a:pt x="1842" y="0"/>
                  <a:pt x="1945" y="0"/>
                  <a:pt x="2009" y="12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150">
            <a:solidFill>
              <a:schemeClr val="bg1"/>
            </a:solidFill>
          </a:ln>
        </p:spPr>
      </p:sp>
      <p:sp>
        <p:nvSpPr>
          <p:cNvPr id="132" name="文本框 131"/>
          <p:cNvSpPr txBox="1"/>
          <p:nvPr/>
        </p:nvSpPr>
        <p:spPr>
          <a:xfrm>
            <a:off x="4445202" y="6051116"/>
            <a:ext cx="31657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授课老师：徐桂荣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 rot="905827">
            <a:off x="-412440" y="6349005"/>
            <a:ext cx="4714316" cy="116540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2"/>
          <p:cNvSpPr/>
          <p:nvPr/>
        </p:nvSpPr>
        <p:spPr>
          <a:xfrm rot="1325948">
            <a:off x="-1059013" y="6379774"/>
            <a:ext cx="4714316" cy="116540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120" y="3928745"/>
            <a:ext cx="1821180" cy="160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604360" y="193271"/>
            <a:ext cx="422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本课程知识大纲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9" name="等腰三角形 98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1845039" y="2492953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itchFamily="2" charset="0"/>
                <a:cs typeface="Gotham Pro Medium" pitchFamily="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Gotham Pro Medium" pitchFamily="2" charset="0"/>
              <a:cs typeface="Gotham Pro Medium" pitchFamily="2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845674" y="3366309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itchFamily="2" charset="0"/>
                <a:cs typeface="Gotham Pro Medium" pitchFamily="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Gotham Pro Medium" pitchFamily="2" charset="0"/>
              <a:cs typeface="Gotham Pro Medium" pitchFamily="2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845674" y="4238973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itchFamily="2" charset="0"/>
                <a:cs typeface="Gotham Pro Medium" pitchFamily="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Gotham Pro Medium" pitchFamily="2" charset="0"/>
              <a:cs typeface="Gotham Pro Medium" pitchFamily="2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845674" y="5112329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itchFamily="2" charset="0"/>
                <a:cs typeface="Gotham Pro Medium" pitchFamily="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Gotham Pro Medium" pitchFamily="2" charset="0"/>
              <a:cs typeface="Gotham Pro Medium" pitchFamily="2" charset="0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3991610" y="2881630"/>
            <a:ext cx="4098290" cy="417830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族谱的主题信息</a:t>
            </a:r>
            <a:endParaRPr lang="zh-CN" altLang="en-US" sz="2400" dirty="0"/>
          </a:p>
        </p:txBody>
      </p:sp>
      <p:sp>
        <p:nvSpPr>
          <p:cNvPr id="105" name="矩形: 圆角 104"/>
          <p:cNvSpPr/>
          <p:nvPr/>
        </p:nvSpPr>
        <p:spPr>
          <a:xfrm>
            <a:off x="4391660" y="3724275"/>
            <a:ext cx="3119755" cy="44386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族谱的救恩信息</a:t>
            </a:r>
            <a:endParaRPr lang="zh-CN" altLang="en-US" sz="2400" dirty="0"/>
          </a:p>
        </p:txBody>
      </p:sp>
      <p:sp>
        <p:nvSpPr>
          <p:cNvPr id="106" name="矩形: 圆角 105"/>
          <p:cNvSpPr/>
          <p:nvPr/>
        </p:nvSpPr>
        <p:spPr>
          <a:xfrm>
            <a:off x="3978910" y="4685665"/>
            <a:ext cx="4460240" cy="42608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族谱的历史信息</a:t>
            </a:r>
            <a:endParaRPr lang="zh-CN" altLang="en-US" sz="2400" dirty="0"/>
          </a:p>
        </p:txBody>
      </p:sp>
      <p:sp>
        <p:nvSpPr>
          <p:cNvPr id="107" name="矩形: 圆角 106"/>
          <p:cNvSpPr/>
          <p:nvPr/>
        </p:nvSpPr>
        <p:spPr>
          <a:xfrm>
            <a:off x="3699510" y="5648325"/>
            <a:ext cx="4739640" cy="392430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耶稣是历史的中心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804285" y="1473835"/>
            <a:ext cx="46348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rgbClr val="FF0000"/>
                </a:solidFill>
                <a:latin typeface="方正粗黑宋简体" charset="-122"/>
                <a:ea typeface="方正粗黑宋简体" charset="-122"/>
              </a:rPr>
              <a:t>天国君王的来历与降生</a:t>
            </a:r>
            <a:endParaRPr lang="zh-CN" altLang="en-US" sz="3200" b="1">
              <a:solidFill>
                <a:srgbClr val="FF0000"/>
              </a:solidFill>
              <a:latin typeface="方正粗黑宋简体" charset="-122"/>
              <a:ea typeface="方正粗黑宋简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/>
          <p:cNvSpPr txBox="1"/>
          <p:nvPr/>
        </p:nvSpPr>
        <p:spPr>
          <a:xfrm>
            <a:off x="604520" y="193040"/>
            <a:ext cx="8732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ym typeface="+mn-ea"/>
              </a:rPr>
              <a:t>一、族谱的主题信息</a:t>
            </a:r>
            <a:r>
              <a:rPr lang="en-US" altLang="zh-CN" sz="3200" b="1" dirty="0">
                <a:sym typeface="+mn-ea"/>
              </a:rPr>
              <a:t>——</a:t>
            </a:r>
            <a:r>
              <a:rPr lang="zh-CN" altLang="en-US" sz="2400" b="1" dirty="0">
                <a:sym typeface="+mn-ea"/>
              </a:rPr>
              <a:t>耶稣是旧约的救恩应许与实现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87960" y="1640840"/>
            <a:ext cx="1200404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zh-CN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（1）天主给亚巴郎的应许（创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22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18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）我必多多降福你，使你的后裔繁多，如天上的星辰，如海边的沙粒……地上的万民（也译万国）要因你的后裔蒙受祝福”（创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22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16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－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18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</a:t>
            </a:r>
            <a:endParaRPr lang="zh-CN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（</a:t>
            </a:r>
            <a:r>
              <a:rPr lang="en-US" alt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2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）天主给达味的应许（撒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7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12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－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16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）：这是默西亚王权和王国的应许，是天主与达味所立的神国之约。天主对达味应许说：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“我必在你以后兴起一个后裔，即你所生的儿子；我必巩固他的王权……我要巩固祂的王位直到永远。你的家室和王权，在我面前永远存在，你的王位也永远坚定不移”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（撒下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7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12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－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16</a:t>
            </a:r>
            <a:endParaRPr lang="en-US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（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3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）天主给亚当的应许（创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3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15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）：这就是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“女人的后裔”的应许，那是救恩的应许，是天主藉亚当与全人类立的救赎之约。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当亚当犯罪后，天主对人类宣告祂的审判时，也赐下了祂的应许。当天主说：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“我要把仇恨放在你和女人，你的后裔和她的后裔之间，她的后裔要踏碎你的头颅”（创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3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15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）。人类因罪而步入黑暗和死亡的深渊时，天主却应许说，将有一位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“女人的后裔”，祂要败坏撒旦的权势，把人类从撒旦和罪恶的权势下拯救出来。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这个应许被称作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“原始福音”，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那位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“女人的后裔”，便成了万民期待的核心，万国仰望的甘霖。如今，那位“女人的后裔”来了，祂就是耶稣基督。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因此，玛窦指出，祂是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“玛利亚之子”，祂是由玛利亚――女人所生，而非若瑟――男人所生（玛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b="1">
                <a:solidFill>
                  <a:schemeClr val="tx1"/>
                </a:solidFill>
                <a:latin typeface="Calibri" charset="0"/>
                <a:ea typeface="宋体" charset="-122"/>
              </a:rPr>
              <a:t>16</a:t>
            </a:r>
            <a:r>
              <a:rPr lang="zh-CN" b="1">
                <a:solidFill>
                  <a:schemeClr val="tx1"/>
                </a:solidFill>
                <a:latin typeface="Calibri" charset="0"/>
                <a:ea typeface="宋体" charset="-122"/>
              </a:rPr>
              <a:t>）。总之，就君王而论，耶稣是达味之子；就国度而论，耶稣是亚巴郎之子；就救恩而论，耶稣是玛利亚之子。祂是王，祂是国，祂是救主。</a:t>
            </a:r>
            <a:endParaRPr lang="zh-CN" altLang="en-US" b="1">
              <a:solidFill>
                <a:schemeClr val="tx1"/>
              </a:solidFill>
              <a:latin typeface="Calibri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340" y="2160905"/>
            <a:ext cx="11809095" cy="1876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1</a:t>
            </a:r>
            <a:r>
              <a:rPr lang="zh-CN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、罪人的福音：</a:t>
            </a:r>
            <a:r>
              <a:rPr lang="zh-CN" sz="1600" b="1">
                <a:latin typeface="Calibri" charset="0"/>
                <a:ea typeface="宋体" charset="-122"/>
              </a:rPr>
              <a:t>照普通人的想法，耶稣的祖先，一定都是圣人，至少是各方面过得去的人。然而，这份族谱所显示给我们的却恰恰相反，唯一一个没有罪的是耶稣的母亲玛利亚。除圣母外，其余四个女人中，竟有三个是公开的罪妇或妓女。令人非常惊讶和不解。族谱中的五个女人，她们的特点是都有信心；任何样的罪人，只要有信，就能与基督联合。四个都是污秽或重婚的，惟独耶稣的母亲马利亚是贞洁的童女(参23节)，这表明基督是无罪的，是在圣洁里生的。也可以说：玛窦福音基督族谱中之所以有女人的名字，是因为天主在寻找『女人的后裔』，在前面的四个女人中，天主并没有发现那『女人』结果终于找到了第五个女人，就是童贞女玛利亚，由她带来了基督，也由她把人类带进了基督。正因为如此，这段经文给我们启示了一个伟大的真理：天主的救恩特别是为罪人预备的，耶稣基督的福音是罪人的福音。</a:t>
            </a:r>
            <a:endParaRPr lang="zh-CN" sz="1600" b="1">
              <a:latin typeface="Calibri" charset="0"/>
              <a:ea typeface="宋体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76555" y="3975735"/>
            <a:ext cx="1173924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1">
                <a:solidFill>
                  <a:srgbClr val="FFFFFF"/>
                </a:solidFill>
                <a:latin typeface="Calibri" charset="0"/>
                <a:ea typeface="宋体" charset="-122"/>
              </a:rPr>
              <a:t>2</a:t>
            </a:r>
            <a:r>
              <a:rPr lang="zh-CN" sz="1600" b="1">
                <a:solidFill>
                  <a:srgbClr val="FFFFFF"/>
                </a:solidFill>
                <a:latin typeface="Calibri" charset="0"/>
                <a:ea typeface="宋体" charset="-122"/>
              </a:rPr>
              <a:t>、普世的救恩：</a:t>
            </a:r>
            <a:endParaRPr lang="zh-CN" sz="1600" b="1">
              <a:solidFill>
                <a:srgbClr val="FF0000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zh-CN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2、普世的救恩：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这份族谱，讲的既是以色列民族的救恩故事，也是普世人类的救恩故事。玛窦说耶稣是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“达味之子”，是较着重于讲一个民族的救恩。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而称耶稣为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“亚巴郎之子”，则着重于讲普世人类的救恩，因为天主给亚巴郎的应许是：“地上万民要因你的后裔蒙受祝福”（创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22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18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）。这份族谱中有圣人，有罪人；有犹太人，有外邦人；有男人，有女人；有君王，有百姓；有伟人，有无名之辈。然而，他们都成为了耶稣的祖先，都成了耶稣族谱中的一分子，都有分于耶稣基督的救恩。在耶稣基督内，一切的界线都被拆除了，正如圣经所说：“祂以自己的肉身，拆毁了中间阻隔的墙壁……不再分犹太人或希腊人，奴隶或自由人，男人或女人……”（弗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2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14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；迦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3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28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）。</a:t>
            </a:r>
            <a:endParaRPr lang="zh-CN" altLang="en-US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411855" y="332105"/>
            <a:ext cx="44577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sym typeface="+mn-ea"/>
              </a:rPr>
              <a:t>二、族谱的救恩信息</a:t>
            </a:r>
            <a:endParaRPr lang="zh-CN" altLang="en-US" sz="3200" b="1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微软雅黑" charset="-122"/>
              <a:cs typeface="+mn-cs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15290" y="1905635"/>
            <a:ext cx="116662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、</a:t>
            </a:r>
            <a:r>
              <a:rPr lang="zh-CN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天主是历史的主宰：</a:t>
            </a:r>
            <a:r>
              <a:rPr lang="zh-CN" sz="1600" b="1">
                <a:latin typeface="Calibri" charset="0"/>
                <a:ea typeface="宋体" charset="-122"/>
              </a:rPr>
              <a:t>这一份长长的族谱，从亚巴郎开始直到耶稣基督，前后横跨约</a:t>
            </a:r>
            <a:r>
              <a:rPr lang="en-US" sz="1600" b="1">
                <a:latin typeface="Calibri" charset="0"/>
                <a:ea typeface="宋体" charset="-122"/>
              </a:rPr>
              <a:t>1800</a:t>
            </a:r>
            <a:r>
              <a:rPr lang="zh-CN" sz="1600" b="1">
                <a:latin typeface="Calibri" charset="0"/>
                <a:ea typeface="宋体" charset="-122"/>
              </a:rPr>
              <a:t>年。在这长长的历史长河中，一年又一年，一代又一代，其中有着多少不测的风云、有着多少变幻不定的因素从大河那边</a:t>
            </a:r>
            <a:r>
              <a:rPr lang="en-US" sz="1600" b="1">
                <a:latin typeface="Calibri" charset="0"/>
                <a:ea typeface="宋体" charset="-122"/>
                <a:cs typeface="Times New Roman" charset="0"/>
              </a:rPr>
              <a:t>……”</a:t>
            </a:r>
            <a:r>
              <a:rPr lang="zh-CN" sz="1600" b="1">
                <a:latin typeface="Calibri" charset="0"/>
                <a:ea typeface="宋体" charset="-122"/>
              </a:rPr>
              <a:t>天主是历史的主宰，是宇宙历史的主宰，是人类历史的主宰，是一个民族历史的主宰，也是每个人生命史的主宰。</a:t>
            </a:r>
            <a:endParaRPr lang="zh-CN" sz="1600" b="1">
              <a:latin typeface="Calibri" charset="0"/>
              <a:ea typeface="宋体" charset="-122"/>
            </a:endParaRPr>
          </a:p>
          <a:p>
            <a:pPr indent="0"/>
            <a:r>
              <a:rPr lang="en-US" altLang="zh-CN" sz="1600" b="1">
                <a:latin typeface="Calibri" charset="0"/>
                <a:ea typeface="宋体" charset="-122"/>
              </a:rPr>
              <a:t>          </a:t>
            </a:r>
            <a:r>
              <a:rPr lang="zh-CN" sz="1600" b="1">
                <a:latin typeface="Calibri" charset="0"/>
                <a:ea typeface="宋体" charset="-122"/>
              </a:rPr>
              <a:t>为中华民族而言，这同样是事实。在我们民族</a:t>
            </a:r>
            <a:r>
              <a:rPr lang="en-US" sz="1600" b="1">
                <a:latin typeface="Calibri" charset="0"/>
                <a:ea typeface="宋体" charset="-122"/>
              </a:rPr>
              <a:t>5000</a:t>
            </a:r>
            <a:r>
              <a:rPr lang="zh-CN" sz="1600" b="1">
                <a:latin typeface="Calibri" charset="0"/>
                <a:ea typeface="宋体" charset="-122"/>
              </a:rPr>
              <a:t>多年的历史长河中，有着天主的旨意和计划，如同以色列民族一样，不多也不少，无法更改也不能改变。政权的更迭、朝代的更替，尧舜禹、夏商与西周，东周分两段</a:t>
            </a:r>
            <a:r>
              <a:rPr lang="zh-CN" sz="1600" b="1">
                <a:latin typeface="Calibri" charset="0"/>
                <a:ea typeface="宋体" charset="-122"/>
                <a:cs typeface="Times New Roman" charset="0"/>
              </a:rPr>
              <a:t>……”一切都在天主的掌管之中。</a:t>
            </a:r>
            <a:endParaRPr lang="zh-CN" altLang="en-US" sz="1600" b="1"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44805" y="4025900"/>
            <a:ext cx="1173670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、</a:t>
            </a:r>
            <a:r>
              <a:rPr lang="zh-CN" sz="2000" b="1">
                <a:solidFill>
                  <a:srgbClr val="FF0000"/>
                </a:solidFill>
                <a:latin typeface="Calibri" charset="0"/>
                <a:ea typeface="宋体" charset="-122"/>
              </a:rPr>
              <a:t>族谱中的女人：</a:t>
            </a:r>
            <a:endParaRPr lang="zh-CN" sz="1600" b="1">
              <a:solidFill>
                <a:srgbClr val="92D050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“犹大由塔玛尔生培勒兹和则辣黑……撒耳孟由辣哈布生波阿次，波阿次由卢德生敖贝得”。这族谱中共有五位女人，我们特别提出其中的三位：塔玛尔、辣哈布、卢德。这三个女人原来虽是不太名誉的女人：与公公通奸者、妓女、外邦人，然而她们每个人都有可称许之处，都曾被圣经所嘉许（卢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4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11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－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12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；希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11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31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），因为她们摸到了天主的心意，最终成为耶稣基督肉身的祖先，出现在这份伟大的族谱中，成了蒙福的女人。从属灵的角度看：塔玛尔：抓住了天父的应许。　　辣哈布：抓住了基督的救恩。卢德：抓住了圣神的引导。</a:t>
            </a:r>
            <a:endParaRPr lang="zh-CN" altLang="en-US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338070" y="239395"/>
            <a:ext cx="55479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noProof="0" dirty="0">
                <a:solidFill>
                  <a:prstClr val="black"/>
                </a:solidFill>
                <a:latin typeface="等线" charset="-122"/>
                <a:ea typeface="微软雅黑" charset="-122"/>
                <a:sym typeface="+mn-ea"/>
              </a:rPr>
              <a:t>三、族谱的历史信息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/>
          <p:cNvSpPr txBox="1"/>
          <p:nvPr/>
        </p:nvSpPr>
        <p:spPr>
          <a:xfrm>
            <a:off x="2847975" y="167640"/>
            <a:ext cx="4504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四、耶稣是历史的中心</a:t>
            </a:r>
            <a:endParaRPr lang="zh-CN" altLang="en-US" sz="3200" b="1" dirty="0"/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58420" y="1044575"/>
            <a:ext cx="1213358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zh-CN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endParaRPr lang="zh-CN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玛窦这份讲述以色列民族的历史族谱，是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  <a:cs typeface="Times New Roman" charset="0"/>
              </a:rPr>
              <a:t>“耶稣基督”的族谱，祂是这份族谱的中心人物。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从经文上我们又读到，耶稣基督又是这份族谱的开始（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），也是这份族谱的结束（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：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16,17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），是这份族谱的始和末。这就启示给我们一个重要的信息：这位超越时空的耶稣基督，是这民族历史的始、末和中心。默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1:8 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「我是『阿耳法』和『敖默加』。公元元年</a:t>
            </a:r>
            <a:endParaRPr lang="zh-CN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endParaRPr lang="zh-CN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en-US" sz="1600" b="1">
                <a:latin typeface="Calibri" charset="0"/>
                <a:ea typeface="宋体" charset="-122"/>
                <a:sym typeface="+mn-ea"/>
              </a:rPr>
              <a:t>可能有人还不明白，世界上人都是男人的后裔。由男人而生，惟独耶稣是那『女人的后裔』(创三15)。耶稣是因圣神降孕，由童真玛利亚所生，耶稣的神性来自天父，耶稣的人性来自无染原罪的童真玛利亚。论神性有父无母，论人性有母无父，这是一个奥迹，玛窦在这里要有一个介绍——玛窦福音没有记载圣母领报的过程，大家可以看路加福音1：26-38。从族谱就看得出来玛窦是从若瑟这了先来介绍耶稣的。而路加则是从“女人的后裔”这条线来介绍耶稣的。</a:t>
            </a:r>
            <a:endParaRPr lang="en-US" sz="1600" b="1">
              <a:latin typeface="Calibri" charset="0"/>
              <a:ea typeface="宋体" charset="-122"/>
              <a:sym typeface="+mn-ea"/>
            </a:endParaRPr>
          </a:p>
          <a:p>
            <a:pPr indent="0"/>
            <a:endParaRPr lang="en-US" sz="1600" b="1">
              <a:latin typeface="Calibri" charset="0"/>
              <a:ea typeface="宋体" charset="-122"/>
              <a:sym typeface="+mn-ea"/>
            </a:endParaRPr>
          </a:p>
          <a:p>
            <a:pPr indent="0"/>
            <a:r>
              <a:rPr lang="en-US" alt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1</a:t>
            </a:r>
            <a:r>
              <a:rPr lang="zh-CN" alt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、基督族谱为什么一开始就提到亚巴郎和达味？答：因为耶稣的降生应验了天主对两位古圣的应许。</a:t>
            </a:r>
            <a:endParaRPr lang="zh-CN" altLang="en-US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en-US" alt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2</a:t>
            </a:r>
            <a:r>
              <a:rPr lang="zh-CN" alt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、</a:t>
            </a:r>
            <a:r>
              <a:rPr lang="zh-CN" altLang="en-US" sz="1600" b="1">
                <a:latin typeface="Calibri" charset="0"/>
                <a:ea typeface="宋体" charset="-122"/>
                <a:sym typeface="+mn-ea"/>
              </a:rPr>
              <a:t>基督族谱为什么出现了有污点的罪人和外邦人？答：</a:t>
            </a:r>
            <a:r>
              <a:rPr lang="zh-CN" sz="1600" b="1">
                <a:latin typeface="Calibri" charset="0"/>
                <a:ea typeface="宋体" charset="-122"/>
                <a:sym typeface="+mn-ea"/>
              </a:rPr>
              <a:t>天主的救恩的普世性，特别是为罪人预备的，耶稣基督的福音是罪人的福音。</a:t>
            </a:r>
            <a:endParaRPr lang="zh-CN" sz="1600" b="1">
              <a:latin typeface="Calibri" charset="0"/>
              <a:ea typeface="宋体" charset="-122"/>
            </a:endParaRPr>
          </a:p>
          <a:p>
            <a:pPr indent="0"/>
            <a:r>
              <a:rPr lang="en-US" alt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3</a:t>
            </a:r>
            <a:r>
              <a:rPr lang="zh-CN" alt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、</a:t>
            </a:r>
            <a:r>
              <a:rPr lang="zh-CN" altLang="en-US" sz="1600" b="1">
                <a:latin typeface="Calibri" charset="0"/>
                <a:ea typeface="宋体" charset="-122"/>
                <a:sym typeface="+mn-ea"/>
              </a:rPr>
              <a:t>基督族谱中的</a:t>
            </a:r>
            <a:r>
              <a:rPr lang="zh-CN" sz="1600" b="1">
                <a:latin typeface="Calibri" charset="0"/>
                <a:ea typeface="宋体" charset="-122"/>
                <a:sym typeface="+mn-ea"/>
              </a:rPr>
              <a:t>塔玛尔、辣哈布、卢德有我该学习的地方吗？答：学习塔玛尔抓住了天父的应许。学习辣哈布抓住了基督的救恩。学习卢德抓住了圣神的引导。</a:t>
            </a:r>
            <a:endParaRPr lang="zh-CN" altLang="en-US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en-US" alt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4</a:t>
            </a:r>
            <a:r>
              <a:rPr lang="zh-CN" alt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、</a:t>
            </a:r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耶稣为什么而生？</a:t>
            </a:r>
            <a:endParaRPr lang="zh-CN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zh-CN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答：亚当把人类从乐园带到世界，使人从永生进入死亡。耶稣来世上的目的，是带领人类重返乐园，出死入生。</a:t>
            </a:r>
            <a:endParaRPr lang="zh-CN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5</a:t>
            </a:r>
            <a:r>
              <a:rPr lang="zh-CN" alt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、</a:t>
            </a:r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耶稣是谁？</a:t>
            </a:r>
            <a:endParaRPr lang="en-US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r>
              <a:rPr lang="en-US" sz="1600" b="1">
                <a:solidFill>
                  <a:schemeClr val="tx1"/>
                </a:solidFill>
                <a:latin typeface="Calibri" charset="0"/>
                <a:ea typeface="宋体" charset="-122"/>
              </a:rPr>
              <a:t>答：是天主第二位圣子，圣言成血肉道成肉身，取了奴仆的形体，屈尊就卑降临人间。</a:t>
            </a:r>
            <a:endParaRPr lang="en-US" sz="1600" b="1">
              <a:solidFill>
                <a:schemeClr val="tx1"/>
              </a:solidFill>
              <a:latin typeface="Calibri" charset="0"/>
              <a:ea typeface="宋体" charset="-122"/>
            </a:endParaRPr>
          </a:p>
          <a:p>
            <a:pPr indent="0"/>
            <a:endParaRPr lang="en-US" sz="1600" b="1">
              <a:solidFill>
                <a:schemeClr val="tx1"/>
              </a:solidFill>
              <a:latin typeface="Calibri" charset="0"/>
              <a:ea typeface="宋体" charset="-122"/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135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Gotham Pro Medium</vt:lpstr>
      <vt:lpstr>方正粗黑宋简体</vt:lpstr>
      <vt:lpstr>Calibri</vt:lpstr>
      <vt:lpstr>Times New Roman</vt:lpstr>
      <vt:lpstr>等线</vt:lpstr>
      <vt:lpstr>微软雅黑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Renao</dc:creator>
  <cp:lastModifiedBy>iPad</cp:lastModifiedBy>
  <cp:revision>16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2052-11.18.0</vt:lpwstr>
  </property>
  <property fmtid="{D5CDD505-2E9C-101B-9397-08002B2CF9AE}" pid="3" name="KSOTemplateUUID">
    <vt:lpwstr>v1.0_library_UunIR82kBYkVPWndlm5Ffg==</vt:lpwstr>
  </property>
  <property fmtid="{D5CDD505-2E9C-101B-9397-08002B2CF9AE}" pid="4" name="ICV">
    <vt:lpwstr>268197BE88954478A02155FCC22D6520</vt:lpwstr>
  </property>
</Properties>
</file>