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7"/>
  </p:notesMasterIdLst>
  <p:handoutMasterIdLst>
    <p:handoutMasterId r:id="rId18"/>
  </p:handoutMasterIdLst>
  <p:sldIdLst>
    <p:sldId id="3479" r:id="rId5"/>
    <p:sldId id="3439" r:id="rId6"/>
    <p:sldId id="3476" r:id="rId7"/>
    <p:sldId id="3477" r:id="rId8"/>
    <p:sldId id="3489" r:id="rId9"/>
    <p:sldId id="3490" r:id="rId10"/>
    <p:sldId id="3488" r:id="rId11"/>
    <p:sldId id="3491" r:id="rId12"/>
    <p:sldId id="3492" r:id="rId13"/>
    <p:sldId id="3469" r:id="rId14"/>
    <p:sldId id="3468" r:id="rId15"/>
    <p:sldId id="3475" r:id="rId16"/>
  </p:sldIdLst>
  <p:sldSz cx="24384000" cy="13716000"/>
  <p:notesSz cx="6858000" cy="9144000"/>
  <p:custDataLst>
    <p:tags r:id="rId19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79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2F6319-A029-E8F7-383F-B9011911D3FD}" name="Qihuang Xie" initials="" userId="S::xieqihuang@Encare093.onmicrosoft.com::3b8d2752-6fd0-4cec-a557-a5f236b60ae9" providerId="AD"/>
  <p188:author id="{B8133533-0825-9146-6274-C9902C67101E}" name="letisya" initials="l" userId="letisya" providerId="None"/>
  <p188:author id="{A133817A-FDDA-45C8-E4C4-1DDFEAD93F3C}" name="Alexander Shao-Rong Pang" initials="ASRP" userId="S::e0756807@u.nus.edu::78587278-4603-4cbc-8706-cc75730fa78f" providerId="AD"/>
  <p188:author id="{7356E58B-0490-5BE7-96BD-D99CAA765659}" name="Guest User" initials="GU" userId="S::urn:spo:anon#93e7b67bf5573dc3cea62bc6b87df85ac0750439a4134b9634221a8aab411332::" providerId="AD"/>
  <p188:author id="{CC111CF7-659C-46B8-DF40-C12FFADAB109}" name="Xie Qihuang" initials="QX" userId="S::e0540401@u.nus.edu::949bc39b-2c11-48c8-bf26-bd6cdc82d69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Dianov" initials="VD" lastIdx="0" clrIdx="0">
    <p:extLst>
      <p:ext uri="{19B8F6BF-5375-455C-9EA6-DF929625EA0E}">
        <p15:presenceInfo xmlns:p15="http://schemas.microsoft.com/office/powerpoint/2012/main" userId="c0e40506cef35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9E"/>
    <a:srgbClr val="5E96A8"/>
    <a:srgbClr val="3D7589"/>
    <a:srgbClr val="91969B"/>
    <a:srgbClr val="F6E2D8"/>
    <a:srgbClr val="00FDFF"/>
    <a:srgbClr val="D7D7D7"/>
    <a:srgbClr val="00A5DD"/>
    <a:srgbClr val="6EA2D5"/>
    <a:srgbClr val="3B8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D8884-DF10-41F1-9A86-E7C71136DC41}" v="34" dt="2024-03-03T12:24:23.18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4"/>
    <p:restoredTop sz="85652"/>
  </p:normalViewPr>
  <p:slideViewPr>
    <p:cSldViewPr snapToGrid="0">
      <p:cViewPr varScale="1">
        <p:scale>
          <a:sx n="49" d="100"/>
          <a:sy n="49" d="100"/>
        </p:scale>
        <p:origin x="256" y="264"/>
      </p:cViewPr>
      <p:guideLst>
        <p:guide orient="horz" pos="4320"/>
        <p:guide pos="7680"/>
        <p:guide orient="horz" pos="79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9BE1F-5C0A-5D47-B214-003A36FBC60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14E745-6952-BB4A-9DE7-F2F5137973C6}">
      <dgm:prSet phldrT="[Text]"/>
      <dgm:spPr/>
      <dgm:t>
        <a:bodyPr/>
        <a:lstStyle/>
        <a:p>
          <a:r>
            <a:rPr lang="en-GB" dirty="0"/>
            <a:t>Big data integration &amp; consultancy</a:t>
          </a:r>
        </a:p>
      </dgm:t>
    </dgm:pt>
    <dgm:pt modelId="{590457DA-0D8B-7B43-BFEA-497174BC94CD}" type="parTrans" cxnId="{EE7B004B-BCA1-D346-B695-5B4A4F67B5B5}">
      <dgm:prSet/>
      <dgm:spPr/>
      <dgm:t>
        <a:bodyPr/>
        <a:lstStyle/>
        <a:p>
          <a:endParaRPr lang="en-GB"/>
        </a:p>
      </dgm:t>
    </dgm:pt>
    <dgm:pt modelId="{299A0510-9817-D74D-8DE0-DD84D1534655}" type="sibTrans" cxnId="{EE7B004B-BCA1-D346-B695-5B4A4F67B5B5}">
      <dgm:prSet/>
      <dgm:spPr/>
      <dgm:t>
        <a:bodyPr/>
        <a:lstStyle/>
        <a:p>
          <a:endParaRPr lang="en-GB"/>
        </a:p>
      </dgm:t>
    </dgm:pt>
    <dgm:pt modelId="{B9FA252E-B997-8A47-88E3-4F701FB5CA36}">
      <dgm:prSet phldrT="[Text]"/>
      <dgm:spPr/>
      <dgm:t>
        <a:bodyPr/>
        <a:lstStyle/>
        <a:p>
          <a:r>
            <a:rPr lang="en-GB" dirty="0"/>
            <a:t>Healthcare institutions</a:t>
          </a:r>
        </a:p>
      </dgm:t>
    </dgm:pt>
    <dgm:pt modelId="{C6C42D98-4445-C641-8271-9CEBEC941B4C}" type="parTrans" cxnId="{0A839ED1-04BC-C744-947E-7320028A7E65}">
      <dgm:prSet/>
      <dgm:spPr/>
      <dgm:t>
        <a:bodyPr/>
        <a:lstStyle/>
        <a:p>
          <a:endParaRPr lang="en-GB"/>
        </a:p>
      </dgm:t>
    </dgm:pt>
    <dgm:pt modelId="{05278608-E5A5-024F-B890-7242BC08F988}" type="sibTrans" cxnId="{0A839ED1-04BC-C744-947E-7320028A7E65}">
      <dgm:prSet/>
      <dgm:spPr/>
      <dgm:t>
        <a:bodyPr/>
        <a:lstStyle/>
        <a:p>
          <a:endParaRPr lang="en-GB"/>
        </a:p>
      </dgm:t>
    </dgm:pt>
    <dgm:pt modelId="{47E33E48-4E99-3F4F-81DE-233D55535E1C}">
      <dgm:prSet phldrT="[Text]"/>
      <dgm:spPr/>
      <dgm:t>
        <a:bodyPr/>
        <a:lstStyle/>
        <a:p>
          <a:r>
            <a:rPr lang="en-GB" dirty="0"/>
            <a:t>Integration with other apps</a:t>
          </a:r>
        </a:p>
      </dgm:t>
    </dgm:pt>
    <dgm:pt modelId="{26FC7AEE-5120-6D4F-81A5-83ECF06E8FF7}" type="parTrans" cxnId="{01447D80-EEB6-404E-9061-D739C9620AA7}">
      <dgm:prSet/>
      <dgm:spPr/>
      <dgm:t>
        <a:bodyPr/>
        <a:lstStyle/>
        <a:p>
          <a:endParaRPr lang="en-GB"/>
        </a:p>
      </dgm:t>
    </dgm:pt>
    <dgm:pt modelId="{601BE11A-D642-694F-BF47-AD8E0DE434A1}" type="sibTrans" cxnId="{01447D80-EEB6-404E-9061-D739C9620AA7}">
      <dgm:prSet/>
      <dgm:spPr/>
      <dgm:t>
        <a:bodyPr/>
        <a:lstStyle/>
        <a:p>
          <a:endParaRPr lang="en-GB"/>
        </a:p>
      </dgm:t>
    </dgm:pt>
    <dgm:pt modelId="{04D5853A-DD44-3241-9B35-32A13BD4DEBB}" type="pres">
      <dgm:prSet presAssocID="{9D19BE1F-5C0A-5D47-B214-003A36FBC606}" presName="linear" presStyleCnt="0">
        <dgm:presLayoutVars>
          <dgm:dir/>
          <dgm:animLvl val="lvl"/>
          <dgm:resizeHandles val="exact"/>
        </dgm:presLayoutVars>
      </dgm:prSet>
      <dgm:spPr/>
    </dgm:pt>
    <dgm:pt modelId="{5A610996-5F97-694A-BDC3-F5EBAD6CF662}" type="pres">
      <dgm:prSet presAssocID="{EE14E745-6952-BB4A-9DE7-F2F5137973C6}" presName="parentLin" presStyleCnt="0"/>
      <dgm:spPr/>
    </dgm:pt>
    <dgm:pt modelId="{EB37FF5F-FC9E-924D-B29A-3AC31E4403A8}" type="pres">
      <dgm:prSet presAssocID="{EE14E745-6952-BB4A-9DE7-F2F5137973C6}" presName="parentLeftMargin" presStyleLbl="node1" presStyleIdx="0" presStyleCnt="3"/>
      <dgm:spPr/>
    </dgm:pt>
    <dgm:pt modelId="{8196C8AA-D213-944C-A423-8DAE6E8F67D6}" type="pres">
      <dgm:prSet presAssocID="{EE14E745-6952-BB4A-9DE7-F2F513797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417912-A610-A748-85CD-1F8D2F503B82}" type="pres">
      <dgm:prSet presAssocID="{EE14E745-6952-BB4A-9DE7-F2F5137973C6}" presName="negativeSpace" presStyleCnt="0"/>
      <dgm:spPr/>
    </dgm:pt>
    <dgm:pt modelId="{36333ABD-9A12-EC44-A44B-F2BC0BED1CB0}" type="pres">
      <dgm:prSet presAssocID="{EE14E745-6952-BB4A-9DE7-F2F5137973C6}" presName="childText" presStyleLbl="conFgAcc1" presStyleIdx="0" presStyleCnt="3">
        <dgm:presLayoutVars>
          <dgm:bulletEnabled val="1"/>
        </dgm:presLayoutVars>
      </dgm:prSet>
      <dgm:spPr/>
    </dgm:pt>
    <dgm:pt modelId="{36375ABC-7181-154C-9830-BB6D50C78CB2}" type="pres">
      <dgm:prSet presAssocID="{299A0510-9817-D74D-8DE0-DD84D1534655}" presName="spaceBetweenRectangles" presStyleCnt="0"/>
      <dgm:spPr/>
    </dgm:pt>
    <dgm:pt modelId="{1F3E7E80-1506-A64F-AEC7-4A528E996C21}" type="pres">
      <dgm:prSet presAssocID="{B9FA252E-B997-8A47-88E3-4F701FB5CA36}" presName="parentLin" presStyleCnt="0"/>
      <dgm:spPr/>
    </dgm:pt>
    <dgm:pt modelId="{5C2A15DE-165C-5043-868E-AA9615430E34}" type="pres">
      <dgm:prSet presAssocID="{B9FA252E-B997-8A47-88E3-4F701FB5CA36}" presName="parentLeftMargin" presStyleLbl="node1" presStyleIdx="0" presStyleCnt="3"/>
      <dgm:spPr/>
    </dgm:pt>
    <dgm:pt modelId="{5CC2B860-5372-434B-9AA7-109856BE2A12}" type="pres">
      <dgm:prSet presAssocID="{B9FA252E-B997-8A47-88E3-4F701FB5CA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459E00-2555-8E44-B57C-8DD45B891130}" type="pres">
      <dgm:prSet presAssocID="{B9FA252E-B997-8A47-88E3-4F701FB5CA36}" presName="negativeSpace" presStyleCnt="0"/>
      <dgm:spPr/>
    </dgm:pt>
    <dgm:pt modelId="{85352194-422D-9142-ACB6-9865049ED583}" type="pres">
      <dgm:prSet presAssocID="{B9FA252E-B997-8A47-88E3-4F701FB5CA36}" presName="childText" presStyleLbl="conFgAcc1" presStyleIdx="1" presStyleCnt="3">
        <dgm:presLayoutVars>
          <dgm:bulletEnabled val="1"/>
        </dgm:presLayoutVars>
      </dgm:prSet>
      <dgm:spPr/>
    </dgm:pt>
    <dgm:pt modelId="{2A2575D7-6CEE-4543-A75C-535E92E2BC2D}" type="pres">
      <dgm:prSet presAssocID="{05278608-E5A5-024F-B890-7242BC08F988}" presName="spaceBetweenRectangles" presStyleCnt="0"/>
      <dgm:spPr/>
    </dgm:pt>
    <dgm:pt modelId="{A2080A61-FF32-E745-A8CE-8F36A319516E}" type="pres">
      <dgm:prSet presAssocID="{47E33E48-4E99-3F4F-81DE-233D55535E1C}" presName="parentLin" presStyleCnt="0"/>
      <dgm:spPr/>
    </dgm:pt>
    <dgm:pt modelId="{82846AD0-5022-C044-9183-72834176C540}" type="pres">
      <dgm:prSet presAssocID="{47E33E48-4E99-3F4F-81DE-233D55535E1C}" presName="parentLeftMargin" presStyleLbl="node1" presStyleIdx="1" presStyleCnt="3"/>
      <dgm:spPr/>
    </dgm:pt>
    <dgm:pt modelId="{5A4D4D28-D73A-414F-A3FF-C9D7EA921663}" type="pres">
      <dgm:prSet presAssocID="{47E33E48-4E99-3F4F-81DE-233D55535E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FF62BF1-5859-3540-8D3A-FD0EFDA786B8}" type="pres">
      <dgm:prSet presAssocID="{47E33E48-4E99-3F4F-81DE-233D55535E1C}" presName="negativeSpace" presStyleCnt="0"/>
      <dgm:spPr/>
    </dgm:pt>
    <dgm:pt modelId="{1125510F-E345-104D-98B1-FBBE6AF02316}" type="pres">
      <dgm:prSet presAssocID="{47E33E48-4E99-3F4F-81DE-233D55535E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45BE02-F746-034C-A56A-9961E11B3A28}" type="presOf" srcId="{EE14E745-6952-BB4A-9DE7-F2F5137973C6}" destId="{EB37FF5F-FC9E-924D-B29A-3AC31E4403A8}" srcOrd="0" destOrd="0" presId="urn:microsoft.com/office/officeart/2005/8/layout/list1"/>
    <dgm:cxn modelId="{EE7B004B-BCA1-D346-B695-5B4A4F67B5B5}" srcId="{9D19BE1F-5C0A-5D47-B214-003A36FBC606}" destId="{EE14E745-6952-BB4A-9DE7-F2F5137973C6}" srcOrd="0" destOrd="0" parTransId="{590457DA-0D8B-7B43-BFEA-497174BC94CD}" sibTransId="{299A0510-9817-D74D-8DE0-DD84D1534655}"/>
    <dgm:cxn modelId="{D2A20C58-6F0E-5E40-A840-EEE018115682}" type="presOf" srcId="{B9FA252E-B997-8A47-88E3-4F701FB5CA36}" destId="{5C2A15DE-165C-5043-868E-AA9615430E34}" srcOrd="0" destOrd="0" presId="urn:microsoft.com/office/officeart/2005/8/layout/list1"/>
    <dgm:cxn modelId="{D2695C6D-D90E-B449-BB75-039EDA7B5582}" type="presOf" srcId="{EE14E745-6952-BB4A-9DE7-F2F5137973C6}" destId="{8196C8AA-D213-944C-A423-8DAE6E8F67D6}" srcOrd="1" destOrd="0" presId="urn:microsoft.com/office/officeart/2005/8/layout/list1"/>
    <dgm:cxn modelId="{01447D80-EEB6-404E-9061-D739C9620AA7}" srcId="{9D19BE1F-5C0A-5D47-B214-003A36FBC606}" destId="{47E33E48-4E99-3F4F-81DE-233D55535E1C}" srcOrd="2" destOrd="0" parTransId="{26FC7AEE-5120-6D4F-81A5-83ECF06E8FF7}" sibTransId="{601BE11A-D642-694F-BF47-AD8E0DE434A1}"/>
    <dgm:cxn modelId="{10553982-44B0-A841-8BA5-6B58156DCB22}" type="presOf" srcId="{9D19BE1F-5C0A-5D47-B214-003A36FBC606}" destId="{04D5853A-DD44-3241-9B35-32A13BD4DEBB}" srcOrd="0" destOrd="0" presId="urn:microsoft.com/office/officeart/2005/8/layout/list1"/>
    <dgm:cxn modelId="{373EE6AA-C838-E541-B997-FDA658A898BE}" type="presOf" srcId="{47E33E48-4E99-3F4F-81DE-233D55535E1C}" destId="{82846AD0-5022-C044-9183-72834176C540}" srcOrd="0" destOrd="0" presId="urn:microsoft.com/office/officeart/2005/8/layout/list1"/>
    <dgm:cxn modelId="{290A19B8-DDE0-404A-BFB1-68B02692E0C3}" type="presOf" srcId="{B9FA252E-B997-8A47-88E3-4F701FB5CA36}" destId="{5CC2B860-5372-434B-9AA7-109856BE2A12}" srcOrd="1" destOrd="0" presId="urn:microsoft.com/office/officeart/2005/8/layout/list1"/>
    <dgm:cxn modelId="{4447E8BD-F390-BA4A-ACB5-7D3D963590CD}" type="presOf" srcId="{47E33E48-4E99-3F4F-81DE-233D55535E1C}" destId="{5A4D4D28-D73A-414F-A3FF-C9D7EA921663}" srcOrd="1" destOrd="0" presId="urn:microsoft.com/office/officeart/2005/8/layout/list1"/>
    <dgm:cxn modelId="{0A839ED1-04BC-C744-947E-7320028A7E65}" srcId="{9D19BE1F-5C0A-5D47-B214-003A36FBC606}" destId="{B9FA252E-B997-8A47-88E3-4F701FB5CA36}" srcOrd="1" destOrd="0" parTransId="{C6C42D98-4445-C641-8271-9CEBEC941B4C}" sibTransId="{05278608-E5A5-024F-B890-7242BC08F988}"/>
    <dgm:cxn modelId="{85F700D8-5FC1-2D43-9421-8B0EB7CE1895}" type="presParOf" srcId="{04D5853A-DD44-3241-9B35-32A13BD4DEBB}" destId="{5A610996-5F97-694A-BDC3-F5EBAD6CF662}" srcOrd="0" destOrd="0" presId="urn:microsoft.com/office/officeart/2005/8/layout/list1"/>
    <dgm:cxn modelId="{8066EBCF-59D6-4B42-BE00-6E0ACDC9CCF8}" type="presParOf" srcId="{5A610996-5F97-694A-BDC3-F5EBAD6CF662}" destId="{EB37FF5F-FC9E-924D-B29A-3AC31E4403A8}" srcOrd="0" destOrd="0" presId="urn:microsoft.com/office/officeart/2005/8/layout/list1"/>
    <dgm:cxn modelId="{8FE09346-BBC7-1547-99CC-A4F1BB998B01}" type="presParOf" srcId="{5A610996-5F97-694A-BDC3-F5EBAD6CF662}" destId="{8196C8AA-D213-944C-A423-8DAE6E8F67D6}" srcOrd="1" destOrd="0" presId="urn:microsoft.com/office/officeart/2005/8/layout/list1"/>
    <dgm:cxn modelId="{FB25747B-C4D8-7F41-B3A6-C2A690DE76FC}" type="presParOf" srcId="{04D5853A-DD44-3241-9B35-32A13BD4DEBB}" destId="{DB417912-A610-A748-85CD-1F8D2F503B82}" srcOrd="1" destOrd="0" presId="urn:microsoft.com/office/officeart/2005/8/layout/list1"/>
    <dgm:cxn modelId="{AE3A6426-52E2-144E-8EBD-5530575685DF}" type="presParOf" srcId="{04D5853A-DD44-3241-9B35-32A13BD4DEBB}" destId="{36333ABD-9A12-EC44-A44B-F2BC0BED1CB0}" srcOrd="2" destOrd="0" presId="urn:microsoft.com/office/officeart/2005/8/layout/list1"/>
    <dgm:cxn modelId="{FB6BD01A-7A2E-274A-B2C6-03AB981FF27F}" type="presParOf" srcId="{04D5853A-DD44-3241-9B35-32A13BD4DEBB}" destId="{36375ABC-7181-154C-9830-BB6D50C78CB2}" srcOrd="3" destOrd="0" presId="urn:microsoft.com/office/officeart/2005/8/layout/list1"/>
    <dgm:cxn modelId="{97B01168-E694-B849-9EAD-2E9BF15472A8}" type="presParOf" srcId="{04D5853A-DD44-3241-9B35-32A13BD4DEBB}" destId="{1F3E7E80-1506-A64F-AEC7-4A528E996C21}" srcOrd="4" destOrd="0" presId="urn:microsoft.com/office/officeart/2005/8/layout/list1"/>
    <dgm:cxn modelId="{9C4D2872-04D4-1140-9C8A-EB1EC0B0DA66}" type="presParOf" srcId="{1F3E7E80-1506-A64F-AEC7-4A528E996C21}" destId="{5C2A15DE-165C-5043-868E-AA9615430E34}" srcOrd="0" destOrd="0" presId="urn:microsoft.com/office/officeart/2005/8/layout/list1"/>
    <dgm:cxn modelId="{311D5B93-AE7A-874E-8A5C-36261C2E6D31}" type="presParOf" srcId="{1F3E7E80-1506-A64F-AEC7-4A528E996C21}" destId="{5CC2B860-5372-434B-9AA7-109856BE2A12}" srcOrd="1" destOrd="0" presId="urn:microsoft.com/office/officeart/2005/8/layout/list1"/>
    <dgm:cxn modelId="{37248589-5193-BE4D-AD8F-F07C316DA8E3}" type="presParOf" srcId="{04D5853A-DD44-3241-9B35-32A13BD4DEBB}" destId="{83459E00-2555-8E44-B57C-8DD45B891130}" srcOrd="5" destOrd="0" presId="urn:microsoft.com/office/officeart/2005/8/layout/list1"/>
    <dgm:cxn modelId="{4628F678-9D06-9D4B-BD8F-0BE95823BC91}" type="presParOf" srcId="{04D5853A-DD44-3241-9B35-32A13BD4DEBB}" destId="{85352194-422D-9142-ACB6-9865049ED583}" srcOrd="6" destOrd="0" presId="urn:microsoft.com/office/officeart/2005/8/layout/list1"/>
    <dgm:cxn modelId="{70AEA3B3-5FD6-E74D-8BCE-590ED0898DCD}" type="presParOf" srcId="{04D5853A-DD44-3241-9B35-32A13BD4DEBB}" destId="{2A2575D7-6CEE-4543-A75C-535E92E2BC2D}" srcOrd="7" destOrd="0" presId="urn:microsoft.com/office/officeart/2005/8/layout/list1"/>
    <dgm:cxn modelId="{53CF6507-61F1-3145-9FDD-F7B1B29B69BB}" type="presParOf" srcId="{04D5853A-DD44-3241-9B35-32A13BD4DEBB}" destId="{A2080A61-FF32-E745-A8CE-8F36A319516E}" srcOrd="8" destOrd="0" presId="urn:microsoft.com/office/officeart/2005/8/layout/list1"/>
    <dgm:cxn modelId="{38909E06-3A76-CE4D-AD59-2B2B3E083DB9}" type="presParOf" srcId="{A2080A61-FF32-E745-A8CE-8F36A319516E}" destId="{82846AD0-5022-C044-9183-72834176C540}" srcOrd="0" destOrd="0" presId="urn:microsoft.com/office/officeart/2005/8/layout/list1"/>
    <dgm:cxn modelId="{96C2C73A-99D6-EA4C-A78D-5F49541B45A4}" type="presParOf" srcId="{A2080A61-FF32-E745-A8CE-8F36A319516E}" destId="{5A4D4D28-D73A-414F-A3FF-C9D7EA921663}" srcOrd="1" destOrd="0" presId="urn:microsoft.com/office/officeart/2005/8/layout/list1"/>
    <dgm:cxn modelId="{6D615DBF-9B5F-7541-AF4D-95614C2E5E3E}" type="presParOf" srcId="{04D5853A-DD44-3241-9B35-32A13BD4DEBB}" destId="{8FF62BF1-5859-3540-8D3A-FD0EFDA786B8}" srcOrd="9" destOrd="0" presId="urn:microsoft.com/office/officeart/2005/8/layout/list1"/>
    <dgm:cxn modelId="{2D0E7C22-722B-6C4B-97EF-1DB281610FCE}" type="presParOf" srcId="{04D5853A-DD44-3241-9B35-32A13BD4DEBB}" destId="{1125510F-E345-104D-98B1-FBBE6AF023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33ABD-9A12-EC44-A44B-F2BC0BED1CB0}">
      <dsp:nvSpPr>
        <dsp:cNvPr id="0" name=""/>
        <dsp:cNvSpPr/>
      </dsp:nvSpPr>
      <dsp:spPr>
        <a:xfrm>
          <a:off x="0" y="2227067"/>
          <a:ext cx="1523492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6C8AA-D213-944C-A423-8DAE6E8F67D6}">
      <dsp:nvSpPr>
        <dsp:cNvPr id="0" name=""/>
        <dsp:cNvSpPr/>
      </dsp:nvSpPr>
      <dsp:spPr>
        <a:xfrm>
          <a:off x="761746" y="1474307"/>
          <a:ext cx="10664443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091" tIns="0" rIns="4030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Big data integration &amp; consultancy</a:t>
          </a:r>
        </a:p>
      </dsp:txBody>
      <dsp:txXfrm>
        <a:off x="835239" y="1547800"/>
        <a:ext cx="10517457" cy="1358534"/>
      </dsp:txXfrm>
    </dsp:sp>
    <dsp:sp modelId="{85352194-422D-9142-ACB6-9865049ED583}">
      <dsp:nvSpPr>
        <dsp:cNvPr id="0" name=""/>
        <dsp:cNvSpPr/>
      </dsp:nvSpPr>
      <dsp:spPr>
        <a:xfrm>
          <a:off x="0" y="4540427"/>
          <a:ext cx="1523492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2B860-5372-434B-9AA7-109856BE2A12}">
      <dsp:nvSpPr>
        <dsp:cNvPr id="0" name=""/>
        <dsp:cNvSpPr/>
      </dsp:nvSpPr>
      <dsp:spPr>
        <a:xfrm>
          <a:off x="761746" y="3787667"/>
          <a:ext cx="10664443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091" tIns="0" rIns="4030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Healthcare institutions</a:t>
          </a:r>
        </a:p>
      </dsp:txBody>
      <dsp:txXfrm>
        <a:off x="835239" y="3861160"/>
        <a:ext cx="10517457" cy="1358534"/>
      </dsp:txXfrm>
    </dsp:sp>
    <dsp:sp modelId="{1125510F-E345-104D-98B1-FBBE6AF02316}">
      <dsp:nvSpPr>
        <dsp:cNvPr id="0" name=""/>
        <dsp:cNvSpPr/>
      </dsp:nvSpPr>
      <dsp:spPr>
        <a:xfrm>
          <a:off x="0" y="6853787"/>
          <a:ext cx="1523492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D4D28-D73A-414F-A3FF-C9D7EA921663}">
      <dsp:nvSpPr>
        <dsp:cNvPr id="0" name=""/>
        <dsp:cNvSpPr/>
      </dsp:nvSpPr>
      <dsp:spPr>
        <a:xfrm>
          <a:off x="761746" y="6101027"/>
          <a:ext cx="10664443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091" tIns="0" rIns="403091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Integration with other apps</a:t>
          </a:r>
        </a:p>
      </dsp:txBody>
      <dsp:txXfrm>
        <a:off x="835239" y="6174520"/>
        <a:ext cx="10517457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A611-2048-4605-8D03-E3095CC75915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B5DF-ECC1-4884-9553-BC4B4E4A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111/ecc.1309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cbi.nlm.nih.gov/pmc/articles/PMC3090079/" TargetMode="External"/><Relationship Id="rId4" Type="http://schemas.openxmlformats.org/officeDocument/2006/relationships/hyperlink" Target="https://www.ons.org/onf/43/3/prevalence-risk-factors-and-levels-burnout-among-oncology-nurses-systematic-revie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A153F-DACA-5D05-6C97-84423A6F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4C86F-58C1-B7F3-BC3B-A924C233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B7074-AAA2-2489-1ADD-7A8636A1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F12F-FC78-D165-004A-E50EB817B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3D4-5F25-2A9C-C44A-F361CA9D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3B621-F924-3BA6-F2FB-8BA67C885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50F6A-3224-7624-8470-DFBB6A039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Multi-lingual Support – </a:t>
            </a:r>
            <a:r>
              <a:rPr lang="en-GB" sz="24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We will support multi- and understand Singlish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Flexible – </a:t>
            </a:r>
            <a:r>
              <a:rPr lang="en-GB" sz="24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We have several different modules for both providers and patients. and providers can choose which modules to integrate with EHR 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aseline="30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Work with breast cancer management app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Unlike our competitor, clients have the possibilities to choose between </a:t>
            </a:r>
            <a:r>
              <a:rPr lang="en-GB" sz="24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different modules for BOTH patients and healthcare providers</a:t>
            </a:r>
            <a:endParaRPr lang="en-SE" sz="2400" dirty="0">
              <a:solidFill>
                <a:schemeClr val="accent1"/>
              </a:solidFill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30000" dirty="0">
              <a:solidFill>
                <a:schemeClr val="tx2"/>
              </a:solidFill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30000" dirty="0">
              <a:solidFill>
                <a:schemeClr val="tx2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CA66F-632B-AD29-84F4-80950B2C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20E-A134-4D84-AD90-08426A77F3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B2EDA-F0BA-0340-073D-F27A34E3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8506B-7242-59ED-2B1F-53E160D35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CDF25-D0E6-7326-601A-A8F1E199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0EB3B-74AE-E662-39FB-C16F25AB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20E-A134-4D84-AD90-08426A77F3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0DB9D-9DB5-08EA-9FCB-208DBE4D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ACFCC-412F-8C56-5641-6F40112C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43085-6074-68E9-E602-89013FF09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1BAA2-060A-1266-EE88-992A80CB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20E-A134-4D84-AD90-08426A77F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77D4A-4B63-FA43-8637-1770162C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EBC30-71F6-5F4B-65C2-70C067DBD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DE961-6D7C-1DFC-5042-CC007B1D8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Seyed</a:t>
            </a:r>
            <a:r>
              <a:rPr lang="en-US" dirty="0"/>
              <a:t>-Mehdi Hashemi et al.: Prevalence of anxiety among breast cancer patients: a systematic review and meta-analysis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Maryam Hafsah </a:t>
            </a:r>
            <a:r>
              <a:rPr lang="en-US" dirty="0" err="1"/>
              <a:t>Selamat</a:t>
            </a:r>
            <a:r>
              <a:rPr lang="en-US" dirty="0"/>
              <a:t> et al. : </a:t>
            </a:r>
            <a:r>
              <a:rPr lang="en-US" dirty="0" err="1"/>
              <a:t>Chemobrain</a:t>
            </a:r>
            <a:r>
              <a:rPr lang="en-US" dirty="0"/>
              <a:t> Experienced by Breast Cancer Survivors: A Meta-Ethnography Study Investigating Research and Care Implications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5C24-C722-322F-D149-27A81B5A1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4B16-0639-98A3-8187-BDFC1C89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864F5-DE1A-5972-C8B3-3B6997C31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45B92-5754-AE92-7480-14B5BF23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GB" sz="240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Yates M, Samuel V. Burnout in oncologists and associated factors: A systematic literature review and meta-analysis</a:t>
            </a:r>
            <a:endParaRPr lang="en-GB" sz="2400" i="0" dirty="0">
              <a:effectLst/>
              <a:latin typeface="+mj-lt"/>
            </a:endParaRPr>
          </a:p>
          <a:p>
            <a:pPr marL="742950" indent="-742950">
              <a:buFont typeface="+mj-lt"/>
              <a:buAutoNum type="arabicPeriod" startAt="5"/>
            </a:pPr>
            <a:r>
              <a:rPr lang="en-GB" sz="2400" i="0" dirty="0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Gomez-Urquiza, Jose L. "Prevalence, risk factors, and levels of burnout among oncology nurses: A systematic review." </a:t>
            </a:r>
            <a:endParaRPr lang="en-GB" sz="2400" i="0" u="sng" dirty="0">
              <a:effectLst/>
              <a:latin typeface="+mj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indent="-742950">
              <a:buFont typeface="+mj-lt"/>
              <a:buAutoNum type="arabicPeriod" startAt="5"/>
            </a:pPr>
            <a:r>
              <a:rPr lang="en-GB" sz="2400" i="0" u="sng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Keri L. Rodriguez</a:t>
            </a:r>
            <a:r>
              <a:rPr lang="en-GB" sz="2400" u="sng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et.al.: </a:t>
            </a:r>
            <a:r>
              <a:rPr lang="en-GB" sz="2400" i="0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Oncologists and Their Patients with Advanced Cancer Communicate about Health-Related Quality of Life</a:t>
            </a:r>
            <a:endParaRPr lang="en-GB" sz="2400" dirty="0">
              <a:latin typeface="+mj-lt"/>
              <a:ea typeface="Lato"/>
              <a:cs typeface="Lato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1CC15-66A9-57AE-B561-8DD6ABAC8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76E80-9DF8-4A44-763A-CF2CD65A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861B8-E8FD-5487-484C-9ECADFBC1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95E7-3745-2A66-EBBB-22E0D355C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BAE7-5039-470D-A249-57237763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0D763-367D-6183-4EB7-1B7F4288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CBF05-4423-1940-7E82-8962584B9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6D61B-D4CC-1A2B-555F-E4729AAF9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Llama 2-based model trained with </a:t>
            </a:r>
            <a:r>
              <a:rPr lang="en-GB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MedQA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dataset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EBEDE-2F29-56FA-37F2-D11977528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8F244-0A4A-6E98-A53F-CEEFD843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809B1-5687-85F3-1BC5-B8900A700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CA115-BE60-5E66-7854-EFC9C71A7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472A-A768-6AED-F6B0-91920363A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69C8C-E299-B5AF-B859-51DD35D3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11B5E-83EB-94D2-93B1-1D99FD2A1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DD241-6C72-2017-DF75-5D7B312B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1F87B-8A48-D27B-57BF-DFBF9828A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39A5-F0A6-7D68-9348-1513A0FB6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4D383-28FA-C139-1684-15712BEAA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BCB3B-F262-05D0-F322-7E67206F7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9BB7-9672-A78B-ABE2-50519BA37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0DB9D-9DB5-08EA-9FCB-208DBE4D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ACFCC-412F-8C56-5641-6F40112C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43085-6074-68E9-E602-89013FF09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1BAA2-060A-1266-EE88-992A80CB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B20E-A134-4D84-AD90-08426A77F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178EB-1157-4C4C-8D04-5B079E54B7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137160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1FC3-1B93-50EF-9ED1-81EED523F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C40768-7AC8-4A7B-AA9A-D43A17FC33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8067" y="4429610"/>
            <a:ext cx="6316239" cy="6314593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3891B-035A-4AC2-4A03-B921A963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0F7477-98AA-4FB2-ADC1-B954679621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87078" y="4114800"/>
            <a:ext cx="4725631" cy="4724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9925B27-4FA1-4921-A7EF-7EC23D61E4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912710" y="4114800"/>
            <a:ext cx="4725631" cy="4724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DE7BFFE-1D71-40B1-AD6E-873A7298C4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620411" y="4114800"/>
            <a:ext cx="4725631" cy="4724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A2D91-2FFB-CFF5-4F09-EE9BA8DBEA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91BC4-1546-7068-AE9A-93633BA91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32186E-6B88-45A4-87C0-E3FA12D5F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4481" y="4521200"/>
            <a:ext cx="4625592" cy="46228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19C562A-02EA-4C12-90FC-34F7973F0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20645" y="4521200"/>
            <a:ext cx="4625592" cy="46228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C6B754A-A35F-4735-8BD6-9013CE31AF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94736" y="4521200"/>
            <a:ext cx="4625592" cy="462280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99F5D-D906-01A1-1CD4-B7F4BB0F60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81EA555-3BA2-43BE-89B4-3E1BA71C6C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2848" y="4876803"/>
            <a:ext cx="5530703" cy="5527365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22C63-0ED6-656F-D72A-A910900A28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DFB8E-C7FA-A5FB-7274-8ADE2CE57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7655CA0-4C03-4CC0-85BC-8453E95E52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88709" y="5221532"/>
            <a:ext cx="3197577" cy="3196743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5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9BECDA0-2C0D-4F85-85D2-5A2BFD0E37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69440" y="5433254"/>
            <a:ext cx="5236112" cy="523474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5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067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D592520-B9CE-4173-B760-214890F817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695" y="4738551"/>
            <a:ext cx="5236112" cy="523474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1E614D-030C-4ABD-8D53-164B98EF3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900000">
            <a:off x="13854423" y="-2787316"/>
            <a:ext cx="11339080" cy="11336127"/>
          </a:xfrm>
          <a:prstGeom prst="roundRect">
            <a:avLst>
              <a:gd name="adj" fmla="val 39395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151AE-F51A-2878-7A73-FC61EA12C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D1D9F7-1FD9-47D2-8D46-DC3279E19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8058" y="4342761"/>
            <a:ext cx="3108927" cy="545413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261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0D8714-F978-4081-9508-E32EEF718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2499" y="4515308"/>
            <a:ext cx="3818871" cy="3817875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0E6C616-4B4C-491F-AF9A-3C41D678C9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6987" y="4515308"/>
            <a:ext cx="3818871" cy="3817875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A69108E-F66C-4A44-8FE0-150E6E75F1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1499" y="4515308"/>
            <a:ext cx="3818871" cy="3817875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C0EEB53-3727-4503-B7CF-84E5E49A8D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40022" y="4515308"/>
            <a:ext cx="3818871" cy="3817875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56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986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57F950-9F8A-48D2-8D11-00F85437C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07373" y="2011347"/>
            <a:ext cx="6677503" cy="376358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10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ADA30C0-91D3-4B19-A2E8-A586652654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5224" y="4678347"/>
            <a:ext cx="6582329" cy="376358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03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1041CFB-DE1F-4597-943C-F3019BB68D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9394" y="6380194"/>
            <a:ext cx="5470332" cy="546890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401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46A4665-36A7-4ADB-9A86-BE34847ED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9394" y="6380194"/>
            <a:ext cx="5470332" cy="546890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82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A653A09-8408-4615-A9EA-F975DDEB10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9394" y="6380194"/>
            <a:ext cx="5470332" cy="546890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749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7A6AEC0-5CC5-4EFE-88FF-763E5CAB6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9394" y="6380194"/>
            <a:ext cx="5470332" cy="546890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30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5C8BED-83E6-4855-BC57-B0B1A9F86E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6947" y="3829050"/>
            <a:ext cx="6732752" cy="6731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543883D5-C3E4-4649-8F3D-C12F63E173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7019" y="3829050"/>
            <a:ext cx="6732752" cy="6731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3436936-5C70-41C4-9F2A-2B8971116E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513915" y="3829050"/>
            <a:ext cx="6732752" cy="6731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05605-E1D9-7E1B-79A5-C05DA201DD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1D9D686-141C-4CB5-9D7D-A0C29F8F79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900000">
            <a:off x="-1697604" y="4908887"/>
            <a:ext cx="11339080" cy="11336127"/>
          </a:xfrm>
          <a:prstGeom prst="roundRect">
            <a:avLst>
              <a:gd name="adj" fmla="val 39395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C4271-D495-029E-DC44-AC3A43702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2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64BA012D-186D-4D41-A5A4-33880C9359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40724" y="1762124"/>
            <a:ext cx="5097203" cy="509587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5D3D38A-E12F-4DBC-9AF2-FD4BA52DA4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37925" y="6858000"/>
            <a:ext cx="5097203" cy="509587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616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E05DA-588B-4DBC-8483-6CE2219E0A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005784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99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2C83E8-B309-4D58-AD2B-633194D69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74333" y="0"/>
            <a:ext cx="8609667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286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468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937E63AF-7E33-4E0A-A1E5-D5329629F1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4549" y="7104094"/>
            <a:ext cx="5470332" cy="546890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7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D6B33EF3-EBFA-463A-91B1-21C5B7FACC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1358" y="4366454"/>
            <a:ext cx="5236111" cy="5234746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BEF76-14D0-64B8-6B70-0E61C7F5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535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3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79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9CE8C-AFD2-9063-808F-E8CEB4BEB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0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A3737B-4B0A-4B3D-842F-46B2E91FD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64576" y="0"/>
            <a:ext cx="921942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9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F5EA932-9388-4691-B528-B386F4E4E4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96264" y="1905004"/>
            <a:ext cx="2578683" cy="2578011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0FED2B-1235-43B6-8F59-C15EE53200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96264" y="5683295"/>
            <a:ext cx="2578683" cy="2578011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6BA0C40-5993-4B50-91CC-01F9C10920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6264" y="9461592"/>
            <a:ext cx="2578683" cy="2578011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1941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93C952A-5697-4BC4-ACBB-7CC943A8C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40177" y="3067665"/>
            <a:ext cx="13262256" cy="13258800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45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75E27E-5FAD-47EC-B129-568E234525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062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DF94982-7C8C-4380-913C-B6BB8F0EAD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1999" y="6813755"/>
            <a:ext cx="12192000" cy="685062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574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74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2977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08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A4E274-C71C-48C6-AF32-19349DAD4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9883" y="4419600"/>
            <a:ext cx="9187667" cy="6629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51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962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F448E7-53D6-42D0-83E0-1E1B1991D8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3662" y="3810000"/>
            <a:ext cx="10899439" cy="73914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5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31F3A-2191-C925-4AEB-AAF54080C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02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2F4D82B8-B623-4149-A746-78991F971F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21839" y="4442656"/>
            <a:ext cx="5236111" cy="5234747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697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92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0144-CE63-50CB-B55C-E28012647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6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A934C-5449-9877-5E2D-3D0E119EFB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3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B4DF6-C851-EC5F-0228-A9247E4FE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92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A9139-8868-106C-A2F8-CA4084E08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0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56373-EBA1-6EA8-2A73-E74018AB8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8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7DA1D-3E01-E52A-A76B-6AED16A8D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94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DA949-38BC-6F1E-3AFD-2F2D91E03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90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C1771-0753-0670-2B1F-328D8E2F4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C1E71F-5192-4E50-838B-D1C6C15BE5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6102" y="5029200"/>
            <a:ext cx="8685887" cy="515143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7D412-33BA-D459-4B1C-E492A5683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5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12615-DBEA-6965-F93F-C81644961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04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6DAB7-19ED-97D5-A6C8-09CD3F037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904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6672C-5FF1-4882-C530-F4A41EC23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4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58F04-CC52-8EAC-DBD1-922A258B3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75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B53BB-C5F9-7984-86F7-93029972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00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BC4A5-AC1D-F6A1-EF78-B8D4D89EE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17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EEF8B-F855-F79A-41A2-6A56034F9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79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11F5-9262-1C2C-2D0B-E4CD1FCD5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30F66-5706-631D-7F37-1C5F772C3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6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2A4F0-9D9E-DF49-9BE1-95DB7FDD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A3C33-5313-FBE9-E88A-8E64A0E60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1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9EDCE-AFBF-27A9-4673-5D9A66F28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98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DCFA5-5FB2-D905-A56C-90930A9EA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14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E216B-6053-51A8-1A25-F99CE2B76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8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21BFE-0998-BE66-C338-5E11D31F8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84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87EA7-5EC5-2819-8438-CA8D95FCB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76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3CFF5-07B8-06C9-04A1-FACB556CE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72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644" y="2755171"/>
            <a:ext cx="19227723" cy="8548266"/>
          </a:xfrm>
        </p:spPr>
        <p:txBody>
          <a:bodyPr>
            <a:normAutofit/>
          </a:bodyPr>
          <a:lstStyle>
            <a:lvl1pPr marL="457211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1pPr>
            <a:lvl2pPr marL="1371634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2pPr>
            <a:lvl3pPr marL="2286058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3pPr>
            <a:lvl4pPr marL="3200480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4pPr>
            <a:lvl5pPr marL="4114902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FE517-003B-2B10-3316-F50C43D0E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8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44" y="722691"/>
            <a:ext cx="19227723" cy="1254274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644" y="2755171"/>
            <a:ext cx="19227723" cy="8548266"/>
          </a:xfrm>
        </p:spPr>
        <p:txBody>
          <a:bodyPr>
            <a:normAutofit/>
          </a:bodyPr>
          <a:lstStyle>
            <a:lvl1pPr marL="457211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1pPr>
            <a:lvl2pPr marL="1371634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2pPr>
            <a:lvl3pPr marL="2286058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3pPr>
            <a:lvl4pPr marL="3200480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4pPr>
            <a:lvl5pPr marL="4114902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E477-902E-E805-4499-E83B8C1CB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B04B2-2A99-14DF-FE23-2FFEA0959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644" y="2755171"/>
            <a:ext cx="19227723" cy="8548266"/>
          </a:xfrm>
          <a:prstGeom prst="rect">
            <a:avLst/>
          </a:prstGeom>
        </p:spPr>
        <p:txBody>
          <a:bodyPr>
            <a:normAutofit/>
          </a:bodyPr>
          <a:lstStyle>
            <a:lvl1pPr marL="457211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1pPr>
            <a:lvl2pPr marL="1371634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2pPr>
            <a:lvl3pPr marL="2286058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3pPr>
            <a:lvl4pPr marL="3200480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4pPr>
            <a:lvl5pPr marL="4114902" indent="-457211">
              <a:lnSpc>
                <a:spcPct val="130000"/>
              </a:lnSpc>
              <a:spcBef>
                <a:spcPts val="160"/>
              </a:spcBef>
              <a:buFontTx/>
              <a:buBlip>
                <a:blip r:embed="rId2"/>
              </a:buBlip>
              <a:defRPr sz="4000">
                <a:solidFill>
                  <a:schemeClr val="tx2">
                    <a:lumMod val="50000"/>
                  </a:schemeClr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50E6F-FCE1-29E2-B9B9-786EDA756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D737D4-7572-41B8-9907-B31C31687D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73241" y="3200400"/>
            <a:ext cx="8841503" cy="8839200"/>
          </a:xfrm>
          <a:custGeom>
            <a:avLst/>
            <a:gdLst>
              <a:gd name="connsiteX0" fmla="*/ 4350958 w 8701918"/>
              <a:gd name="connsiteY0" fmla="*/ 0 h 8701916"/>
              <a:gd name="connsiteX1" fmla="*/ 6579242 w 8701918"/>
              <a:gd name="connsiteY1" fmla="*/ 922984 h 8701916"/>
              <a:gd name="connsiteX2" fmla="*/ 7778932 w 8701918"/>
              <a:gd name="connsiteY2" fmla="*/ 2122676 h 8701916"/>
              <a:gd name="connsiteX3" fmla="*/ 7778932 w 8701918"/>
              <a:gd name="connsiteY3" fmla="*/ 6579240 h 8701916"/>
              <a:gd name="connsiteX4" fmla="*/ 6579242 w 8701918"/>
              <a:gd name="connsiteY4" fmla="*/ 7778932 h 8701916"/>
              <a:gd name="connsiteX5" fmla="*/ 2122677 w 8701918"/>
              <a:gd name="connsiteY5" fmla="*/ 7778932 h 8701916"/>
              <a:gd name="connsiteX6" fmla="*/ 922985 w 8701918"/>
              <a:gd name="connsiteY6" fmla="*/ 6579240 h 8701916"/>
              <a:gd name="connsiteX7" fmla="*/ 922985 w 8701918"/>
              <a:gd name="connsiteY7" fmla="*/ 2122676 h 8701916"/>
              <a:gd name="connsiteX8" fmla="*/ 2122677 w 8701918"/>
              <a:gd name="connsiteY8" fmla="*/ 922984 h 8701916"/>
              <a:gd name="connsiteX9" fmla="*/ 4350958 w 8701918"/>
              <a:gd name="connsiteY9" fmla="*/ 0 h 87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01918" h="8701916">
                <a:moveTo>
                  <a:pt x="4350958" y="0"/>
                </a:moveTo>
                <a:cubicBezTo>
                  <a:pt x="5157438" y="0"/>
                  <a:pt x="5963918" y="307661"/>
                  <a:pt x="6579242" y="922984"/>
                </a:cubicBezTo>
                <a:lnTo>
                  <a:pt x="7778932" y="2122676"/>
                </a:lnTo>
                <a:cubicBezTo>
                  <a:pt x="9009580" y="3353323"/>
                  <a:pt x="9009580" y="5348594"/>
                  <a:pt x="7778932" y="6579240"/>
                </a:cubicBezTo>
                <a:lnTo>
                  <a:pt x="6579242" y="7778932"/>
                </a:lnTo>
                <a:cubicBezTo>
                  <a:pt x="5348594" y="9009578"/>
                  <a:pt x="3353323" y="9009578"/>
                  <a:pt x="2122677" y="7778932"/>
                </a:cubicBezTo>
                <a:lnTo>
                  <a:pt x="922985" y="6579240"/>
                </a:lnTo>
                <a:cubicBezTo>
                  <a:pt x="-307661" y="5348594"/>
                  <a:pt x="-307661" y="3353323"/>
                  <a:pt x="922985" y="2122676"/>
                </a:cubicBezTo>
                <a:lnTo>
                  <a:pt x="2122677" y="922984"/>
                </a:lnTo>
                <a:cubicBezTo>
                  <a:pt x="2738000" y="307661"/>
                  <a:pt x="3544479" y="0"/>
                  <a:pt x="4350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0A048-77C1-07FA-90B2-94C4E7C2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5B7A-0518-431B-B2DD-4355D27ADD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1277" y="0"/>
            <a:ext cx="7926864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A8438-1F01-C6A7-39AC-FC203E8CD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oleObject" Target="../embeddings/oleObject1.bin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5E7D288-18B5-ADFE-448C-75EB4F88B4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3973192602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2" imgW="7772400" imgH="10058400" progId="TCLayout.ActiveDocument.1">
                  <p:embed/>
                </p:oleObj>
              </mc:Choice>
              <mc:Fallback>
                <p:oleObj name="think-cell Slide" r:id="rId8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5E7D288-18B5-ADFE-448C-75EB4F88B4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5B805F7-552F-7DBD-5FED-C4F28B07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61931" y="12601940"/>
            <a:ext cx="5509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4859-F731-E743-9C99-9428CE34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  <p:sldLayoutId id="2147484248" r:id="rId15"/>
    <p:sldLayoutId id="2147484249" r:id="rId16"/>
    <p:sldLayoutId id="2147484250" r:id="rId17"/>
    <p:sldLayoutId id="2147484251" r:id="rId18"/>
    <p:sldLayoutId id="2147484252" r:id="rId19"/>
    <p:sldLayoutId id="2147484253" r:id="rId20"/>
    <p:sldLayoutId id="2147484254" r:id="rId21"/>
    <p:sldLayoutId id="2147484255" r:id="rId22"/>
    <p:sldLayoutId id="2147484256" r:id="rId23"/>
    <p:sldLayoutId id="2147484257" r:id="rId24"/>
    <p:sldLayoutId id="2147484258" r:id="rId25"/>
    <p:sldLayoutId id="2147484259" r:id="rId26"/>
    <p:sldLayoutId id="2147484260" r:id="rId27"/>
    <p:sldLayoutId id="2147484261" r:id="rId28"/>
    <p:sldLayoutId id="2147484262" r:id="rId29"/>
    <p:sldLayoutId id="2147484263" r:id="rId30"/>
    <p:sldLayoutId id="2147484264" r:id="rId31"/>
    <p:sldLayoutId id="2147484265" r:id="rId32"/>
    <p:sldLayoutId id="2147484266" r:id="rId33"/>
    <p:sldLayoutId id="2147484267" r:id="rId34"/>
    <p:sldLayoutId id="2147484268" r:id="rId35"/>
    <p:sldLayoutId id="2147484269" r:id="rId36"/>
    <p:sldLayoutId id="2147484270" r:id="rId37"/>
    <p:sldLayoutId id="2147484271" r:id="rId38"/>
    <p:sldLayoutId id="2147484272" r:id="rId39"/>
    <p:sldLayoutId id="2147484273" r:id="rId40"/>
    <p:sldLayoutId id="2147484274" r:id="rId41"/>
    <p:sldLayoutId id="2147484275" r:id="rId42"/>
    <p:sldLayoutId id="2147484276" r:id="rId43"/>
    <p:sldLayoutId id="2147484277" r:id="rId44"/>
    <p:sldLayoutId id="2147484278" r:id="rId45"/>
    <p:sldLayoutId id="2147484279" r:id="rId46"/>
    <p:sldLayoutId id="2147484280" r:id="rId47"/>
    <p:sldLayoutId id="2147484281" r:id="rId48"/>
    <p:sldLayoutId id="2147484282" r:id="rId49"/>
    <p:sldLayoutId id="2147484283" r:id="rId50"/>
    <p:sldLayoutId id="2147484284" r:id="rId51"/>
    <p:sldLayoutId id="2147484285" r:id="rId52"/>
    <p:sldLayoutId id="2147484286" r:id="rId53"/>
    <p:sldLayoutId id="2147484287" r:id="rId54"/>
    <p:sldLayoutId id="2147484288" r:id="rId55"/>
    <p:sldLayoutId id="2147484289" r:id="rId56"/>
    <p:sldLayoutId id="2147484290" r:id="rId57"/>
    <p:sldLayoutId id="2147484291" r:id="rId58"/>
    <p:sldLayoutId id="2147484292" r:id="rId59"/>
    <p:sldLayoutId id="2147484293" r:id="rId60"/>
    <p:sldLayoutId id="2147484294" r:id="rId61"/>
    <p:sldLayoutId id="2147484295" r:id="rId62"/>
    <p:sldLayoutId id="2147484296" r:id="rId63"/>
    <p:sldLayoutId id="2147484297" r:id="rId64"/>
    <p:sldLayoutId id="2147484298" r:id="rId65"/>
    <p:sldLayoutId id="2147484299" r:id="rId66"/>
    <p:sldLayoutId id="2147484300" r:id="rId67"/>
    <p:sldLayoutId id="2147484301" r:id="rId68"/>
    <p:sldLayoutId id="2147484302" r:id="rId69"/>
    <p:sldLayoutId id="2147484303" r:id="rId70"/>
    <p:sldLayoutId id="2147484304" r:id="rId71"/>
    <p:sldLayoutId id="2147484305" r:id="rId72"/>
    <p:sldLayoutId id="2147484306" r:id="rId73"/>
    <p:sldLayoutId id="2147484307" r:id="rId74"/>
    <p:sldLayoutId id="2147484308" r:id="rId75"/>
    <p:sldLayoutId id="2147484309" r:id="rId76"/>
    <p:sldLayoutId id="2147484310" r:id="rId77"/>
    <p:sldLayoutId id="2147484338" r:id="rId78"/>
    <p:sldLayoutId id="2147484333" r:id="rId79"/>
  </p:sldLayoutIdLst>
  <p:hf hdr="0" ftr="0" dt="0"/>
  <p:txStyles>
    <p:titleStyle>
      <a:lvl1pPr algn="l" defTabSz="1828937" rtl="0" eaLnBrk="1" latinLnBrk="0" hangingPunct="1">
        <a:lnSpc>
          <a:spcPct val="90000"/>
        </a:lnSpc>
        <a:spcBef>
          <a:spcPct val="0"/>
        </a:spcBef>
        <a:buNone/>
        <a:defRPr lang="en-US" sz="6003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235" indent="-457235" algn="l" defTabSz="1828937" rtl="0" eaLnBrk="1" latinLnBrk="0" hangingPunct="1">
        <a:lnSpc>
          <a:spcPct val="90000"/>
        </a:lnSpc>
        <a:spcBef>
          <a:spcPts val="2001"/>
        </a:spcBef>
        <a:buFont typeface="Arial" panose="020B0604020202020204" pitchFamily="34" charset="0"/>
        <a:buChar char="•"/>
        <a:defRPr lang="en-US" sz="4801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703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1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6172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1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200640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1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5108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1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9577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944046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858514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772983" indent="-457235" algn="l" defTabSz="18289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914468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828937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3pPr>
      <a:lvl4pPr marL="2743406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4pPr>
      <a:lvl5pPr marL="3657874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5pPr>
      <a:lvl6pPr marL="4572343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486812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401280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315748" algn="l" defTabSz="1828937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354" userDrawn="1">
          <p15:clr>
            <a:srgbClr val="A4A3A4"/>
          </p15:clr>
        </p15:guide>
        <p15:guide id="4" pos="15006" userDrawn="1">
          <p15:clr>
            <a:srgbClr val="A4A3A4"/>
          </p15:clr>
        </p15:guide>
        <p15:guide id="5" orient="horz" pos="8221" userDrawn="1">
          <p15:clr>
            <a:srgbClr val="A4A3A4"/>
          </p15:clr>
        </p15:guide>
        <p15:guide id="6" orient="horz" pos="1644" userDrawn="1">
          <p15:clr>
            <a:srgbClr val="A4A3A4"/>
          </p15:clr>
        </p15:guide>
        <p15:guide id="7" orient="horz" pos="5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jpeg"/><Relationship Id="rId4" Type="http://schemas.openxmlformats.org/officeDocument/2006/relationships/image" Target="../media/image40.jpe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8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1412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F42C29-177D-38D2-8121-C8929723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73A862-3C40-3171-32B5-39A726B798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73A862-3C40-3171-32B5-39A726B79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5A904-9A39-24F2-5806-FAA7636A0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blue logo with a cross in a circle&#10;&#10;Description automatically generated">
            <a:extLst>
              <a:ext uri="{FF2B5EF4-FFF2-40B4-BE49-F238E27FC236}">
                <a16:creationId xmlns:a16="http://schemas.microsoft.com/office/drawing/2014/main" id="{269C9EF1-5F40-62B1-CB3B-BF663D6E8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378" y="-635093"/>
            <a:ext cx="10880687" cy="10880687"/>
          </a:xfrm>
          <a:prstGeom prst="ellipse">
            <a:avLst/>
          </a:prstGeom>
          <a:effectLst>
            <a:softEdge rad="788384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DECF3-0354-D88F-258A-385F35F5563D}"/>
              </a:ext>
            </a:extLst>
          </p:cNvPr>
          <p:cNvSpPr txBox="1"/>
          <p:nvPr/>
        </p:nvSpPr>
        <p:spPr>
          <a:xfrm>
            <a:off x="1482770" y="7814159"/>
            <a:ext cx="21418459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8800" b="1" dirty="0" err="1">
                <a:solidFill>
                  <a:schemeClr val="tx2"/>
                </a:solidFill>
                <a:latin typeface="Lato"/>
                <a:ea typeface="Lato"/>
                <a:cs typeface="Lato"/>
              </a:rPr>
              <a:t>OncoSum</a:t>
            </a:r>
            <a:r>
              <a:rPr lang="en-GB" sz="60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</a:t>
            </a:r>
          </a:p>
          <a:p>
            <a:endParaRPr lang="en-GB" sz="60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  <a:p>
            <a:r>
              <a:rPr lang="en-GB" sz="5400" b="1" i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Revolutionizing Oncology Patient Care with AI-Powered Summarization</a:t>
            </a:r>
          </a:p>
          <a:p>
            <a:endParaRPr lang="en-GB" sz="4800" b="1" i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  <a:p>
            <a:r>
              <a:rPr lang="en-GB" sz="4800" b="1" dirty="0" err="1">
                <a:solidFill>
                  <a:schemeClr val="tx2"/>
                </a:solidFill>
                <a:latin typeface="Lato"/>
                <a:ea typeface="Lato"/>
                <a:cs typeface="Lato"/>
              </a:rPr>
              <a:t>Qihuang</a:t>
            </a:r>
            <a:r>
              <a:rPr lang="en-GB" sz="48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</a:t>
            </a:r>
            <a:r>
              <a:rPr lang="en-GB" sz="4800" b="1" dirty="0" err="1">
                <a:solidFill>
                  <a:schemeClr val="tx2"/>
                </a:solidFill>
                <a:latin typeface="Lato"/>
                <a:ea typeface="Lato"/>
                <a:cs typeface="Lato"/>
              </a:rPr>
              <a:t>Xie</a:t>
            </a:r>
            <a:r>
              <a:rPr lang="en-GB" sz="48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 &amp; Anmol Arora &amp; </a:t>
            </a:r>
            <a:r>
              <a:rPr lang="en-GB" sz="4800" b="1" dirty="0" err="1">
                <a:solidFill>
                  <a:schemeClr val="tx2"/>
                </a:solidFill>
                <a:latin typeface="Lato"/>
                <a:ea typeface="Lato"/>
                <a:cs typeface="Lato"/>
              </a:rPr>
              <a:t>Yizhou</a:t>
            </a:r>
            <a:r>
              <a:rPr lang="en-GB" sz="48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Yu</a:t>
            </a:r>
            <a:endParaRPr lang="en-GB" sz="6000" b="1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5298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ABAA-BCF5-5D98-E473-2F3DA54D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A57A298-74D7-8CE2-F35E-8EB93286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821" y="2690490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810A-CDA2-753D-D57B-4890DDE23949}"/>
              </a:ext>
            </a:extLst>
          </p:cNvPr>
          <p:cNvSpPr txBox="1"/>
          <p:nvPr/>
        </p:nvSpPr>
        <p:spPr>
          <a:xfrm>
            <a:off x="11181399" y="4270462"/>
            <a:ext cx="39068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Interoperability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FF602F-E2B1-172A-0134-7A4D1EFF70B6}"/>
              </a:ext>
            </a:extLst>
          </p:cNvPr>
          <p:cNvSpPr txBox="1"/>
          <p:nvPr/>
        </p:nvSpPr>
        <p:spPr>
          <a:xfrm>
            <a:off x="25399911" y="5585536"/>
            <a:ext cx="6818661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Fully integrated solution with EHR </a:t>
            </a:r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and any </a:t>
            </a:r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patient management tools </a:t>
            </a:r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compliant with FHIR specifications</a:t>
            </a:r>
            <a:endParaRPr lang="en-SE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E1BBB1-B21B-4684-E960-8C71C725B1EF}"/>
              </a:ext>
            </a:extLst>
          </p:cNvPr>
          <p:cNvSpPr txBox="1"/>
          <p:nvPr/>
        </p:nvSpPr>
        <p:spPr>
          <a:xfrm>
            <a:off x="16103858" y="8731321"/>
            <a:ext cx="37783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Flexible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860702-21EB-CEAF-70FA-A9EC9CC1C4CF}"/>
              </a:ext>
            </a:extLst>
          </p:cNvPr>
          <p:cNvSpPr txBox="1"/>
          <p:nvPr/>
        </p:nvSpPr>
        <p:spPr>
          <a:xfrm>
            <a:off x="32687798" y="10485636"/>
            <a:ext cx="6818661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Unlike our competitors focusing on clinicians, clients can choose between </a:t>
            </a:r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different modules for BOTH patients and healthcare providers</a:t>
            </a:r>
            <a:endParaRPr lang="en-SE" sz="3000" dirty="0">
              <a:solidFill>
                <a:schemeClr val="accent2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DCEA4C3-6390-6416-54B2-B802CB02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3016" y="7081442"/>
            <a:ext cx="1440000" cy="144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0678E5C-2E36-A5F0-B9AE-8D42452E6378}"/>
              </a:ext>
            </a:extLst>
          </p:cNvPr>
          <p:cNvSpPr txBox="1"/>
          <p:nvPr/>
        </p:nvSpPr>
        <p:spPr>
          <a:xfrm>
            <a:off x="16103858" y="4270930"/>
            <a:ext cx="37783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Secure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E1089-A07A-F21D-1447-DBCE0C65DF14}"/>
              </a:ext>
            </a:extLst>
          </p:cNvPr>
          <p:cNvSpPr txBox="1"/>
          <p:nvPr/>
        </p:nvSpPr>
        <p:spPr>
          <a:xfrm>
            <a:off x="32687798" y="5586472"/>
            <a:ext cx="6818661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Human-in-the-loop</a:t>
            </a:r>
            <a:r>
              <a:rPr lang="en-GB" sz="30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 </a:t>
            </a:r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system and data is </a:t>
            </a:r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stored in hospital local cloud</a:t>
            </a:r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. Fully functioning as LLM-powered data processing layer</a:t>
            </a:r>
            <a:endParaRPr lang="en-SE" sz="3000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2611DD9-60C5-C50A-91DC-1CCBC3B36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3016" y="2690490"/>
            <a:ext cx="1440000" cy="144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397A90D-35C4-2225-01EC-B4CC37A76A8F}"/>
              </a:ext>
            </a:extLst>
          </p:cNvPr>
          <p:cNvSpPr txBox="1"/>
          <p:nvPr/>
        </p:nvSpPr>
        <p:spPr>
          <a:xfrm>
            <a:off x="10175622" y="8639096"/>
            <a:ext cx="59183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Specialist-trained model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49D05B-5CA8-0E24-1B2C-7E1CCEA3ED57}"/>
              </a:ext>
            </a:extLst>
          </p:cNvPr>
          <p:cNvSpPr txBox="1"/>
          <p:nvPr/>
        </p:nvSpPr>
        <p:spPr>
          <a:xfrm>
            <a:off x="25399911" y="10485850"/>
            <a:ext cx="6818661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GB" sz="3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Conversation data, complementing patient’s diagnostic reports and medications, will be trained specifically breast cancer related data, </a:t>
            </a:r>
            <a:r>
              <a:rPr lang="en-GB" sz="30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and could be expanded to include all cancer types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91F9F3C-6896-C8DB-8B28-76D5CC459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4821" y="7081442"/>
            <a:ext cx="1440000" cy="1440000"/>
          </a:xfrm>
          <a:prstGeom prst="rect">
            <a:avLst/>
          </a:prstGeom>
        </p:spPr>
      </p:pic>
      <p:pic>
        <p:nvPicPr>
          <p:cNvPr id="1026" name="Picture 2" descr="Nabla Copilot - Les ressources KitMédical">
            <a:extLst>
              <a:ext uri="{FF2B5EF4-FFF2-40B4-BE49-F238E27FC236}">
                <a16:creationId xmlns:a16="http://schemas.microsoft.com/office/drawing/2014/main" id="{1E21619C-67E5-4E9C-CB8A-9CEC2E41E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4" y="4152368"/>
            <a:ext cx="2705632" cy="270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X Copilot Dragon Ambient eXperience | Voice to Text Solutions">
            <a:extLst>
              <a:ext uri="{FF2B5EF4-FFF2-40B4-BE49-F238E27FC236}">
                <a16:creationId xmlns:a16="http://schemas.microsoft.com/office/drawing/2014/main" id="{C1947F3D-2947-D500-00C7-DC778FF9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79" y="2814656"/>
            <a:ext cx="3717900" cy="13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n AI healthcare startup amasses $6.3m raise for GP support |  Healthcare Asia Magazine">
            <a:extLst>
              <a:ext uri="{FF2B5EF4-FFF2-40B4-BE49-F238E27FC236}">
                <a16:creationId xmlns:a16="http://schemas.microsoft.com/office/drawing/2014/main" id="{EE16B6D2-0993-3100-F7BA-012F1079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8" y="7221363"/>
            <a:ext cx="2473451" cy="13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semblyAI Raises $28M in Funding">
            <a:extLst>
              <a:ext uri="{FF2B5EF4-FFF2-40B4-BE49-F238E27FC236}">
                <a16:creationId xmlns:a16="http://schemas.microsoft.com/office/drawing/2014/main" id="{0568B847-879E-725D-C464-02B7E5B41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7" t="30099" r="-1207" b="31903"/>
          <a:stretch/>
        </p:blipFill>
        <p:spPr bwMode="auto">
          <a:xfrm>
            <a:off x="578208" y="8669418"/>
            <a:ext cx="3923618" cy="77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2740DD-BFCD-E8E9-6FC0-5E31D5FCD75C}"/>
              </a:ext>
            </a:extLst>
          </p:cNvPr>
          <p:cNvCxnSpPr>
            <a:cxnSpLocks/>
          </p:cNvCxnSpPr>
          <p:nvPr/>
        </p:nvCxnSpPr>
        <p:spPr>
          <a:xfrm>
            <a:off x="8458660" y="2537663"/>
            <a:ext cx="0" cy="9718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DeepCura AI: Automate Clinical Documentation with AI | Deepgram">
            <a:extLst>
              <a:ext uri="{FF2B5EF4-FFF2-40B4-BE49-F238E27FC236}">
                <a16:creationId xmlns:a16="http://schemas.microsoft.com/office/drawing/2014/main" id="{17B7900E-8C26-D695-7756-B40E5F225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5383459"/>
            <a:ext cx="4983939" cy="8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EDC1F-E058-364C-49EC-512E1812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D9CAE-2074-C60E-483B-F7CA56222FC4}"/>
              </a:ext>
            </a:extLst>
          </p:cNvPr>
          <p:cNvSpPr txBox="1"/>
          <p:nvPr/>
        </p:nvSpPr>
        <p:spPr>
          <a:xfrm>
            <a:off x="437133" y="741167"/>
            <a:ext cx="2395537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Our unique selling point and </a:t>
            </a:r>
            <a:r>
              <a:rPr lang="en-GB" sz="54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competitive edge </a:t>
            </a:r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centres around </a:t>
            </a:r>
            <a:r>
              <a:rPr lang="en-GB" sz="54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4 key qualities</a:t>
            </a:r>
          </a:p>
        </p:txBody>
      </p:sp>
      <p:pic>
        <p:nvPicPr>
          <p:cNvPr id="2" name="Picture 2" descr="AI for Every Doctor - TORTUS">
            <a:extLst>
              <a:ext uri="{FF2B5EF4-FFF2-40B4-BE49-F238E27FC236}">
                <a16:creationId xmlns:a16="http://schemas.microsoft.com/office/drawing/2014/main" id="{60E5172E-7457-29F8-4479-8943516E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67" y="10078723"/>
            <a:ext cx="3699553" cy="36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F01B2-F3E9-4E1C-1F2D-09D2C473E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7" t="5403" r="4442" b="5403"/>
          <a:stretch/>
        </p:blipFill>
        <p:spPr bwMode="auto">
          <a:xfrm>
            <a:off x="19814662" y="3353468"/>
            <a:ext cx="4129951" cy="44641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2D73C-56DE-CE69-28A0-211C6D9DE815}"/>
              </a:ext>
            </a:extLst>
          </p:cNvPr>
          <p:cNvSpPr txBox="1"/>
          <p:nvPr/>
        </p:nvSpPr>
        <p:spPr>
          <a:xfrm>
            <a:off x="20032933" y="8143472"/>
            <a:ext cx="37783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Anonymised </a:t>
            </a:r>
          </a:p>
          <a:p>
            <a:pPr algn="ctr"/>
            <a:r>
              <a:rPr lang="en-GB" b="1" baseline="30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Latent data</a:t>
            </a:r>
            <a:endParaRPr lang="en-US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2D0A-8EAF-7C58-BA3B-EB478D4F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66D6F-8AD9-CD32-5E1F-F0216D430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5218747" y="2582548"/>
            <a:ext cx="933938" cy="102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74FDA-6952-C143-A492-1F5A7342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135" y="2806942"/>
            <a:ext cx="1430357" cy="1430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BA59B-19B1-031B-7C5E-B850CEC6F4C8}"/>
              </a:ext>
            </a:extLst>
          </p:cNvPr>
          <p:cNvSpPr txBox="1"/>
          <p:nvPr/>
        </p:nvSpPr>
        <p:spPr>
          <a:xfrm>
            <a:off x="3863616" y="4053409"/>
            <a:ext cx="364420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Speech-to-text module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C0DB1-FA71-99DB-9FE7-7F4DF03C0E9A}"/>
              </a:ext>
            </a:extLst>
          </p:cNvPr>
          <p:cNvSpPr txBox="1"/>
          <p:nvPr/>
        </p:nvSpPr>
        <p:spPr>
          <a:xfrm>
            <a:off x="462889" y="4388244"/>
            <a:ext cx="3778316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Patient-healthcare provider Conversation / Telephone / Zoom calls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0E1B10-1391-2837-6085-6EB764FBF48F}"/>
              </a:ext>
            </a:extLst>
          </p:cNvPr>
          <p:cNvCxnSpPr/>
          <p:nvPr/>
        </p:nvCxnSpPr>
        <p:spPr>
          <a:xfrm>
            <a:off x="3575863" y="3843185"/>
            <a:ext cx="42197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BFF56E1-59D8-4AD9-130D-4934CE5D4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126" y="2966167"/>
            <a:ext cx="1271132" cy="1271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7D4DC-BB7B-37E0-E6BB-924DFB9EFC66}"/>
              </a:ext>
            </a:extLst>
          </p:cNvPr>
          <p:cNvSpPr txBox="1"/>
          <p:nvPr/>
        </p:nvSpPr>
        <p:spPr>
          <a:xfrm>
            <a:off x="7218732" y="4424804"/>
            <a:ext cx="257673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Conversation Transcript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B08C6-C4A1-0492-3079-7E908DA0B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13119422" y="2557294"/>
            <a:ext cx="933938" cy="1023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1812C-ADF2-0B52-483B-5A9CA43FBF68}"/>
              </a:ext>
            </a:extLst>
          </p:cNvPr>
          <p:cNvSpPr txBox="1"/>
          <p:nvPr/>
        </p:nvSpPr>
        <p:spPr>
          <a:xfrm>
            <a:off x="11764291" y="4028155"/>
            <a:ext cx="364420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Clinician summarisation module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DA5F98-D6E5-2795-933B-ED34E872985B}"/>
              </a:ext>
            </a:extLst>
          </p:cNvPr>
          <p:cNvCxnSpPr>
            <a:cxnSpLocks/>
          </p:cNvCxnSpPr>
          <p:nvPr/>
        </p:nvCxnSpPr>
        <p:spPr>
          <a:xfrm flipV="1">
            <a:off x="11790947" y="3817931"/>
            <a:ext cx="3590891" cy="1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1F424A-D26D-0865-D69A-26A2EFA42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328" y="2596544"/>
            <a:ext cx="1777232" cy="1777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AB42C7-1EE5-3DA0-0CAA-1C9FD6B90ACA}"/>
              </a:ext>
            </a:extLst>
          </p:cNvPr>
          <p:cNvSpPr txBox="1"/>
          <p:nvPr/>
        </p:nvSpPr>
        <p:spPr>
          <a:xfrm>
            <a:off x="15620630" y="4398858"/>
            <a:ext cx="257673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Structured clinical notes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0ECD33-38E8-3253-0886-2F93EDA6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619" y="10957722"/>
            <a:ext cx="1255144" cy="11156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04F13-7CE9-CD41-39CF-C5F996A4CF6D}"/>
              </a:ext>
            </a:extLst>
          </p:cNvPr>
          <p:cNvSpPr txBox="1"/>
          <p:nvPr/>
        </p:nvSpPr>
        <p:spPr>
          <a:xfrm>
            <a:off x="12745292" y="12073368"/>
            <a:ext cx="4670074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 education information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6094B-3979-FDA2-2955-E3FB9FF94D6F}"/>
              </a:ext>
            </a:extLst>
          </p:cNvPr>
          <p:cNvSpPr txBox="1"/>
          <p:nvPr/>
        </p:nvSpPr>
        <p:spPr>
          <a:xfrm>
            <a:off x="8320283" y="9752297"/>
            <a:ext cx="257673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 friendly summary notes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709F6-2713-E97C-E1DD-089D0F25508C}"/>
              </a:ext>
            </a:extLst>
          </p:cNvPr>
          <p:cNvCxnSpPr>
            <a:cxnSpLocks/>
          </p:cNvCxnSpPr>
          <p:nvPr/>
        </p:nvCxnSpPr>
        <p:spPr>
          <a:xfrm>
            <a:off x="9533064" y="5770144"/>
            <a:ext cx="0" cy="1969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06DF88C-45BD-6A9D-739F-BB2A2789D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7952" y="7990364"/>
            <a:ext cx="1511177" cy="15111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F82D6D-A7FC-3522-B195-AAC6586B1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10096557" y="6036332"/>
            <a:ext cx="933938" cy="102313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AA93248-9284-F68D-1AF5-2F6BF0836AA0}"/>
              </a:ext>
            </a:extLst>
          </p:cNvPr>
          <p:cNvGrpSpPr/>
          <p:nvPr/>
        </p:nvGrpSpPr>
        <p:grpSpPr>
          <a:xfrm>
            <a:off x="20745795" y="3022361"/>
            <a:ext cx="2576737" cy="2654640"/>
            <a:chOff x="20550687" y="3896875"/>
            <a:chExt cx="2576737" cy="265464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D80C642-E232-DE2C-DEF8-637E450D6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054228" y="3896875"/>
              <a:ext cx="1569657" cy="156965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A71029-505B-9F23-1D64-7E8B1458F1D1}"/>
                </a:ext>
              </a:extLst>
            </p:cNvPr>
            <p:cNvSpPr txBox="1"/>
            <p:nvPr/>
          </p:nvSpPr>
          <p:spPr>
            <a:xfrm>
              <a:off x="20550687" y="5658963"/>
              <a:ext cx="2576737" cy="8925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Lato"/>
                  <a:ea typeface="Lato"/>
                  <a:cs typeface="Lato"/>
                </a:rPr>
                <a:t>Healthcare Providers</a:t>
              </a:r>
              <a:endParaRPr lang="en-US" sz="2600" baseline="30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43722A9-9A1C-4BAA-BD5B-FA98A9EF6747}"/>
              </a:ext>
            </a:extLst>
          </p:cNvPr>
          <p:cNvSpPr txBox="1"/>
          <p:nvPr/>
        </p:nvSpPr>
        <p:spPr>
          <a:xfrm>
            <a:off x="20212062" y="11556199"/>
            <a:ext cx="364420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200" b="1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End User</a:t>
            </a:r>
            <a:endParaRPr lang="en-US" sz="4200" baseline="30000" dirty="0">
              <a:solidFill>
                <a:schemeClr val="accent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73D1C0-22B7-0F9C-38F3-80AE25E2E9F3}"/>
              </a:ext>
            </a:extLst>
          </p:cNvPr>
          <p:cNvGrpSpPr/>
          <p:nvPr/>
        </p:nvGrpSpPr>
        <p:grpSpPr>
          <a:xfrm>
            <a:off x="20787041" y="7952936"/>
            <a:ext cx="2576737" cy="2385219"/>
            <a:chOff x="20846110" y="9023600"/>
            <a:chExt cx="2576737" cy="238521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7752565-FA8E-851E-9C22-9ED43BDFB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53980" y="9023600"/>
              <a:ext cx="1360999" cy="13609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D06991-6411-480F-10BC-92CF26083E2B}"/>
                </a:ext>
              </a:extLst>
            </p:cNvPr>
            <p:cNvSpPr txBox="1"/>
            <p:nvPr/>
          </p:nvSpPr>
          <p:spPr>
            <a:xfrm>
              <a:off x="20846110" y="10516267"/>
              <a:ext cx="2576737" cy="8925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Lato"/>
                  <a:ea typeface="Lato"/>
                  <a:cs typeface="Lato"/>
                </a:rPr>
                <a:t>Breast Cancer Patients</a:t>
              </a:r>
              <a:endParaRPr lang="en-US" sz="2600" baseline="30000" dirty="0">
                <a:solidFill>
                  <a:schemeClr val="tx2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C5ED911-DE31-AFCC-995B-ABA79D8D3DB5}"/>
              </a:ext>
            </a:extLst>
          </p:cNvPr>
          <p:cNvSpPr/>
          <p:nvPr/>
        </p:nvSpPr>
        <p:spPr>
          <a:xfrm>
            <a:off x="20125625" y="2609851"/>
            <a:ext cx="3657600" cy="997267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6BB06-7A4A-974D-2884-53F484E246FE}"/>
              </a:ext>
            </a:extLst>
          </p:cNvPr>
          <p:cNvSpPr txBox="1"/>
          <p:nvPr/>
        </p:nvSpPr>
        <p:spPr>
          <a:xfrm>
            <a:off x="5964450" y="5956873"/>
            <a:ext cx="364420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 summarisation note module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E417F8-AC31-DED3-0594-151D0A918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48483" y="6558843"/>
            <a:ext cx="1376020" cy="13760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4FC18E-AB33-60A0-4C98-BC9E71D70CD1}"/>
              </a:ext>
            </a:extLst>
          </p:cNvPr>
          <p:cNvSpPr txBox="1"/>
          <p:nvPr/>
        </p:nvSpPr>
        <p:spPr>
          <a:xfrm>
            <a:off x="13002633" y="8013678"/>
            <a:ext cx="4138969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 Management Tools*</a:t>
            </a:r>
            <a:endParaRPr lang="en-US" sz="2600" baseline="30000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5122EF-FE7D-F1B0-6D40-987FB234A5B4}"/>
              </a:ext>
            </a:extLst>
          </p:cNvPr>
          <p:cNvCxnSpPr>
            <a:cxnSpLocks/>
          </p:cNvCxnSpPr>
          <p:nvPr/>
        </p:nvCxnSpPr>
        <p:spPr>
          <a:xfrm flipV="1">
            <a:off x="10776631" y="7362254"/>
            <a:ext cx="3202845" cy="1628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0236FB-FD71-F816-170B-5143399C4FD8}"/>
              </a:ext>
            </a:extLst>
          </p:cNvPr>
          <p:cNvCxnSpPr>
            <a:cxnSpLocks/>
          </p:cNvCxnSpPr>
          <p:nvPr/>
        </p:nvCxnSpPr>
        <p:spPr>
          <a:xfrm flipH="1" flipV="1">
            <a:off x="15080329" y="8990617"/>
            <a:ext cx="13752" cy="164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679631-2968-D5EB-1898-A35BDAF383BE}"/>
              </a:ext>
            </a:extLst>
          </p:cNvPr>
          <p:cNvSpPr txBox="1"/>
          <p:nvPr/>
        </p:nvSpPr>
        <p:spPr>
          <a:xfrm>
            <a:off x="17243985" y="9931380"/>
            <a:ext cx="225920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Chat module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3620F9B-48D3-C40D-3424-41FABD6E2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17914759" y="8806885"/>
            <a:ext cx="933938" cy="10231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584B3C2-4F14-232A-1474-302DE0DE8B39}"/>
              </a:ext>
            </a:extLst>
          </p:cNvPr>
          <p:cNvSpPr txBox="1"/>
          <p:nvPr/>
        </p:nvSpPr>
        <p:spPr>
          <a:xfrm>
            <a:off x="11439258" y="9892124"/>
            <a:ext cx="257673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Integration</a:t>
            </a:r>
          </a:p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module</a:t>
            </a:r>
            <a:endParaRPr lang="en-US" baseline="30000" dirty="0">
              <a:solidFill>
                <a:schemeClr val="tx2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10C4F45-B3EB-4905-FEF9-CD2DD711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12261988" y="8802370"/>
            <a:ext cx="933938" cy="102313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3E767A-C791-94B1-1240-5977AEF46D22}"/>
              </a:ext>
            </a:extLst>
          </p:cNvPr>
          <p:cNvCxnSpPr>
            <a:cxnSpLocks/>
          </p:cNvCxnSpPr>
          <p:nvPr/>
        </p:nvCxnSpPr>
        <p:spPr>
          <a:xfrm flipH="1" flipV="1">
            <a:off x="16118171" y="7362254"/>
            <a:ext cx="3593176" cy="14939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655CB2-010C-E4C6-11E7-AD10AC3CE658}"/>
              </a:ext>
            </a:extLst>
          </p:cNvPr>
          <p:cNvCxnSpPr>
            <a:cxnSpLocks/>
          </p:cNvCxnSpPr>
          <p:nvPr/>
        </p:nvCxnSpPr>
        <p:spPr>
          <a:xfrm flipV="1">
            <a:off x="15919740" y="4646885"/>
            <a:ext cx="3791607" cy="1927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03019C-5BBD-F4B9-2A8A-D810B8020B0C}"/>
              </a:ext>
            </a:extLst>
          </p:cNvPr>
          <p:cNvSpPr txBox="1"/>
          <p:nvPr/>
        </p:nvSpPr>
        <p:spPr>
          <a:xfrm>
            <a:off x="17353634" y="6731773"/>
            <a:ext cx="203990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Insights module</a:t>
            </a:r>
            <a:r>
              <a:rPr lang="en-GB" sz="3200" b="1" baseline="30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#</a:t>
            </a:r>
            <a:endParaRPr lang="en-US" baseline="30000" dirty="0">
              <a:solidFill>
                <a:schemeClr val="tx2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CC4FBB8-D779-2FE4-5D26-4D683A50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71" b="38125"/>
          <a:stretch/>
        </p:blipFill>
        <p:spPr>
          <a:xfrm>
            <a:off x="17914759" y="5708642"/>
            <a:ext cx="933938" cy="102313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0161C91-9100-1A56-7025-9BA38E947FC1}"/>
              </a:ext>
            </a:extLst>
          </p:cNvPr>
          <p:cNvCxnSpPr>
            <a:cxnSpLocks/>
          </p:cNvCxnSpPr>
          <p:nvPr/>
        </p:nvCxnSpPr>
        <p:spPr>
          <a:xfrm>
            <a:off x="17613699" y="3819529"/>
            <a:ext cx="20941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7C7795-8668-1183-EF64-A7D11D8EC532}"/>
              </a:ext>
            </a:extLst>
          </p:cNvPr>
          <p:cNvSpPr txBox="1"/>
          <p:nvPr/>
        </p:nvSpPr>
        <p:spPr>
          <a:xfrm>
            <a:off x="9899988" y="2895636"/>
            <a:ext cx="191358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Other diagnostic reports &amp; medication 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9D81B03-5385-6088-68B6-4EA74FBCB456}"/>
              </a:ext>
            </a:extLst>
          </p:cNvPr>
          <p:cNvSpPr/>
          <p:nvPr/>
        </p:nvSpPr>
        <p:spPr>
          <a:xfrm>
            <a:off x="9328898" y="3300101"/>
            <a:ext cx="577190" cy="603264"/>
          </a:xfrm>
          <a:prstGeom prst="plus">
            <a:avLst>
              <a:gd name="adj" fmla="val 4141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BF62355-00B4-7F52-94DC-18F72D89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11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414D5-B3E3-2768-BD34-BBCB7967CCAF}"/>
              </a:ext>
            </a:extLst>
          </p:cNvPr>
          <p:cNvSpPr txBox="1"/>
          <p:nvPr/>
        </p:nvSpPr>
        <p:spPr>
          <a:xfrm>
            <a:off x="561975" y="843085"/>
            <a:ext cx="2326005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Our End Goal - </a:t>
            </a:r>
            <a:r>
              <a:rPr lang="en-GB" sz="54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LLM-as-a-service</a:t>
            </a:r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integrated with Electronic Health Record (EHR)</a:t>
            </a:r>
          </a:p>
        </p:txBody>
      </p:sp>
    </p:spTree>
    <p:extLst>
      <p:ext uri="{BB962C8B-B14F-4D97-AF65-F5344CB8AC3E}">
        <p14:creationId xmlns:p14="http://schemas.microsoft.com/office/powerpoint/2010/main" val="8061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4D8F81-301D-AA31-C0C9-BD2EDC47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60FB86-092D-E941-F958-9EC00FBA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436" y="6458609"/>
            <a:ext cx="1360999" cy="13609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1672B3D-06C4-699F-AD50-831952FAB83D}"/>
              </a:ext>
            </a:extLst>
          </p:cNvPr>
          <p:cNvGrpSpPr/>
          <p:nvPr/>
        </p:nvGrpSpPr>
        <p:grpSpPr>
          <a:xfrm>
            <a:off x="6163623" y="10180307"/>
            <a:ext cx="4053907" cy="2203242"/>
            <a:chOff x="2866789" y="3362766"/>
            <a:chExt cx="4053907" cy="22032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1B787-7C8D-F041-DD3C-D4353C015AE4}"/>
                </a:ext>
              </a:extLst>
            </p:cNvPr>
            <p:cNvSpPr txBox="1"/>
            <p:nvPr/>
          </p:nvSpPr>
          <p:spPr>
            <a:xfrm>
              <a:off x="2866789" y="4981233"/>
              <a:ext cx="376378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65000"/>
                    </a:schemeClr>
                  </a:solidFill>
                  <a:latin typeface="Lato"/>
                  <a:ea typeface="Lato"/>
                  <a:cs typeface="Lato"/>
                </a:rPr>
                <a:t>EHRs</a:t>
              </a:r>
              <a:endParaRPr lang="en-US" sz="3200" baseline="30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052" name="Picture 4" descr="Things You Can Do on Your Own - Cerner | ACEP">
              <a:extLst>
                <a:ext uri="{FF2B5EF4-FFF2-40B4-BE49-F238E27FC236}">
                  <a16:creationId xmlns:a16="http://schemas.microsoft.com/office/drawing/2014/main" id="{B749A7C0-8D2F-1DAF-0EB3-10B6FFA53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747" b="-1"/>
            <a:stretch/>
          </p:blipFill>
          <p:spPr bwMode="auto">
            <a:xfrm>
              <a:off x="4749800" y="3362766"/>
              <a:ext cx="2170896" cy="1557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pic Systems - Wikipedia">
              <a:extLst>
                <a:ext uri="{FF2B5EF4-FFF2-40B4-BE49-F238E27FC236}">
                  <a16:creationId xmlns:a16="http://schemas.microsoft.com/office/drawing/2014/main" id="{0214D81A-B4F4-96E7-578D-4493CEA96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422" y="3855405"/>
              <a:ext cx="1861056" cy="72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B8AD14-8A3F-6898-2847-534A73B9BD04}"/>
              </a:ext>
            </a:extLst>
          </p:cNvPr>
          <p:cNvGrpSpPr/>
          <p:nvPr/>
        </p:nvGrpSpPr>
        <p:grpSpPr>
          <a:xfrm>
            <a:off x="12425629" y="9957013"/>
            <a:ext cx="4039299" cy="2380094"/>
            <a:chOff x="13364380" y="9448963"/>
            <a:chExt cx="4039299" cy="23800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477B31-2900-F09C-0C4C-D0F395D8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14580363" y="9448963"/>
              <a:ext cx="1607335" cy="16073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E2774F-1507-1B36-0341-27047AF92581}"/>
                </a:ext>
              </a:extLst>
            </p:cNvPr>
            <p:cNvSpPr txBox="1"/>
            <p:nvPr/>
          </p:nvSpPr>
          <p:spPr>
            <a:xfrm>
              <a:off x="13364380" y="11244282"/>
              <a:ext cx="403929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65000"/>
                    </a:schemeClr>
                  </a:solidFill>
                  <a:latin typeface="Lato"/>
                  <a:ea typeface="Lato"/>
                  <a:cs typeface="Lato"/>
                </a:rPr>
                <a:t>Healthcare providers</a:t>
              </a:r>
              <a:endParaRPr lang="en-US" sz="3200" baseline="30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87956F9-3D11-A550-2514-46D51DB0D0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971" b="38125"/>
          <a:stretch/>
        </p:blipFill>
        <p:spPr>
          <a:xfrm>
            <a:off x="7213736" y="6501198"/>
            <a:ext cx="1589696" cy="174151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9A90846-0953-7861-5235-3FAAF043E54A}"/>
              </a:ext>
            </a:extLst>
          </p:cNvPr>
          <p:cNvGrpSpPr/>
          <p:nvPr/>
        </p:nvGrpSpPr>
        <p:grpSpPr>
          <a:xfrm>
            <a:off x="4428175" y="2690524"/>
            <a:ext cx="7370271" cy="1926967"/>
            <a:chOff x="303191" y="2691550"/>
            <a:chExt cx="7370271" cy="19269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CF811-1705-3A94-71D6-568B49C1292B}"/>
                </a:ext>
              </a:extLst>
            </p:cNvPr>
            <p:cNvSpPr txBox="1"/>
            <p:nvPr/>
          </p:nvSpPr>
          <p:spPr>
            <a:xfrm>
              <a:off x="1468686" y="4033742"/>
              <a:ext cx="512183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+mj-lt"/>
                </a:rPr>
                <a:t>Patient Management Tools</a:t>
              </a:r>
            </a:p>
          </p:txBody>
        </p:sp>
        <p:pic>
          <p:nvPicPr>
            <p:cNvPr id="2054" name="Picture 6" descr="Global Oncology Trends 2018 - IQVIA">
              <a:extLst>
                <a:ext uri="{FF2B5EF4-FFF2-40B4-BE49-F238E27FC236}">
                  <a16:creationId xmlns:a16="http://schemas.microsoft.com/office/drawing/2014/main" id="{8DF642A1-24A7-DD9E-9E58-50E34C015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91" y="2862343"/>
              <a:ext cx="2170896" cy="78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Belong Cancer App - Beating Cancer Together | Belong Cancer">
              <a:extLst>
                <a:ext uri="{FF2B5EF4-FFF2-40B4-BE49-F238E27FC236}">
                  <a16:creationId xmlns:a16="http://schemas.microsoft.com/office/drawing/2014/main" id="{C0C75C69-BFCF-C230-9176-514A179BE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183" y="2691550"/>
              <a:ext cx="2790845" cy="1015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ealthhub.sg Feature &quot;What's Making Me Itchy Down There?&quot; - Dr. HM Liew  Skin Clinic">
              <a:extLst>
                <a:ext uri="{FF2B5EF4-FFF2-40B4-BE49-F238E27FC236}">
                  <a16:creationId xmlns:a16="http://schemas.microsoft.com/office/drawing/2014/main" id="{2714EB2B-7C73-A640-ECE2-E50C615120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6" t="36369" r="19444" b="37408"/>
            <a:stretch/>
          </p:blipFill>
          <p:spPr bwMode="auto">
            <a:xfrm>
              <a:off x="5517499" y="2751420"/>
              <a:ext cx="2155963" cy="89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F6FD07-BCD1-19C2-A1F2-09328DA81E0F}"/>
              </a:ext>
            </a:extLst>
          </p:cNvPr>
          <p:cNvCxnSpPr>
            <a:cxnSpLocks/>
          </p:cNvCxnSpPr>
          <p:nvPr/>
        </p:nvCxnSpPr>
        <p:spPr>
          <a:xfrm flipH="1">
            <a:off x="10461376" y="11055285"/>
            <a:ext cx="2959124" cy="0"/>
          </a:xfrm>
          <a:prstGeom prst="straightConnector1">
            <a:avLst/>
          </a:prstGeom>
          <a:ln w="76200">
            <a:solidFill>
              <a:srgbClr val="FF9E9E">
                <a:alpha val="40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FD2ED8-F767-8E26-0C37-225B38AB8B28}"/>
              </a:ext>
            </a:extLst>
          </p:cNvPr>
          <p:cNvSpPr txBox="1"/>
          <p:nvPr/>
        </p:nvSpPr>
        <p:spPr>
          <a:xfrm>
            <a:off x="15902040" y="7952794"/>
            <a:ext cx="373370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Breast Cancer Patients</a:t>
            </a:r>
            <a:endParaRPr lang="en-US" sz="3200" baseline="30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D242FC-AA02-CA58-8003-E766572E5C65}"/>
              </a:ext>
            </a:extLst>
          </p:cNvPr>
          <p:cNvGrpSpPr/>
          <p:nvPr/>
        </p:nvGrpSpPr>
        <p:grpSpPr>
          <a:xfrm>
            <a:off x="12865787" y="6391792"/>
            <a:ext cx="2433851" cy="2584987"/>
            <a:chOff x="3749230" y="9316502"/>
            <a:chExt cx="2433851" cy="25849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C3D1C6-CC1F-0E22-7EE8-21DA634672B3}"/>
                </a:ext>
              </a:extLst>
            </p:cNvPr>
            <p:cNvSpPr txBox="1"/>
            <p:nvPr/>
          </p:nvSpPr>
          <p:spPr>
            <a:xfrm>
              <a:off x="3749230" y="11316714"/>
              <a:ext cx="2433851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tx2"/>
                  </a:solidFill>
                  <a:latin typeface="Lato"/>
                  <a:ea typeface="Lato"/>
                  <a:cs typeface="Lato"/>
                </a:rPr>
                <a:t>Hospitals</a:t>
              </a:r>
              <a:endParaRPr lang="en-US" sz="3200" baseline="30000" dirty="0">
                <a:solidFill>
                  <a:schemeClr val="tx2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2F6221-5E95-8EA3-0888-1F0B318AB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146523" y="9316502"/>
              <a:ext cx="1589697" cy="158969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E2548-B4BF-E3E3-B228-73FF0AD3A354}"/>
              </a:ext>
            </a:extLst>
          </p:cNvPr>
          <p:cNvSpPr txBox="1"/>
          <p:nvPr/>
        </p:nvSpPr>
        <p:spPr>
          <a:xfrm>
            <a:off x="11193443" y="10647082"/>
            <a:ext cx="1636930" cy="89255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Interface with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11FA2B-20A3-3DFF-7CBF-09706D42DC3B}"/>
              </a:ext>
            </a:extLst>
          </p:cNvPr>
          <p:cNvCxnSpPr>
            <a:cxnSpLocks/>
          </p:cNvCxnSpPr>
          <p:nvPr/>
        </p:nvCxnSpPr>
        <p:spPr>
          <a:xfrm flipH="1">
            <a:off x="8999349" y="7309975"/>
            <a:ext cx="3923041" cy="61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4F55F2-B140-B752-EE7F-E25DBB1C93F7}"/>
              </a:ext>
            </a:extLst>
          </p:cNvPr>
          <p:cNvSpPr txBox="1"/>
          <p:nvPr/>
        </p:nvSpPr>
        <p:spPr>
          <a:xfrm>
            <a:off x="9526710" y="6800943"/>
            <a:ext cx="3179612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9E9E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Pay for clinician /patient module</a:t>
            </a:r>
            <a:endParaRPr lang="en-US" sz="3200" baseline="30000" dirty="0">
              <a:solidFill>
                <a:schemeClr val="tx2"/>
              </a:solidFill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1901E75-3D78-4037-25C8-DC23419C70F9}"/>
              </a:ext>
            </a:extLst>
          </p:cNvPr>
          <p:cNvCxnSpPr>
            <a:cxnSpLocks/>
            <a:stCxn id="15" idx="1"/>
            <a:endCxn id="2050" idx="1"/>
          </p:cNvCxnSpPr>
          <p:nvPr/>
        </p:nvCxnSpPr>
        <p:spPr>
          <a:xfrm rot="10800000" flipH="1" flipV="1">
            <a:off x="5593670" y="4325104"/>
            <a:ext cx="658586" cy="6708010"/>
          </a:xfrm>
          <a:prstGeom prst="bentConnector3">
            <a:avLst>
              <a:gd name="adj1" fmla="val -111846"/>
            </a:avLst>
          </a:prstGeom>
          <a:ln w="76200">
            <a:solidFill>
              <a:srgbClr val="FF9E9E">
                <a:alpha val="40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368F1D-7FF3-A431-2D0B-707780DE7B74}"/>
              </a:ext>
            </a:extLst>
          </p:cNvPr>
          <p:cNvSpPr txBox="1"/>
          <p:nvPr/>
        </p:nvSpPr>
        <p:spPr>
          <a:xfrm>
            <a:off x="3739980" y="7139108"/>
            <a:ext cx="2170896" cy="89255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Integrates with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938E043-593D-3D0B-2446-C1E714BBEAFC}"/>
              </a:ext>
            </a:extLst>
          </p:cNvPr>
          <p:cNvCxnSpPr>
            <a:cxnSpLocks/>
            <a:stCxn id="2058" idx="3"/>
            <a:endCxn id="2" idx="0"/>
          </p:cNvCxnSpPr>
          <p:nvPr/>
        </p:nvCxnSpPr>
        <p:spPr>
          <a:xfrm>
            <a:off x="11798446" y="3198248"/>
            <a:ext cx="5985490" cy="3260361"/>
          </a:xfrm>
          <a:prstGeom prst="bentConnector2">
            <a:avLst/>
          </a:prstGeom>
          <a:ln w="76200">
            <a:solidFill>
              <a:srgbClr val="FF9E9E">
                <a:alpha val="2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F34B05E-9010-4E9D-213D-937903ED0742}"/>
              </a:ext>
            </a:extLst>
          </p:cNvPr>
          <p:cNvSpPr txBox="1"/>
          <p:nvPr/>
        </p:nvSpPr>
        <p:spPr>
          <a:xfrm>
            <a:off x="16961689" y="4176261"/>
            <a:ext cx="163693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Serve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49" name="Elbow Connector 2048">
            <a:extLst>
              <a:ext uri="{FF2B5EF4-FFF2-40B4-BE49-F238E27FC236}">
                <a16:creationId xmlns:a16="http://schemas.microsoft.com/office/drawing/2014/main" id="{88BC22B7-1C3A-3277-DE6F-8324975B0D7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5259268" y="9030012"/>
            <a:ext cx="2509625" cy="1763125"/>
          </a:xfrm>
          <a:prstGeom prst="bentConnector2">
            <a:avLst/>
          </a:prstGeom>
          <a:ln w="76200">
            <a:solidFill>
              <a:srgbClr val="FF9E9E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>
            <a:extLst>
              <a:ext uri="{FF2B5EF4-FFF2-40B4-BE49-F238E27FC236}">
                <a16:creationId xmlns:a16="http://schemas.microsoft.com/office/drawing/2014/main" id="{FCBE1223-9817-CA6F-6FA2-05402F8D4857}"/>
              </a:ext>
            </a:extLst>
          </p:cNvPr>
          <p:cNvSpPr txBox="1"/>
          <p:nvPr/>
        </p:nvSpPr>
        <p:spPr>
          <a:xfrm>
            <a:off x="17036099" y="9877830"/>
            <a:ext cx="163693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Serve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2B89CA44-0B40-EB23-358C-42F42A2B68F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008584" y="4668704"/>
            <a:ext cx="0" cy="1832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D8EEB13D-D68A-47BD-18F3-1E6F7FFD0CF6}"/>
              </a:ext>
            </a:extLst>
          </p:cNvPr>
          <p:cNvCxnSpPr>
            <a:cxnSpLocks/>
          </p:cNvCxnSpPr>
          <p:nvPr/>
        </p:nvCxnSpPr>
        <p:spPr>
          <a:xfrm>
            <a:off x="8065112" y="8341093"/>
            <a:ext cx="0" cy="2036304"/>
          </a:xfrm>
          <a:prstGeom prst="straightConnector1">
            <a:avLst/>
          </a:prstGeom>
          <a:ln w="76200">
            <a:solidFill>
              <a:srgbClr val="FF9E9E">
                <a:alpha val="40000"/>
              </a:srgb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C63EEFF-73BD-C1D1-D96A-B634BCC4D549}"/>
              </a:ext>
            </a:extLst>
          </p:cNvPr>
          <p:cNvSpPr txBox="1"/>
          <p:nvPr/>
        </p:nvSpPr>
        <p:spPr>
          <a:xfrm>
            <a:off x="7020498" y="8852676"/>
            <a:ext cx="2170896" cy="89255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Integrates with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5D768-B861-9DDC-4AEE-61372A790D79}"/>
              </a:ext>
            </a:extLst>
          </p:cNvPr>
          <p:cNvSpPr txBox="1"/>
          <p:nvPr/>
        </p:nvSpPr>
        <p:spPr>
          <a:xfrm>
            <a:off x="6525492" y="4895570"/>
            <a:ext cx="3160907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9E9E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Pay for patient module*</a:t>
            </a:r>
            <a:endParaRPr lang="en-US" sz="3200" baseline="30000" dirty="0">
              <a:solidFill>
                <a:schemeClr val="tx2"/>
              </a:solidFill>
            </a:endParaRPr>
          </a:p>
        </p:txBody>
      </p:sp>
      <p:cxnSp>
        <p:nvCxnSpPr>
          <p:cNvPr id="2077" name="Straight Arrow Connector 2076">
            <a:extLst>
              <a:ext uri="{FF2B5EF4-FFF2-40B4-BE49-F238E27FC236}">
                <a16:creationId xmlns:a16="http://schemas.microsoft.com/office/drawing/2014/main" id="{909A6AFF-51FC-C321-3870-B6662BF69E03}"/>
              </a:ext>
            </a:extLst>
          </p:cNvPr>
          <p:cNvCxnSpPr>
            <a:cxnSpLocks/>
          </p:cNvCxnSpPr>
          <p:nvPr/>
        </p:nvCxnSpPr>
        <p:spPr>
          <a:xfrm>
            <a:off x="14852777" y="7293696"/>
            <a:ext cx="2250659" cy="0"/>
          </a:xfrm>
          <a:prstGeom prst="straightConnector1">
            <a:avLst/>
          </a:prstGeom>
          <a:ln w="76200">
            <a:solidFill>
              <a:srgbClr val="FF9E9E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" name="TextBox 2080">
            <a:extLst>
              <a:ext uri="{FF2B5EF4-FFF2-40B4-BE49-F238E27FC236}">
                <a16:creationId xmlns:a16="http://schemas.microsoft.com/office/drawing/2014/main" id="{1C6048F0-98AF-9CA3-4478-F7355381F87B}"/>
              </a:ext>
            </a:extLst>
          </p:cNvPr>
          <p:cNvSpPr txBox="1"/>
          <p:nvPr/>
        </p:nvSpPr>
        <p:spPr>
          <a:xfrm>
            <a:off x="15083575" y="6986214"/>
            <a:ext cx="163693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600" b="1" dirty="0">
                <a:solidFill>
                  <a:schemeClr val="bg1">
                    <a:lumMod val="65000"/>
                  </a:schemeClr>
                </a:solidFill>
                <a:latin typeface="Lato"/>
                <a:ea typeface="Lato"/>
                <a:cs typeface="Lato"/>
              </a:rPr>
              <a:t>Serve</a:t>
            </a:r>
            <a:endParaRPr lang="en-US" sz="2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268D3-52AC-FDE1-2F6E-FC5BA234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303D1-7BDA-3716-F999-E79DA7032EC0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Business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1CB74-4F4C-0B71-74B8-FF0FF51176EA}"/>
              </a:ext>
            </a:extLst>
          </p:cNvPr>
          <p:cNvSpPr txBox="1"/>
          <p:nvPr/>
        </p:nvSpPr>
        <p:spPr>
          <a:xfrm>
            <a:off x="17103436" y="11536887"/>
            <a:ext cx="671859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GB" sz="2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*Pay for patient/clinician refers to a licensing model where </a:t>
            </a:r>
            <a:r>
              <a:rPr lang="en-GB" sz="2000" dirty="0" err="1">
                <a:solidFill>
                  <a:schemeClr val="tx2"/>
                </a:solidFill>
                <a:latin typeface="Lato"/>
                <a:ea typeface="Lato"/>
                <a:cs typeface="Lato"/>
              </a:rPr>
              <a:t>MediPal</a:t>
            </a:r>
            <a:r>
              <a:rPr lang="en-GB" sz="20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 is listed on the EHR and hospital interested in the technology will pay to access via their own EHR</a:t>
            </a:r>
            <a:endParaRPr lang="en-US" sz="20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25D16-5FDE-EA1E-7A24-B7B65C61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A1C2856-9432-4997-24D6-470E184ED4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A1C2856-9432-4997-24D6-470E184ED4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0EECE03-F12F-DF94-6153-BC8AE0CE94B1}"/>
              </a:ext>
            </a:extLst>
          </p:cNvPr>
          <p:cNvSpPr txBox="1"/>
          <p:nvPr/>
        </p:nvSpPr>
        <p:spPr>
          <a:xfrm>
            <a:off x="561974" y="849863"/>
            <a:ext cx="232600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72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Cancer patients have </a:t>
            </a:r>
            <a:r>
              <a:rPr lang="en-GB" sz="72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key unmet support needs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586F7-D5BE-7E53-1CA6-87B8B020C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245" y="4508854"/>
            <a:ext cx="1038249" cy="1056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106C58-283C-18F7-12DF-66365C9D4562}"/>
              </a:ext>
            </a:extLst>
          </p:cNvPr>
          <p:cNvSpPr txBox="1"/>
          <p:nvPr/>
        </p:nvSpPr>
        <p:spPr>
          <a:xfrm>
            <a:off x="793937" y="5859178"/>
            <a:ext cx="457086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2400" b="1" dirty="0">
                <a:solidFill>
                  <a:schemeClr val="tx2"/>
                </a:solidFill>
                <a:latin typeface="+mj-lt"/>
              </a:rPr>
              <a:t>Significant </a:t>
            </a:r>
            <a:r>
              <a:rPr lang="en-SE" sz="2400" b="1" dirty="0">
                <a:solidFill>
                  <a:schemeClr val="accent2"/>
                </a:solidFill>
                <a:latin typeface="+mj-lt"/>
              </a:rPr>
              <a:t>stress and anxiety</a:t>
            </a:r>
            <a:r>
              <a:rPr lang="en-SE" sz="2400" b="1" baseline="30000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C43A82-F460-A116-A7FE-34D1D101E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354" y="6692783"/>
            <a:ext cx="1258030" cy="1247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733B2E-97B1-33F6-368B-9D4C91E56962}"/>
              </a:ext>
            </a:extLst>
          </p:cNvPr>
          <p:cNvSpPr txBox="1"/>
          <p:nvPr/>
        </p:nvSpPr>
        <p:spPr>
          <a:xfrm>
            <a:off x="527470" y="8325369"/>
            <a:ext cx="510379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2400" b="1">
                <a:solidFill>
                  <a:schemeClr val="tx2"/>
                </a:solidFill>
                <a:latin typeface="+mj-lt"/>
              </a:rPr>
              <a:t>Trouble </a:t>
            </a:r>
            <a:r>
              <a:rPr lang="en-SE" sz="2400" b="1">
                <a:solidFill>
                  <a:schemeClr val="accent2"/>
                </a:solidFill>
                <a:latin typeface="+mj-lt"/>
              </a:rPr>
              <a:t>retaining information </a:t>
            </a:r>
            <a:r>
              <a:rPr lang="en-SE" sz="2400" b="1">
                <a:solidFill>
                  <a:schemeClr val="tx2"/>
                </a:solidFill>
                <a:latin typeface="+mj-lt"/>
              </a:rPr>
              <a:t>discussed during consultations</a:t>
            </a:r>
            <a:r>
              <a:rPr lang="en-SE" sz="2400" b="1" baseline="30000">
                <a:solidFill>
                  <a:schemeClr val="tx2"/>
                </a:solidFill>
                <a:latin typeface="+mj-lt"/>
              </a:rPr>
              <a:t>3</a:t>
            </a:r>
            <a:endParaRPr lang="en-US" sz="2400" b="1" baseline="3000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07C49B-6DBA-702D-F73C-404E7F6DE4F2}"/>
              </a:ext>
            </a:extLst>
          </p:cNvPr>
          <p:cNvGrpSpPr/>
          <p:nvPr/>
        </p:nvGrpSpPr>
        <p:grpSpPr>
          <a:xfrm>
            <a:off x="2366994" y="9494079"/>
            <a:ext cx="1282464" cy="1121340"/>
            <a:chOff x="7860270" y="8198745"/>
            <a:chExt cx="2032356" cy="186078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F63BCEE-B68C-4A5D-6D02-4E5AC0AED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69445" y="8436350"/>
              <a:ext cx="1623181" cy="162318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7F92752-C149-A10E-E856-DD350C94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60270" y="8198745"/>
              <a:ext cx="839427" cy="8394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725CE0F-A0BC-A91F-51D5-5D9EB7CBB561}"/>
              </a:ext>
            </a:extLst>
          </p:cNvPr>
          <p:cNvSpPr txBox="1"/>
          <p:nvPr/>
        </p:nvSpPr>
        <p:spPr>
          <a:xfrm>
            <a:off x="831604" y="11096317"/>
            <a:ext cx="449553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2400" b="1">
                <a:solidFill>
                  <a:schemeClr val="tx2"/>
                </a:solidFill>
                <a:latin typeface="+mj-lt"/>
              </a:rPr>
              <a:t>Unable to </a:t>
            </a:r>
            <a:r>
              <a:rPr lang="en-SE" sz="2400" b="1">
                <a:solidFill>
                  <a:schemeClr val="accent2"/>
                </a:solidFill>
                <a:latin typeface="+mj-lt"/>
              </a:rPr>
              <a:t>interpret technical medical information</a:t>
            </a:r>
            <a:r>
              <a:rPr lang="en-SE" sz="2400" b="1" baseline="3000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BC021-005F-F84D-BAC8-DDD04C3188E7}"/>
              </a:ext>
            </a:extLst>
          </p:cNvPr>
          <p:cNvSpPr txBox="1"/>
          <p:nvPr/>
        </p:nvSpPr>
        <p:spPr>
          <a:xfrm>
            <a:off x="527470" y="3278815"/>
            <a:ext cx="54926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0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Patients face </a:t>
            </a:r>
            <a:r>
              <a:rPr lang="en-GB" sz="3000" b="1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unmet information needs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752B7E-5DE7-37B7-A9A5-A1CFE7266221}"/>
              </a:ext>
            </a:extLst>
          </p:cNvPr>
          <p:cNvCxnSpPr>
            <a:cxnSpLocks/>
          </p:cNvCxnSpPr>
          <p:nvPr/>
        </p:nvCxnSpPr>
        <p:spPr>
          <a:xfrm>
            <a:off x="6020103" y="7334336"/>
            <a:ext cx="3246425" cy="0"/>
          </a:xfrm>
          <a:prstGeom prst="line">
            <a:avLst/>
          </a:prstGeom>
          <a:ln w="76200">
            <a:solidFill>
              <a:srgbClr val="FF9E9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463DA7-6CD6-CE28-FF7E-32DD08969C07}"/>
              </a:ext>
            </a:extLst>
          </p:cNvPr>
          <p:cNvSpPr txBox="1"/>
          <p:nvPr/>
        </p:nvSpPr>
        <p:spPr>
          <a:xfrm>
            <a:off x="9008760" y="3509648"/>
            <a:ext cx="722237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0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However, online information are: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EAD2-E2CB-E80F-453A-AF9E22509B7A}"/>
              </a:ext>
            </a:extLst>
          </p:cNvPr>
          <p:cNvSpPr txBox="1"/>
          <p:nvPr/>
        </p:nvSpPr>
        <p:spPr>
          <a:xfrm>
            <a:off x="10091272" y="4694999"/>
            <a:ext cx="5103798" cy="1333266"/>
          </a:xfrm>
          <a:prstGeom prst="rect">
            <a:avLst/>
          </a:prstGeom>
          <a:solidFill>
            <a:schemeClr val="bg2"/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GB" sz="2800">
                <a:solidFill>
                  <a:schemeClr val="tx2"/>
                </a:solidFill>
                <a:latin typeface="Lato" panose="020F0502020204030203" pitchFamily="34" charset="77"/>
              </a:rPr>
              <a:t>Overwhelming</a:t>
            </a:r>
            <a:endParaRPr lang="en-GB" sz="2800">
              <a:solidFill>
                <a:schemeClr val="accent2"/>
              </a:solidFill>
              <a:latin typeface="Lato" panose="020F05020202040302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5C723-EE89-4C83-6A53-4251A35FF53B}"/>
              </a:ext>
            </a:extLst>
          </p:cNvPr>
          <p:cNvSpPr txBox="1"/>
          <p:nvPr/>
        </p:nvSpPr>
        <p:spPr>
          <a:xfrm>
            <a:off x="10091272" y="8079960"/>
            <a:ext cx="5103798" cy="13332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Contradicting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82576-5557-6289-A2A8-77CE834D22E9}"/>
              </a:ext>
            </a:extLst>
          </p:cNvPr>
          <p:cNvSpPr txBox="1"/>
          <p:nvPr/>
        </p:nvSpPr>
        <p:spPr>
          <a:xfrm>
            <a:off x="10091272" y="6389344"/>
            <a:ext cx="5103798" cy="1333266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5720" rIns="91440" bIns="45720" rtlCol="0" anchor="ctr">
            <a:noAutofit/>
          </a:bodyPr>
          <a:lstStyle/>
          <a:p>
            <a:pPr algn="ctr"/>
            <a:r>
              <a:rPr lang="en-GB" sz="2800">
                <a:solidFill>
                  <a:schemeClr val="tx2"/>
                </a:solidFill>
                <a:latin typeface="Lato"/>
                <a:ea typeface="Lato"/>
                <a:cs typeface="Lato"/>
              </a:rPr>
              <a:t>Not personalised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7A6C3-B0BB-4219-3115-F48577407FF6}"/>
              </a:ext>
            </a:extLst>
          </p:cNvPr>
          <p:cNvSpPr txBox="1"/>
          <p:nvPr/>
        </p:nvSpPr>
        <p:spPr>
          <a:xfrm>
            <a:off x="10068121" y="9700749"/>
            <a:ext cx="5103798" cy="1447439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Difficulty discerning the 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GB" sz="28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quality of information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E81E5C-8B0F-984D-B30B-F7EC88FB571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411" y="4430363"/>
            <a:ext cx="1664263" cy="16642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B9DF8B-6A54-769A-7AF5-0B87BD3BF571}"/>
              </a:ext>
            </a:extLst>
          </p:cNvPr>
          <p:cNvSpPr txBox="1"/>
          <p:nvPr/>
        </p:nvSpPr>
        <p:spPr>
          <a:xfrm>
            <a:off x="-5855418" y="6066031"/>
            <a:ext cx="384837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Health information seeking as coping mechanism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CE727-9A3E-BF2F-5936-65504A307B55}"/>
              </a:ext>
            </a:extLst>
          </p:cNvPr>
          <p:cNvSpPr txBox="1"/>
          <p:nvPr/>
        </p:nvSpPr>
        <p:spPr>
          <a:xfrm>
            <a:off x="-5554441" y="8276334"/>
            <a:ext cx="324055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Patients often turn to the Internet for resources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87B38-1564-11F7-1B60-149EE6984F61}"/>
              </a:ext>
            </a:extLst>
          </p:cNvPr>
          <p:cNvSpPr txBox="1"/>
          <p:nvPr/>
        </p:nvSpPr>
        <p:spPr>
          <a:xfrm>
            <a:off x="26030347" y="8325369"/>
            <a:ext cx="40605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Less able to make informed decisions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3EF684-DDBB-D024-56F9-CB368222D714}"/>
              </a:ext>
            </a:extLst>
          </p:cNvPr>
          <p:cNvSpPr txBox="1"/>
          <p:nvPr/>
        </p:nvSpPr>
        <p:spPr>
          <a:xfrm>
            <a:off x="25987740" y="4470671"/>
            <a:ext cx="42260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Disempowered and unsatisfied patients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3F6A7F-0A5E-2489-3DE2-4FFE3312FB78}"/>
              </a:ext>
            </a:extLst>
          </p:cNvPr>
          <p:cNvCxnSpPr>
            <a:cxnSpLocks/>
          </p:cNvCxnSpPr>
          <p:nvPr/>
        </p:nvCxnSpPr>
        <p:spPr>
          <a:xfrm>
            <a:off x="15827661" y="7334336"/>
            <a:ext cx="2104279" cy="0"/>
          </a:xfrm>
          <a:prstGeom prst="line">
            <a:avLst/>
          </a:prstGeom>
          <a:ln w="76200">
            <a:solidFill>
              <a:srgbClr val="FF9E9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5D351A7-0DA8-F8CC-D7A0-81BE452FE0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45557" y="7788020"/>
            <a:ext cx="2041590" cy="204159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56F6F33-A721-3F1F-5E8F-0337541DB95F}"/>
              </a:ext>
            </a:extLst>
          </p:cNvPr>
          <p:cNvSpPr txBox="1"/>
          <p:nvPr/>
        </p:nvSpPr>
        <p:spPr>
          <a:xfrm>
            <a:off x="18347729" y="3461933"/>
            <a:ext cx="435762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0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Resulting in: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335F-769D-19C3-F3B3-E55CBF986C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60DBE54-DCA8-2B82-6C59-4241DCAF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74317D6-C8E4-66B4-01FA-FBA85F8687C8}"/>
              </a:ext>
            </a:extLst>
          </p:cNvPr>
          <p:cNvSpPr txBox="1"/>
          <p:nvPr/>
        </p:nvSpPr>
        <p:spPr>
          <a:xfrm>
            <a:off x="561975" y="843085"/>
            <a:ext cx="2326005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Clinicians struggle with </a:t>
            </a:r>
            <a:r>
              <a:rPr lang="en-US" sz="5400" b="1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time and resource constraints </a:t>
            </a:r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to sufficiently address the patient concerns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30FC2-BA08-264B-78D6-B9F751EABB63}"/>
              </a:ext>
            </a:extLst>
          </p:cNvPr>
          <p:cNvSpPr txBox="1"/>
          <p:nvPr/>
        </p:nvSpPr>
        <p:spPr>
          <a:xfrm>
            <a:off x="1944895" y="2548884"/>
            <a:ext cx="8864182" cy="1303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b="1">
                <a:solidFill>
                  <a:schemeClr val="tx2"/>
                </a:solidFill>
                <a:latin typeface="Lato" panose="020F0502020204030203" pitchFamily="34" charset="77"/>
              </a:rPr>
              <a:t>Consultation time is spent on…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6EB7A8-6B61-C05C-9D94-AD5C09CE7B75}"/>
              </a:ext>
            </a:extLst>
          </p:cNvPr>
          <p:cNvGrpSpPr/>
          <p:nvPr/>
        </p:nvGrpSpPr>
        <p:grpSpPr>
          <a:xfrm>
            <a:off x="3308506" y="8228229"/>
            <a:ext cx="6098341" cy="3449907"/>
            <a:chOff x="3327816" y="4060824"/>
            <a:chExt cx="6098341" cy="34499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200BA1-C89D-2621-EBDA-127A2685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5920" y="4060824"/>
              <a:ext cx="1480557" cy="148055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C6AEE-819D-8D05-D736-3F712A1EE7A2}"/>
                </a:ext>
              </a:extLst>
            </p:cNvPr>
            <p:cNvSpPr txBox="1"/>
            <p:nvPr/>
          </p:nvSpPr>
          <p:spPr>
            <a:xfrm>
              <a:off x="3327816" y="5959222"/>
              <a:ext cx="6098341" cy="15515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2"/>
                  </a:solidFill>
                  <a:latin typeface="Lato" panose="020F0502020204030203" pitchFamily="34" charset="77"/>
                </a:rPr>
                <a:t>Explaining procedures and treatment and getting patient consent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642026-36B9-89B6-E822-C466C86EA7B8}"/>
              </a:ext>
            </a:extLst>
          </p:cNvPr>
          <p:cNvGrpSpPr/>
          <p:nvPr/>
        </p:nvGrpSpPr>
        <p:grpSpPr>
          <a:xfrm>
            <a:off x="3327815" y="3991524"/>
            <a:ext cx="6098341" cy="3655619"/>
            <a:chOff x="3327816" y="8163250"/>
            <a:chExt cx="6098341" cy="36556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6010D-623E-3912-1B42-692EBBE4A0CB}"/>
                </a:ext>
              </a:extLst>
            </p:cNvPr>
            <p:cNvSpPr txBox="1"/>
            <p:nvPr/>
          </p:nvSpPr>
          <p:spPr>
            <a:xfrm>
              <a:off x="3327816" y="10267360"/>
              <a:ext cx="6098341" cy="155150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2800">
                  <a:solidFill>
                    <a:schemeClr val="tx2"/>
                  </a:solidFill>
                  <a:latin typeface="Lato" panose="020F0502020204030203" pitchFamily="34" charset="77"/>
                </a:rPr>
                <a:t>Documentation and order examinations and procedures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E677B3-7244-95D6-6082-98E30551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50204" y="8163250"/>
              <a:ext cx="1406273" cy="140627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85D61A4-05B9-CEFA-6D63-DD933F4E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671" y="7763860"/>
            <a:ext cx="2251710" cy="2189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FC39B2-F459-F5D2-5092-F346CD7122A5}"/>
              </a:ext>
            </a:extLst>
          </p:cNvPr>
          <p:cNvSpPr txBox="1"/>
          <p:nvPr/>
        </p:nvSpPr>
        <p:spPr>
          <a:xfrm>
            <a:off x="14237556" y="10335671"/>
            <a:ext cx="683793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b="1" dirty="0">
                <a:solidFill>
                  <a:schemeClr val="accent2"/>
                </a:solidFill>
                <a:latin typeface="+mj-lt"/>
              </a:rPr>
              <a:t>Insufficient time to address patient’s non-medical needs </a:t>
            </a:r>
            <a:r>
              <a:rPr lang="en-SE" b="1" baseline="30000" dirty="0">
                <a:solidFill>
                  <a:schemeClr val="tx2"/>
                </a:solidFill>
                <a:latin typeface="+mj-lt"/>
              </a:rPr>
              <a:t>7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22" name="Triangle 64">
            <a:extLst>
              <a:ext uri="{FF2B5EF4-FFF2-40B4-BE49-F238E27FC236}">
                <a16:creationId xmlns:a16="http://schemas.microsoft.com/office/drawing/2014/main" id="{99343FDE-8A3A-0F09-26A0-A12134A83171}"/>
              </a:ext>
            </a:extLst>
          </p:cNvPr>
          <p:cNvSpPr/>
          <p:nvPr/>
        </p:nvSpPr>
        <p:spPr>
          <a:xfrm rot="5400000">
            <a:off x="8083143" y="7152591"/>
            <a:ext cx="8206742" cy="716280"/>
          </a:xfrm>
          <a:prstGeom prst="triangle">
            <a:avLst>
              <a:gd name="adj" fmla="val 502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08F4E-CDEB-A274-C4E7-E2794E1BCA39}"/>
              </a:ext>
            </a:extLst>
          </p:cNvPr>
          <p:cNvSpPr txBox="1"/>
          <p:nvPr/>
        </p:nvSpPr>
        <p:spPr>
          <a:xfrm>
            <a:off x="13881670" y="5589378"/>
            <a:ext cx="754971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b="1" dirty="0">
                <a:solidFill>
                  <a:schemeClr val="accent2"/>
                </a:solidFill>
                <a:latin typeface="+mj-lt"/>
              </a:rPr>
              <a:t>High administrative burden leading to burn-out among healthcare professional in oncology </a:t>
            </a:r>
            <a:r>
              <a:rPr lang="en-SE" b="1" baseline="30000" dirty="0">
                <a:solidFill>
                  <a:schemeClr val="tx2"/>
                </a:solidFill>
                <a:latin typeface="+mj-lt"/>
              </a:rPr>
              <a:t>5, 6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825C3-1670-57BF-D436-807E8EF33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7398" y="3190968"/>
            <a:ext cx="1978254" cy="197825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99A1D68-C73E-BD64-7FD7-3CF53283A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4BE7-3E26-F814-A5B1-A1944D72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0DC6F2B-771A-7FDA-6BFF-EF85DD8E624E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Problem &lt;-&gt; solution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3295A-985D-1C3C-3ED1-DD3DF5CFB807}"/>
              </a:ext>
            </a:extLst>
          </p:cNvPr>
          <p:cNvSpPr txBox="1"/>
          <p:nvPr/>
        </p:nvSpPr>
        <p:spPr>
          <a:xfrm>
            <a:off x="8243677" y="2282631"/>
            <a:ext cx="7615013" cy="1303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 panose="020F0502020204030203" pitchFamily="34" charset="77"/>
              </a:rPr>
              <a:t>What </a:t>
            </a:r>
            <a:r>
              <a:rPr lang="en-GB" b="1" dirty="0" err="1">
                <a:solidFill>
                  <a:schemeClr val="tx2"/>
                </a:solidFill>
                <a:latin typeface="Lato" panose="020F0502020204030203" pitchFamily="34" charset="77"/>
              </a:rPr>
              <a:t>OncoSum</a:t>
            </a:r>
            <a:r>
              <a:rPr lang="en-GB" b="1" dirty="0">
                <a:solidFill>
                  <a:schemeClr val="tx2"/>
                </a:solidFill>
                <a:latin typeface="Lato" panose="020F0502020204030203" pitchFamily="34" charset="77"/>
              </a:rPr>
              <a:t> does: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2D823-E177-480A-CCAC-9FD97340ECEA}"/>
              </a:ext>
            </a:extLst>
          </p:cNvPr>
          <p:cNvSpPr txBox="1"/>
          <p:nvPr/>
        </p:nvSpPr>
        <p:spPr>
          <a:xfrm>
            <a:off x="-6905568" y="5119020"/>
            <a:ext cx="545509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2400" dirty="0">
                <a:solidFill>
                  <a:schemeClr val="accent2"/>
                </a:solidFill>
                <a:latin typeface="+mj-lt"/>
              </a:rPr>
              <a:t>Disempowered patients</a:t>
            </a:r>
            <a:r>
              <a:rPr lang="en-SE" sz="2400" dirty="0">
                <a:solidFill>
                  <a:schemeClr val="tx2"/>
                </a:solidFill>
                <a:latin typeface="+mj-lt"/>
              </a:rPr>
              <a:t> who may not be equip with the knowledge to make </a:t>
            </a:r>
            <a:r>
              <a:rPr lang="en-SE" sz="2400">
                <a:solidFill>
                  <a:schemeClr val="tx2"/>
                </a:solidFill>
                <a:latin typeface="+mj-lt"/>
              </a:rPr>
              <a:t>informed decision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s</a:t>
            </a:r>
            <a:r>
              <a:rPr lang="en-SE" sz="2400">
                <a:solidFill>
                  <a:schemeClr val="tx2"/>
                </a:solidFill>
                <a:latin typeface="+mj-lt"/>
              </a:rPr>
              <a:t> </a:t>
            </a:r>
            <a:r>
              <a:rPr lang="en-SE" sz="2400" dirty="0">
                <a:solidFill>
                  <a:schemeClr val="tx2"/>
                </a:solidFill>
                <a:latin typeface="+mj-lt"/>
              </a:rPr>
              <a:t>and self manage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C5188-D45B-D617-AF24-110E1906DD23}"/>
              </a:ext>
            </a:extLst>
          </p:cNvPr>
          <p:cNvSpPr txBox="1"/>
          <p:nvPr/>
        </p:nvSpPr>
        <p:spPr>
          <a:xfrm>
            <a:off x="811709" y="2343094"/>
            <a:ext cx="5815013" cy="1303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 panose="020F0502020204030203" pitchFamily="34" charset="77"/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AD0-AF78-1848-D8F2-6B3EE22034F2}"/>
              </a:ext>
            </a:extLst>
          </p:cNvPr>
          <p:cNvSpPr txBox="1"/>
          <p:nvPr/>
        </p:nvSpPr>
        <p:spPr>
          <a:xfrm>
            <a:off x="16485255" y="2343095"/>
            <a:ext cx="7615013" cy="1303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  <a:latin typeface="Lato" panose="020F0502020204030203" pitchFamily="34" charset="77"/>
              </a:rPr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E364-E675-E175-61FD-315FA22F112C}"/>
              </a:ext>
            </a:extLst>
          </p:cNvPr>
          <p:cNvSpPr txBox="1"/>
          <p:nvPr/>
        </p:nvSpPr>
        <p:spPr>
          <a:xfrm>
            <a:off x="9323638" y="6434054"/>
            <a:ext cx="54550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3200" dirty="0">
                <a:solidFill>
                  <a:schemeClr val="tx2"/>
                </a:solidFill>
                <a:latin typeface="+mj-lt"/>
              </a:rPr>
              <a:t>Provide </a:t>
            </a:r>
            <a:r>
              <a:rPr lang="en-SE" sz="3200" dirty="0">
                <a:solidFill>
                  <a:schemeClr val="accent1"/>
                </a:solidFill>
                <a:latin typeface="+mj-lt"/>
              </a:rPr>
              <a:t>patients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 with </a:t>
            </a:r>
            <a:r>
              <a:rPr lang="en-SE" sz="3200" dirty="0">
                <a:solidFill>
                  <a:schemeClr val="accent1"/>
                </a:solidFill>
                <a:latin typeface="+mj-lt"/>
              </a:rPr>
              <a:t>personalised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en-SE" sz="3200" dirty="0">
                <a:solidFill>
                  <a:schemeClr val="accent1"/>
                </a:solidFill>
                <a:latin typeface="+mj-lt"/>
              </a:rPr>
              <a:t>reliable health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C0B09-D23D-CB18-F758-82A92C5626C7}"/>
              </a:ext>
            </a:extLst>
          </p:cNvPr>
          <p:cNvSpPr txBox="1"/>
          <p:nvPr/>
        </p:nvSpPr>
        <p:spPr>
          <a:xfrm>
            <a:off x="-6620448" y="10501907"/>
            <a:ext cx="545509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>
                <a:solidFill>
                  <a:schemeClr val="accent2"/>
                </a:solidFill>
                <a:latin typeface="+mj-lt"/>
              </a:rPr>
              <a:t>High administrative burden</a:t>
            </a:r>
            <a:r>
              <a:rPr lang="en-SE" sz="2400" dirty="0">
                <a:solidFill>
                  <a:schemeClr val="tx2"/>
                </a:solidFill>
                <a:latin typeface="+mj-lt"/>
              </a:rPr>
              <a:t> leading to burn out</a:t>
            </a:r>
            <a:endParaRPr lang="en-US" sz="24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+mj-lt"/>
                <a:ea typeface="Lato"/>
                <a:cs typeface="Lato"/>
              </a:rPr>
              <a:t>Insufficient time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Lato"/>
                <a:cs typeface="Lato"/>
              </a:rPr>
              <a:t> to understand address patient’s needs </a:t>
            </a:r>
            <a:endParaRPr lang="en-SE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FF1F2-22AC-DF7E-F8E8-41A6009B31F7}"/>
              </a:ext>
            </a:extLst>
          </p:cNvPr>
          <p:cNvSpPr txBox="1"/>
          <p:nvPr/>
        </p:nvSpPr>
        <p:spPr>
          <a:xfrm>
            <a:off x="9559331" y="10501907"/>
            <a:ext cx="498370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SE" sz="3200" dirty="0">
                <a:solidFill>
                  <a:schemeClr val="tx2"/>
                </a:solidFill>
                <a:latin typeface="+mj-lt"/>
              </a:rPr>
              <a:t>Provide </a:t>
            </a:r>
            <a:r>
              <a:rPr lang="en-SE" sz="3200" dirty="0">
                <a:solidFill>
                  <a:schemeClr val="accent1"/>
                </a:solidFill>
                <a:latin typeface="+mj-lt"/>
              </a:rPr>
              <a:t>clinicians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 with a Co-pilot to </a:t>
            </a:r>
            <a:r>
              <a:rPr lang="en-SE" sz="3200" dirty="0">
                <a:solidFill>
                  <a:schemeClr val="accent1"/>
                </a:solidFill>
                <a:latin typeface="+mj-lt"/>
              </a:rPr>
              <a:t>reduce administrative burden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D8ECA-B390-ECB8-D45F-8ABBB0817C4B}"/>
              </a:ext>
            </a:extLst>
          </p:cNvPr>
          <p:cNvSpPr txBox="1"/>
          <p:nvPr/>
        </p:nvSpPr>
        <p:spPr>
          <a:xfrm>
            <a:off x="24388162" y="4476293"/>
            <a:ext cx="6744805" cy="29497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E" sz="3200" dirty="0">
                <a:solidFill>
                  <a:schemeClr val="tx2"/>
                </a:solidFill>
                <a:latin typeface="+mj-lt"/>
              </a:rPr>
              <a:t>Greater </a:t>
            </a:r>
            <a:r>
              <a:rPr lang="en-SE" sz="3200" dirty="0">
                <a:solidFill>
                  <a:schemeClr val="accent2"/>
                </a:solidFill>
                <a:latin typeface="+mj-lt"/>
              </a:rPr>
              <a:t>patient satisfaction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E" sz="3200" dirty="0">
                <a:solidFill>
                  <a:schemeClr val="accent2"/>
                </a:solidFill>
                <a:latin typeface="+mj-lt"/>
              </a:rPr>
              <a:t>Reduce stress 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&amp;</a:t>
            </a:r>
            <a:r>
              <a:rPr lang="en-SE" sz="32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anxiety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E" sz="3200" dirty="0">
                <a:solidFill>
                  <a:schemeClr val="tx2"/>
                </a:solidFill>
                <a:latin typeface="+mj-lt"/>
              </a:rPr>
              <a:t>Make </a:t>
            </a:r>
            <a:r>
              <a:rPr lang="en-SE" sz="3200" dirty="0">
                <a:solidFill>
                  <a:schemeClr val="accent2"/>
                </a:solidFill>
                <a:latin typeface="+mj-lt"/>
              </a:rPr>
              <a:t>more informed decision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E" sz="3200" dirty="0">
                <a:solidFill>
                  <a:schemeClr val="tx2"/>
                </a:solidFill>
                <a:latin typeface="+mj-lt"/>
              </a:rPr>
              <a:t>Better </a:t>
            </a:r>
            <a:r>
              <a:rPr lang="en-SE" sz="3200" dirty="0">
                <a:solidFill>
                  <a:schemeClr val="accent2"/>
                </a:solidFill>
                <a:latin typeface="+mj-lt"/>
              </a:rPr>
              <a:t>self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66F7F-3B47-DDA1-6FC5-1AA77FA16C5D}"/>
              </a:ext>
            </a:extLst>
          </p:cNvPr>
          <p:cNvSpPr txBox="1"/>
          <p:nvPr/>
        </p:nvSpPr>
        <p:spPr>
          <a:xfrm>
            <a:off x="24384000" y="8330497"/>
            <a:ext cx="6543376" cy="44270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SE" sz="3200" dirty="0">
                <a:solidFill>
                  <a:schemeClr val="accent2"/>
                </a:solidFill>
                <a:latin typeface="+mj-lt"/>
              </a:rPr>
              <a:t>Reduce</a:t>
            </a:r>
            <a:r>
              <a:rPr lang="en-SE" sz="3200" dirty="0">
                <a:solidFill>
                  <a:schemeClr val="tx2"/>
                </a:solidFill>
                <a:latin typeface="+mj-lt"/>
              </a:rPr>
              <a:t> oncology healthcare professional </a:t>
            </a:r>
            <a:r>
              <a:rPr lang="en-SE" sz="3200" dirty="0">
                <a:solidFill>
                  <a:schemeClr val="accent2"/>
                </a:solidFill>
                <a:latin typeface="+mj-lt"/>
              </a:rPr>
              <a:t>burn-out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Greater efficiency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in care delivery with less time spend on administration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Data integration &amp; control</a:t>
            </a:r>
            <a:endParaRPr lang="en-SE" sz="3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AFFBA5-58A7-3A4B-D6D9-CDCFF7C2E7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83" y="4286889"/>
            <a:ext cx="1664263" cy="166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4A00D-F030-A02A-48A3-32D3E6298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03" y="8235326"/>
            <a:ext cx="1569660" cy="1569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179D63-D120-B41F-DEF6-CF155F81E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3157" y="3921704"/>
            <a:ext cx="2076053" cy="2076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797E3-E44E-8194-A2A7-4D58EC80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8383" y="8440011"/>
            <a:ext cx="1625600" cy="1625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44D201-734C-A729-2B8A-ECB6D4765D1E}"/>
              </a:ext>
            </a:extLst>
          </p:cNvPr>
          <p:cNvSpPr/>
          <p:nvPr/>
        </p:nvSpPr>
        <p:spPr>
          <a:xfrm>
            <a:off x="8561281" y="2609850"/>
            <a:ext cx="6979805" cy="9673574"/>
          </a:xfrm>
          <a:prstGeom prst="rect">
            <a:avLst/>
          </a:prstGeom>
          <a:noFill/>
          <a:ln w="38100"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3B9842-8C19-BC45-B054-0A09076B8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8F7543-1039-754A-5214-A6841B49909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62679" y="8440011"/>
            <a:ext cx="1480557" cy="14805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89FDED-A37C-AD37-CB27-86E873801BB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56272" y="4203306"/>
            <a:ext cx="1406273" cy="14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0AE91-3774-9602-4E71-CF80CC5E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9BA6E89-A639-3F2C-B613-CB9940CB0343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Approach: A combination of fine-tuning and prompt engineering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586842-1BBF-DADB-8F2A-2913475F5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81A57-DFCA-8B67-A268-6B57BE94485E}"/>
              </a:ext>
            </a:extLst>
          </p:cNvPr>
          <p:cNvSpPr txBox="1"/>
          <p:nvPr/>
        </p:nvSpPr>
        <p:spPr>
          <a:xfrm>
            <a:off x="1880170" y="2609709"/>
            <a:ext cx="75497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Fine-tuning Open Source LLM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B5A47-C5E4-0E80-3650-7C0E2E923503}"/>
              </a:ext>
            </a:extLst>
          </p:cNvPr>
          <p:cNvSpPr txBox="1"/>
          <p:nvPr/>
        </p:nvSpPr>
        <p:spPr>
          <a:xfrm>
            <a:off x="14273115" y="2609709"/>
            <a:ext cx="75497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Prompt Engineering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160D7E3-0A70-114E-74E9-3946165A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70268"/>
              </p:ext>
            </p:extLst>
          </p:nvPr>
        </p:nvGraphicFramePr>
        <p:xfrm>
          <a:off x="1068640" y="4099336"/>
          <a:ext cx="9847010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5207">
                  <a:extLst>
                    <a:ext uri="{9D8B030D-6E8A-4147-A177-3AD203B41FA5}">
                      <a16:colId xmlns:a16="http://schemas.microsoft.com/office/drawing/2014/main" val="818814314"/>
                    </a:ext>
                  </a:extLst>
                </a:gridCol>
                <a:gridCol w="7271803">
                  <a:extLst>
                    <a:ext uri="{9D8B030D-6E8A-4147-A177-3AD203B41FA5}">
                      <a16:colId xmlns:a16="http://schemas.microsoft.com/office/drawing/2014/main" val="317814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Open-source model used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 err="1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MedLlama</a:t>
                      </a:r>
                      <a:r>
                        <a:rPr lang="en-US" sz="30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(Llama 2-based model trained with </a:t>
                      </a:r>
                      <a:r>
                        <a:rPr lang="en-US" sz="3000" kern="1200" dirty="0" err="1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MedQA</a:t>
                      </a:r>
                      <a:r>
                        <a:rPr lang="en-US" sz="30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dataset)</a:t>
                      </a:r>
                      <a:endParaRPr lang="en-SE" sz="30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5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Dataset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Open-sourced Oncology specific real-conversations between patients and physicians</a:t>
                      </a:r>
                      <a:endParaRPr lang="en-SE" sz="30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Fine-tuning method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 err="1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QLoRa</a:t>
                      </a:r>
                      <a:r>
                        <a:rPr lang="en-US" sz="30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 (An efficient fine-tuning approach for LLMs)</a:t>
                      </a:r>
                      <a:endParaRPr lang="en-SE" sz="30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752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13C35B-D8C9-E5C5-D814-9806FF29A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39518"/>
              </p:ext>
            </p:extLst>
          </p:nvPr>
        </p:nvGraphicFramePr>
        <p:xfrm>
          <a:off x="12273916" y="3916456"/>
          <a:ext cx="11548110" cy="853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0082">
                  <a:extLst>
                    <a:ext uri="{9D8B030D-6E8A-4147-A177-3AD203B41FA5}">
                      <a16:colId xmlns:a16="http://schemas.microsoft.com/office/drawing/2014/main" val="818814314"/>
                    </a:ext>
                  </a:extLst>
                </a:gridCol>
                <a:gridCol w="8528028">
                  <a:extLst>
                    <a:ext uri="{9D8B030D-6E8A-4147-A177-3AD203B41FA5}">
                      <a16:colId xmlns:a16="http://schemas.microsoft.com/office/drawing/2014/main" val="3178149620"/>
                    </a:ext>
                  </a:extLst>
                </a:gridCol>
              </a:tblGrid>
              <a:tr h="477744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Expertise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You are a medical oncologist consultant </a:t>
                      </a:r>
                      <a:endParaRPr lang="en-SE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53190"/>
                  </a:ext>
                </a:extLst>
              </a:tr>
              <a:tr h="1270224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Instructions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[Clinician]: Write a detailed clinical documentation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 document down items in the conversation notes you had with the patient in the electronic health record.</a:t>
                      </a:r>
                      <a:endParaRPr lang="en-SE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[Patient]: Write a concise and clear summary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 your patients in layman language on the items discussed during the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Input document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“{conversation history}”</a:t>
                      </a:r>
                      <a:endParaRPr lang="en-SE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1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Specified output format </a:t>
                      </a:r>
                      <a:endParaRPr lang="en-SG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The output should be in the following format: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[Clinician clinical notes output format]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Chief Complaints, Status, Preferred language, Hx of presenting illnesses, Past med hx, Past surgical hx, Tobacco use, Social hx, Family hx, Assessment, Plan 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[Patients summary notes output format]</a:t>
                      </a:r>
                    </a:p>
                    <a:p>
                      <a:pPr marL="0" marR="0" lvl="0" indent="0" algn="l" defTabSz="18289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Purpose of visit, summary of discussion, 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7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7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5433B7-D023-DCD4-DF47-7366402C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B2842C4-E7C0-C508-FDC1-40C9D5784067}"/>
              </a:ext>
            </a:extLst>
          </p:cNvPr>
          <p:cNvSpPr txBox="1"/>
          <p:nvPr/>
        </p:nvSpPr>
        <p:spPr>
          <a:xfrm>
            <a:off x="347185" y="190667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Exploration of different prompt engineering techniques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F25CD7-AA23-0A0C-E08F-887A7F373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34581-313B-175D-6B77-DAF8E9BCA4F7}"/>
              </a:ext>
            </a:extLst>
          </p:cNvPr>
          <p:cNvSpPr txBox="1"/>
          <p:nvPr/>
        </p:nvSpPr>
        <p:spPr>
          <a:xfrm>
            <a:off x="351948" y="7862825"/>
            <a:ext cx="46006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MapReduce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94B55-17C8-A3E6-EDBB-3296909CE60C}"/>
              </a:ext>
            </a:extLst>
          </p:cNvPr>
          <p:cNvSpPr txBox="1"/>
          <p:nvPr/>
        </p:nvSpPr>
        <p:spPr>
          <a:xfrm>
            <a:off x="1388204" y="2116128"/>
            <a:ext cx="213937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Stuff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BB023-3E87-CFAD-1ED6-C1933E5A80F0}"/>
              </a:ext>
            </a:extLst>
          </p:cNvPr>
          <p:cNvSpPr txBox="1"/>
          <p:nvPr/>
        </p:nvSpPr>
        <p:spPr>
          <a:xfrm>
            <a:off x="30414" y="11656984"/>
            <a:ext cx="46006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Refine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7870E-16A3-EAAB-6CE4-8332842CCD33}"/>
              </a:ext>
            </a:extLst>
          </p:cNvPr>
          <p:cNvSpPr txBox="1"/>
          <p:nvPr/>
        </p:nvSpPr>
        <p:spPr>
          <a:xfrm>
            <a:off x="891000" y="4429848"/>
            <a:ext cx="313378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Extract &amp;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Summarise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4842D-D384-0F97-CBE7-F9AA0E80AF5A}"/>
              </a:ext>
            </a:extLst>
          </p:cNvPr>
          <p:cNvSpPr/>
          <p:nvPr/>
        </p:nvSpPr>
        <p:spPr>
          <a:xfrm>
            <a:off x="5473541" y="1283149"/>
            <a:ext cx="2960370" cy="2312286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Conversation history</a:t>
            </a:r>
            <a:endParaRPr lang="en-SG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0389B-6078-D3F0-52C3-30BB7B117BD1}"/>
              </a:ext>
            </a:extLst>
          </p:cNvPr>
          <p:cNvCxnSpPr/>
          <p:nvPr/>
        </p:nvCxnSpPr>
        <p:spPr>
          <a:xfrm>
            <a:off x="9419749" y="2439293"/>
            <a:ext cx="5852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14EAE2-9F68-06DE-10D9-506F8BDC40C2}"/>
              </a:ext>
            </a:extLst>
          </p:cNvPr>
          <p:cNvSpPr/>
          <p:nvPr/>
        </p:nvSpPr>
        <p:spPr>
          <a:xfrm>
            <a:off x="16300609" y="1811308"/>
            <a:ext cx="2606040" cy="1255969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Summary</a:t>
            </a:r>
            <a:endParaRPr lang="en-SG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4387C-9A2F-4899-D372-5B1B0A0385B4}"/>
              </a:ext>
            </a:extLst>
          </p:cNvPr>
          <p:cNvSpPr txBox="1"/>
          <p:nvPr/>
        </p:nvSpPr>
        <p:spPr>
          <a:xfrm>
            <a:off x="9573085" y="1423629"/>
            <a:ext cx="50625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+mj-lt"/>
              </a:rPr>
              <a:t>LLM + Prompt Template (</a:t>
            </a:r>
            <a:r>
              <a:rPr lang="en-US" sz="3000" dirty="0" err="1">
                <a:solidFill>
                  <a:schemeClr val="accent2"/>
                </a:solidFill>
                <a:latin typeface="+mj-lt"/>
              </a:rPr>
              <a:t>Summarise</a:t>
            </a:r>
            <a:r>
              <a:rPr lang="en-US" sz="30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30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2905C-1BC6-1F97-1AAB-D14C0C6DAAC9}"/>
              </a:ext>
            </a:extLst>
          </p:cNvPr>
          <p:cNvSpPr/>
          <p:nvPr/>
        </p:nvSpPr>
        <p:spPr>
          <a:xfrm>
            <a:off x="5473541" y="4006636"/>
            <a:ext cx="2960370" cy="2312286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Conversation history</a:t>
            </a:r>
            <a:endParaRPr lang="en-SG" b="1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0B149-9C0D-2249-0007-50E508EBC3F1}"/>
              </a:ext>
            </a:extLst>
          </p:cNvPr>
          <p:cNvCxnSpPr>
            <a:cxnSpLocks/>
          </p:cNvCxnSpPr>
          <p:nvPr/>
        </p:nvCxnSpPr>
        <p:spPr>
          <a:xfrm flipV="1">
            <a:off x="9441180" y="5030012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7393B-A480-5D05-9196-45FFAA6893FF}"/>
              </a:ext>
            </a:extLst>
          </p:cNvPr>
          <p:cNvSpPr/>
          <p:nvPr/>
        </p:nvSpPr>
        <p:spPr>
          <a:xfrm>
            <a:off x="12592748" y="4006636"/>
            <a:ext cx="3074670" cy="1522376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Extracted information</a:t>
            </a:r>
            <a:endParaRPr lang="en-SG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7C1D7-C753-811B-BA40-5049D4256E50}"/>
              </a:ext>
            </a:extLst>
          </p:cNvPr>
          <p:cNvSpPr txBox="1"/>
          <p:nvPr/>
        </p:nvSpPr>
        <p:spPr>
          <a:xfrm>
            <a:off x="9245884" y="3386123"/>
            <a:ext cx="32178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+mj-lt"/>
              </a:rPr>
              <a:t>LLM + Prompt (extract all key information)</a:t>
            </a:r>
            <a:endParaRPr lang="en-US" sz="30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F0EC7-CDCA-57F8-93BA-EA1666A060AE}"/>
              </a:ext>
            </a:extLst>
          </p:cNvPr>
          <p:cNvSpPr/>
          <p:nvPr/>
        </p:nvSpPr>
        <p:spPr>
          <a:xfrm>
            <a:off x="19299412" y="4401386"/>
            <a:ext cx="3074670" cy="1278902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Summary</a:t>
            </a:r>
            <a:endParaRPr lang="en-SG" b="1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CB89AA-D385-8ABC-9AB4-DA61AC593E08}"/>
              </a:ext>
            </a:extLst>
          </p:cNvPr>
          <p:cNvCxnSpPr>
            <a:cxnSpLocks/>
          </p:cNvCxnSpPr>
          <p:nvPr/>
        </p:nvCxnSpPr>
        <p:spPr>
          <a:xfrm flipV="1">
            <a:off x="16116300" y="5118512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B2B346-B720-AD5F-2FA9-8DC3CDFD6286}"/>
              </a:ext>
            </a:extLst>
          </p:cNvPr>
          <p:cNvSpPr txBox="1"/>
          <p:nvPr/>
        </p:nvSpPr>
        <p:spPr>
          <a:xfrm>
            <a:off x="15817913" y="3616955"/>
            <a:ext cx="32178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+mj-lt"/>
              </a:rPr>
              <a:t>LLM + Prompt (</a:t>
            </a:r>
            <a:r>
              <a:rPr lang="en-US" sz="3000" dirty="0" err="1">
                <a:solidFill>
                  <a:schemeClr val="accent2"/>
                </a:solidFill>
                <a:latin typeface="+mj-lt"/>
              </a:rPr>
              <a:t>Summarise</a:t>
            </a:r>
            <a:r>
              <a:rPr lang="en-US" sz="30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30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D5E9FE-62E9-CF40-6717-FB785FC37CC8}"/>
              </a:ext>
            </a:extLst>
          </p:cNvPr>
          <p:cNvSpPr/>
          <p:nvPr/>
        </p:nvSpPr>
        <p:spPr>
          <a:xfrm>
            <a:off x="5516881" y="7029848"/>
            <a:ext cx="2960370" cy="2312286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Conversation history</a:t>
            </a:r>
            <a:endParaRPr lang="en-SG" b="1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98BFB-3341-850A-5A1F-A100F90C2DC2}"/>
              </a:ext>
            </a:extLst>
          </p:cNvPr>
          <p:cNvSpPr/>
          <p:nvPr/>
        </p:nvSpPr>
        <p:spPr>
          <a:xfrm>
            <a:off x="10455815" y="6447590"/>
            <a:ext cx="2960370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388B3-303F-D12B-388F-5A81CB997365}"/>
              </a:ext>
            </a:extLst>
          </p:cNvPr>
          <p:cNvCxnSpPr>
            <a:cxnSpLocks/>
          </p:cNvCxnSpPr>
          <p:nvPr/>
        </p:nvCxnSpPr>
        <p:spPr>
          <a:xfrm flipV="1">
            <a:off x="8826096" y="7029848"/>
            <a:ext cx="1516185" cy="92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43F763-4A5D-8122-69E5-82954165BD44}"/>
              </a:ext>
            </a:extLst>
          </p:cNvPr>
          <p:cNvSpPr/>
          <p:nvPr/>
        </p:nvSpPr>
        <p:spPr>
          <a:xfrm>
            <a:off x="10455815" y="7626316"/>
            <a:ext cx="2960370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80C508-E6F6-D619-1CC6-1D5B7335496F}"/>
              </a:ext>
            </a:extLst>
          </p:cNvPr>
          <p:cNvSpPr/>
          <p:nvPr/>
        </p:nvSpPr>
        <p:spPr>
          <a:xfrm>
            <a:off x="10455815" y="8805042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F5B344-CF0C-A600-5050-5DF5B63B9DE9}"/>
              </a:ext>
            </a:extLst>
          </p:cNvPr>
          <p:cNvCxnSpPr>
            <a:cxnSpLocks/>
          </p:cNvCxnSpPr>
          <p:nvPr/>
        </p:nvCxnSpPr>
        <p:spPr>
          <a:xfrm>
            <a:off x="8854595" y="8054686"/>
            <a:ext cx="1487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9567A1-C790-030C-9097-106A82E3F227}"/>
              </a:ext>
            </a:extLst>
          </p:cNvPr>
          <p:cNvCxnSpPr>
            <a:cxnSpLocks/>
          </p:cNvCxnSpPr>
          <p:nvPr/>
        </p:nvCxnSpPr>
        <p:spPr>
          <a:xfrm>
            <a:off x="8911745" y="8185991"/>
            <a:ext cx="1430536" cy="1035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C553EB2-9270-7374-3432-ABCA36071137}"/>
              </a:ext>
            </a:extLst>
          </p:cNvPr>
          <p:cNvSpPr/>
          <p:nvPr/>
        </p:nvSpPr>
        <p:spPr>
          <a:xfrm>
            <a:off x="16558687" y="8793234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 3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DC83BB-3EA2-CD7D-059A-B6B0B59C2011}"/>
              </a:ext>
            </a:extLst>
          </p:cNvPr>
          <p:cNvSpPr/>
          <p:nvPr/>
        </p:nvSpPr>
        <p:spPr>
          <a:xfrm>
            <a:off x="16557973" y="7626315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 2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DDC6A2-71E7-492E-374D-14EB0134C511}"/>
              </a:ext>
            </a:extLst>
          </p:cNvPr>
          <p:cNvSpPr/>
          <p:nvPr/>
        </p:nvSpPr>
        <p:spPr>
          <a:xfrm>
            <a:off x="16557973" y="6362070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 1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140EC3-68F2-A44D-0030-D36735CB49D8}"/>
              </a:ext>
            </a:extLst>
          </p:cNvPr>
          <p:cNvSpPr/>
          <p:nvPr/>
        </p:nvSpPr>
        <p:spPr>
          <a:xfrm>
            <a:off x="21158361" y="7403042"/>
            <a:ext cx="2960371" cy="1303288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1BB6C-CBF6-560D-DF35-4F9FBF663243}"/>
              </a:ext>
            </a:extLst>
          </p:cNvPr>
          <p:cNvSpPr/>
          <p:nvPr/>
        </p:nvSpPr>
        <p:spPr>
          <a:xfrm>
            <a:off x="5364369" y="10871911"/>
            <a:ext cx="2960370" cy="2312286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Conversation history</a:t>
            </a:r>
            <a:endParaRPr lang="en-SG" b="1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544413-CC5F-D758-818B-76961D35553C}"/>
              </a:ext>
            </a:extLst>
          </p:cNvPr>
          <p:cNvSpPr/>
          <p:nvPr/>
        </p:nvSpPr>
        <p:spPr>
          <a:xfrm>
            <a:off x="10298941" y="10164570"/>
            <a:ext cx="2960370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66E0EC-4ECA-079A-3E2D-756CB9C2ECC0}"/>
              </a:ext>
            </a:extLst>
          </p:cNvPr>
          <p:cNvCxnSpPr>
            <a:cxnSpLocks/>
          </p:cNvCxnSpPr>
          <p:nvPr/>
        </p:nvCxnSpPr>
        <p:spPr>
          <a:xfrm flipV="1">
            <a:off x="8673584" y="10871911"/>
            <a:ext cx="1516185" cy="924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9761F66-952F-B017-6359-A0F98C8748A1}"/>
              </a:ext>
            </a:extLst>
          </p:cNvPr>
          <p:cNvSpPr/>
          <p:nvPr/>
        </p:nvSpPr>
        <p:spPr>
          <a:xfrm>
            <a:off x="10303303" y="11468379"/>
            <a:ext cx="2960370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A2489-32F8-BEA2-FA08-24067F9BA646}"/>
              </a:ext>
            </a:extLst>
          </p:cNvPr>
          <p:cNvSpPr/>
          <p:nvPr/>
        </p:nvSpPr>
        <p:spPr>
          <a:xfrm>
            <a:off x="10303303" y="12647105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Chunks of documents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137B0C-A956-A178-B054-0293CEAC0977}"/>
              </a:ext>
            </a:extLst>
          </p:cNvPr>
          <p:cNvCxnSpPr>
            <a:cxnSpLocks/>
          </p:cNvCxnSpPr>
          <p:nvPr/>
        </p:nvCxnSpPr>
        <p:spPr>
          <a:xfrm>
            <a:off x="8702083" y="11896749"/>
            <a:ext cx="1487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E4EC1A-D5B8-5047-FE6B-E24672DE1D75}"/>
              </a:ext>
            </a:extLst>
          </p:cNvPr>
          <p:cNvCxnSpPr>
            <a:cxnSpLocks/>
          </p:cNvCxnSpPr>
          <p:nvPr/>
        </p:nvCxnSpPr>
        <p:spPr>
          <a:xfrm>
            <a:off x="8759233" y="12028054"/>
            <a:ext cx="1430536" cy="1035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B2AD0C-1981-4548-5310-C8925E536273}"/>
              </a:ext>
            </a:extLst>
          </p:cNvPr>
          <p:cNvCxnSpPr>
            <a:cxnSpLocks/>
          </p:cNvCxnSpPr>
          <p:nvPr/>
        </p:nvCxnSpPr>
        <p:spPr>
          <a:xfrm flipV="1">
            <a:off x="13591904" y="6854310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AA856-2AAF-6277-3C94-B9689B90BAC7}"/>
              </a:ext>
            </a:extLst>
          </p:cNvPr>
          <p:cNvCxnSpPr>
            <a:cxnSpLocks/>
          </p:cNvCxnSpPr>
          <p:nvPr/>
        </p:nvCxnSpPr>
        <p:spPr>
          <a:xfrm flipV="1">
            <a:off x="13661027" y="8054685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D95511-624F-582C-33AD-179498DFFBAB}"/>
              </a:ext>
            </a:extLst>
          </p:cNvPr>
          <p:cNvCxnSpPr>
            <a:cxnSpLocks/>
          </p:cNvCxnSpPr>
          <p:nvPr/>
        </p:nvCxnSpPr>
        <p:spPr>
          <a:xfrm flipV="1">
            <a:off x="13591903" y="9222923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A96470-DBE7-B56B-BCC3-6844431D87CF}"/>
              </a:ext>
            </a:extLst>
          </p:cNvPr>
          <p:cNvCxnSpPr>
            <a:cxnSpLocks/>
          </p:cNvCxnSpPr>
          <p:nvPr/>
        </p:nvCxnSpPr>
        <p:spPr>
          <a:xfrm>
            <a:off x="19676441" y="6637454"/>
            <a:ext cx="1203646" cy="988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1AA2E0-BA67-AED6-6556-CA0C2875996A}"/>
              </a:ext>
            </a:extLst>
          </p:cNvPr>
          <p:cNvCxnSpPr>
            <a:cxnSpLocks/>
          </p:cNvCxnSpPr>
          <p:nvPr/>
        </p:nvCxnSpPr>
        <p:spPr>
          <a:xfrm>
            <a:off x="19676441" y="7954205"/>
            <a:ext cx="12482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775B59-4F40-11DB-B4F4-0C3CFF08789F}"/>
              </a:ext>
            </a:extLst>
          </p:cNvPr>
          <p:cNvCxnSpPr>
            <a:cxnSpLocks/>
          </p:cNvCxnSpPr>
          <p:nvPr/>
        </p:nvCxnSpPr>
        <p:spPr>
          <a:xfrm flipV="1">
            <a:off x="19654159" y="8287802"/>
            <a:ext cx="1270492" cy="956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E86EBF7-76F4-87E9-C71F-E4B088C623C5}"/>
              </a:ext>
            </a:extLst>
          </p:cNvPr>
          <p:cNvSpPr/>
          <p:nvPr/>
        </p:nvSpPr>
        <p:spPr>
          <a:xfrm>
            <a:off x="16514633" y="10038442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 1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CF71BC-4342-7811-574F-B34C00E60202}"/>
              </a:ext>
            </a:extLst>
          </p:cNvPr>
          <p:cNvSpPr/>
          <p:nvPr/>
        </p:nvSpPr>
        <p:spPr>
          <a:xfrm>
            <a:off x="16520484" y="11367897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Summary2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D60DFC-133B-4763-811D-688B6F790459}"/>
              </a:ext>
            </a:extLst>
          </p:cNvPr>
          <p:cNvSpPr/>
          <p:nvPr/>
        </p:nvSpPr>
        <p:spPr>
          <a:xfrm>
            <a:off x="16514633" y="12592558"/>
            <a:ext cx="2960371" cy="856741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 3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A6931C-DC10-44F0-CD31-CB3E6A94B27C}"/>
              </a:ext>
            </a:extLst>
          </p:cNvPr>
          <p:cNvCxnSpPr>
            <a:cxnSpLocks/>
          </p:cNvCxnSpPr>
          <p:nvPr/>
        </p:nvCxnSpPr>
        <p:spPr>
          <a:xfrm flipV="1">
            <a:off x="13510260" y="10437039"/>
            <a:ext cx="2790349" cy="2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A71254-D3BA-FB63-C2CC-76CE3F6CECEE}"/>
              </a:ext>
            </a:extLst>
          </p:cNvPr>
          <p:cNvCxnSpPr>
            <a:cxnSpLocks/>
          </p:cNvCxnSpPr>
          <p:nvPr/>
        </p:nvCxnSpPr>
        <p:spPr>
          <a:xfrm flipH="1">
            <a:off x="13799937" y="10877223"/>
            <a:ext cx="2266861" cy="1102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D1DE2F-AC55-0FEF-78BE-653541241C3C}"/>
              </a:ext>
            </a:extLst>
          </p:cNvPr>
          <p:cNvCxnSpPr>
            <a:cxnSpLocks/>
          </p:cNvCxnSpPr>
          <p:nvPr/>
        </p:nvCxnSpPr>
        <p:spPr>
          <a:xfrm>
            <a:off x="13704570" y="12038229"/>
            <a:ext cx="2411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DFF1DD-6046-2D63-049D-EA96862BACB7}"/>
              </a:ext>
            </a:extLst>
          </p:cNvPr>
          <p:cNvCxnSpPr>
            <a:cxnSpLocks/>
          </p:cNvCxnSpPr>
          <p:nvPr/>
        </p:nvCxnSpPr>
        <p:spPr>
          <a:xfrm flipH="1">
            <a:off x="13689764" y="12218733"/>
            <a:ext cx="2431340" cy="959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599C7F-458C-5BA8-BC53-D6C8E2A52A77}"/>
              </a:ext>
            </a:extLst>
          </p:cNvPr>
          <p:cNvCxnSpPr>
            <a:cxnSpLocks/>
          </p:cNvCxnSpPr>
          <p:nvPr/>
        </p:nvCxnSpPr>
        <p:spPr>
          <a:xfrm flipV="1">
            <a:off x="13892502" y="13269266"/>
            <a:ext cx="2408107" cy="26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C2577-9C54-66B3-FEF6-8B5844179658}"/>
              </a:ext>
            </a:extLst>
          </p:cNvPr>
          <p:cNvCxnSpPr>
            <a:cxnSpLocks/>
          </p:cNvCxnSpPr>
          <p:nvPr/>
        </p:nvCxnSpPr>
        <p:spPr>
          <a:xfrm>
            <a:off x="19868533" y="13178292"/>
            <a:ext cx="1574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C34FE43-356C-4D31-CE4B-1389A869D5C8}"/>
              </a:ext>
            </a:extLst>
          </p:cNvPr>
          <p:cNvSpPr/>
          <p:nvPr/>
        </p:nvSpPr>
        <p:spPr>
          <a:xfrm>
            <a:off x="21836209" y="12303315"/>
            <a:ext cx="2370236" cy="1303288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2"/>
                </a:solidFill>
              </a:rPr>
              <a:t>Summary</a:t>
            </a:r>
            <a:endParaRPr lang="en-SG" sz="3000" b="1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54AF08-53C7-8AB6-CC1E-E0A1759F6705}"/>
              </a:ext>
            </a:extLst>
          </p:cNvPr>
          <p:cNvSpPr txBox="1"/>
          <p:nvPr/>
        </p:nvSpPr>
        <p:spPr>
          <a:xfrm>
            <a:off x="13645788" y="5798429"/>
            <a:ext cx="276943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+mj-lt"/>
              </a:rPr>
              <a:t>LLM + Prompt (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summarise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24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1D73C4-8725-3B6C-AF3A-5767051318B3}"/>
              </a:ext>
            </a:extLst>
          </p:cNvPr>
          <p:cNvSpPr txBox="1"/>
          <p:nvPr/>
        </p:nvSpPr>
        <p:spPr>
          <a:xfrm>
            <a:off x="13591903" y="9452642"/>
            <a:ext cx="276943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+mj-lt"/>
              </a:rPr>
              <a:t>LLM + Prompt (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summarise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)</a:t>
            </a:r>
            <a:endParaRPr lang="en-US" sz="24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DDFC6A-A24B-9A4C-F091-B8B01237B7E6}"/>
              </a:ext>
            </a:extLst>
          </p:cNvPr>
          <p:cNvSpPr txBox="1"/>
          <p:nvPr/>
        </p:nvSpPr>
        <p:spPr>
          <a:xfrm>
            <a:off x="13126009" y="10604748"/>
            <a:ext cx="254140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+mj-lt"/>
              </a:rPr>
              <a:t>LLM + Prompt (Refine)</a:t>
            </a:r>
            <a:endParaRPr lang="en-US" sz="2400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16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A49A7-DC28-ADD2-F994-3C020A12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66AD7CE-B3ED-D3DB-6B18-225B750E7E1A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Our Current Prototype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7E00C5-6F1F-3857-8B66-D9BEE6FEA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392D7-B61F-3A17-DD5D-21D3266A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515D9C8-A4D4-8EF4-26A0-F73D5552FE29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Performance of the models and prompt engineering techniques </a:t>
            </a:r>
            <a:endParaRPr lang="ru-RU" sz="5400" b="1" dirty="0">
              <a:solidFill>
                <a:schemeClr val="tx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2A69A7-14FE-65E7-F429-A4173E60A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4859-F731-E743-9C99-9428CE34F35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73D90-A47A-58FE-CF39-5DA97CF7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1" y="4604850"/>
            <a:ext cx="11973899" cy="6111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17E3F-5F22-FEEA-35BA-1EA6AAAB5B4D}"/>
              </a:ext>
            </a:extLst>
          </p:cNvPr>
          <p:cNvSpPr txBox="1"/>
          <p:nvPr/>
        </p:nvSpPr>
        <p:spPr>
          <a:xfrm>
            <a:off x="1908680" y="3626542"/>
            <a:ext cx="75497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Clinicians Documentation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02533-6A02-B632-DA98-F37DD3186DF0}"/>
              </a:ext>
            </a:extLst>
          </p:cNvPr>
          <p:cNvSpPr txBox="1"/>
          <p:nvPr/>
        </p:nvSpPr>
        <p:spPr>
          <a:xfrm>
            <a:off x="14342680" y="3520547"/>
            <a:ext cx="75497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+mj-lt"/>
              </a:rPr>
              <a:t>Patient notes</a:t>
            </a:r>
            <a:endParaRPr lang="en-US" b="1" baseline="30000" dirty="0">
              <a:solidFill>
                <a:schemeClr val="tx2"/>
              </a:solidFill>
              <a:latin typeface="+mj-lt"/>
              <a:ea typeface="Lato"/>
              <a:cs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B3706-63D0-28EC-27FD-292D7CBA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053" y="4794397"/>
            <a:ext cx="11793947" cy="57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D8F81-301D-AA31-C0C9-BD2EDC47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2303D1-7BDA-3716-F999-E79DA7032EC0}"/>
              </a:ext>
            </a:extLst>
          </p:cNvPr>
          <p:cNvSpPr txBox="1"/>
          <p:nvPr/>
        </p:nvSpPr>
        <p:spPr>
          <a:xfrm>
            <a:off x="561975" y="843085"/>
            <a:ext cx="232600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5400" b="1" dirty="0">
                <a:solidFill>
                  <a:schemeClr val="tx2"/>
                </a:solidFill>
                <a:latin typeface="Lato"/>
                <a:ea typeface="Lato"/>
                <a:cs typeface="Lato"/>
              </a:rPr>
              <a:t>Business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A054CC-7B68-BA1B-715A-045A9C4B4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428570"/>
              </p:ext>
            </p:extLst>
          </p:nvPr>
        </p:nvGraphicFramePr>
        <p:xfrm>
          <a:off x="3784600" y="2612571"/>
          <a:ext cx="15234920" cy="961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3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fault Theme">
  <a:themeElements>
    <a:clrScheme name="medipal">
      <a:dk1>
        <a:srgbClr val="7F7F7F"/>
      </a:dk1>
      <a:lt1>
        <a:srgbClr val="FFFFFF"/>
      </a:lt1>
      <a:dk2>
        <a:srgbClr val="000000"/>
      </a:dk2>
      <a:lt2>
        <a:srgbClr val="EAEAEA"/>
      </a:lt2>
      <a:accent1>
        <a:srgbClr val="FF9E9E"/>
      </a:accent1>
      <a:accent2>
        <a:srgbClr val="1298D7"/>
      </a:accent2>
      <a:accent3>
        <a:srgbClr val="8AC1E9"/>
      </a:accent3>
      <a:accent4>
        <a:srgbClr val="F6E2D8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A0988FD59E0489846F6990B63D792" ma:contentTypeVersion="12" ma:contentTypeDescription="Create a new document." ma:contentTypeScope="" ma:versionID="1b4280ac9f19aecc661712c66b814cb0">
  <xsd:schema xmlns:xsd="http://www.w3.org/2001/XMLSchema" xmlns:xs="http://www.w3.org/2001/XMLSchema" xmlns:p="http://schemas.microsoft.com/office/2006/metadata/properties" xmlns:ns3="cad25149-b709-49bb-9e29-a50da9ff91dc" xmlns:ns4="b8a68643-0662-4db6-ae66-d99e5412b25b" targetNamespace="http://schemas.microsoft.com/office/2006/metadata/properties" ma:root="true" ma:fieldsID="99157b3b9603ecdce4e51a9dee08158f" ns3:_="" ns4:_="">
    <xsd:import namespace="cad25149-b709-49bb-9e29-a50da9ff91dc"/>
    <xsd:import namespace="b8a68643-0662-4db6-ae66-d99e5412b2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5149-b709-49bb-9e29-a50da9ff91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68643-0662-4db6-ae66-d99e5412b2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FBCF9-10C2-41B7-9BF7-0DA414882554}">
  <ds:schemaRefs>
    <ds:schemaRef ds:uri="b8a68643-0662-4db6-ae66-d99e5412b25b"/>
    <ds:schemaRef ds:uri="cad25149-b709-49bb-9e29-a50da9ff91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A8F3C2-2F28-4B62-AC7C-235D954A6C8B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b8a68643-0662-4db6-ae66-d99e5412b25b"/>
    <ds:schemaRef ds:uri="cad25149-b709-49bb-9e29-a50da9ff91d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10A52E-0B7B-462F-BB77-25030B8E2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959</Words>
  <Application>Microsoft Macintosh PowerPoint</Application>
  <PresentationFormat>Custom</PresentationFormat>
  <Paragraphs>189</Paragraphs>
  <Slides>12</Slides>
  <Notes>12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Bahnschrift</vt:lpstr>
      <vt:lpstr>Bahnschrift Light</vt:lpstr>
      <vt:lpstr>Calibri</vt:lpstr>
      <vt:lpstr>Calibri Light</vt:lpstr>
      <vt:lpstr>Lato</vt:lpstr>
      <vt:lpstr>Lato Light</vt:lpstr>
      <vt:lpstr>1_Default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Аларон</dc:creator>
  <cp:lastModifiedBy>Yi Zhou Yu</cp:lastModifiedBy>
  <cp:revision>90</cp:revision>
  <cp:lastPrinted>2021-09-29T08:06:38Z</cp:lastPrinted>
  <dcterms:created xsi:type="dcterms:W3CDTF">2014-11-12T21:47:38Z</dcterms:created>
  <dcterms:modified xsi:type="dcterms:W3CDTF">2024-03-03T13:35:16Z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0x01010081FA0988FD59E0489846F6990B63D792</vt:lpwstr>
  </property>
</Properties>
</file>