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60" r:id="rId3"/>
    <p:sldId id="361" r:id="rId4"/>
    <p:sldId id="258" r:id="rId5"/>
    <p:sldId id="330" r:id="rId6"/>
    <p:sldId id="362" r:id="rId7"/>
    <p:sldId id="348" r:id="rId8"/>
    <p:sldId id="306" r:id="rId9"/>
    <p:sldId id="338" r:id="rId10"/>
    <p:sldId id="355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295" autoAdjust="0"/>
  </p:normalViewPr>
  <p:slideViewPr>
    <p:cSldViewPr snapToGrid="0">
      <p:cViewPr>
        <p:scale>
          <a:sx n="74" d="100"/>
          <a:sy n="74" d="100"/>
        </p:scale>
        <p:origin x="27" y="3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69429-6ED5-4301-866D-519E2D1EB5B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66621-ADCC-4EF8-8003-B9D3E881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3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 to the presentation, I am looking forward to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1200" i="1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stringfestdata/automating-excel-with-python-webin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stringfestanalytics.com/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</p:txBody>
      </p:sp>
      <p:pic>
        <p:nvPicPr>
          <p:cNvPr id="9" name="Picture 8" descr="A picture containing text, screenshot, graphic design, design&#10;&#10;Description automatically generated">
            <a:extLst>
              <a:ext uri="{FF2B5EF4-FFF2-40B4-BE49-F238E27FC236}">
                <a16:creationId xmlns:a16="http://schemas.microsoft.com/office/drawing/2014/main" id="{D0B4E1BF-F19F-20DB-85D5-5C680FF80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0"/>
            <a:ext cx="1219047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 in touch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39" y="1424949"/>
            <a:ext cx="6352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george@stringfestanalytics.com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stringfestanalytics.com/book</a:t>
            </a:r>
          </a:p>
          <a:p>
            <a:pPr marL="514350" indent="-51435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  </a:t>
            </a:r>
          </a:p>
        </p:txBody>
      </p:sp>
    </p:spTree>
    <p:extLst>
      <p:ext uri="{BB962C8B-B14F-4D97-AF65-F5344CB8AC3E}">
        <p14:creationId xmlns:p14="http://schemas.microsoft.com/office/powerpoint/2010/main" val="35930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20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Hi, I’m George</a:t>
            </a:r>
          </a:p>
        </p:txBody>
      </p:sp>
      <p:pic>
        <p:nvPicPr>
          <p:cNvPr id="2" name="Picture 6" descr="Free photos of Cleveland">
            <a:extLst>
              <a:ext uri="{FF2B5EF4-FFF2-40B4-BE49-F238E27FC236}">
                <a16:creationId xmlns:a16="http://schemas.microsoft.com/office/drawing/2014/main" id="{735B7E03-D415-5D79-F61E-E8B7630C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07" y="1129051"/>
            <a:ext cx="3811198" cy="2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dvancing into Analytics Cover Image">
            <a:extLst>
              <a:ext uri="{FF2B5EF4-FFF2-40B4-BE49-F238E27FC236}">
                <a16:creationId xmlns:a16="http://schemas.microsoft.com/office/drawing/2014/main" id="{1B32CF75-EAC9-2BF3-264D-9FCCF83C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34" y="2528472"/>
            <a:ext cx="3093943" cy="40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Most Valuable Professional">
            <a:extLst>
              <a:ext uri="{FF2B5EF4-FFF2-40B4-BE49-F238E27FC236}">
                <a16:creationId xmlns:a16="http://schemas.microsoft.com/office/drawing/2014/main" id="{09FDEC6E-AB1C-5FBB-3AC5-A60E34A2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79" y="467129"/>
            <a:ext cx="4277265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8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Hi, I’m George</a:t>
            </a:r>
          </a:p>
        </p:txBody>
      </p:sp>
      <p:pic>
        <p:nvPicPr>
          <p:cNvPr id="2" name="Picture 6" descr="Free photos of Cleveland">
            <a:extLst>
              <a:ext uri="{FF2B5EF4-FFF2-40B4-BE49-F238E27FC236}">
                <a16:creationId xmlns:a16="http://schemas.microsoft.com/office/drawing/2014/main" id="{735B7E03-D415-5D79-F61E-E8B7630C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07" y="1129051"/>
            <a:ext cx="3811198" cy="2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dvancing into Analytics Cover Image">
            <a:extLst>
              <a:ext uri="{FF2B5EF4-FFF2-40B4-BE49-F238E27FC236}">
                <a16:creationId xmlns:a16="http://schemas.microsoft.com/office/drawing/2014/main" id="{1B32CF75-EAC9-2BF3-264D-9FCCF83C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34" y="2528472"/>
            <a:ext cx="3093943" cy="40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crosoft Most Valuable Professional">
            <a:extLst>
              <a:ext uri="{FF2B5EF4-FFF2-40B4-BE49-F238E27FC236}">
                <a16:creationId xmlns:a16="http://schemas.microsoft.com/office/drawing/2014/main" id="{09FDEC6E-AB1C-5FBB-3AC5-A60E34A2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279" y="467129"/>
            <a:ext cx="4277265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ree photos of People">
            <a:extLst>
              <a:ext uri="{FF2B5EF4-FFF2-40B4-BE49-F238E27FC236}">
                <a16:creationId xmlns:a16="http://schemas.microsoft.com/office/drawing/2014/main" id="{A86CCC75-DB4B-E404-8382-E55DB576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26" y="3916394"/>
            <a:ext cx="3829176" cy="2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2E39627E-16E0-C703-2F7A-26D06879605C}"/>
              </a:ext>
            </a:extLst>
          </p:cNvPr>
          <p:cNvSpPr/>
          <p:nvPr/>
        </p:nvSpPr>
        <p:spPr>
          <a:xfrm>
            <a:off x="-205660" y="3051208"/>
            <a:ext cx="7010400" cy="4267200"/>
          </a:xfrm>
          <a:prstGeom prst="mathMultiply">
            <a:avLst>
              <a:gd name="adj1" fmla="val 4936"/>
            </a:avLst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8" y="1365813"/>
            <a:ext cx="84714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https://github.com/stringfestdata/automating-excel-with-python-webinar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Click through this link now to run during presentation: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(this could take some time so feel free to ask questions now)…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C6B1B-A060-47A7-9AD8-3F6C3CE0AD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450"/>
          <a:stretch/>
        </p:blipFill>
        <p:spPr>
          <a:xfrm>
            <a:off x="2236448" y="3429000"/>
            <a:ext cx="5780952" cy="9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an end-to-end Excel automation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Situate 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pandas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versus 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openpyxl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versus Power Query</a:t>
            </a:r>
          </a:p>
        </p:txBody>
      </p:sp>
    </p:spTree>
    <p:extLst>
      <p:ext uri="{BB962C8B-B14F-4D97-AF65-F5344CB8AC3E}">
        <p14:creationId xmlns:p14="http://schemas.microsoft.com/office/powerpoint/2010/main" val="114404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can Python do that VBA cannot?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6BBE2-F2AA-26AB-9502-9565F9C4365E}"/>
              </a:ext>
            </a:extLst>
          </p:cNvPr>
          <p:cNvSpPr txBox="1"/>
          <p:nvPr/>
        </p:nvSpPr>
        <p:spPr>
          <a:xfrm>
            <a:off x="487896" y="953283"/>
            <a:ext cx="10633012" cy="712419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Version control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Git/GitHub have limited features for Excel workbooks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View contributions, revert to previous versions, and so forth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2000" b="0" dirty="0">
                <a:effectLst/>
                <a:latin typeface="Pragmatica" panose="020B0403040502020204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Unit testing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Automated checks for software working as intended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Quality check for users of various technical backgrounds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Pragmatica" panose="020B0403040502020204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Cross-platform interoperability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The “glue” of modern software development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Seamlessly compatible with the cloud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2000" b="0" dirty="0">
                <a:effectLst/>
                <a:latin typeface="Pragmatica" panose="020B0403040502020204"/>
              </a:rPr>
            </a:b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Package development</a:t>
            </a:r>
            <a:endParaRPr lang="en-US" sz="2000" b="0" dirty="0">
              <a:effectLst/>
              <a:latin typeface="Pragmatica" panose="020B0403040502020204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Thousands of free packages for nearly any use case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Pragmatica" panose="020B0403040502020204"/>
              </a:rPr>
              <a:t>Easier to maintain source codes than copy-and-pasted VBA modules</a:t>
            </a:r>
          </a:p>
        </p:txBody>
      </p:sp>
    </p:spTree>
    <p:extLst>
      <p:ext uri="{BB962C8B-B14F-4D97-AF65-F5344CB8AC3E}">
        <p14:creationId xmlns:p14="http://schemas.microsoft.com/office/powerpoint/2010/main" val="3536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File: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automating-</a:t>
            </a:r>
            <a:r>
              <a:rPr lang="en-US" sz="28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excel.ipynb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BC584-A237-4C91-9DAB-ADA80256CAC8}"/>
              </a:ext>
            </a:extLst>
          </p:cNvPr>
          <p:cNvSpPr txBox="1"/>
          <p:nvPr/>
        </p:nvSpPr>
        <p:spPr>
          <a:xfrm>
            <a:off x="158187" y="1446550"/>
            <a:ext cx="593781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pandas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data manipulation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rgbClr val="CF3338"/>
                </a:solidFill>
                <a:latin typeface="Consolas" panose="020B0609020204030204" pitchFamily="49" charset="0"/>
              </a:rPr>
              <a:t>openpyxl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Excel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F3338"/>
                </a:solidFill>
                <a:latin typeface="Consolas" panose="020B0609020204030204" pitchFamily="49" charset="0"/>
              </a:rPr>
              <a:t>seaborn</a:t>
            </a:r>
            <a:r>
              <a:rPr lang="en-US" sz="2600" b="1" dirty="0">
                <a:solidFill>
                  <a:srgbClr val="CF3338"/>
                </a:solidFill>
                <a:latin typeface="Pragmatica" pitchFamily="2" charset="0"/>
              </a:rPr>
              <a:t>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9506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Conclusion/Resources</a:t>
            </a:r>
          </a:p>
        </p:txBody>
      </p:sp>
    </p:spTree>
    <p:extLst>
      <p:ext uri="{BB962C8B-B14F-4D97-AF65-F5344CB8AC3E}">
        <p14:creationId xmlns:p14="http://schemas.microsoft.com/office/powerpoint/2010/main" val="29529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Recommended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F6C64-3E8D-4255-95B8-CF64265213DA}"/>
              </a:ext>
            </a:extLst>
          </p:cNvPr>
          <p:cNvSpPr txBox="1"/>
          <p:nvPr/>
        </p:nvSpPr>
        <p:spPr>
          <a:xfrm>
            <a:off x="347240" y="1465093"/>
            <a:ext cx="8255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by George Mount</a:t>
            </a:r>
          </a:p>
          <a:p>
            <a:pPr marL="914400" lvl="1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More info about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http://stringfestanalytics.com/book/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, including how to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read for free!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4098" name="Picture 2" descr="Advancing into Analytics Cover Image">
            <a:extLst>
              <a:ext uri="{FF2B5EF4-FFF2-40B4-BE49-F238E27FC236}">
                <a16:creationId xmlns:a16="http://schemas.microsoft.com/office/drawing/2014/main" id="{58958D3C-C4DB-4EBB-9EE6-AA9672AA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31" y="1804894"/>
            <a:ext cx="3869369" cy="505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81DC4C-77BB-4A7B-909D-F6A177016ADE}"/>
              </a:ext>
            </a:extLst>
          </p:cNvPr>
          <p:cNvSpPr/>
          <p:nvPr/>
        </p:nvSpPr>
        <p:spPr>
          <a:xfrm>
            <a:off x="278504" y="4038436"/>
            <a:ext cx="76976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“By the end of this book, you should be able to conduct exploratory data analysis and</a:t>
            </a:r>
          </a:p>
          <a:p>
            <a:pPr>
              <a:buClr>
                <a:srgbClr val="CF3338"/>
              </a:buClr>
            </a:pPr>
            <a:r>
              <a:rPr lang="en-US" sz="3200" dirty="0">
                <a:solidFill>
                  <a:srgbClr val="707070"/>
                </a:solidFill>
                <a:latin typeface="Pragmatica" panose="020B0403040502020204" pitchFamily="34" charset="0"/>
              </a:rPr>
              <a:t>hypothesis testing using a programming language.”</a:t>
            </a:r>
          </a:p>
        </p:txBody>
      </p:sp>
    </p:spTree>
    <p:extLst>
      <p:ext uri="{BB962C8B-B14F-4D97-AF65-F5344CB8AC3E}">
        <p14:creationId xmlns:p14="http://schemas.microsoft.com/office/powerpoint/2010/main" val="332797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296</Words>
  <Application>Microsoft Office PowerPoint</Application>
  <PresentationFormat>Widescreen</PresentationFormat>
  <Paragraphs>57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117</cp:revision>
  <dcterms:created xsi:type="dcterms:W3CDTF">2019-10-19T21:47:18Z</dcterms:created>
  <dcterms:modified xsi:type="dcterms:W3CDTF">2023-07-02T20:34:16Z</dcterms:modified>
</cp:coreProperties>
</file>