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7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56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7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5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76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4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7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93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38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1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D491-B42F-47C9-AC93-AD00578B8BF3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D776-82F0-494D-9862-93AE8BA22B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14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de flecha 13"/>
          <p:cNvCxnSpPr/>
          <p:nvPr/>
        </p:nvCxnSpPr>
        <p:spPr>
          <a:xfrm>
            <a:off x="2873829" y="4820826"/>
            <a:ext cx="1461795" cy="7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7545355" y="4853327"/>
            <a:ext cx="1184654" cy="69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0" y="1519238"/>
            <a:ext cx="9144000" cy="2387600"/>
          </a:xfrm>
        </p:spPr>
        <p:txBody>
          <a:bodyPr/>
          <a:lstStyle/>
          <a:p>
            <a:pPr>
              <a:lnSpc>
                <a:spcPts val="1802"/>
              </a:lnSpc>
            </a:pPr>
            <a:r>
              <a:rPr lang="en-US" dirty="0">
                <a:solidFill>
                  <a:srgbClr val="FFFFFF">
                    <a:alpha val="100000"/>
                  </a:srgbClr>
                </a:solidFill>
                <a:latin typeface="Archivo Black"/>
              </a:rPr>
              <a:t>PLATAFORMA DE GESTIÓN </a:t>
            </a:r>
            <a:br>
              <a:rPr lang="en-US" dirty="0">
                <a:solidFill>
                  <a:srgbClr val="FFFFFF">
                    <a:alpha val="100000"/>
                  </a:srgbClr>
                </a:solidFill>
                <a:latin typeface="Archivo Black"/>
              </a:rPr>
            </a:br>
            <a:r>
              <a:rPr lang="en-US" dirty="0">
                <a:solidFill>
                  <a:srgbClr val="FFFFFF">
                    <a:alpha val="100000"/>
                  </a:srgbClr>
                </a:solidFill>
                <a:latin typeface="Archivo Black"/>
              </a:rPr>
              <a:t>DE POBLACIONES DE RIESGO</a:t>
            </a:r>
            <a:br>
              <a:rPr lang="en-US" dirty="0">
                <a:solidFill>
                  <a:srgbClr val="FFFFFF">
                    <a:alpha val="100000"/>
                  </a:srgbClr>
                </a:solidFill>
                <a:latin typeface="Archivo Black"/>
              </a:rPr>
            </a:b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0" y="315200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2"/>
              </a:lnSpc>
            </a:pPr>
            <a:r>
              <a:rPr lang="en-US" dirty="0">
                <a:solidFill>
                  <a:srgbClr val="FFFFFF">
                    <a:alpha val="100000"/>
                  </a:srgbClr>
                </a:solidFill>
                <a:latin typeface="Archivo Black"/>
              </a:rPr>
              <a:t>PLATAFORMA DE GESTIÓN </a:t>
            </a:r>
          </a:p>
          <a:p>
            <a:pPr>
              <a:lnSpc>
                <a:spcPts val="1802"/>
              </a:lnSpc>
            </a:pPr>
            <a:r>
              <a:rPr lang="en-US" dirty="0">
                <a:solidFill>
                  <a:srgbClr val="FFFFFF">
                    <a:alpha val="100000"/>
                  </a:srgbClr>
                </a:solidFill>
                <a:latin typeface="Archivo Black"/>
              </a:rPr>
              <a:t>DE POBLACIONES DE RIESGO</a:t>
            </a:r>
            <a:endParaRPr lang="en-US" dirty="0">
              <a:solidFill>
                <a:srgbClr val="FFFFFF">
                  <a:alpha val="100000"/>
                </a:srgbClr>
              </a:solidFill>
              <a:latin typeface="Archivo Black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3359" y="56525"/>
            <a:ext cx="11058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/>
              <a:t>PLATAFORMA DE GESTIÓN  DE POBLACIONES DE RIESGO – Valoración Comunidad de Madrid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3" y="1330681"/>
            <a:ext cx="5627931" cy="38747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65" y="1341139"/>
            <a:ext cx="5960022" cy="3818734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156443" y="735217"/>
            <a:ext cx="5783114" cy="4644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400" dirty="0"/>
              <a:t>El modelo poblacional de </a:t>
            </a:r>
            <a:r>
              <a:rPr lang="es-ES" sz="1400" dirty="0" smtClean="0"/>
              <a:t>Káiser </a:t>
            </a:r>
            <a:r>
              <a:rPr lang="es-ES" sz="1400" dirty="0"/>
              <a:t>Permanente </a:t>
            </a:r>
            <a:r>
              <a:rPr lang="es-ES" sz="1400" dirty="0" smtClean="0"/>
              <a:t>para </a:t>
            </a:r>
            <a:r>
              <a:rPr lang="es-ES" sz="1400" dirty="0"/>
              <a:t>la prestación de servicios en el nivel de </a:t>
            </a:r>
            <a:r>
              <a:rPr lang="es-ES" sz="1400" dirty="0" smtClean="0"/>
              <a:t>atención más </a:t>
            </a:r>
            <a:r>
              <a:rPr lang="es-ES" sz="1400" dirty="0"/>
              <a:t>coste-efectivo para mejorar la salud poblacional.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060104" y="735217"/>
            <a:ext cx="6004427" cy="4644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400" dirty="0"/>
              <a:t>El </a:t>
            </a:r>
            <a:r>
              <a:rPr lang="es-ES" sz="1400" dirty="0" err="1"/>
              <a:t>King’s</a:t>
            </a:r>
            <a:r>
              <a:rPr lang="es-ES" sz="1400" dirty="0"/>
              <a:t> </a:t>
            </a:r>
            <a:r>
              <a:rPr lang="es-ES" sz="1400" dirty="0" err="1"/>
              <a:t>Fund</a:t>
            </a:r>
            <a:r>
              <a:rPr lang="es-ES" sz="1400" dirty="0"/>
              <a:t> examina recientemente en un </a:t>
            </a:r>
            <a:r>
              <a:rPr lang="es-ES" sz="1400" dirty="0" smtClean="0"/>
              <a:t>informe las </a:t>
            </a:r>
            <a:r>
              <a:rPr lang="es-ES" sz="1400" dirty="0"/>
              <a:t>tendencias recientes del gasto en </a:t>
            </a:r>
            <a:r>
              <a:rPr lang="es-ES" sz="1400" dirty="0" smtClean="0"/>
              <a:t>servicios sociales </a:t>
            </a:r>
            <a:r>
              <a:rPr lang="es-ES" sz="1400" dirty="0"/>
              <a:t>dirigido a las personas mayores</a:t>
            </a:r>
          </a:p>
        </p:txBody>
      </p:sp>
      <p:sp>
        <p:nvSpPr>
          <p:cNvPr id="11" name="Rectángulo 10"/>
          <p:cNvSpPr/>
          <p:nvPr/>
        </p:nvSpPr>
        <p:spPr>
          <a:xfrm rot="10800000" flipV="1">
            <a:off x="1497724" y="6519445"/>
            <a:ext cx="959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65000"/>
                  </a:schemeClr>
                </a:solidFill>
              </a:rPr>
              <a:t>Estrategia de Atención a Pacientes con Enfermedades Crónicas en la Comunidad de Madrid</a:t>
            </a:r>
            <a:endParaRPr lang="es-E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725214" y="5662916"/>
            <a:ext cx="10370902" cy="63694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/>
              <a:t>Poner la plataforma al servicio de las instituciones que trabajan con pacientes de </a:t>
            </a:r>
            <a:r>
              <a:rPr lang="es-ES" dirty="0" smtClean="0"/>
              <a:t>riesgo: </a:t>
            </a:r>
            <a:endParaRPr lang="es-ES" dirty="0"/>
          </a:p>
          <a:p>
            <a:pPr algn="ctr"/>
            <a:r>
              <a:rPr lang="es-ES" dirty="0"/>
              <a:t> </a:t>
            </a:r>
            <a:r>
              <a:rPr lang="es-ES" dirty="0" smtClean="0"/>
              <a:t>Primer </a:t>
            </a:r>
            <a:r>
              <a:rPr lang="es-ES" dirty="0"/>
              <a:t>nivel de </a:t>
            </a:r>
            <a:r>
              <a:rPr lang="es-ES" dirty="0" smtClean="0"/>
              <a:t>atención, Asistencia sociosanitaria, Atención </a:t>
            </a:r>
            <a:r>
              <a:rPr lang="es-ES" dirty="0"/>
              <a:t>a la dependencia</a:t>
            </a:r>
          </a:p>
          <a:p>
            <a:pPr algn="ctr"/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5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668" y="365126"/>
            <a:ext cx="10269132" cy="4609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ctr"/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772" y="5145668"/>
            <a:ext cx="999831" cy="5243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39" y="870258"/>
            <a:ext cx="8249984" cy="5849689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2585545" y="214412"/>
            <a:ext cx="6779173" cy="6117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 respuesta a los requerimientos que necesitan las herramientas de la CAM para el seguimiento de pacientes de riesgo</a:t>
            </a:r>
            <a:endParaRPr lang="es-ES" dirty="0"/>
          </a:p>
        </p:txBody>
      </p:sp>
      <p:sp>
        <p:nvSpPr>
          <p:cNvPr id="8" name="Flecha derecha 7"/>
          <p:cNvSpPr/>
          <p:nvPr/>
        </p:nvSpPr>
        <p:spPr>
          <a:xfrm>
            <a:off x="1182107" y="4468844"/>
            <a:ext cx="978408" cy="3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1182107" y="6094916"/>
            <a:ext cx="978408" cy="3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1182107" y="4785184"/>
            <a:ext cx="978408" cy="3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>
            <a:off x="1182107" y="6297230"/>
            <a:ext cx="978408" cy="3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1182107" y="5756504"/>
            <a:ext cx="978408" cy="316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07" y="5377390"/>
            <a:ext cx="993734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128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Archivo Black</vt:lpstr>
      <vt:lpstr>Arial</vt:lpstr>
      <vt:lpstr>Calibri</vt:lpstr>
      <vt:lpstr>Calibri Light</vt:lpstr>
      <vt:lpstr>Tema de Office</vt:lpstr>
      <vt:lpstr>PLATAFORMA DE GESTIÓN  DE POBLACIONES DE RIESGO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GESTIÓN  DE POBLACIONES DE RIESGO</dc:title>
  <dc:creator>Sonsoles Hernández</dc:creator>
  <cp:lastModifiedBy>Sonsoles Hernández</cp:lastModifiedBy>
  <cp:revision>3</cp:revision>
  <dcterms:created xsi:type="dcterms:W3CDTF">2020-04-08T08:46:07Z</dcterms:created>
  <dcterms:modified xsi:type="dcterms:W3CDTF">2020-04-08T09:04:29Z</dcterms:modified>
</cp:coreProperties>
</file>