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</a:tabLst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03237" y="301625"/>
            <a:ext cx="9069388" cy="126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03237" y="1768475"/>
            <a:ext cx="9069388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83712" y="6886575"/>
            <a:ext cx="190501" cy="1956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449262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449262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449262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449262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49262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49262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49262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49262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723900" algn="l"/>
          <a:tab pos="1447800" algn="l"/>
          <a:tab pos="2171700" algn="l"/>
        </a:tabLst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ctrTitle"/>
          </p:nvPr>
        </p:nvSpPr>
        <p:spPr>
          <a:xfrm>
            <a:off x="500856" y="2536825"/>
            <a:ext cx="9069388" cy="1260475"/>
          </a:xfrm>
          <a:prstGeom prst="rect">
            <a:avLst/>
          </a:prstGeo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66CC"/>
                </a:solidFill>
              </a:defRPr>
            </a:pPr>
            <a:r>
              <a:rPr>
                <a:solidFill>
                  <a:srgbClr val="00A6C4"/>
                </a:solidFill>
              </a:rPr>
              <a:t>@</a:t>
            </a:r>
            <a:r>
              <a:t>Home</a:t>
            </a:r>
          </a:p>
        </p:txBody>
      </p:sp>
      <p:sp>
        <p:nvSpPr>
          <p:cNvPr id="23" name="Shape 23"/>
          <p:cNvSpPr/>
          <p:nvPr/>
        </p:nvSpPr>
        <p:spPr>
          <a:xfrm>
            <a:off x="500856" y="3781425"/>
            <a:ext cx="9069388" cy="126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Befriend your house!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ctr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66CC"/>
                </a:solidFill>
              </a:defRPr>
            </a:lvl1pPr>
          </a:lstStyle>
          <a:p>
            <a:pPr/>
            <a:r>
              <a:t>What is @Home?</a:t>
            </a:r>
          </a:p>
        </p:txBody>
      </p:sp>
      <p:sp>
        <p:nvSpPr>
          <p:cNvPr id="26" name="Shape 26"/>
          <p:cNvSpPr/>
          <p:nvPr>
            <p:ph type="subTitle" idx="1"/>
          </p:nvPr>
        </p:nvSpPr>
        <p:spPr>
          <a:xfrm>
            <a:off x="503237" y="1768475"/>
            <a:ext cx="9070976" cy="5049838"/>
          </a:xfrm>
          <a:prstGeom prst="rect">
            <a:avLst/>
          </a:prstGeom>
        </p:spPr>
        <p:txBody>
          <a:bodyPr/>
          <a:lstStyle/>
          <a:p>
            <a:pPr marL="32385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@Home is a cloud service that allows you to have conversations with your house.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Befriend your house via SMS.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You can request information from your house from various sensors, send commands to actuators and get alerted when someone is in your house or you have a fire!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ctr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66CC"/>
                </a:solidFill>
              </a:defRPr>
            </a:lvl1pPr>
          </a:lstStyle>
          <a:p>
            <a:pPr/>
            <a:r>
              <a:t>How it works?</a:t>
            </a:r>
          </a:p>
        </p:txBody>
      </p:sp>
      <p:pic>
        <p:nvPicPr>
          <p:cNvPr id="29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612" y="1708150"/>
            <a:ext cx="7648576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ctr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66CC"/>
                </a:solidFill>
              </a:defRPr>
            </a:lvl1pPr>
          </a:lstStyle>
          <a:p>
            <a:pPr/>
            <a:r>
              <a:t>Sensors</a:t>
            </a:r>
          </a:p>
        </p:txBody>
      </p:sp>
      <p:sp>
        <p:nvSpPr>
          <p:cNvPr id="32" name="Shape 32"/>
          <p:cNvSpPr/>
          <p:nvPr>
            <p:ph type="subTitle" idx="1"/>
          </p:nvPr>
        </p:nvSpPr>
        <p:spPr>
          <a:xfrm>
            <a:off x="503237" y="1768475"/>
            <a:ext cx="9070976" cy="4989513"/>
          </a:xfrm>
          <a:prstGeom prst="rect">
            <a:avLst/>
          </a:prstGeom>
        </p:spPr>
        <p:txBody>
          <a:bodyPr/>
          <a:lstStyle/>
          <a:p>
            <a:pPr marL="32385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Temperature 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Light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Motion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Camera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LCD Message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ctr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CC"/>
                </a:solidFill>
              </a:defRPr>
            </a:lvl1pPr>
          </a:lstStyle>
          <a:p>
            <a:pPr/>
            <a:r>
              <a:t>Live Demo</a:t>
            </a:r>
          </a:p>
        </p:txBody>
      </p:sp>
      <p:pic>
        <p:nvPicPr>
          <p:cNvPr id="35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962" y="1979612"/>
            <a:ext cx="7872413" cy="4310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ctr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66CC"/>
                </a:solidFill>
              </a:defRPr>
            </a:lvl1pPr>
          </a:lstStyle>
          <a:p>
            <a:pPr/>
            <a:r>
              <a:t>Marketing plan</a:t>
            </a:r>
          </a:p>
        </p:txBody>
      </p:sp>
      <p:sp>
        <p:nvSpPr>
          <p:cNvPr id="38" name="Shape 38"/>
          <p:cNvSpPr/>
          <p:nvPr>
            <p:ph type="subTitle" idx="1"/>
          </p:nvPr>
        </p:nvSpPr>
        <p:spPr>
          <a:xfrm>
            <a:off x="503237" y="1768475"/>
            <a:ext cx="9070976" cy="4989513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Families/Home owners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Platform as a service 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Customisable by the customer</a:t>
            </a:r>
          </a:p>
          <a:p>
            <a:pPr marL="431800" indent="-323850">
              <a:buClr>
                <a:srgbClr val="000000"/>
              </a:buClr>
              <a:buSzPct val="45000"/>
              <a:buFont typeface="Wingdings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/>
            </a:pPr>
            <a:r>
              <a:t>Monthly fee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