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8" r:id="rId2"/>
    <p:sldId id="261" r:id="rId3"/>
    <p:sldId id="263" r:id="rId4"/>
    <p:sldId id="262" r:id="rId5"/>
    <p:sldId id="266" r:id="rId6"/>
    <p:sldId id="267" r:id="rId7"/>
    <p:sldId id="270" r:id="rId8"/>
    <p:sldId id="271" r:id="rId9"/>
    <p:sldId id="268" r:id="rId10"/>
    <p:sldId id="272" r:id="rId11"/>
    <p:sldId id="26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4421D"/>
    <a:srgbClr val="4927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10/23/2020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dotengine.org/en/stable/" TargetMode="External"/><Relationship Id="rId2" Type="http://schemas.openxmlformats.org/officeDocument/2006/relationships/hyperlink" Target="https://spring.io/guides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F4EFF70-E8F7-40AC-8D6F-AE6B1D4774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597" y="932337"/>
            <a:ext cx="4109961" cy="4109961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2DB6C116-DD40-41BD-AB22-D19B4C5F9A73}"/>
              </a:ext>
            </a:extLst>
          </p:cNvPr>
          <p:cNvSpPr txBox="1">
            <a:spLocks/>
          </p:cNvSpPr>
          <p:nvPr/>
        </p:nvSpPr>
        <p:spPr>
          <a:xfrm>
            <a:off x="6096000" y="932337"/>
            <a:ext cx="5959780" cy="32938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6600" dirty="0">
                <a:solidFill>
                  <a:srgbClr val="492708"/>
                </a:solidFill>
                <a:latin typeface="Bahnschrift Light" panose="020B0502040204020203" pitchFamily="34" charset="0"/>
              </a:rPr>
              <a:t>Untitled</a:t>
            </a:r>
          </a:p>
          <a:p>
            <a:r>
              <a:rPr lang="en-US" sz="6600" dirty="0">
                <a:solidFill>
                  <a:srgbClr val="492708"/>
                </a:solidFill>
                <a:latin typeface="Bahnschrift Light" panose="020B0502040204020203" pitchFamily="34" charset="0"/>
              </a:rPr>
              <a:t>Organizer</a:t>
            </a:r>
          </a:p>
          <a:p>
            <a:r>
              <a:rPr lang="en-US" sz="6600" dirty="0">
                <a:solidFill>
                  <a:srgbClr val="492708"/>
                </a:solidFill>
                <a:latin typeface="Bahnschrift Light" panose="020B0502040204020203" pitchFamily="34" charset="0"/>
              </a:rPr>
              <a:t>app</a:t>
            </a:r>
            <a:endParaRPr lang="ru-RU" sz="6600" dirty="0">
              <a:solidFill>
                <a:srgbClr val="492708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A37CE5-DA74-454D-B306-A6B3CDE9C0B2}"/>
              </a:ext>
            </a:extLst>
          </p:cNvPr>
          <p:cNvSpPr txBox="1"/>
          <p:nvPr/>
        </p:nvSpPr>
        <p:spPr>
          <a:xfrm>
            <a:off x="6096000" y="4083728"/>
            <a:ext cx="38262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Bahnschrift Light" panose="020B0502040204020203" pitchFamily="34" charset="0"/>
              </a:rPr>
              <a:t>Отчет  </a:t>
            </a:r>
            <a:r>
              <a:rPr lang="en-US" sz="2400" dirty="0">
                <a:latin typeface="Bahnschrift Light" panose="020B0502040204020203" pitchFamily="34" charset="0"/>
              </a:rPr>
              <a:t>1.10.20 – 2</a:t>
            </a:r>
            <a:r>
              <a:rPr lang="ru-RU" sz="2400" dirty="0">
                <a:latin typeface="Bahnschrift Light" panose="020B0502040204020203" pitchFamily="34" charset="0"/>
              </a:rPr>
              <a:t>3</a:t>
            </a:r>
            <a:r>
              <a:rPr lang="en-US" sz="2400" dirty="0">
                <a:latin typeface="Bahnschrift Light" panose="020B0502040204020203" pitchFamily="34" charset="0"/>
              </a:rPr>
              <a:t>.10.20</a:t>
            </a:r>
            <a:endParaRPr lang="ru-RU" sz="2400" dirty="0"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7312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3399B2-B50F-47BD-B76E-36467151B034}"/>
              </a:ext>
            </a:extLst>
          </p:cNvPr>
          <p:cNvSpPr txBox="1">
            <a:spLocks/>
          </p:cNvSpPr>
          <p:nvPr/>
        </p:nvSpPr>
        <p:spPr>
          <a:xfrm>
            <a:off x="3346882" y="220526"/>
            <a:ext cx="8490011" cy="1049235"/>
          </a:xfrm>
          <a:prstGeom prst="rect">
            <a:avLst/>
          </a:prstGeom>
        </p:spPr>
        <p:txBody>
          <a:bodyPr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>
                <a:latin typeface="Bahnschrift Light" panose="020B0502040204020203" pitchFamily="34" charset="0"/>
              </a:rPr>
              <a:t>Что запланировано на 24.10-6.11</a:t>
            </a:r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86059211-463A-4204-B55A-91B418261AA5}"/>
              </a:ext>
            </a:extLst>
          </p:cNvPr>
          <p:cNvCxnSpPr/>
          <p:nvPr/>
        </p:nvCxnSpPr>
        <p:spPr>
          <a:xfrm>
            <a:off x="2876365" y="920763"/>
            <a:ext cx="8495930" cy="0"/>
          </a:xfrm>
          <a:prstGeom prst="line">
            <a:avLst/>
          </a:prstGeom>
          <a:ln w="19050">
            <a:solidFill>
              <a:srgbClr val="6442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Объект 2">
            <a:extLst>
              <a:ext uri="{FF2B5EF4-FFF2-40B4-BE49-F238E27FC236}">
                <a16:creationId xmlns:a16="http://schemas.microsoft.com/office/drawing/2014/main" id="{F21D186E-3CD9-4676-ABC9-4081659D367A}"/>
              </a:ext>
            </a:extLst>
          </p:cNvPr>
          <p:cNvSpPr txBox="1">
            <a:spLocks/>
          </p:cNvSpPr>
          <p:nvPr/>
        </p:nvSpPr>
        <p:spPr>
          <a:xfrm>
            <a:off x="275136" y="1519966"/>
            <a:ext cx="8815598" cy="482933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dirty="0">
                <a:latin typeface="Bahnschrift Light" panose="020B0502040204020203" pitchFamily="34" charset="0"/>
              </a:rPr>
              <a:t>Как-то накинуть 3д модельки </a:t>
            </a:r>
            <a:r>
              <a:rPr lang="ru-RU" sz="2800" dirty="0" err="1">
                <a:latin typeface="Bahnschrift Light" panose="020B0502040204020203" pitchFamily="34" charset="0"/>
              </a:rPr>
              <a:t>схематочно</a:t>
            </a:r>
            <a:r>
              <a:rPr lang="ru-RU" sz="2800" dirty="0">
                <a:latin typeface="Bahnschrift Light" panose="020B0502040204020203" pitchFamily="34" charset="0"/>
              </a:rPr>
              <a:t> хотя бы</a:t>
            </a:r>
            <a:br>
              <a:rPr lang="ru-RU" sz="2800" dirty="0">
                <a:latin typeface="Bahnschrift Light" panose="020B0502040204020203" pitchFamily="34" charset="0"/>
              </a:rPr>
            </a:br>
            <a:endParaRPr lang="ru-RU" sz="2800" dirty="0">
              <a:latin typeface="Bahnschrift Light" panose="020B0502040204020203" pitchFamily="34" charset="0"/>
            </a:endParaRPr>
          </a:p>
          <a:p>
            <a:r>
              <a:rPr lang="ru-RU" sz="2800" dirty="0">
                <a:latin typeface="Bahnschrift Light" panose="020B0502040204020203" pitchFamily="34" charset="0"/>
              </a:rPr>
              <a:t>Напишите еще что-нибудь </a:t>
            </a:r>
            <a:r>
              <a:rPr lang="ru-RU" sz="2800" dirty="0" err="1">
                <a:latin typeface="Bahnschrift Light" panose="020B0502040204020203" pitchFamily="34" charset="0"/>
              </a:rPr>
              <a:t>пж</a:t>
            </a:r>
            <a:r>
              <a:rPr lang="ru-RU" sz="2800" dirty="0">
                <a:latin typeface="Bahnschrift Light" panose="020B0502040204020203" pitchFamily="34" charset="0"/>
              </a:rPr>
              <a:t> потом </a:t>
            </a:r>
            <a:r>
              <a:rPr lang="ru-RU" sz="2800" dirty="0" err="1">
                <a:latin typeface="Bahnschrift Light" panose="020B0502040204020203" pitchFamily="34" charset="0"/>
              </a:rPr>
              <a:t>отредачим</a:t>
            </a:r>
            <a:endParaRPr lang="ru-RU" sz="2800" dirty="0"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19122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3399B2-B50F-47BD-B76E-36467151B034}"/>
              </a:ext>
            </a:extLst>
          </p:cNvPr>
          <p:cNvSpPr txBox="1">
            <a:spLocks/>
          </p:cNvSpPr>
          <p:nvPr/>
        </p:nvSpPr>
        <p:spPr>
          <a:xfrm>
            <a:off x="3500761" y="304864"/>
            <a:ext cx="9603275" cy="104923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>
                <a:latin typeface="Bahnschrift Light" panose="020B0502040204020203" pitchFamily="34" charset="0"/>
              </a:rPr>
              <a:t>Использованные источники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56F7F77-FCF0-42A4-A409-6E0ED368A600}"/>
              </a:ext>
            </a:extLst>
          </p:cNvPr>
          <p:cNvSpPr txBox="1">
            <a:spLocks/>
          </p:cNvSpPr>
          <p:nvPr/>
        </p:nvSpPr>
        <p:spPr>
          <a:xfrm>
            <a:off x="648070" y="1107194"/>
            <a:ext cx="10928413" cy="194370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latin typeface="Bahnschrift Light" panose="020B0502040204020203" pitchFamily="34" charset="0"/>
                <a:hlinkClick r:id="rId2"/>
              </a:rPr>
              <a:t>https://spring.io/guides</a:t>
            </a:r>
            <a:endParaRPr lang="en-US" sz="3200" dirty="0">
              <a:latin typeface="Bahnschrift Light" panose="020B0502040204020203" pitchFamily="34" charset="0"/>
            </a:endParaRPr>
          </a:p>
          <a:p>
            <a:r>
              <a:rPr lang="en-US" sz="3200" dirty="0">
                <a:latin typeface="Bahnschrift Light" panose="020B0502040204020203" pitchFamily="34" charset="0"/>
                <a:hlinkClick r:id="rId3"/>
              </a:rPr>
              <a:t>https://docs.godotengine.org/en/stable/</a:t>
            </a:r>
            <a:endParaRPr lang="en-US" sz="3200" dirty="0">
              <a:latin typeface="Bahnschrift Light" panose="020B0502040204020203" pitchFamily="34" charset="0"/>
            </a:endParaRPr>
          </a:p>
          <a:p>
            <a:endParaRPr lang="en-US" sz="3200" dirty="0">
              <a:latin typeface="Bahnschrift Light" panose="020B0502040204020203" pitchFamily="34" charset="0"/>
            </a:endParaRPr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86059211-463A-4204-B55A-91B418261AA5}"/>
              </a:ext>
            </a:extLst>
          </p:cNvPr>
          <p:cNvCxnSpPr/>
          <p:nvPr/>
        </p:nvCxnSpPr>
        <p:spPr>
          <a:xfrm>
            <a:off x="2876365" y="920763"/>
            <a:ext cx="8495930" cy="0"/>
          </a:xfrm>
          <a:prstGeom prst="line">
            <a:avLst/>
          </a:prstGeom>
          <a:ln w="19050">
            <a:solidFill>
              <a:srgbClr val="6442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7525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3399B2-B50F-47BD-B76E-36467151B034}"/>
              </a:ext>
            </a:extLst>
          </p:cNvPr>
          <p:cNvSpPr txBox="1">
            <a:spLocks/>
          </p:cNvSpPr>
          <p:nvPr/>
        </p:nvSpPr>
        <p:spPr>
          <a:xfrm>
            <a:off x="3997911" y="220526"/>
            <a:ext cx="9603275" cy="104923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>
                <a:latin typeface="Bahnschrift Light" panose="020B0502040204020203" pitchFamily="34" charset="0"/>
              </a:rPr>
              <a:t>Краткая идея приложения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56F7F77-FCF0-42A4-A409-6E0ED368A600}"/>
              </a:ext>
            </a:extLst>
          </p:cNvPr>
          <p:cNvSpPr txBox="1">
            <a:spLocks/>
          </p:cNvSpPr>
          <p:nvPr/>
        </p:nvSpPr>
        <p:spPr>
          <a:xfrm>
            <a:off x="648070" y="1107194"/>
            <a:ext cx="10928413" cy="194370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ru-RU" sz="3200" dirty="0">
                <a:latin typeface="Bahnschrift Light" panose="020B0502040204020203" pitchFamily="34" charset="0"/>
              </a:rPr>
              <a:t>Показывать пользователю пошаговый процесс сборки органайзера к настольной игре с использованием </a:t>
            </a:r>
            <a:r>
              <a:rPr lang="en-US" sz="3200" dirty="0">
                <a:latin typeface="Bahnschrift Light" panose="020B0502040204020203" pitchFamily="34" charset="0"/>
              </a:rPr>
              <a:t>3D</a:t>
            </a:r>
            <a:r>
              <a:rPr lang="ru-RU" sz="3200" dirty="0">
                <a:latin typeface="Bahnschrift Light" panose="020B0502040204020203" pitchFamily="34" charset="0"/>
              </a:rPr>
              <a:t>-моделей.</a:t>
            </a:r>
          </a:p>
        </p:txBody>
      </p:sp>
      <p:pic>
        <p:nvPicPr>
          <p:cNvPr id="5" name="Picture 2" descr="Правильные Игры Органайзер для настольных игр — купить в интернет-магазине  OZON с быстрой доставкой">
            <a:extLst>
              <a:ext uri="{FF2B5EF4-FFF2-40B4-BE49-F238E27FC236}">
                <a16:creationId xmlns:a16="http://schemas.microsoft.com/office/drawing/2014/main" id="{F3A9B955-7146-4BAA-B1BA-3F76816C7D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5894" y="2650239"/>
            <a:ext cx="4480542" cy="3177951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86059211-463A-4204-B55A-91B418261AA5}"/>
              </a:ext>
            </a:extLst>
          </p:cNvPr>
          <p:cNvCxnSpPr/>
          <p:nvPr/>
        </p:nvCxnSpPr>
        <p:spPr>
          <a:xfrm>
            <a:off x="2876365" y="920763"/>
            <a:ext cx="8495930" cy="0"/>
          </a:xfrm>
          <a:prstGeom prst="line">
            <a:avLst/>
          </a:prstGeom>
          <a:ln w="19050">
            <a:solidFill>
              <a:srgbClr val="6442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0697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A97BB23-245C-4D08-B000-F44450B105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46098807-EE9D-46DA-8FC7-B7E035FD0F66}"/>
              </a:ext>
            </a:extLst>
          </p:cNvPr>
          <p:cNvSpPr/>
          <p:nvPr/>
        </p:nvSpPr>
        <p:spPr>
          <a:xfrm>
            <a:off x="3453414" y="0"/>
            <a:ext cx="5504155" cy="184655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0A55DA-29D6-4C5A-B7CF-FC37B2CDD427}"/>
              </a:ext>
            </a:extLst>
          </p:cNvPr>
          <p:cNvSpPr txBox="1"/>
          <p:nvPr/>
        </p:nvSpPr>
        <p:spPr>
          <a:xfrm>
            <a:off x="4021584" y="6107836"/>
            <a:ext cx="4556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 Light" panose="020B0502040204020203" pitchFamily="34" charset="0"/>
              </a:rPr>
              <a:t>https://miro.com/app/board/o9J_kiMbi_0=/</a:t>
            </a:r>
            <a:endParaRPr lang="ru-RU" dirty="0"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3376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3399B2-B50F-47BD-B76E-36467151B034}"/>
              </a:ext>
            </a:extLst>
          </p:cNvPr>
          <p:cNvSpPr txBox="1">
            <a:spLocks/>
          </p:cNvSpPr>
          <p:nvPr/>
        </p:nvSpPr>
        <p:spPr>
          <a:xfrm>
            <a:off x="3903216" y="220526"/>
            <a:ext cx="7933677" cy="104923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>
                <a:latin typeface="Bahnschrift Light" panose="020B0502040204020203" pitchFamily="34" charset="0"/>
              </a:rPr>
              <a:t>Что было сделано (Бэкенд)</a:t>
            </a:r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86059211-463A-4204-B55A-91B418261AA5}"/>
              </a:ext>
            </a:extLst>
          </p:cNvPr>
          <p:cNvCxnSpPr/>
          <p:nvPr/>
        </p:nvCxnSpPr>
        <p:spPr>
          <a:xfrm>
            <a:off x="2876365" y="920763"/>
            <a:ext cx="8495930" cy="0"/>
          </a:xfrm>
          <a:prstGeom prst="line">
            <a:avLst/>
          </a:prstGeom>
          <a:ln w="19050">
            <a:solidFill>
              <a:srgbClr val="6442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2F8D6F0-1B45-47BA-B6DF-C3D80834BE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8217" y="1333862"/>
            <a:ext cx="6191881" cy="2095138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C4F429B-0503-4B1A-95D6-367F3338BE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2048" y="3794760"/>
            <a:ext cx="6404221" cy="1760729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11" name="Объект 2">
            <a:extLst>
              <a:ext uri="{FF2B5EF4-FFF2-40B4-BE49-F238E27FC236}">
                <a16:creationId xmlns:a16="http://schemas.microsoft.com/office/drawing/2014/main" id="{F21D186E-3CD9-4676-ABC9-4081659D367A}"/>
              </a:ext>
            </a:extLst>
          </p:cNvPr>
          <p:cNvSpPr txBox="1">
            <a:spLocks/>
          </p:cNvSpPr>
          <p:nvPr/>
        </p:nvSpPr>
        <p:spPr>
          <a:xfrm>
            <a:off x="275136" y="1519966"/>
            <a:ext cx="4669656" cy="482933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dirty="0">
                <a:latin typeface="Bahnschrift Light" panose="020B0502040204020203" pitchFamily="34" charset="0"/>
              </a:rPr>
              <a:t>Создана база данных, содержащая информацию об играх (название и картинка в виде ссылки) и органайзеры к ним (тоже название и картинка) </a:t>
            </a:r>
          </a:p>
        </p:txBody>
      </p:sp>
      <p:sp>
        <p:nvSpPr>
          <p:cNvPr id="13" name="Объект 2">
            <a:extLst>
              <a:ext uri="{FF2B5EF4-FFF2-40B4-BE49-F238E27FC236}">
                <a16:creationId xmlns:a16="http://schemas.microsoft.com/office/drawing/2014/main" id="{0192D2C9-A42A-4B33-B1CF-D6EE3B6AD4B6}"/>
              </a:ext>
            </a:extLst>
          </p:cNvPr>
          <p:cNvSpPr txBox="1">
            <a:spLocks/>
          </p:cNvSpPr>
          <p:nvPr/>
        </p:nvSpPr>
        <p:spPr>
          <a:xfrm>
            <a:off x="759038" y="321561"/>
            <a:ext cx="2117327" cy="69277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>
                <a:latin typeface="Bahnschrift Light" panose="020B0502040204020203" pitchFamily="34" charset="0"/>
              </a:rPr>
              <a:t>PostgeSQL</a:t>
            </a:r>
            <a:endParaRPr lang="ru-RU" sz="3200" dirty="0"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3570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3399B2-B50F-47BD-B76E-36467151B034}"/>
              </a:ext>
            </a:extLst>
          </p:cNvPr>
          <p:cNvSpPr txBox="1">
            <a:spLocks/>
          </p:cNvSpPr>
          <p:nvPr/>
        </p:nvSpPr>
        <p:spPr>
          <a:xfrm>
            <a:off x="3903216" y="220526"/>
            <a:ext cx="7933677" cy="104923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>
                <a:latin typeface="Bahnschrift Light" panose="020B0502040204020203" pitchFamily="34" charset="0"/>
              </a:rPr>
              <a:t>Что было сделано (Бэкенд)</a:t>
            </a:r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86059211-463A-4204-B55A-91B418261AA5}"/>
              </a:ext>
            </a:extLst>
          </p:cNvPr>
          <p:cNvCxnSpPr/>
          <p:nvPr/>
        </p:nvCxnSpPr>
        <p:spPr>
          <a:xfrm>
            <a:off x="2876365" y="920763"/>
            <a:ext cx="8495930" cy="0"/>
          </a:xfrm>
          <a:prstGeom prst="line">
            <a:avLst/>
          </a:prstGeom>
          <a:ln w="19050">
            <a:solidFill>
              <a:srgbClr val="6442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Объект 2">
            <a:extLst>
              <a:ext uri="{FF2B5EF4-FFF2-40B4-BE49-F238E27FC236}">
                <a16:creationId xmlns:a16="http://schemas.microsoft.com/office/drawing/2014/main" id="{F21D186E-3CD9-4676-ABC9-4081659D367A}"/>
              </a:ext>
            </a:extLst>
          </p:cNvPr>
          <p:cNvSpPr txBox="1">
            <a:spLocks/>
          </p:cNvSpPr>
          <p:nvPr/>
        </p:nvSpPr>
        <p:spPr>
          <a:xfrm>
            <a:off x="351363" y="502484"/>
            <a:ext cx="10733175" cy="139746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Bahnschrift Light" panose="020B0502040204020203" pitchFamily="34" charset="0"/>
              </a:rPr>
              <a:t>Swagger</a:t>
            </a:r>
          </a:p>
          <a:p>
            <a:pPr marL="0" indent="0">
              <a:buNone/>
            </a:pPr>
            <a:r>
              <a:rPr lang="en-US" dirty="0">
                <a:latin typeface="Bahnschrift Light" panose="020B0502040204020203" pitchFamily="34" charset="0"/>
              </a:rPr>
              <a:t>https://app.swaggerhub.com/apis-docs/izzager/UntitledOrganizerApp/1.0.0#/</a:t>
            </a:r>
            <a:endParaRPr lang="ru-RU" dirty="0">
              <a:latin typeface="Bahnschrift Light" panose="020B0502040204020203" pitchFamily="34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AE2E275-DA6A-49D4-8B36-F77249CEC7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0794" y="1621001"/>
            <a:ext cx="3707122" cy="4306571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3881A2C-60E7-4CE5-BDD6-7150AF0494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8238" y="1495180"/>
            <a:ext cx="3646144" cy="4442057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2939361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3399B2-B50F-47BD-B76E-36467151B034}"/>
              </a:ext>
            </a:extLst>
          </p:cNvPr>
          <p:cNvSpPr txBox="1">
            <a:spLocks/>
          </p:cNvSpPr>
          <p:nvPr/>
        </p:nvSpPr>
        <p:spPr>
          <a:xfrm>
            <a:off x="3903216" y="220526"/>
            <a:ext cx="7933677" cy="104923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>
                <a:latin typeface="Bahnschrift Light" panose="020B0502040204020203" pitchFamily="34" charset="0"/>
              </a:rPr>
              <a:t>Что было сделано (Бэкенд)</a:t>
            </a:r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86059211-463A-4204-B55A-91B418261AA5}"/>
              </a:ext>
            </a:extLst>
          </p:cNvPr>
          <p:cNvCxnSpPr/>
          <p:nvPr/>
        </p:nvCxnSpPr>
        <p:spPr>
          <a:xfrm>
            <a:off x="2876365" y="920763"/>
            <a:ext cx="8495930" cy="0"/>
          </a:xfrm>
          <a:prstGeom prst="line">
            <a:avLst/>
          </a:prstGeom>
          <a:ln w="19050">
            <a:solidFill>
              <a:srgbClr val="6442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Объект 2">
            <a:extLst>
              <a:ext uri="{FF2B5EF4-FFF2-40B4-BE49-F238E27FC236}">
                <a16:creationId xmlns:a16="http://schemas.microsoft.com/office/drawing/2014/main" id="{F21D186E-3CD9-4676-ABC9-4081659D367A}"/>
              </a:ext>
            </a:extLst>
          </p:cNvPr>
          <p:cNvSpPr txBox="1">
            <a:spLocks/>
          </p:cNvSpPr>
          <p:nvPr/>
        </p:nvSpPr>
        <p:spPr>
          <a:xfrm>
            <a:off x="1057850" y="347105"/>
            <a:ext cx="1305090" cy="139746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Bahnschrift Light" panose="020B0502040204020203" pitchFamily="34" charset="0"/>
              </a:rPr>
              <a:t>Java</a:t>
            </a:r>
            <a:endParaRPr lang="ru-RU" dirty="0">
              <a:latin typeface="Bahnschrift Light" panose="020B0502040204020203" pitchFamily="34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8FD6DF3-D331-44AF-A31C-A5AB30836F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6168" y="1045837"/>
            <a:ext cx="3606659" cy="4855118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194E338-62F6-4FF0-B799-E6778F5FC1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7298" y="1120389"/>
            <a:ext cx="4129595" cy="4780566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A96237B2-88DD-48B4-A029-0719FB0F95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000" y="1146951"/>
            <a:ext cx="2854223" cy="465289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3457230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3399B2-B50F-47BD-B76E-36467151B034}"/>
              </a:ext>
            </a:extLst>
          </p:cNvPr>
          <p:cNvSpPr txBox="1">
            <a:spLocks/>
          </p:cNvSpPr>
          <p:nvPr/>
        </p:nvSpPr>
        <p:spPr>
          <a:xfrm>
            <a:off x="3346882" y="220526"/>
            <a:ext cx="8490011" cy="1049235"/>
          </a:xfrm>
          <a:prstGeom prst="rect">
            <a:avLst/>
          </a:prstGeom>
        </p:spPr>
        <p:txBody>
          <a:bodyPr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>
                <a:latin typeface="Bahnschrift Light" panose="020B0502040204020203" pitchFamily="34" charset="0"/>
              </a:rPr>
              <a:t>Что было сделано (</a:t>
            </a:r>
            <a:r>
              <a:rPr lang="ru-RU" sz="4000" dirty="0" err="1">
                <a:latin typeface="Bahnschrift Light" panose="020B0502040204020203" pitchFamily="34" charset="0"/>
              </a:rPr>
              <a:t>Фронтенд</a:t>
            </a:r>
            <a:r>
              <a:rPr lang="ru-RU" sz="4000" dirty="0">
                <a:latin typeface="Bahnschrift Light" panose="020B0502040204020203" pitchFamily="34" charset="0"/>
              </a:rPr>
              <a:t> </a:t>
            </a:r>
            <a:r>
              <a:rPr lang="en-US" sz="4000" dirty="0">
                <a:latin typeface="Bahnschrift Light" panose="020B0502040204020203" pitchFamily="34" charset="0"/>
              </a:rPr>
              <a:t>2D</a:t>
            </a:r>
            <a:r>
              <a:rPr lang="ru-RU" sz="4000" dirty="0">
                <a:latin typeface="Bahnschrift Light" panose="020B0502040204020203" pitchFamily="34" charset="0"/>
              </a:rPr>
              <a:t>)</a:t>
            </a:r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86059211-463A-4204-B55A-91B418261AA5}"/>
              </a:ext>
            </a:extLst>
          </p:cNvPr>
          <p:cNvCxnSpPr/>
          <p:nvPr/>
        </p:nvCxnSpPr>
        <p:spPr>
          <a:xfrm>
            <a:off x="2876365" y="920763"/>
            <a:ext cx="8495930" cy="0"/>
          </a:xfrm>
          <a:prstGeom prst="line">
            <a:avLst/>
          </a:prstGeom>
          <a:ln w="19050">
            <a:solidFill>
              <a:srgbClr val="6442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Объект 2">
            <a:extLst>
              <a:ext uri="{FF2B5EF4-FFF2-40B4-BE49-F238E27FC236}">
                <a16:creationId xmlns:a16="http://schemas.microsoft.com/office/drawing/2014/main" id="{F21D186E-3CD9-4676-ABC9-4081659D367A}"/>
              </a:ext>
            </a:extLst>
          </p:cNvPr>
          <p:cNvSpPr txBox="1">
            <a:spLocks/>
          </p:cNvSpPr>
          <p:nvPr/>
        </p:nvSpPr>
        <p:spPr>
          <a:xfrm>
            <a:off x="275136" y="1519966"/>
            <a:ext cx="4669656" cy="4829335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dirty="0">
                <a:latin typeface="Bahnschrift Light" panose="020B0502040204020203" pitchFamily="34" charset="0"/>
              </a:rPr>
              <a:t>Была полностью реализована система переходов между сценами</a:t>
            </a:r>
            <a:r>
              <a:rPr lang="en-US" sz="2800" dirty="0">
                <a:latin typeface="Bahnschrift Light" panose="020B0502040204020203" pitchFamily="34" charset="0"/>
              </a:rPr>
              <a:t>, </a:t>
            </a:r>
            <a:r>
              <a:rPr lang="ru-RU" sz="2800" dirty="0">
                <a:latin typeface="Bahnschrift Light" panose="020B0502040204020203" pitchFamily="34" charset="0"/>
              </a:rPr>
              <a:t>связанными с регистрацией и восстановлением пароля (отсутствуют авторизация и прочие процессы</a:t>
            </a:r>
            <a:r>
              <a:rPr lang="en-US" sz="2800" dirty="0">
                <a:latin typeface="Bahnschrift Light" panose="020B0502040204020203" pitchFamily="34" charset="0"/>
              </a:rPr>
              <a:t>, </a:t>
            </a:r>
            <a:r>
              <a:rPr lang="ru-RU" sz="2800" dirty="0">
                <a:latin typeface="Bahnschrift Light" panose="020B0502040204020203" pitchFamily="34" charset="0"/>
              </a:rPr>
              <a:t>связанные с базами данных и сервером)</a:t>
            </a:r>
          </a:p>
          <a:p>
            <a:r>
              <a:rPr lang="ru-RU" sz="2800" dirty="0">
                <a:latin typeface="Bahnschrift Light" panose="020B0502040204020203" pitchFamily="34" charset="0"/>
              </a:rPr>
              <a:t>Реализована загрузка меню выбора игр (на данный момент нет привязки к серверу</a:t>
            </a:r>
            <a:r>
              <a:rPr lang="en-US" sz="2800" dirty="0">
                <a:latin typeface="Bahnschrift Light" panose="020B0502040204020203" pitchFamily="34" charset="0"/>
              </a:rPr>
              <a:t>, </a:t>
            </a:r>
            <a:r>
              <a:rPr lang="ru-RU" sz="2800" dirty="0">
                <a:latin typeface="Bahnschrift Light" panose="020B0502040204020203" pitchFamily="34" charset="0"/>
              </a:rPr>
              <a:t>поэтому вместо картинок с играми имеются только </a:t>
            </a:r>
            <a:r>
              <a:rPr lang="ru-RU" sz="2800" dirty="0" err="1">
                <a:latin typeface="Bahnschrift Light" panose="020B0502040204020203" pitchFamily="34" charset="0"/>
              </a:rPr>
              <a:t>плейсхолдеры</a:t>
            </a:r>
            <a:r>
              <a:rPr lang="ru-RU" sz="2800" dirty="0">
                <a:latin typeface="Bahnschrift Light" panose="020B0502040204020203" pitchFamily="34" charset="0"/>
              </a:rPr>
              <a:t> и тексты на кнопках являются тестовыми)</a:t>
            </a:r>
          </a:p>
        </p:txBody>
      </p:sp>
      <p:sp>
        <p:nvSpPr>
          <p:cNvPr id="13" name="Объект 2">
            <a:extLst>
              <a:ext uri="{FF2B5EF4-FFF2-40B4-BE49-F238E27FC236}">
                <a16:creationId xmlns:a16="http://schemas.microsoft.com/office/drawing/2014/main" id="{0192D2C9-A42A-4B33-B1CF-D6EE3B6AD4B6}"/>
              </a:ext>
            </a:extLst>
          </p:cNvPr>
          <p:cNvSpPr txBox="1">
            <a:spLocks/>
          </p:cNvSpPr>
          <p:nvPr/>
        </p:nvSpPr>
        <p:spPr>
          <a:xfrm>
            <a:off x="759038" y="321561"/>
            <a:ext cx="2117327" cy="692772"/>
          </a:xfrm>
          <a:prstGeom prst="rect">
            <a:avLst/>
          </a:prstGeom>
        </p:spPr>
        <p:txBody>
          <a:bodyPr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>
                <a:latin typeface="Bahnschrift Light" panose="020B0502040204020203" pitchFamily="34" charset="0"/>
              </a:rPr>
              <a:t>Godot Engine, </a:t>
            </a:r>
            <a:r>
              <a:rPr lang="en-US" sz="3200" dirty="0" err="1">
                <a:latin typeface="Bahnschrift Light" panose="020B0502040204020203" pitchFamily="34" charset="0"/>
              </a:rPr>
              <a:t>GDScript</a:t>
            </a:r>
            <a:endParaRPr lang="ru-RU" sz="3200" dirty="0">
              <a:latin typeface="Bahnschrift Light" panose="020B0502040204020203" pitchFamily="34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5893745-E1B7-4C9C-94B2-E8EF31EF87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3954" y="1269761"/>
            <a:ext cx="1118537" cy="1969813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4E39D74-DE43-4C1C-9502-1E96C4FB1E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3547" y="1269761"/>
            <a:ext cx="1118537" cy="1989172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2C97035-B988-4855-96ED-080078463B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67680" y="1270423"/>
            <a:ext cx="1118537" cy="198851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082000E-25F1-42BC-BE18-5484E45F1B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79842" y="3687327"/>
            <a:ext cx="1102649" cy="1989172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E50AED3-4387-428C-8683-932A65244F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63547" y="3706690"/>
            <a:ext cx="1118536" cy="1969809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C80CDD9-EF29-4199-9574-324ACEFEA76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63139" y="3660201"/>
            <a:ext cx="1123078" cy="2016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2946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3399B2-B50F-47BD-B76E-36467151B034}"/>
              </a:ext>
            </a:extLst>
          </p:cNvPr>
          <p:cNvSpPr txBox="1">
            <a:spLocks/>
          </p:cNvSpPr>
          <p:nvPr/>
        </p:nvSpPr>
        <p:spPr>
          <a:xfrm>
            <a:off x="3346882" y="220526"/>
            <a:ext cx="8490011" cy="1049235"/>
          </a:xfrm>
          <a:prstGeom prst="rect">
            <a:avLst/>
          </a:prstGeom>
        </p:spPr>
        <p:txBody>
          <a:bodyPr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>
                <a:latin typeface="Bahnschrift Light" panose="020B0502040204020203" pitchFamily="34" charset="0"/>
              </a:rPr>
              <a:t>Что было сделано (</a:t>
            </a:r>
            <a:r>
              <a:rPr lang="ru-RU" sz="4000" dirty="0" err="1">
                <a:latin typeface="Bahnschrift Light" panose="020B0502040204020203" pitchFamily="34" charset="0"/>
              </a:rPr>
              <a:t>Фронтенд</a:t>
            </a:r>
            <a:r>
              <a:rPr lang="ru-RU" sz="4000" dirty="0">
                <a:latin typeface="Bahnschrift Light" panose="020B0502040204020203" pitchFamily="34" charset="0"/>
              </a:rPr>
              <a:t> 3</a:t>
            </a:r>
            <a:r>
              <a:rPr lang="en-US" sz="4000" dirty="0">
                <a:latin typeface="Bahnschrift Light" panose="020B0502040204020203" pitchFamily="34" charset="0"/>
              </a:rPr>
              <a:t>D</a:t>
            </a:r>
            <a:r>
              <a:rPr lang="ru-RU" sz="4000" dirty="0">
                <a:latin typeface="Bahnschrift Light" panose="020B0502040204020203" pitchFamily="34" charset="0"/>
              </a:rPr>
              <a:t>)</a:t>
            </a:r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86059211-463A-4204-B55A-91B418261AA5}"/>
              </a:ext>
            </a:extLst>
          </p:cNvPr>
          <p:cNvCxnSpPr/>
          <p:nvPr/>
        </p:nvCxnSpPr>
        <p:spPr>
          <a:xfrm>
            <a:off x="2876365" y="920763"/>
            <a:ext cx="8495930" cy="0"/>
          </a:xfrm>
          <a:prstGeom prst="line">
            <a:avLst/>
          </a:prstGeom>
          <a:ln w="19050">
            <a:solidFill>
              <a:srgbClr val="6442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Объект 2">
            <a:extLst>
              <a:ext uri="{FF2B5EF4-FFF2-40B4-BE49-F238E27FC236}">
                <a16:creationId xmlns:a16="http://schemas.microsoft.com/office/drawing/2014/main" id="{F21D186E-3CD9-4676-ABC9-4081659D367A}"/>
              </a:ext>
            </a:extLst>
          </p:cNvPr>
          <p:cNvSpPr txBox="1">
            <a:spLocks/>
          </p:cNvSpPr>
          <p:nvPr/>
        </p:nvSpPr>
        <p:spPr>
          <a:xfrm>
            <a:off x="275136" y="1519966"/>
            <a:ext cx="4669656" cy="482933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dirty="0">
                <a:latin typeface="Bahnschrift Light" panose="020B0502040204020203" pitchFamily="34" charset="0"/>
              </a:rPr>
              <a:t>текст</a:t>
            </a:r>
          </a:p>
        </p:txBody>
      </p:sp>
      <p:sp>
        <p:nvSpPr>
          <p:cNvPr id="13" name="Объект 2">
            <a:extLst>
              <a:ext uri="{FF2B5EF4-FFF2-40B4-BE49-F238E27FC236}">
                <a16:creationId xmlns:a16="http://schemas.microsoft.com/office/drawing/2014/main" id="{0192D2C9-A42A-4B33-B1CF-D6EE3B6AD4B6}"/>
              </a:ext>
            </a:extLst>
          </p:cNvPr>
          <p:cNvSpPr txBox="1">
            <a:spLocks/>
          </p:cNvSpPr>
          <p:nvPr/>
        </p:nvSpPr>
        <p:spPr>
          <a:xfrm>
            <a:off x="759038" y="321561"/>
            <a:ext cx="2117327" cy="692772"/>
          </a:xfrm>
          <a:prstGeom prst="rect">
            <a:avLst/>
          </a:prstGeom>
        </p:spPr>
        <p:txBody>
          <a:bodyPr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3200" dirty="0">
                <a:latin typeface="Bahnschrift Light" panose="020B0502040204020203" pitchFamily="34" charset="0"/>
              </a:rPr>
              <a:t>Технология (по желанию)</a:t>
            </a:r>
          </a:p>
        </p:txBody>
      </p:sp>
    </p:spTree>
    <p:extLst>
      <p:ext uri="{BB962C8B-B14F-4D97-AF65-F5344CB8AC3E}">
        <p14:creationId xmlns:p14="http://schemas.microsoft.com/office/powerpoint/2010/main" val="6158121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7665956-2BB4-4939-8145-AF407906B7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677" y="588788"/>
            <a:ext cx="11274641" cy="4202172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467993C-1E0F-4560-9698-C2FB69F838EC}"/>
              </a:ext>
            </a:extLst>
          </p:cNvPr>
          <p:cNvSpPr txBox="1"/>
          <p:nvPr/>
        </p:nvSpPr>
        <p:spPr>
          <a:xfrm>
            <a:off x="5159404" y="5024760"/>
            <a:ext cx="18731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Bahnschrift Light" panose="020B0502040204020203" pitchFamily="34" charset="0"/>
              </a:rPr>
              <a:t>GITHUB</a:t>
            </a:r>
            <a:endParaRPr lang="ru-RU" sz="2800" dirty="0"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9882588"/>
      </p:ext>
    </p:extLst>
  </p:cSld>
  <p:clrMapOvr>
    <a:masterClrMapping/>
  </p:clrMapOvr>
</p:sld>
</file>

<file path=ppt/theme/theme1.xml><?xml version="1.0" encoding="utf-8"?>
<a:theme xmlns:a="http://schemas.openxmlformats.org/drawingml/2006/main" name="Галерея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TM10001114[[fn=Галерея]]</Template>
  <TotalTime>75</TotalTime>
  <Words>227</Words>
  <Application>Microsoft Office PowerPoint</Application>
  <PresentationFormat>Широкоэкранный</PresentationFormat>
  <Paragraphs>29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Bahnschrift Light</vt:lpstr>
      <vt:lpstr>Gill Sans MT</vt:lpstr>
      <vt:lpstr>Галерея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Tatyana Elesina</dc:creator>
  <cp:lastModifiedBy>Олег Левитан</cp:lastModifiedBy>
  <cp:revision>14</cp:revision>
  <dcterms:created xsi:type="dcterms:W3CDTF">2020-10-18T11:40:15Z</dcterms:created>
  <dcterms:modified xsi:type="dcterms:W3CDTF">2020-10-23T17:14:37Z</dcterms:modified>
</cp:coreProperties>
</file>