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  <p:sldId id="273" r:id="rId10"/>
    <p:sldId id="274" r:id="rId11"/>
    <p:sldId id="265" r:id="rId12"/>
    <p:sldId id="279" r:id="rId13"/>
    <p:sldId id="266" r:id="rId14"/>
    <p:sldId id="267" r:id="rId15"/>
    <p:sldId id="268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E7F0F7"/>
    <a:srgbClr val="F0E8EE"/>
    <a:srgbClr val="DFCDDC"/>
    <a:srgbClr val="090907"/>
    <a:srgbClr val="008FFF"/>
    <a:srgbClr val="007FDE"/>
    <a:srgbClr val="093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3" autoAdjust="0"/>
    <p:restoredTop sz="59170" autoAdjust="0"/>
  </p:normalViewPr>
  <p:slideViewPr>
    <p:cSldViewPr snapToGrid="0">
      <p:cViewPr varScale="1">
        <p:scale>
          <a:sx n="74" d="100"/>
          <a:sy n="74" d="100"/>
        </p:scale>
        <p:origin x="811" y="58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55138-3B0D-40DC-A0B1-2EA931F8BC72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ADD8A-C189-454F-9E42-7CCE4276B9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44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ADD8A-C189-454F-9E42-7CCE4276B9E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31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ADD8A-C189-454F-9E42-7CCE4276B9E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868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ADD8A-C189-454F-9E42-7CCE4276B9E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84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ADD8A-C189-454F-9E42-7CCE4276B9E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33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ADD8A-C189-454F-9E42-7CCE4276B9E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59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ADD8A-C189-454F-9E42-7CCE4276B9E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85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ADD8A-C189-454F-9E42-7CCE4276B9E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56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ADD8A-C189-454F-9E42-7CCE4276B9E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38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ADD8A-C189-454F-9E42-7CCE4276B9E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968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ADD8A-C189-454F-9E42-7CCE4276B9E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95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ADD8A-C189-454F-9E42-7CCE4276B9E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93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ADD8A-C189-454F-9E42-7CCE4276B9E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01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ADD8A-C189-454F-9E42-7CCE4276B9E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21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ADD8A-C189-454F-9E42-7CCE4276B9E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800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ADD8A-C189-454F-9E42-7CCE4276B9E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08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ADD8A-C189-454F-9E42-7CCE4276B9E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92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70DDB-3E7D-C112-BA86-E59CA8088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35E7F-B6FB-174C-BA53-205564644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22E18-BCDC-D189-7FD3-0F29E2DEB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32A6-619E-4A48-A3FD-A9B624B5A359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5B53E-6955-DEBC-33D1-1AD5A1BD3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C6672-2BAB-D087-BCDD-4A36413F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2160-4F43-4CFF-B34C-7530F0E757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21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420B-4A66-45C8-D183-61662662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909C1-58BC-3EB9-33DD-8292157F8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8A4AA-386E-EA5E-3A6C-61B5F5B4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32A6-619E-4A48-A3FD-A9B624B5A359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EB831-01FA-11F4-A9BA-251F13A2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77DA9-9BF9-E6A6-E678-97D90366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2160-4F43-4CFF-B34C-7530F0E757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9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B7B1BB-106D-F412-C93C-D3E670BD5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99AF2-3C76-A8B5-1018-45389086E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801BC-F52E-E819-1160-7344315C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32A6-619E-4A48-A3FD-A9B624B5A359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6045D-809A-94C6-6DD0-C956E31D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6A827-87D3-C041-53A4-C016E1DD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2160-4F43-4CFF-B34C-7530F0E757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3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9F67-B0E9-5DFE-326F-06A7B459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E37FA-1ED2-83A4-F51A-3FA6C0719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13FCF-A523-6510-19B1-6C23F5CB2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32A6-619E-4A48-A3FD-A9B624B5A359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FE9C1-3190-3087-CC6F-33B3A7F84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8CE9A-C29B-B29C-BBA3-992D0B37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2160-4F43-4CFF-B34C-7530F0E757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1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7E98-EFDF-99AA-FFC8-284EA21D7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BCA6-6D1D-4583-FBCE-B595F00CC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C8934-0BAD-2149-6507-98BDC2B0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32A6-619E-4A48-A3FD-A9B624B5A359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DC89E-D697-810B-4ED1-FE6663C4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17964-5218-CB0B-39BD-6A1A128E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2160-4F43-4CFF-B34C-7530F0E757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2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26DE-E10C-A188-9301-20DA8772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AD582-87B2-77C0-30B5-E0BC82DF7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36370-0947-63B9-E60A-D205905C6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D015D-7E3F-B68B-1C0C-32F72CAA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32A6-619E-4A48-A3FD-A9B624B5A359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77691-7882-4BCB-6ADA-4CF463EA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E3D1E-0335-C54C-6D20-BBAD15E7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2160-4F43-4CFF-B34C-7530F0E757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3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90AF-98AA-3447-D555-C297AD4D6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B24B9-3957-91F4-3ED8-04D56FA72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0A3CD-04EE-B248-DFEA-378250CC1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325AB5-258A-65C4-F92D-E2C3A4534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CBCDE-D94E-E60D-78AF-A8556C780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32D548-B014-70BB-F654-5F95C60B4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32A6-619E-4A48-A3FD-A9B624B5A359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C8D575-B46C-449A-CFA7-EAD3591B4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21C083-5B57-2D4C-AC1F-926646F3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2160-4F43-4CFF-B34C-7530F0E757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7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361D-031A-13BB-9269-517B9B9B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761D74-81A4-8677-D4EF-3FF0C6A2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32A6-619E-4A48-A3FD-A9B624B5A359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8ACD6-AC9F-8BBA-556C-7B29B12D1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D3C1A-84B4-6C2A-A1FF-E2ECBCB2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2160-4F43-4CFF-B34C-7530F0E757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3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041BB-8BE3-88C4-CEAD-AE4A1FF3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32A6-619E-4A48-A3FD-A9B624B5A359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E4D5A-D505-225C-A4A2-65505F9D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C7723-E801-5331-AC79-94CFB382A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2160-4F43-4CFF-B34C-7530F0E757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2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84FC8-DE21-4BAB-2628-93C248A5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0CB4C-C6F4-6C29-B45A-F1A1E4B2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97ED6-607B-C904-7674-FD00EA798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3981A-CDDF-5A58-7770-739E7BAD5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32A6-619E-4A48-A3FD-A9B624B5A359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84049-38AD-4FEF-E242-7A3CABE9D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FCA43-4884-B310-29D8-F2415AC9C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2160-4F43-4CFF-B34C-7530F0E757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4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A60CC-A187-720E-0C20-ACFFEA652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5AD666-C978-7F7A-DC03-BABBB35BF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D9F05E-6C00-7BB6-8DBB-FF78F6D5D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729EE-DB14-90CA-2F01-F16A8B5A5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32A6-619E-4A48-A3FD-A9B624B5A359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DF902-6573-DBF7-8894-255A7082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B5109-44FD-B4B8-69A6-5D87CB8B4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2160-4F43-4CFF-B34C-7530F0E757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4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0438A4-EC60-B845-0D9F-C5D2211B3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D63EE-4D88-0431-F141-272FF66A8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81214-7B98-FBD9-22C8-091DF7587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6332A6-619E-4A48-A3FD-A9B624B5A359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88B91-DA54-F60A-D0C2-27D1755E9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F98A3-6DBA-1501-5074-B715AD64B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062160-4F43-4CFF-B34C-7530F0E757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3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s://customerchurnapppy-jiama6go7bfjracbrzpqtm.streamlit.app/" TargetMode="Externa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F612-819D-242F-E050-992257EA5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2843" y="1554892"/>
            <a:ext cx="7346305" cy="1098323"/>
          </a:xfrm>
          <a:noFill/>
        </p:spPr>
        <p:txBody>
          <a:bodyPr anchor="t">
            <a:noAutofit/>
          </a:bodyPr>
          <a:lstStyle/>
          <a:p>
            <a:r>
              <a:rPr lang="en-US" sz="4800" b="1" dirty="0">
                <a:solidFill>
                  <a:srgbClr val="FFFF00"/>
                </a:solidFill>
              </a:rPr>
              <a:t>Telecom Customer Churn Analysis and Prediction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504E8-05B4-A873-50B7-BC0EF17F4523}"/>
              </a:ext>
            </a:extLst>
          </p:cNvPr>
          <p:cNvSpPr txBox="1"/>
          <p:nvPr/>
        </p:nvSpPr>
        <p:spPr>
          <a:xfrm>
            <a:off x="2422844" y="3429000"/>
            <a:ext cx="7346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Chan Chong Wee</a:t>
            </a:r>
          </a:p>
          <a:p>
            <a:pPr algn="ctr"/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23rd March 2024</a:t>
            </a:r>
          </a:p>
        </p:txBody>
      </p:sp>
    </p:spTree>
    <p:extLst>
      <p:ext uri="{BB962C8B-B14F-4D97-AF65-F5344CB8AC3E}">
        <p14:creationId xmlns:p14="http://schemas.microsoft.com/office/powerpoint/2010/main" val="344904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CBCFF-4A70-EF33-5513-81114521F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FF00"/>
                </a:solidFill>
              </a:rPr>
              <a:t>Customer Churn Analysis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3" name="Picture 2" descr="A pie chart with numbers and a red circle&#10;&#10;Description automatically generated">
            <a:extLst>
              <a:ext uri="{FF2B5EF4-FFF2-40B4-BE49-F238E27FC236}">
                <a16:creationId xmlns:a16="http://schemas.microsoft.com/office/drawing/2014/main" id="{E60F7578-4904-EB58-003D-76754B05B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19" y="1567974"/>
            <a:ext cx="7364525" cy="1890327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8150FC24-0096-6067-1F8C-B73C4F97925B}"/>
              </a:ext>
            </a:extLst>
          </p:cNvPr>
          <p:cNvSpPr/>
          <p:nvPr/>
        </p:nvSpPr>
        <p:spPr>
          <a:xfrm>
            <a:off x="8769812" y="1612753"/>
            <a:ext cx="3293340" cy="1465925"/>
          </a:xfrm>
          <a:prstGeom prst="wedgeRoundRectCallout">
            <a:avLst>
              <a:gd name="adj1" fmla="val -63126"/>
              <a:gd name="adj2" fmla="val -28834"/>
              <a:gd name="adj3" fmla="val 16667"/>
            </a:avLst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ysClr val="windowText" lastClr="000000"/>
                </a:solidFill>
              </a:rPr>
              <a:t>About 80% of customers currently use or have used internet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ysClr val="windowText" lastClr="000000"/>
                </a:solidFill>
              </a:rPr>
              <a:t>Fiber optic is the primary option.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340376-93AB-C013-C329-741F5D9CC097}"/>
              </a:ext>
            </a:extLst>
          </p:cNvPr>
          <p:cNvGrpSpPr/>
          <p:nvPr/>
        </p:nvGrpSpPr>
        <p:grpSpPr>
          <a:xfrm>
            <a:off x="960120" y="3740169"/>
            <a:ext cx="9843497" cy="2932994"/>
            <a:chOff x="960120" y="3740169"/>
            <a:chExt cx="9843497" cy="2932994"/>
          </a:xfrm>
        </p:grpSpPr>
        <p:pic>
          <p:nvPicPr>
            <p:cNvPr id="4" name="Picture 3" descr="A group of blue and pink graphs&#10;&#10;Description automatically generated">
              <a:extLst>
                <a:ext uri="{FF2B5EF4-FFF2-40B4-BE49-F238E27FC236}">
                  <a16:creationId xmlns:a16="http://schemas.microsoft.com/office/drawing/2014/main" id="{E41796ED-1AC3-FBAF-7AEE-E604E5512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120" y="3740169"/>
              <a:ext cx="4831080" cy="2932994"/>
            </a:xfrm>
            <a:prstGeom prst="rect">
              <a:avLst/>
            </a:prstGeom>
          </p:spPr>
        </p:pic>
        <p:sp>
          <p:nvSpPr>
            <p:cNvPr id="5" name="Speech Bubble: Rectangle with Corners Rounded 4">
              <a:extLst>
                <a:ext uri="{FF2B5EF4-FFF2-40B4-BE49-F238E27FC236}">
                  <a16:creationId xmlns:a16="http://schemas.microsoft.com/office/drawing/2014/main" id="{6FDF98D7-8614-DE32-E73E-C4527BE078D2}"/>
                </a:ext>
              </a:extLst>
            </p:cNvPr>
            <p:cNvSpPr/>
            <p:nvPr/>
          </p:nvSpPr>
          <p:spPr>
            <a:xfrm>
              <a:off x="7510277" y="3740169"/>
              <a:ext cx="3293340" cy="1325563"/>
            </a:xfrm>
            <a:prstGeom prst="wedgeRoundRectCallout">
              <a:avLst>
                <a:gd name="adj1" fmla="val -85875"/>
                <a:gd name="adj2" fmla="val -28658"/>
                <a:gd name="adj3" fmla="val 16667"/>
              </a:avLst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ysClr val="windowText" lastClr="000000"/>
                  </a:solidFill>
                </a:rPr>
                <a:t>Higher churn rate from internet service users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ysClr val="windowText" lastClr="000000"/>
                  </a:solidFill>
                </a:rPr>
                <a:t>Especially the fiber optic users </a:t>
              </a:r>
            </a:p>
          </p:txBody>
        </p:sp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88D8E0AF-4D50-EABB-8CA4-D6B0ECF647C3}"/>
                </a:ext>
              </a:extLst>
            </p:cNvPr>
            <p:cNvSpPr/>
            <p:nvPr/>
          </p:nvSpPr>
          <p:spPr>
            <a:xfrm>
              <a:off x="7510277" y="5347600"/>
              <a:ext cx="3293340" cy="1325563"/>
            </a:xfrm>
            <a:prstGeom prst="wedgeRoundRectCallout">
              <a:avLst>
                <a:gd name="adj1" fmla="val -85875"/>
                <a:gd name="adj2" fmla="val -28658"/>
                <a:gd name="adj3" fmla="val 16667"/>
              </a:avLst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ysClr val="windowText" lastClr="000000"/>
                  </a:solidFill>
                </a:rPr>
                <a:t>More additional subscribed internet services, less likely the customers will leave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516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2EE2-3AE3-DF37-EA1B-35529B45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Customer Churn Analysis</a:t>
            </a:r>
          </a:p>
        </p:txBody>
      </p:sp>
      <p:pic>
        <p:nvPicPr>
          <p:cNvPr id="4" name="Picture 3" descr="A graph of a customer&#10;&#10;Description automatically generated with medium confidence">
            <a:extLst>
              <a:ext uri="{FF2B5EF4-FFF2-40B4-BE49-F238E27FC236}">
                <a16:creationId xmlns:a16="http://schemas.microsoft.com/office/drawing/2014/main" id="{34B40B62-1A42-27A0-AA72-305CF7BE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37" y="2166177"/>
            <a:ext cx="3337099" cy="2139300"/>
          </a:xfrm>
          <a:prstGeom prst="rect">
            <a:avLst/>
          </a:prstGeom>
        </p:spPr>
      </p:pic>
      <p:pic>
        <p:nvPicPr>
          <p:cNvPr id="6" name="Picture 5" descr="A graph of sales and customers&#10;&#10;Description automatically generated with medium confidence">
            <a:extLst>
              <a:ext uri="{FF2B5EF4-FFF2-40B4-BE49-F238E27FC236}">
                <a16:creationId xmlns:a16="http://schemas.microsoft.com/office/drawing/2014/main" id="{55CE9624-C713-C54A-56E2-ACFE5202E8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258" y="2166177"/>
            <a:ext cx="6022105" cy="2161781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CD9F349A-1ACE-E60F-4E06-85ED9BAAE509}"/>
              </a:ext>
            </a:extLst>
          </p:cNvPr>
          <p:cNvSpPr/>
          <p:nvPr/>
        </p:nvSpPr>
        <p:spPr>
          <a:xfrm>
            <a:off x="1145894" y="4988166"/>
            <a:ext cx="3218842" cy="1504709"/>
          </a:xfrm>
          <a:prstGeom prst="wedgeRoundRectCallout">
            <a:avLst>
              <a:gd name="adj1" fmla="val -3282"/>
              <a:gd name="adj2" fmla="val -77889"/>
              <a:gd name="adj3" fmla="val 16667"/>
            </a:avLst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The churn rate from the monthly contracts users is at least three times higher than the other groups.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1DA2C5A-257A-F9BA-2627-586D54BE627D}"/>
              </a:ext>
            </a:extLst>
          </p:cNvPr>
          <p:cNvSpPr/>
          <p:nvPr/>
        </p:nvSpPr>
        <p:spPr>
          <a:xfrm>
            <a:off x="6690168" y="4988166"/>
            <a:ext cx="3218842" cy="1504709"/>
          </a:xfrm>
          <a:prstGeom prst="wedgeRoundRectCallout">
            <a:avLst>
              <a:gd name="adj1" fmla="val -3282"/>
              <a:gd name="adj2" fmla="val -77889"/>
              <a:gd name="adj3" fmla="val 16667"/>
            </a:avLst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Any issue with the electronic check payment method and paperless billing system?</a:t>
            </a:r>
          </a:p>
        </p:txBody>
      </p:sp>
    </p:spTree>
    <p:extLst>
      <p:ext uri="{BB962C8B-B14F-4D97-AF65-F5344CB8AC3E}">
        <p14:creationId xmlns:p14="http://schemas.microsoft.com/office/powerpoint/2010/main" val="1091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DFAE3-1498-6F61-0805-EAF8EA84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Customer Churn Prediction</a:t>
            </a:r>
          </a:p>
        </p:txBody>
      </p:sp>
      <p:pic>
        <p:nvPicPr>
          <p:cNvPr id="9" name="Picture 8" descr="A screenshot of a number&#10;&#10;Description automatically generated">
            <a:extLst>
              <a:ext uri="{FF2B5EF4-FFF2-40B4-BE49-F238E27FC236}">
                <a16:creationId xmlns:a16="http://schemas.microsoft.com/office/drawing/2014/main" id="{82FC6433-157E-527D-0DF1-C820A4B03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764" y="1968502"/>
            <a:ext cx="2414036" cy="1325564"/>
          </a:xfrm>
          <a:prstGeom prst="rect">
            <a:avLst/>
          </a:prstGeom>
        </p:spPr>
      </p:pic>
      <p:pic>
        <p:nvPicPr>
          <p:cNvPr id="4" name="Picture 3" descr="A graph with blue bars&#10;&#10;Description automatically generated with medium confidence">
            <a:extLst>
              <a:ext uri="{FF2B5EF4-FFF2-40B4-BE49-F238E27FC236}">
                <a16:creationId xmlns:a16="http://schemas.microsoft.com/office/drawing/2014/main" id="{4EB117DB-224E-055D-B45F-FF2421148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68502"/>
            <a:ext cx="7639259" cy="339057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F2A20ED-4E29-B46E-7F5B-ACFED9626669}"/>
              </a:ext>
            </a:extLst>
          </p:cNvPr>
          <p:cNvGrpSpPr/>
          <p:nvPr/>
        </p:nvGrpSpPr>
        <p:grpSpPr>
          <a:xfrm>
            <a:off x="2721187" y="5636892"/>
            <a:ext cx="4671503" cy="788980"/>
            <a:chOff x="4017424" y="5650692"/>
            <a:chExt cx="4671503" cy="788980"/>
          </a:xfrm>
        </p:grpSpPr>
        <p:sp>
          <p:nvSpPr>
            <p:cNvPr id="3" name="Rectangle: Diagonal Corners Snipped 2">
              <a:extLst>
                <a:ext uri="{FF2B5EF4-FFF2-40B4-BE49-F238E27FC236}">
                  <a16:creationId xmlns:a16="http://schemas.microsoft.com/office/drawing/2014/main" id="{75647788-CC47-734C-63CB-A16B7D20501B}"/>
                </a:ext>
              </a:extLst>
            </p:cNvPr>
            <p:cNvSpPr/>
            <p:nvPr/>
          </p:nvSpPr>
          <p:spPr>
            <a:xfrm>
              <a:off x="4973453" y="5650692"/>
              <a:ext cx="3715474" cy="788979"/>
            </a:xfrm>
            <a:prstGeom prst="snip2Diag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hlinkClick r:id="rId5"/>
                </a:rPr>
                <a:t>Prototype</a:t>
              </a:r>
              <a:endParaRPr lang="en-US" sz="3600" b="1" dirty="0">
                <a:solidFill>
                  <a:schemeClr val="tx1"/>
                </a:solidFill>
              </a:endParaRPr>
            </a:p>
          </p:txBody>
        </p:sp>
        <p:pic>
          <p:nvPicPr>
            <p:cNvPr id="6" name="Picture 5" descr="A blue circle with yellow cube and dots&#10;&#10;Description automatically generated">
              <a:extLst>
                <a:ext uri="{FF2B5EF4-FFF2-40B4-BE49-F238E27FC236}">
                  <a16:creationId xmlns:a16="http://schemas.microsoft.com/office/drawing/2014/main" id="{DE50E3AC-D747-9322-A47B-669F97FAA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7424" y="5650693"/>
              <a:ext cx="788979" cy="788979"/>
            </a:xfrm>
            <a:prstGeom prst="rect">
              <a:avLst/>
            </a:prstGeom>
          </p:spPr>
        </p:pic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E66EBEBA-4313-F9D2-6EEE-0F2E8B1D28A8}"/>
              </a:ext>
            </a:extLst>
          </p:cNvPr>
          <p:cNvSpPr/>
          <p:nvPr/>
        </p:nvSpPr>
        <p:spPr>
          <a:xfrm>
            <a:off x="10631338" y="2419995"/>
            <a:ext cx="631767" cy="3823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9BEE4F8B-9514-48C6-FB43-4DBEE5002BC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0"/>
          <a:stretch/>
        </p:blipFill>
        <p:spPr>
          <a:xfrm>
            <a:off x="8939764" y="3663790"/>
            <a:ext cx="2499265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0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A3FB-8E6E-6186-263B-E910746B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18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Project Timeline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36CEACF-7255-5302-85CC-2F0FC7BBC7CC}"/>
              </a:ext>
            </a:extLst>
          </p:cNvPr>
          <p:cNvGrpSpPr/>
          <p:nvPr/>
        </p:nvGrpSpPr>
        <p:grpSpPr>
          <a:xfrm>
            <a:off x="9490822" y="3403985"/>
            <a:ext cx="1548451" cy="751837"/>
            <a:chOff x="9490822" y="3403985"/>
            <a:chExt cx="1548451" cy="75183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819DACF-4904-4A9D-A955-F71E239C4334}"/>
                </a:ext>
              </a:extLst>
            </p:cNvPr>
            <p:cNvGrpSpPr/>
            <p:nvPr/>
          </p:nvGrpSpPr>
          <p:grpSpPr>
            <a:xfrm>
              <a:off x="10184163" y="3403985"/>
              <a:ext cx="855110" cy="503321"/>
              <a:chOff x="2231777" y="950012"/>
              <a:chExt cx="884019" cy="574612"/>
            </a:xfrm>
            <a:solidFill>
              <a:schemeClr val="tx2">
                <a:lumMod val="10000"/>
                <a:lumOff val="90000"/>
              </a:schemeClr>
            </a:solidFill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9C1F862B-E0C2-02EC-049C-BB27C160B8C1}"/>
                  </a:ext>
                </a:extLst>
              </p:cNvPr>
              <p:cNvSpPr/>
              <p:nvPr/>
            </p:nvSpPr>
            <p:spPr>
              <a:xfrm>
                <a:off x="2231777" y="950012"/>
                <a:ext cx="884019" cy="574612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: Rounded Corners 4">
                <a:extLst>
                  <a:ext uri="{FF2B5EF4-FFF2-40B4-BE49-F238E27FC236}">
                    <a16:creationId xmlns:a16="http://schemas.microsoft.com/office/drawing/2014/main" id="{D1ECCE6F-F99A-4286-D4BD-C770F7177F2D}"/>
                  </a:ext>
                </a:extLst>
              </p:cNvPr>
              <p:cNvSpPr txBox="1"/>
              <p:nvPr/>
            </p:nvSpPr>
            <p:spPr>
              <a:xfrm>
                <a:off x="2259827" y="978061"/>
                <a:ext cx="827919" cy="51851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4290" tIns="34290" rIns="34290" bIns="34290" numCol="1" spcCol="1270" anchor="ctr" anchorCtr="0">
                <a:noAutofit/>
              </a:bodyPr>
              <a:lstStyle/>
              <a:p>
                <a:pPr lvl="0" algn="ctr"/>
                <a:r>
                  <a:rPr lang="en-US" sz="800" b="1" dirty="0">
                    <a:solidFill>
                      <a:schemeClr val="tx1"/>
                    </a:solidFill>
                  </a:rPr>
                  <a:t>Feedback</a:t>
                </a:r>
              </a:p>
            </p:txBody>
          </p:sp>
        </p:grp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362CC6B6-8191-9E38-73D9-1B01ED282BEC}"/>
                </a:ext>
              </a:extLst>
            </p:cNvPr>
            <p:cNvCxnSpPr>
              <a:cxnSpLocks/>
            </p:cNvCxnSpPr>
            <p:nvPr/>
          </p:nvCxnSpPr>
          <p:spPr>
            <a:xfrm>
              <a:off x="10308592" y="4155822"/>
              <a:ext cx="486076" cy="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headEnd type="none" w="med" len="med"/>
              <a:tailEnd type="triangle" w="med" len="med"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9EA9CD7-6AAE-9496-11A3-E3D9FD864E81}"/>
                </a:ext>
              </a:extLst>
            </p:cNvPr>
            <p:cNvCxnSpPr>
              <a:cxnSpLocks/>
            </p:cNvCxnSpPr>
            <p:nvPr/>
          </p:nvCxnSpPr>
          <p:spPr>
            <a:xfrm>
              <a:off x="9490822" y="3655645"/>
              <a:ext cx="486076" cy="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headEnd type="none" w="med" len="med"/>
              <a:tailEnd type="triangle" w="med" len="med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6F7D99AD-FE78-9945-5B7D-C83061B58F58}"/>
              </a:ext>
            </a:extLst>
          </p:cNvPr>
          <p:cNvGrpSpPr/>
          <p:nvPr/>
        </p:nvGrpSpPr>
        <p:grpSpPr>
          <a:xfrm>
            <a:off x="1152724" y="6110916"/>
            <a:ext cx="9884351" cy="376480"/>
            <a:chOff x="1175646" y="5472027"/>
            <a:chExt cx="9884351" cy="376480"/>
          </a:xfrm>
        </p:grpSpPr>
        <p:sp>
          <p:nvSpPr>
            <p:cNvPr id="148" name="Arrow: Chevron 147">
              <a:extLst>
                <a:ext uri="{FF2B5EF4-FFF2-40B4-BE49-F238E27FC236}">
                  <a16:creationId xmlns:a16="http://schemas.microsoft.com/office/drawing/2014/main" id="{350CA2F6-B90F-636C-54EF-0AD89B2D770A}"/>
                </a:ext>
              </a:extLst>
            </p:cNvPr>
            <p:cNvSpPr/>
            <p:nvPr/>
          </p:nvSpPr>
          <p:spPr>
            <a:xfrm>
              <a:off x="2383224" y="5480086"/>
              <a:ext cx="3871439" cy="364064"/>
            </a:xfrm>
            <a:prstGeom prst="chevron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Stage 2</a:t>
              </a:r>
            </a:p>
          </p:txBody>
        </p:sp>
        <p:sp>
          <p:nvSpPr>
            <p:cNvPr id="149" name="Arrow: Chevron 148">
              <a:extLst>
                <a:ext uri="{FF2B5EF4-FFF2-40B4-BE49-F238E27FC236}">
                  <a16:creationId xmlns:a16="http://schemas.microsoft.com/office/drawing/2014/main" id="{328D7395-2E50-7E3F-9921-72A86C9AEA68}"/>
                </a:ext>
              </a:extLst>
            </p:cNvPr>
            <p:cNvSpPr/>
            <p:nvPr/>
          </p:nvSpPr>
          <p:spPr>
            <a:xfrm>
              <a:off x="6155205" y="5480087"/>
              <a:ext cx="1298616" cy="368420"/>
            </a:xfrm>
            <a:prstGeom prst="chevron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Stage 3</a:t>
              </a:r>
            </a:p>
          </p:txBody>
        </p:sp>
        <p:sp>
          <p:nvSpPr>
            <p:cNvPr id="150" name="Arrow: Chevron 149">
              <a:extLst>
                <a:ext uri="{FF2B5EF4-FFF2-40B4-BE49-F238E27FC236}">
                  <a16:creationId xmlns:a16="http://schemas.microsoft.com/office/drawing/2014/main" id="{FAE000F7-1BAE-2D3B-B69A-66BF888090D1}"/>
                </a:ext>
              </a:extLst>
            </p:cNvPr>
            <p:cNvSpPr/>
            <p:nvPr/>
          </p:nvSpPr>
          <p:spPr>
            <a:xfrm>
              <a:off x="7355858" y="5480087"/>
              <a:ext cx="1298616" cy="368420"/>
            </a:xfrm>
            <a:prstGeom prst="chevron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Stage 4</a:t>
              </a:r>
            </a:p>
          </p:txBody>
        </p:sp>
        <p:sp>
          <p:nvSpPr>
            <p:cNvPr id="151" name="Arrow: Chevron 150">
              <a:extLst>
                <a:ext uri="{FF2B5EF4-FFF2-40B4-BE49-F238E27FC236}">
                  <a16:creationId xmlns:a16="http://schemas.microsoft.com/office/drawing/2014/main" id="{CBCFDC35-FB64-55A8-2703-5239B8251796}"/>
                </a:ext>
              </a:extLst>
            </p:cNvPr>
            <p:cNvSpPr/>
            <p:nvPr/>
          </p:nvSpPr>
          <p:spPr>
            <a:xfrm>
              <a:off x="8555016" y="5472027"/>
              <a:ext cx="2504981" cy="376480"/>
            </a:xfrm>
            <a:prstGeom prst="chevron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Stage 5</a:t>
              </a:r>
            </a:p>
          </p:txBody>
        </p:sp>
        <p:sp>
          <p:nvSpPr>
            <p:cNvPr id="156" name="Arrow: Chevron 155">
              <a:extLst>
                <a:ext uri="{FF2B5EF4-FFF2-40B4-BE49-F238E27FC236}">
                  <a16:creationId xmlns:a16="http://schemas.microsoft.com/office/drawing/2014/main" id="{D931C542-BF03-8BE5-8559-CF45A3D7E231}"/>
                </a:ext>
              </a:extLst>
            </p:cNvPr>
            <p:cNvSpPr/>
            <p:nvPr/>
          </p:nvSpPr>
          <p:spPr>
            <a:xfrm>
              <a:off x="1175646" y="5475733"/>
              <a:ext cx="1298616" cy="368420"/>
            </a:xfrm>
            <a:prstGeom prst="chevron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Stage 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6C982A-1D52-1E2C-1D74-092A3AEA5C90}"/>
              </a:ext>
            </a:extLst>
          </p:cNvPr>
          <p:cNvGrpSpPr/>
          <p:nvPr/>
        </p:nvGrpSpPr>
        <p:grpSpPr>
          <a:xfrm>
            <a:off x="4765625" y="3161521"/>
            <a:ext cx="2665274" cy="2245221"/>
            <a:chOff x="4765625" y="3161521"/>
            <a:chExt cx="2665274" cy="2245221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1A721B65-505D-D0D3-F20D-9E670F1A4351}"/>
                </a:ext>
              </a:extLst>
            </p:cNvPr>
            <p:cNvCxnSpPr>
              <a:cxnSpLocks/>
            </p:cNvCxnSpPr>
            <p:nvPr/>
          </p:nvCxnSpPr>
          <p:spPr>
            <a:xfrm>
              <a:off x="5715204" y="3161521"/>
              <a:ext cx="486076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triangle" w="med" len="med"/>
            </a:ln>
            <a:scene3d>
              <a:camera prst="orthographicFront">
                <a:rot lat="0" lon="0" rev="810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3846199-CA96-1178-62D2-3627C65ABF0F}"/>
                </a:ext>
              </a:extLst>
            </p:cNvPr>
            <p:cNvGrpSpPr/>
            <p:nvPr/>
          </p:nvGrpSpPr>
          <p:grpSpPr>
            <a:xfrm>
              <a:off x="6242470" y="3378272"/>
              <a:ext cx="855110" cy="503321"/>
              <a:chOff x="2231777" y="950012"/>
              <a:chExt cx="884019" cy="574612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C0144464-34CB-107D-78CD-6D2DAD3D7F9C}"/>
                  </a:ext>
                </a:extLst>
              </p:cNvPr>
              <p:cNvSpPr/>
              <p:nvPr/>
            </p:nvSpPr>
            <p:spPr>
              <a:xfrm>
                <a:off x="2231777" y="950012"/>
                <a:ext cx="884019" cy="574612"/>
              </a:xfrm>
              <a:prstGeom prst="roundRect">
                <a:avLst/>
              </a:prstGeom>
              <a:grpFill/>
              <a:ln w="28575"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: Rounded Corners 4">
                <a:extLst>
                  <a:ext uri="{FF2B5EF4-FFF2-40B4-BE49-F238E27FC236}">
                    <a16:creationId xmlns:a16="http://schemas.microsoft.com/office/drawing/2014/main" id="{C977BB13-B03F-2A64-54FD-8C9F3E7D9562}"/>
                  </a:ext>
                </a:extLst>
              </p:cNvPr>
              <p:cNvSpPr txBox="1"/>
              <p:nvPr/>
            </p:nvSpPr>
            <p:spPr>
              <a:xfrm>
                <a:off x="2259827" y="978062"/>
                <a:ext cx="827919" cy="518512"/>
              </a:xfrm>
              <a:prstGeom prst="rect">
                <a:avLst/>
              </a:prstGeom>
              <a:grpFill/>
              <a:ln w="28575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4290" tIns="34290" rIns="34290" bIns="34290" numCol="1" spcCol="1270" anchor="ctr" anchorCtr="0">
                <a:noAutofit/>
              </a:bodyPr>
              <a:lstStyle/>
              <a:p>
                <a:pPr marL="0" lvl="0" indent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b="1" dirty="0">
                    <a:solidFill>
                      <a:schemeClr val="tx1"/>
                    </a:solidFill>
                  </a:rPr>
                  <a:t>Data Wrangling</a:t>
                </a:r>
                <a:endParaRPr lang="en-US" sz="800" b="1" kern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2DE43556-FBB7-DF75-5FA1-89F921431EBB}"/>
                </a:ext>
              </a:extLst>
            </p:cNvPr>
            <p:cNvCxnSpPr>
              <a:cxnSpLocks/>
            </p:cNvCxnSpPr>
            <p:nvPr/>
          </p:nvCxnSpPr>
          <p:spPr>
            <a:xfrm>
              <a:off x="4765625" y="3618654"/>
              <a:ext cx="1402102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A6607B41-9632-61E9-7BBC-690A0D711ED9}"/>
                </a:ext>
              </a:extLst>
            </p:cNvPr>
            <p:cNvSpPr/>
            <p:nvPr/>
          </p:nvSpPr>
          <p:spPr>
            <a:xfrm>
              <a:off x="5542746" y="5147260"/>
              <a:ext cx="1888153" cy="25948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06/03/2024</a:t>
              </a:r>
            </a:p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22/03/2024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034D81-4F10-9235-EDFD-52240E4D6030}"/>
              </a:ext>
            </a:extLst>
          </p:cNvPr>
          <p:cNvGrpSpPr/>
          <p:nvPr/>
        </p:nvGrpSpPr>
        <p:grpSpPr>
          <a:xfrm>
            <a:off x="2087824" y="1648532"/>
            <a:ext cx="4132826" cy="4056888"/>
            <a:chOff x="2087824" y="1648532"/>
            <a:chExt cx="4132826" cy="40568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D908EB5-D13C-7478-A018-164B0815D42D}"/>
                </a:ext>
              </a:extLst>
            </p:cNvPr>
            <p:cNvGrpSpPr/>
            <p:nvPr/>
          </p:nvGrpSpPr>
          <p:grpSpPr>
            <a:xfrm>
              <a:off x="2665689" y="1648532"/>
              <a:ext cx="3194553" cy="2233217"/>
              <a:chOff x="2665689" y="1648532"/>
              <a:chExt cx="3194553" cy="2233217"/>
            </a:xfrm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84E53AD-8096-946D-F57E-0726BF09EA3F}"/>
                  </a:ext>
                </a:extLst>
              </p:cNvPr>
              <p:cNvSpPr/>
              <p:nvPr/>
            </p:nvSpPr>
            <p:spPr>
              <a:xfrm>
                <a:off x="3865065" y="1648532"/>
                <a:ext cx="806523" cy="503477"/>
              </a:xfrm>
              <a:custGeom>
                <a:avLst/>
                <a:gdLst>
                  <a:gd name="connsiteX0" fmla="*/ 0 w 806523"/>
                  <a:gd name="connsiteY0" fmla="*/ 87375 h 524240"/>
                  <a:gd name="connsiteX1" fmla="*/ 87375 w 806523"/>
                  <a:gd name="connsiteY1" fmla="*/ 0 h 524240"/>
                  <a:gd name="connsiteX2" fmla="*/ 719148 w 806523"/>
                  <a:gd name="connsiteY2" fmla="*/ 0 h 524240"/>
                  <a:gd name="connsiteX3" fmla="*/ 806523 w 806523"/>
                  <a:gd name="connsiteY3" fmla="*/ 87375 h 524240"/>
                  <a:gd name="connsiteX4" fmla="*/ 806523 w 806523"/>
                  <a:gd name="connsiteY4" fmla="*/ 436865 h 524240"/>
                  <a:gd name="connsiteX5" fmla="*/ 719148 w 806523"/>
                  <a:gd name="connsiteY5" fmla="*/ 524240 h 524240"/>
                  <a:gd name="connsiteX6" fmla="*/ 87375 w 806523"/>
                  <a:gd name="connsiteY6" fmla="*/ 524240 h 524240"/>
                  <a:gd name="connsiteX7" fmla="*/ 0 w 806523"/>
                  <a:gd name="connsiteY7" fmla="*/ 436865 h 524240"/>
                  <a:gd name="connsiteX8" fmla="*/ 0 w 806523"/>
                  <a:gd name="connsiteY8" fmla="*/ 87375 h 524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6523" h="524240">
                    <a:moveTo>
                      <a:pt x="0" y="87375"/>
                    </a:moveTo>
                    <a:cubicBezTo>
                      <a:pt x="0" y="39119"/>
                      <a:pt x="39119" y="0"/>
                      <a:pt x="87375" y="0"/>
                    </a:cubicBezTo>
                    <a:lnTo>
                      <a:pt x="719148" y="0"/>
                    </a:lnTo>
                    <a:cubicBezTo>
                      <a:pt x="767404" y="0"/>
                      <a:pt x="806523" y="39119"/>
                      <a:pt x="806523" y="87375"/>
                    </a:cubicBezTo>
                    <a:lnTo>
                      <a:pt x="806523" y="436865"/>
                    </a:lnTo>
                    <a:cubicBezTo>
                      <a:pt x="806523" y="485121"/>
                      <a:pt x="767404" y="524240"/>
                      <a:pt x="719148" y="524240"/>
                    </a:cubicBezTo>
                    <a:lnTo>
                      <a:pt x="87375" y="524240"/>
                    </a:lnTo>
                    <a:cubicBezTo>
                      <a:pt x="39119" y="524240"/>
                      <a:pt x="0" y="485121"/>
                      <a:pt x="0" y="436865"/>
                    </a:cubicBezTo>
                    <a:lnTo>
                      <a:pt x="0" y="87375"/>
                    </a:lnTo>
                    <a:close/>
                  </a:path>
                </a:pathLst>
              </a:custGeom>
              <a:solidFill>
                <a:schemeClr val="tx2">
                  <a:lumMod val="25000"/>
                  <a:lumOff val="7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6071" tIns="56071" rIns="56071" bIns="56071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b="1" kern="1200" dirty="0">
                    <a:solidFill>
                      <a:schemeClr val="tx1"/>
                    </a:solidFill>
                  </a:rPr>
                  <a:t>Data Requirements</a:t>
                </a: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3D6EB81-E11E-B735-6059-28BA98A82FBC}"/>
                  </a:ext>
                </a:extLst>
              </p:cNvPr>
              <p:cNvSpPr/>
              <p:nvPr/>
            </p:nvSpPr>
            <p:spPr>
              <a:xfrm>
                <a:off x="5053719" y="2518548"/>
                <a:ext cx="806523" cy="503477"/>
              </a:xfrm>
              <a:custGeom>
                <a:avLst/>
                <a:gdLst>
                  <a:gd name="connsiteX0" fmla="*/ 0 w 806523"/>
                  <a:gd name="connsiteY0" fmla="*/ 87375 h 524240"/>
                  <a:gd name="connsiteX1" fmla="*/ 87375 w 806523"/>
                  <a:gd name="connsiteY1" fmla="*/ 0 h 524240"/>
                  <a:gd name="connsiteX2" fmla="*/ 719148 w 806523"/>
                  <a:gd name="connsiteY2" fmla="*/ 0 h 524240"/>
                  <a:gd name="connsiteX3" fmla="*/ 806523 w 806523"/>
                  <a:gd name="connsiteY3" fmla="*/ 87375 h 524240"/>
                  <a:gd name="connsiteX4" fmla="*/ 806523 w 806523"/>
                  <a:gd name="connsiteY4" fmla="*/ 436865 h 524240"/>
                  <a:gd name="connsiteX5" fmla="*/ 719148 w 806523"/>
                  <a:gd name="connsiteY5" fmla="*/ 524240 h 524240"/>
                  <a:gd name="connsiteX6" fmla="*/ 87375 w 806523"/>
                  <a:gd name="connsiteY6" fmla="*/ 524240 h 524240"/>
                  <a:gd name="connsiteX7" fmla="*/ 0 w 806523"/>
                  <a:gd name="connsiteY7" fmla="*/ 436865 h 524240"/>
                  <a:gd name="connsiteX8" fmla="*/ 0 w 806523"/>
                  <a:gd name="connsiteY8" fmla="*/ 87375 h 524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6523" h="524240">
                    <a:moveTo>
                      <a:pt x="0" y="87375"/>
                    </a:moveTo>
                    <a:cubicBezTo>
                      <a:pt x="0" y="39119"/>
                      <a:pt x="39119" y="0"/>
                      <a:pt x="87375" y="0"/>
                    </a:cubicBezTo>
                    <a:lnTo>
                      <a:pt x="719148" y="0"/>
                    </a:lnTo>
                    <a:cubicBezTo>
                      <a:pt x="767404" y="0"/>
                      <a:pt x="806523" y="39119"/>
                      <a:pt x="806523" y="87375"/>
                    </a:cubicBezTo>
                    <a:lnTo>
                      <a:pt x="806523" y="436865"/>
                    </a:lnTo>
                    <a:cubicBezTo>
                      <a:pt x="806523" y="485121"/>
                      <a:pt x="767404" y="524240"/>
                      <a:pt x="719148" y="524240"/>
                    </a:cubicBezTo>
                    <a:lnTo>
                      <a:pt x="87375" y="524240"/>
                    </a:lnTo>
                    <a:cubicBezTo>
                      <a:pt x="39119" y="524240"/>
                      <a:pt x="0" y="485121"/>
                      <a:pt x="0" y="436865"/>
                    </a:cubicBezTo>
                    <a:lnTo>
                      <a:pt x="0" y="87375"/>
                    </a:lnTo>
                    <a:close/>
                  </a:path>
                </a:pathLst>
              </a:custGeom>
              <a:solidFill>
                <a:schemeClr val="tx2">
                  <a:lumMod val="25000"/>
                  <a:lumOff val="7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6071" tIns="56071" rIns="56071" bIns="56071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b="1" kern="1200" dirty="0">
                    <a:solidFill>
                      <a:schemeClr val="tx1"/>
                    </a:solidFill>
                  </a:rPr>
                  <a:t>Data Collection</a:t>
                </a: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86264D41-8C16-63CB-CDE8-D37B4B1B7499}"/>
                  </a:ext>
                </a:extLst>
              </p:cNvPr>
              <p:cNvSpPr/>
              <p:nvPr/>
            </p:nvSpPr>
            <p:spPr>
              <a:xfrm>
                <a:off x="3865065" y="3378272"/>
                <a:ext cx="806523" cy="503477"/>
              </a:xfrm>
              <a:custGeom>
                <a:avLst/>
                <a:gdLst>
                  <a:gd name="connsiteX0" fmla="*/ 0 w 806523"/>
                  <a:gd name="connsiteY0" fmla="*/ 87375 h 524240"/>
                  <a:gd name="connsiteX1" fmla="*/ 87375 w 806523"/>
                  <a:gd name="connsiteY1" fmla="*/ 0 h 524240"/>
                  <a:gd name="connsiteX2" fmla="*/ 719148 w 806523"/>
                  <a:gd name="connsiteY2" fmla="*/ 0 h 524240"/>
                  <a:gd name="connsiteX3" fmla="*/ 806523 w 806523"/>
                  <a:gd name="connsiteY3" fmla="*/ 87375 h 524240"/>
                  <a:gd name="connsiteX4" fmla="*/ 806523 w 806523"/>
                  <a:gd name="connsiteY4" fmla="*/ 436865 h 524240"/>
                  <a:gd name="connsiteX5" fmla="*/ 719148 w 806523"/>
                  <a:gd name="connsiteY5" fmla="*/ 524240 h 524240"/>
                  <a:gd name="connsiteX6" fmla="*/ 87375 w 806523"/>
                  <a:gd name="connsiteY6" fmla="*/ 524240 h 524240"/>
                  <a:gd name="connsiteX7" fmla="*/ 0 w 806523"/>
                  <a:gd name="connsiteY7" fmla="*/ 436865 h 524240"/>
                  <a:gd name="connsiteX8" fmla="*/ 0 w 806523"/>
                  <a:gd name="connsiteY8" fmla="*/ 87375 h 524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6523" h="524240">
                    <a:moveTo>
                      <a:pt x="0" y="87375"/>
                    </a:moveTo>
                    <a:cubicBezTo>
                      <a:pt x="0" y="39119"/>
                      <a:pt x="39119" y="0"/>
                      <a:pt x="87375" y="0"/>
                    </a:cubicBezTo>
                    <a:lnTo>
                      <a:pt x="719148" y="0"/>
                    </a:lnTo>
                    <a:cubicBezTo>
                      <a:pt x="767404" y="0"/>
                      <a:pt x="806523" y="39119"/>
                      <a:pt x="806523" y="87375"/>
                    </a:cubicBezTo>
                    <a:lnTo>
                      <a:pt x="806523" y="436865"/>
                    </a:lnTo>
                    <a:cubicBezTo>
                      <a:pt x="806523" y="485121"/>
                      <a:pt x="767404" y="524240"/>
                      <a:pt x="719148" y="524240"/>
                    </a:cubicBezTo>
                    <a:lnTo>
                      <a:pt x="87375" y="524240"/>
                    </a:lnTo>
                    <a:cubicBezTo>
                      <a:pt x="39119" y="524240"/>
                      <a:pt x="0" y="485121"/>
                      <a:pt x="0" y="436865"/>
                    </a:cubicBezTo>
                    <a:lnTo>
                      <a:pt x="0" y="87375"/>
                    </a:lnTo>
                    <a:close/>
                  </a:path>
                </a:pathLst>
              </a:custGeom>
              <a:solidFill>
                <a:schemeClr val="tx2">
                  <a:lumMod val="25000"/>
                  <a:lumOff val="7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6071" tIns="56071" rIns="56071" bIns="56071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b="1" kern="1200" dirty="0">
                    <a:solidFill>
                      <a:schemeClr val="tx1"/>
                    </a:solidFill>
                  </a:rPr>
                  <a:t>Data Understanding</a:t>
                </a: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8C3D7BD9-5D86-F152-2868-2F33F5A6E822}"/>
                  </a:ext>
                </a:extLst>
              </p:cNvPr>
              <p:cNvSpPr/>
              <p:nvPr/>
            </p:nvSpPr>
            <p:spPr>
              <a:xfrm>
                <a:off x="2665689" y="2513827"/>
                <a:ext cx="806523" cy="503477"/>
              </a:xfrm>
              <a:custGeom>
                <a:avLst/>
                <a:gdLst>
                  <a:gd name="connsiteX0" fmla="*/ 0 w 806523"/>
                  <a:gd name="connsiteY0" fmla="*/ 87375 h 524240"/>
                  <a:gd name="connsiteX1" fmla="*/ 87375 w 806523"/>
                  <a:gd name="connsiteY1" fmla="*/ 0 h 524240"/>
                  <a:gd name="connsiteX2" fmla="*/ 719148 w 806523"/>
                  <a:gd name="connsiteY2" fmla="*/ 0 h 524240"/>
                  <a:gd name="connsiteX3" fmla="*/ 806523 w 806523"/>
                  <a:gd name="connsiteY3" fmla="*/ 87375 h 524240"/>
                  <a:gd name="connsiteX4" fmla="*/ 806523 w 806523"/>
                  <a:gd name="connsiteY4" fmla="*/ 436865 h 524240"/>
                  <a:gd name="connsiteX5" fmla="*/ 719148 w 806523"/>
                  <a:gd name="connsiteY5" fmla="*/ 524240 h 524240"/>
                  <a:gd name="connsiteX6" fmla="*/ 87375 w 806523"/>
                  <a:gd name="connsiteY6" fmla="*/ 524240 h 524240"/>
                  <a:gd name="connsiteX7" fmla="*/ 0 w 806523"/>
                  <a:gd name="connsiteY7" fmla="*/ 436865 h 524240"/>
                  <a:gd name="connsiteX8" fmla="*/ 0 w 806523"/>
                  <a:gd name="connsiteY8" fmla="*/ 87375 h 524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6523" h="524240">
                    <a:moveTo>
                      <a:pt x="0" y="87375"/>
                    </a:moveTo>
                    <a:cubicBezTo>
                      <a:pt x="0" y="39119"/>
                      <a:pt x="39119" y="0"/>
                      <a:pt x="87375" y="0"/>
                    </a:cubicBezTo>
                    <a:lnTo>
                      <a:pt x="719148" y="0"/>
                    </a:lnTo>
                    <a:cubicBezTo>
                      <a:pt x="767404" y="0"/>
                      <a:pt x="806523" y="39119"/>
                      <a:pt x="806523" y="87375"/>
                    </a:cubicBezTo>
                    <a:lnTo>
                      <a:pt x="806523" y="436865"/>
                    </a:lnTo>
                    <a:cubicBezTo>
                      <a:pt x="806523" y="485121"/>
                      <a:pt x="767404" y="524240"/>
                      <a:pt x="719148" y="524240"/>
                    </a:cubicBezTo>
                    <a:lnTo>
                      <a:pt x="87375" y="524240"/>
                    </a:lnTo>
                    <a:cubicBezTo>
                      <a:pt x="39119" y="524240"/>
                      <a:pt x="0" y="485121"/>
                      <a:pt x="0" y="436865"/>
                    </a:cubicBezTo>
                    <a:lnTo>
                      <a:pt x="0" y="87375"/>
                    </a:lnTo>
                    <a:close/>
                  </a:path>
                </a:pathLst>
              </a:custGeom>
              <a:solidFill>
                <a:schemeClr val="tx2">
                  <a:lumMod val="25000"/>
                  <a:lumOff val="7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6071" tIns="56071" rIns="56071" bIns="56071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b="1" kern="1200" dirty="0">
                    <a:solidFill>
                      <a:schemeClr val="tx1"/>
                    </a:solidFill>
                  </a:rPr>
                  <a:t>Analytic Approach</a:t>
                </a:r>
              </a:p>
            </p:txBody>
          </p: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0D3FEC04-A151-E949-F2A9-2DDC494864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4690" y="3157542"/>
                <a:ext cx="486076" cy="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none" w="med" len="med"/>
                <a:tailEnd type="triangle" w="med" len="med"/>
              </a:ln>
              <a:scene3d>
                <a:camera prst="orthographicFront">
                  <a:rot lat="0" lon="0" rev="8100000"/>
                </a:camera>
                <a:lightRig rig="threePt" dir="t"/>
              </a:scene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ABBAA6E2-D185-2530-EE41-AAD6939FC1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7931" y="2290225"/>
                <a:ext cx="486076" cy="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none" w="med" len="med"/>
                <a:tailEnd type="triangle" w="med" len="med"/>
              </a:ln>
              <a:scene3d>
                <a:camera prst="orthographicFront">
                  <a:rot lat="0" lon="0" rev="2700000"/>
                </a:camera>
                <a:lightRig rig="threePt" dir="t"/>
              </a:scene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FA84AD5D-8927-0F29-672C-D26A4F5DBE64}"/>
                  </a:ext>
                </a:extLst>
              </p:cNvPr>
              <p:cNvGrpSpPr/>
              <p:nvPr/>
            </p:nvGrpSpPr>
            <p:grpSpPr>
              <a:xfrm>
                <a:off x="4483595" y="3209523"/>
                <a:ext cx="674069" cy="0"/>
                <a:chOff x="5062657" y="3300116"/>
                <a:chExt cx="674069" cy="0"/>
              </a:xfrm>
            </p:grpSpPr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2F1A5473-026C-BF5C-6D94-26B73DB405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657" y="3300116"/>
                  <a:ext cx="486076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headEnd type="none" w="med" len="med"/>
                  <a:tailEnd type="triangle" w="med" len="med"/>
                </a:ln>
                <a:scene3d>
                  <a:camera prst="orthographicFront">
                    <a:rot lat="0" lon="0" rev="13500000"/>
                  </a:camera>
                  <a:lightRig rig="threePt" dir="t"/>
                </a:scene3d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8469772D-8AD1-7F68-24BA-AB3CCC22E1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0650" y="3300116"/>
                  <a:ext cx="486076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headEnd type="none" w="med" len="med"/>
                  <a:tailEnd type="triangle" w="med" len="med"/>
                </a:ln>
                <a:scene3d>
                  <a:camera prst="orthographicFront">
                    <a:rot lat="0" lon="0" rev="2700000"/>
                  </a:camera>
                  <a:lightRig rig="threePt" dir="t"/>
                </a:scene3d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B502BAB3-72D7-86D5-F81A-CA8BF2A4ED2C}"/>
                  </a:ext>
                </a:extLst>
              </p:cNvPr>
              <p:cNvGrpSpPr/>
              <p:nvPr/>
            </p:nvGrpSpPr>
            <p:grpSpPr>
              <a:xfrm rot="5236634">
                <a:off x="4554609" y="2267554"/>
                <a:ext cx="647371" cy="0"/>
                <a:chOff x="5062657" y="3300116"/>
                <a:chExt cx="674069" cy="0"/>
              </a:xfrm>
            </p:grpSpPr>
            <p:cxnSp>
              <p:nvCxnSpPr>
                <p:cNvPr id="126" name="Straight Arrow Connector 125">
                  <a:extLst>
                    <a:ext uri="{FF2B5EF4-FFF2-40B4-BE49-F238E27FC236}">
                      <a16:creationId xmlns:a16="http://schemas.microsoft.com/office/drawing/2014/main" id="{F4F4D186-143F-9A66-2477-C1B25F9E1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657" y="3300116"/>
                  <a:ext cx="486076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headEnd type="none" w="med" len="med"/>
                  <a:tailEnd type="triangle" w="med" len="med"/>
                </a:ln>
                <a:scene3d>
                  <a:camera prst="orthographicFront">
                    <a:rot lat="0" lon="0" rev="13500000"/>
                  </a:camera>
                  <a:lightRig rig="threePt" dir="t"/>
                </a:scene3d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Arrow Connector 126">
                  <a:extLst>
                    <a:ext uri="{FF2B5EF4-FFF2-40B4-BE49-F238E27FC236}">
                      <a16:creationId xmlns:a16="http://schemas.microsoft.com/office/drawing/2014/main" id="{AEFB4453-7249-D76B-D18A-A3FA299DD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0650" y="3300116"/>
                  <a:ext cx="486076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headEnd type="none" w="med" len="med"/>
                  <a:tailEnd type="triangle" w="med" len="med"/>
                </a:ln>
                <a:scene3d>
                  <a:camera prst="orthographicFront">
                    <a:rot lat="0" lon="0" rev="2700000"/>
                  </a:camera>
                  <a:lightRig rig="threePt" dir="t"/>
                </a:scene3d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B7F3AEA2-A0F4-D7B1-2521-E91AF8983476}"/>
                </a:ext>
              </a:extLst>
            </p:cNvPr>
            <p:cNvCxnSpPr>
              <a:cxnSpLocks/>
            </p:cNvCxnSpPr>
            <p:nvPr/>
          </p:nvCxnSpPr>
          <p:spPr>
            <a:xfrm>
              <a:off x="2087824" y="2762832"/>
              <a:ext cx="486076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193D1DB7-A5E9-76DD-82A5-EDC5CF0D2FF1}"/>
                </a:ext>
              </a:extLst>
            </p:cNvPr>
            <p:cNvSpPr/>
            <p:nvPr/>
          </p:nvSpPr>
          <p:spPr>
            <a:xfrm>
              <a:off x="2440249" y="5451720"/>
              <a:ext cx="3780401" cy="253700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04/03/2024</a:t>
              </a:r>
            </a:p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08/03/2024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9BB16C-FF1C-0EB4-BA17-7686567BB99E}"/>
              </a:ext>
            </a:extLst>
          </p:cNvPr>
          <p:cNvGrpSpPr/>
          <p:nvPr/>
        </p:nvGrpSpPr>
        <p:grpSpPr>
          <a:xfrm>
            <a:off x="1152724" y="2518626"/>
            <a:ext cx="1298616" cy="3490042"/>
            <a:chOff x="1152724" y="2518626"/>
            <a:chExt cx="1298616" cy="349004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253B2C3-145F-5665-0C21-269831DA10CF}"/>
                </a:ext>
              </a:extLst>
            </p:cNvPr>
            <p:cNvGrpSpPr/>
            <p:nvPr/>
          </p:nvGrpSpPr>
          <p:grpSpPr>
            <a:xfrm>
              <a:off x="1152724" y="2518626"/>
              <a:ext cx="855110" cy="503321"/>
              <a:chOff x="2231777" y="950012"/>
              <a:chExt cx="884019" cy="574612"/>
            </a:xfrm>
            <a:solidFill>
              <a:schemeClr val="bg2">
                <a:lumMod val="90000"/>
              </a:schemeClr>
            </a:solidFill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B769010F-D2CF-CCC7-8D59-06A3053C92FE}"/>
                  </a:ext>
                </a:extLst>
              </p:cNvPr>
              <p:cNvSpPr/>
              <p:nvPr/>
            </p:nvSpPr>
            <p:spPr>
              <a:xfrm>
                <a:off x="2231777" y="950012"/>
                <a:ext cx="884019" cy="574612"/>
              </a:xfrm>
              <a:prstGeom prst="roundRect">
                <a:avLst/>
              </a:prstGeom>
              <a:grpFill/>
              <a:ln w="28575"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: Rounded Corners 4">
                <a:extLst>
                  <a:ext uri="{FF2B5EF4-FFF2-40B4-BE49-F238E27FC236}">
                    <a16:creationId xmlns:a16="http://schemas.microsoft.com/office/drawing/2014/main" id="{DC7D1ECA-1DE0-5B0D-9DDF-0704CF6706C6}"/>
                  </a:ext>
                </a:extLst>
              </p:cNvPr>
              <p:cNvSpPr txBox="1"/>
              <p:nvPr/>
            </p:nvSpPr>
            <p:spPr>
              <a:xfrm>
                <a:off x="2259827" y="978062"/>
                <a:ext cx="827919" cy="518512"/>
              </a:xfrm>
              <a:prstGeom prst="rect">
                <a:avLst/>
              </a:prstGeom>
              <a:grpFill/>
              <a:ln w="28575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4290" tIns="34290" rIns="34290" bIns="34290" numCol="1" spcCol="1270" anchor="ctr" anchorCtr="0">
                <a:noAutofit/>
              </a:bodyPr>
              <a:lstStyle/>
              <a:p>
                <a:pPr marL="0" lvl="0" indent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b="1" dirty="0">
                    <a:solidFill>
                      <a:schemeClr val="tx1"/>
                    </a:solidFill>
                  </a:rPr>
                  <a:t>Business Understanding</a:t>
                </a:r>
                <a:endParaRPr lang="en-US" sz="800" b="1" kern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24467DBF-7925-1C78-D1E2-0CBB0FF438B5}"/>
                </a:ext>
              </a:extLst>
            </p:cNvPr>
            <p:cNvSpPr/>
            <p:nvPr/>
          </p:nvSpPr>
          <p:spPr>
            <a:xfrm>
              <a:off x="1152725" y="5754197"/>
              <a:ext cx="1298615" cy="25447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28/02/2024</a:t>
              </a:r>
            </a:p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01/03/2024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04E8895-273E-4301-1550-A25B6B9DD231}"/>
              </a:ext>
            </a:extLst>
          </p:cNvPr>
          <p:cNvGrpSpPr/>
          <p:nvPr/>
        </p:nvGrpSpPr>
        <p:grpSpPr>
          <a:xfrm>
            <a:off x="7027376" y="1423665"/>
            <a:ext cx="4011899" cy="4596612"/>
            <a:chOff x="7027376" y="1423665"/>
            <a:chExt cx="4011899" cy="459661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A925345-4849-3A50-60DF-2FDE808F72E3}"/>
                </a:ext>
              </a:extLst>
            </p:cNvPr>
            <p:cNvGrpSpPr/>
            <p:nvPr/>
          </p:nvGrpSpPr>
          <p:grpSpPr>
            <a:xfrm>
              <a:off x="7027376" y="1423665"/>
              <a:ext cx="1604176" cy="4285094"/>
              <a:chOff x="7027376" y="1423665"/>
              <a:chExt cx="1604176" cy="4285094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C5D35482-54BC-3611-FAE3-48FF33F468DF}"/>
                  </a:ext>
                </a:extLst>
              </p:cNvPr>
              <p:cNvGrpSpPr/>
              <p:nvPr/>
            </p:nvGrpSpPr>
            <p:grpSpPr>
              <a:xfrm>
                <a:off x="7466463" y="2515844"/>
                <a:ext cx="855110" cy="503321"/>
                <a:chOff x="2231777" y="950012"/>
                <a:chExt cx="884019" cy="574612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95BFF888-42B5-1DDE-2C5A-A41C69455E37}"/>
                    </a:ext>
                  </a:extLst>
                </p:cNvPr>
                <p:cNvSpPr/>
                <p:nvPr/>
              </p:nvSpPr>
              <p:spPr>
                <a:xfrm>
                  <a:off x="2231777" y="950012"/>
                  <a:ext cx="884019" cy="574612"/>
                </a:xfrm>
                <a:prstGeom prst="roundRect">
                  <a:avLst/>
                </a:prstGeom>
                <a:grpFill/>
                <a:ln w="28575"/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: Rounded Corners 4">
                  <a:extLst>
                    <a:ext uri="{FF2B5EF4-FFF2-40B4-BE49-F238E27FC236}">
                      <a16:creationId xmlns:a16="http://schemas.microsoft.com/office/drawing/2014/main" id="{0D8B9C86-6434-DC5C-CE76-2BFF03BFDE21}"/>
                    </a:ext>
                  </a:extLst>
                </p:cNvPr>
                <p:cNvSpPr txBox="1"/>
                <p:nvPr/>
              </p:nvSpPr>
              <p:spPr>
                <a:xfrm>
                  <a:off x="2259827" y="978062"/>
                  <a:ext cx="827919" cy="518512"/>
                </a:xfrm>
                <a:prstGeom prst="rect">
                  <a:avLst/>
                </a:prstGeom>
                <a:grpFill/>
                <a:ln w="28575"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34290" tIns="34290" rIns="34290" bIns="34290" numCol="1" spcCol="1270" anchor="ctr" anchorCtr="0">
                  <a:noAutofit/>
                </a:bodyPr>
                <a:lstStyle/>
                <a:p>
                  <a:pPr lvl="0" algn="ctr"/>
                  <a:r>
                    <a:rPr lang="en-US" sz="800" b="1" dirty="0">
                      <a:solidFill>
                        <a:schemeClr val="tx1"/>
                      </a:solidFill>
                    </a:rPr>
                    <a:t>Exploratory Data Analysis</a:t>
                  </a:r>
                </a:p>
              </p:txBody>
            </p:sp>
          </p:grp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E3761381-274A-B688-B05B-D54A26A520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7376" y="3180744"/>
                <a:ext cx="486076" cy="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none" w="med" len="med"/>
                <a:tailEnd type="triangle" w="med" len="med"/>
              </a:ln>
              <a:scene3d>
                <a:camera prst="orthographicFront">
                  <a:rot lat="0" lon="0" rev="2700000"/>
                </a:camera>
                <a:lightRig rig="threePt" dir="t"/>
              </a:scene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0551824B-4392-5F0B-9214-86DAB9ED00AD}"/>
                  </a:ext>
                </a:extLst>
              </p:cNvPr>
              <p:cNvGrpSpPr/>
              <p:nvPr/>
            </p:nvGrpSpPr>
            <p:grpSpPr>
              <a:xfrm>
                <a:off x="7466342" y="1423665"/>
                <a:ext cx="855110" cy="503321"/>
                <a:chOff x="2231777" y="950012"/>
                <a:chExt cx="884019" cy="574612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132" name="Rectangle: Rounded Corners 131">
                  <a:extLst>
                    <a:ext uri="{FF2B5EF4-FFF2-40B4-BE49-F238E27FC236}">
                      <a16:creationId xmlns:a16="http://schemas.microsoft.com/office/drawing/2014/main" id="{4B0607E4-7113-3129-9EFC-29834FA398CC}"/>
                    </a:ext>
                  </a:extLst>
                </p:cNvPr>
                <p:cNvSpPr/>
                <p:nvPr/>
              </p:nvSpPr>
              <p:spPr>
                <a:xfrm>
                  <a:off x="2231777" y="950012"/>
                  <a:ext cx="884019" cy="574612"/>
                </a:xfrm>
                <a:prstGeom prst="roundRect">
                  <a:avLst/>
                </a:prstGeom>
                <a:grpFill/>
                <a:ln w="28575"/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: Rounded Corners 4">
                  <a:extLst>
                    <a:ext uri="{FF2B5EF4-FFF2-40B4-BE49-F238E27FC236}">
                      <a16:creationId xmlns:a16="http://schemas.microsoft.com/office/drawing/2014/main" id="{62DB5391-1E05-B02F-4769-A162FF59430F}"/>
                    </a:ext>
                  </a:extLst>
                </p:cNvPr>
                <p:cNvSpPr txBox="1"/>
                <p:nvPr/>
              </p:nvSpPr>
              <p:spPr>
                <a:xfrm>
                  <a:off x="2259828" y="978062"/>
                  <a:ext cx="827919" cy="518512"/>
                </a:xfrm>
                <a:prstGeom prst="rect">
                  <a:avLst/>
                </a:prstGeom>
                <a:grpFill/>
                <a:ln w="28575"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34290" tIns="34290" rIns="34290" bIns="34290" numCol="1" spcCol="1270" anchor="ctr" anchorCtr="0">
                  <a:noAutofit/>
                </a:bodyPr>
                <a:lstStyle/>
                <a:p>
                  <a:pPr lvl="0" algn="ctr"/>
                  <a:r>
                    <a:rPr lang="en-US" sz="800" b="1" dirty="0">
                      <a:solidFill>
                        <a:schemeClr val="tx1"/>
                      </a:solidFill>
                    </a:rPr>
                    <a:t>Customer Churn</a:t>
                  </a:r>
                </a:p>
                <a:p>
                  <a:pPr lvl="0" algn="ctr"/>
                  <a:r>
                    <a:rPr lang="en-US" sz="800" b="1" dirty="0">
                      <a:solidFill>
                        <a:schemeClr val="tx1"/>
                      </a:solidFill>
                    </a:rPr>
                    <a:t>Analysis</a:t>
                  </a:r>
                  <a:endParaRPr lang="en-US" sz="900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5BA3F0D2-1D21-D95C-8BB4-AA48087F27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5388" y="2169471"/>
                <a:ext cx="486076" cy="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none" w="med" len="med"/>
                <a:tailEnd type="triangle" w="med" len="med"/>
              </a:ln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Rectangle: Rounded Corners 158">
                <a:extLst>
                  <a:ext uri="{FF2B5EF4-FFF2-40B4-BE49-F238E27FC236}">
                    <a16:creationId xmlns:a16="http://schemas.microsoft.com/office/drawing/2014/main" id="{0DB1D956-C5B1-8577-4F56-B1D6ACC58C9B}"/>
                  </a:ext>
                </a:extLst>
              </p:cNvPr>
              <p:cNvSpPr/>
              <p:nvPr/>
            </p:nvSpPr>
            <p:spPr>
              <a:xfrm>
                <a:off x="7048284" y="5454287"/>
                <a:ext cx="1583268" cy="254472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</a:rPr>
                  <a:t>18/03/2024</a:t>
                </a:r>
              </a:p>
              <a:p>
                <a:pPr algn="ctr"/>
                <a:r>
                  <a:rPr lang="en-US" sz="900" b="1" dirty="0">
                    <a:solidFill>
                      <a:schemeClr val="tx1"/>
                    </a:solidFill>
                  </a:rPr>
                  <a:t>27/03/2024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8E82907-2F29-F46D-42F2-2D87AFF937D9}"/>
                </a:ext>
              </a:extLst>
            </p:cNvPr>
            <p:cNvGrpSpPr/>
            <p:nvPr/>
          </p:nvGrpSpPr>
          <p:grpSpPr>
            <a:xfrm>
              <a:off x="7070448" y="3265176"/>
              <a:ext cx="3968827" cy="2755101"/>
              <a:chOff x="7070448" y="3265176"/>
              <a:chExt cx="3968827" cy="2755101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AF31460F-0218-77AF-B103-794617A2198D}"/>
                  </a:ext>
                </a:extLst>
              </p:cNvPr>
              <p:cNvGrpSpPr/>
              <p:nvPr/>
            </p:nvGrpSpPr>
            <p:grpSpPr>
              <a:xfrm>
                <a:off x="8662844" y="3403985"/>
                <a:ext cx="855110" cy="503321"/>
                <a:chOff x="2231777" y="950012"/>
                <a:chExt cx="884019" cy="574612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54" name="Rectangle: Rounded Corners 53">
                  <a:extLst>
                    <a:ext uri="{FF2B5EF4-FFF2-40B4-BE49-F238E27FC236}">
                      <a16:creationId xmlns:a16="http://schemas.microsoft.com/office/drawing/2014/main" id="{7F7D682E-F0C8-07B0-97E1-754990B168E6}"/>
                    </a:ext>
                  </a:extLst>
                </p:cNvPr>
                <p:cNvSpPr/>
                <p:nvPr/>
              </p:nvSpPr>
              <p:spPr>
                <a:xfrm>
                  <a:off x="2231777" y="950012"/>
                  <a:ext cx="884019" cy="574612"/>
                </a:xfrm>
                <a:prstGeom prst="roundRect">
                  <a:avLst/>
                </a:prstGeom>
                <a:grpFill/>
                <a:ln w="28575"/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: Rounded Corners 4">
                  <a:extLst>
                    <a:ext uri="{FF2B5EF4-FFF2-40B4-BE49-F238E27FC236}">
                      <a16:creationId xmlns:a16="http://schemas.microsoft.com/office/drawing/2014/main" id="{9AB13978-F5DE-A2CF-C232-9EFD67095D39}"/>
                    </a:ext>
                  </a:extLst>
                </p:cNvPr>
                <p:cNvSpPr txBox="1"/>
                <p:nvPr/>
              </p:nvSpPr>
              <p:spPr>
                <a:xfrm>
                  <a:off x="2259827" y="978062"/>
                  <a:ext cx="827919" cy="518512"/>
                </a:xfrm>
                <a:prstGeom prst="rect">
                  <a:avLst/>
                </a:prstGeom>
                <a:grpFill/>
                <a:ln w="28575"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34290" tIns="34290" rIns="34290" bIns="34290" numCol="1" spcCol="1270" anchor="ctr" anchorCtr="0">
                  <a:noAutofit/>
                </a:bodyPr>
                <a:lstStyle/>
                <a:p>
                  <a:pPr lvl="0" algn="ctr"/>
                  <a:r>
                    <a:rPr lang="en-US" sz="800" b="1" dirty="0">
                      <a:solidFill>
                        <a:schemeClr val="tx1"/>
                      </a:solidFill>
                    </a:rPr>
                    <a:t>Model Development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62CD766C-87C3-F91F-4ABC-130F5027A80C}"/>
                  </a:ext>
                </a:extLst>
              </p:cNvPr>
              <p:cNvGrpSpPr/>
              <p:nvPr/>
            </p:nvGrpSpPr>
            <p:grpSpPr>
              <a:xfrm>
                <a:off x="8662844" y="4512797"/>
                <a:ext cx="855110" cy="503321"/>
                <a:chOff x="2231777" y="950012"/>
                <a:chExt cx="884019" cy="574612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053F17BD-300A-D0CF-6E96-9CBF4A00830C}"/>
                    </a:ext>
                  </a:extLst>
                </p:cNvPr>
                <p:cNvSpPr/>
                <p:nvPr/>
              </p:nvSpPr>
              <p:spPr>
                <a:xfrm>
                  <a:off x="2231777" y="950012"/>
                  <a:ext cx="884019" cy="574612"/>
                </a:xfrm>
                <a:prstGeom prst="roundRect">
                  <a:avLst/>
                </a:prstGeom>
                <a:grpFill/>
                <a:ln w="28575"/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Rectangle: Rounded Corners 4">
                  <a:extLst>
                    <a:ext uri="{FF2B5EF4-FFF2-40B4-BE49-F238E27FC236}">
                      <a16:creationId xmlns:a16="http://schemas.microsoft.com/office/drawing/2014/main" id="{B1B083FA-BF18-36FE-E1C7-9B6FF36C50AE}"/>
                    </a:ext>
                  </a:extLst>
                </p:cNvPr>
                <p:cNvSpPr txBox="1"/>
                <p:nvPr/>
              </p:nvSpPr>
              <p:spPr>
                <a:xfrm>
                  <a:off x="2259827" y="978062"/>
                  <a:ext cx="827919" cy="518512"/>
                </a:xfrm>
                <a:prstGeom prst="rect">
                  <a:avLst/>
                </a:prstGeom>
                <a:grpFill/>
                <a:ln w="28575"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34290" tIns="34290" rIns="34290" bIns="34290" numCol="1" spcCol="1270" anchor="ctr" anchorCtr="0">
                  <a:noAutofit/>
                </a:bodyPr>
                <a:lstStyle/>
                <a:p>
                  <a:pPr lvl="0" algn="ctr"/>
                  <a:r>
                    <a:rPr lang="en-US" sz="800" b="1" dirty="0">
                      <a:solidFill>
                        <a:schemeClr val="tx1"/>
                      </a:solidFill>
                    </a:rPr>
                    <a:t>Model Evaluation</a:t>
                  </a:r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552419DE-034B-3901-F6EC-00FA70DC9AC3}"/>
                  </a:ext>
                </a:extLst>
              </p:cNvPr>
              <p:cNvGrpSpPr/>
              <p:nvPr/>
            </p:nvGrpSpPr>
            <p:grpSpPr>
              <a:xfrm>
                <a:off x="10184165" y="4515719"/>
                <a:ext cx="855110" cy="503321"/>
                <a:chOff x="2231777" y="950012"/>
                <a:chExt cx="884019" cy="574612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53DE1EDA-D0AD-6B65-357F-DBAADE600649}"/>
                    </a:ext>
                  </a:extLst>
                </p:cNvPr>
                <p:cNvSpPr/>
                <p:nvPr/>
              </p:nvSpPr>
              <p:spPr>
                <a:xfrm>
                  <a:off x="2231777" y="950012"/>
                  <a:ext cx="884019" cy="574612"/>
                </a:xfrm>
                <a:prstGeom prst="roundRect">
                  <a:avLst/>
                </a:prstGeom>
                <a:grpFill/>
                <a:ln w="28575"/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tangle: Rounded Corners 4">
                  <a:extLst>
                    <a:ext uri="{FF2B5EF4-FFF2-40B4-BE49-F238E27FC236}">
                      <a16:creationId xmlns:a16="http://schemas.microsoft.com/office/drawing/2014/main" id="{6805DD84-0C56-4DEC-4DC6-97518F088A90}"/>
                    </a:ext>
                  </a:extLst>
                </p:cNvPr>
                <p:cNvSpPr txBox="1"/>
                <p:nvPr/>
              </p:nvSpPr>
              <p:spPr>
                <a:xfrm>
                  <a:off x="2259827" y="978062"/>
                  <a:ext cx="827919" cy="518512"/>
                </a:xfrm>
                <a:prstGeom prst="rect">
                  <a:avLst/>
                </a:prstGeom>
                <a:grpFill/>
                <a:ln w="28575"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34290" tIns="34290" rIns="34290" bIns="34290" numCol="1" spcCol="1270" anchor="ctr" anchorCtr="0">
                  <a:noAutofit/>
                </a:bodyPr>
                <a:lstStyle/>
                <a:p>
                  <a:pPr lvl="0" algn="ctr"/>
                  <a:r>
                    <a:rPr lang="en-US" sz="800" b="1" dirty="0">
                      <a:solidFill>
                        <a:schemeClr val="tx1"/>
                      </a:solidFill>
                    </a:rPr>
                    <a:t>Model Deployment</a:t>
                  </a:r>
                </a:p>
              </p:txBody>
            </p:sp>
          </p:grp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2FA18B01-90C1-C1BC-9B86-EB5F1A3E75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1661" y="4264058"/>
                <a:ext cx="486076" cy="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none" w="med" len="med"/>
                <a:tailEnd type="triangle" w="med" len="med"/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52FE97CB-0200-35CF-08C3-A7DB2D9D57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08022" y="4764457"/>
                <a:ext cx="486076" cy="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57564B14-0B00-C5C3-F306-52E86DC22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3251" y="3265176"/>
                <a:ext cx="486076" cy="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none" w="med" len="med"/>
                <a:tailEnd type="triangle" w="med" len="med"/>
              </a:ln>
              <a:scene3d>
                <a:camera prst="orthographicFront">
                  <a:rot lat="0" lon="0" rev="18900000"/>
                </a:camera>
                <a:lightRig rig="threePt" dir="t"/>
              </a:scene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05E851F9-C98A-7121-A4EB-31A7773F5A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0448" y="3602830"/>
                <a:ext cx="1402102" cy="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none" w="med" len="med"/>
                <a:tailEnd type="triangle" w="med" len="med"/>
              </a:ln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44E72396-D2A2-F880-425A-A536FB6742AA}"/>
                  </a:ext>
                </a:extLst>
              </p:cNvPr>
              <p:cNvSpPr/>
              <p:nvPr/>
            </p:nvSpPr>
            <p:spPr>
              <a:xfrm>
                <a:off x="7267017" y="5765810"/>
                <a:ext cx="3770058" cy="254467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</a:rPr>
                  <a:t>21/03/2024</a:t>
                </a:r>
              </a:p>
              <a:p>
                <a:pPr algn="ctr"/>
                <a:r>
                  <a:rPr lang="en-US" sz="900" b="1" dirty="0">
                    <a:solidFill>
                      <a:schemeClr val="tx1"/>
                    </a:solidFill>
                  </a:rPr>
                  <a:t>05/04/2024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431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8659-116B-0FDF-BBD9-94C0D219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Project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09B880-3E8D-A343-C301-CACFB1C42D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661463"/>
              </p:ext>
            </p:extLst>
          </p:nvPr>
        </p:nvGraphicFramePr>
        <p:xfrm>
          <a:off x="838198" y="1825624"/>
          <a:ext cx="5257800" cy="361200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407634453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819063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1530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1583995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113792884"/>
                    </a:ext>
                  </a:extLst>
                </a:gridCol>
              </a:tblGrid>
              <a:tr h="343147">
                <a:tc gridSpan="5">
                  <a:txBody>
                    <a:bodyPr/>
                    <a:lstStyle/>
                    <a:p>
                      <a:r>
                        <a:rPr lang="en-US" sz="1400" dirty="0"/>
                        <a:t>Initial Cost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155612"/>
                  </a:ext>
                </a:extLst>
              </a:tr>
              <a:tr h="347629">
                <a:tc gridSpan="5"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Labour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18255"/>
                  </a:ext>
                </a:extLst>
              </a:tr>
              <a:tr h="823553"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 anchor="ctr">
                    <a:solidFill>
                      <a:srgbClr val="E7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Monthly Time Spent</a:t>
                      </a:r>
                    </a:p>
                  </a:txBody>
                  <a:tcPr anchor="ctr">
                    <a:solidFill>
                      <a:srgbClr val="E7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Number of Month</a:t>
                      </a:r>
                    </a:p>
                  </a:txBody>
                  <a:tcPr anchor="ctr">
                    <a:solidFill>
                      <a:srgbClr val="E7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Head Count</a:t>
                      </a:r>
                      <a:endParaRPr lang="en-US" sz="1400" b="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Subtotal</a:t>
                      </a:r>
                    </a:p>
                  </a:txBody>
                  <a:tcPr anchor="ctr">
                    <a:solidFill>
                      <a:srgbClr val="E7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60555"/>
                  </a:ext>
                </a:extLst>
              </a:tr>
              <a:tr h="5833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Data Analyst</a:t>
                      </a:r>
                    </a:p>
                  </a:txBody>
                  <a:tcPr anchor="ctr">
                    <a:solidFill>
                      <a:srgbClr val="E7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40%</a:t>
                      </a:r>
                    </a:p>
                  </a:txBody>
                  <a:tcPr anchor="ctr">
                    <a:solidFill>
                      <a:srgbClr val="E7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ctr">
                    <a:solidFill>
                      <a:srgbClr val="E7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RM 1600</a:t>
                      </a:r>
                    </a:p>
                  </a:txBody>
                  <a:tcPr anchor="ctr">
                    <a:solidFill>
                      <a:srgbClr val="E7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208663"/>
                  </a:ext>
                </a:extLst>
              </a:tr>
              <a:tr h="583350">
                <a:tc>
                  <a:txBody>
                    <a:bodyPr/>
                    <a:lstStyle/>
                    <a:p>
                      <a:r>
                        <a:rPr lang="en-US" sz="1400" b="0" dirty="0"/>
                        <a:t>Data Scientist</a:t>
                      </a:r>
                    </a:p>
                  </a:txBody>
                  <a:tcPr anchor="ctr">
                    <a:solidFill>
                      <a:srgbClr val="E7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40%</a:t>
                      </a:r>
                    </a:p>
                  </a:txBody>
                  <a:tcPr anchor="ctr">
                    <a:solidFill>
                      <a:srgbClr val="E7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ctr">
                    <a:solidFill>
                      <a:srgbClr val="E7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RM 2000</a:t>
                      </a:r>
                    </a:p>
                  </a:txBody>
                  <a:tcPr anchor="ctr">
                    <a:solidFill>
                      <a:srgbClr val="E7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962141"/>
                  </a:ext>
                </a:extLst>
              </a:tr>
              <a:tr h="583350">
                <a:tc>
                  <a:txBody>
                    <a:bodyPr/>
                    <a:lstStyle/>
                    <a:p>
                      <a:r>
                        <a:rPr lang="en-US" sz="1400" b="0" dirty="0"/>
                        <a:t>Data Engineer</a:t>
                      </a:r>
                    </a:p>
                  </a:txBody>
                  <a:tcPr anchor="ctr">
                    <a:solidFill>
                      <a:srgbClr val="E7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20%</a:t>
                      </a:r>
                    </a:p>
                  </a:txBody>
                  <a:tcPr anchor="ctr">
                    <a:solidFill>
                      <a:srgbClr val="E7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0.5</a:t>
                      </a:r>
                    </a:p>
                  </a:txBody>
                  <a:tcPr anchor="ctr">
                    <a:solidFill>
                      <a:srgbClr val="E7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RM 400</a:t>
                      </a:r>
                    </a:p>
                  </a:txBody>
                  <a:tcPr anchor="ctr">
                    <a:solidFill>
                      <a:srgbClr val="E7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154659"/>
                  </a:ext>
                </a:extLst>
              </a:tr>
              <a:tr h="347629">
                <a:tc gridSpan="4">
                  <a:txBody>
                    <a:bodyPr/>
                    <a:lstStyle/>
                    <a:p>
                      <a:r>
                        <a:rPr lang="en-US" sz="1600" b="1" dirty="0"/>
                        <a:t>Total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RM 4000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849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3F6CF1E-32DF-5F29-F432-CCB8D4AB5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736932"/>
              </p:ext>
            </p:extLst>
          </p:nvPr>
        </p:nvGraphicFramePr>
        <p:xfrm>
          <a:off x="6373366" y="1825624"/>
          <a:ext cx="5257800" cy="43000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44736899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06812517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4836684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431834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526432614"/>
                    </a:ext>
                  </a:extLst>
                </a:gridCol>
              </a:tblGrid>
              <a:tr h="344001">
                <a:tc gridSpan="5">
                  <a:txBody>
                    <a:bodyPr/>
                    <a:lstStyle/>
                    <a:p>
                      <a:r>
                        <a:rPr lang="en-US" sz="1400" dirty="0"/>
                        <a:t>First Year Maintenance Cost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583624"/>
                  </a:ext>
                </a:extLst>
              </a:tr>
              <a:tr h="344001">
                <a:tc gridSpan="5"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Labour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267639"/>
                  </a:ext>
                </a:extLst>
              </a:tr>
              <a:tr h="82560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solidFill>
                      <a:srgbClr val="F0E8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Monthly Time Spent</a:t>
                      </a:r>
                    </a:p>
                  </a:txBody>
                  <a:tcPr anchor="ctr">
                    <a:solidFill>
                      <a:srgbClr val="F0E8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Number of Month</a:t>
                      </a:r>
                    </a:p>
                  </a:txBody>
                  <a:tcPr anchor="ctr">
                    <a:solidFill>
                      <a:srgbClr val="F0E8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Head Count</a:t>
                      </a:r>
                      <a:endParaRPr lang="en-US" sz="1400" b="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E8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Subtotal</a:t>
                      </a:r>
                    </a:p>
                  </a:txBody>
                  <a:tcPr anchor="ctr">
                    <a:solidFill>
                      <a:srgbClr val="F0E8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141364"/>
                  </a:ext>
                </a:extLst>
              </a:tr>
              <a:tr h="5848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Data Analyst</a:t>
                      </a:r>
                    </a:p>
                  </a:txBody>
                  <a:tcPr anchor="ctr">
                    <a:solidFill>
                      <a:srgbClr val="F0E8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10%</a:t>
                      </a:r>
                    </a:p>
                  </a:txBody>
                  <a:tcPr anchor="ctr">
                    <a:solidFill>
                      <a:srgbClr val="F0E8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>
                    <a:solidFill>
                      <a:srgbClr val="F0E8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E8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RM 1600</a:t>
                      </a:r>
                    </a:p>
                  </a:txBody>
                  <a:tcPr anchor="ctr">
                    <a:solidFill>
                      <a:srgbClr val="F0E8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215467"/>
                  </a:ext>
                </a:extLst>
              </a:tr>
              <a:tr h="584802">
                <a:tc>
                  <a:txBody>
                    <a:bodyPr/>
                    <a:lstStyle/>
                    <a:p>
                      <a:r>
                        <a:rPr lang="en-US" sz="1400" dirty="0"/>
                        <a:t>Data Scientist</a:t>
                      </a:r>
                    </a:p>
                  </a:txBody>
                  <a:tcPr anchor="ctr">
                    <a:solidFill>
                      <a:srgbClr val="F0E8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25%</a:t>
                      </a:r>
                    </a:p>
                  </a:txBody>
                  <a:tcPr anchor="ctr">
                    <a:solidFill>
                      <a:srgbClr val="F0E8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>
                    <a:solidFill>
                      <a:srgbClr val="F0E8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E8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RM 5000</a:t>
                      </a:r>
                    </a:p>
                  </a:txBody>
                  <a:tcPr anchor="ctr">
                    <a:solidFill>
                      <a:srgbClr val="F0E8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887234"/>
                  </a:ext>
                </a:extLst>
              </a:tr>
              <a:tr h="584802">
                <a:tc>
                  <a:txBody>
                    <a:bodyPr/>
                    <a:lstStyle/>
                    <a:p>
                      <a:r>
                        <a:rPr lang="en-US" sz="1400" dirty="0"/>
                        <a:t>Data Engineer</a:t>
                      </a:r>
                    </a:p>
                  </a:txBody>
                  <a:tcPr anchor="ctr">
                    <a:solidFill>
                      <a:srgbClr val="F0E8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5%</a:t>
                      </a:r>
                    </a:p>
                  </a:txBody>
                  <a:tcPr anchor="ctr">
                    <a:solidFill>
                      <a:srgbClr val="F0E8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anchor="ctr">
                    <a:solidFill>
                      <a:srgbClr val="F0E8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0E8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RM 2400</a:t>
                      </a:r>
                    </a:p>
                  </a:txBody>
                  <a:tcPr anchor="ctr">
                    <a:solidFill>
                      <a:srgbClr val="F0E8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588866"/>
                  </a:ext>
                </a:extLst>
              </a:tr>
              <a:tr h="344001">
                <a:tc gridSpan="5">
                  <a:txBody>
                    <a:bodyPr/>
                    <a:lstStyle/>
                    <a:p>
                      <a:r>
                        <a:rPr lang="en-US" sz="1400" b="1" dirty="0"/>
                        <a:t>Others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2253"/>
                  </a:ext>
                </a:extLst>
              </a:tr>
              <a:tr h="344001">
                <a:tc gridSpan="4">
                  <a:txBody>
                    <a:bodyPr/>
                    <a:lstStyle/>
                    <a:p>
                      <a:r>
                        <a:rPr lang="en-US" sz="1400" b="0" dirty="0"/>
                        <a:t>Domain Name (telecomcustomerchurn.com)</a:t>
                      </a:r>
                    </a:p>
                  </a:txBody>
                  <a:tcPr anchor="ctr">
                    <a:solidFill>
                      <a:srgbClr val="F0E8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anchor="ctr">
                    <a:solidFill>
                      <a:srgbClr val="F0E8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anchor="ctr">
                    <a:solidFill>
                      <a:srgbClr val="F0E8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anchor="ctr">
                    <a:solidFill>
                      <a:srgbClr val="F0E8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RM 60</a:t>
                      </a:r>
                      <a:endParaRPr lang="en-US" sz="1200" b="0" dirty="0"/>
                    </a:p>
                  </a:txBody>
                  <a:tcPr anchor="ctr">
                    <a:solidFill>
                      <a:srgbClr val="F0E8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269209"/>
                  </a:ext>
                </a:extLst>
              </a:tr>
              <a:tr h="344001">
                <a:tc gridSpan="4">
                  <a:txBody>
                    <a:bodyPr/>
                    <a:lstStyle/>
                    <a:p>
                      <a:r>
                        <a:rPr lang="en-US" sz="1600" b="1" dirty="0"/>
                        <a:t>Total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RM 9060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451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74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6F5F-3F9E-A4B9-F337-E49259079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Conclusion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4E2B35-7085-72A3-6D9C-C4C2FBAA1BA1}"/>
              </a:ext>
            </a:extLst>
          </p:cNvPr>
          <p:cNvGrpSpPr/>
          <p:nvPr/>
        </p:nvGrpSpPr>
        <p:grpSpPr>
          <a:xfrm>
            <a:off x="981051" y="1690687"/>
            <a:ext cx="10176941" cy="1742093"/>
            <a:chOff x="981051" y="1690687"/>
            <a:chExt cx="10176941" cy="1742093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44EEF33-C361-AF72-D258-D2D4DB383D51}"/>
                </a:ext>
              </a:extLst>
            </p:cNvPr>
            <p:cNvSpPr/>
            <p:nvPr/>
          </p:nvSpPr>
          <p:spPr>
            <a:xfrm>
              <a:off x="2129741" y="1690688"/>
              <a:ext cx="1609021" cy="1742092"/>
            </a:xfrm>
            <a:custGeom>
              <a:avLst/>
              <a:gdLst>
                <a:gd name="connsiteX0" fmla="*/ 0 w 1594493"/>
                <a:gd name="connsiteY0" fmla="*/ 0 h 1116145"/>
                <a:gd name="connsiteX1" fmla="*/ 1036421 w 1594493"/>
                <a:gd name="connsiteY1" fmla="*/ 0 h 1116145"/>
                <a:gd name="connsiteX2" fmla="*/ 1594493 w 1594493"/>
                <a:gd name="connsiteY2" fmla="*/ 558073 h 1116145"/>
                <a:gd name="connsiteX3" fmla="*/ 1036421 w 1594493"/>
                <a:gd name="connsiteY3" fmla="*/ 1116145 h 1116145"/>
                <a:gd name="connsiteX4" fmla="*/ 0 w 1594493"/>
                <a:gd name="connsiteY4" fmla="*/ 1116145 h 1116145"/>
                <a:gd name="connsiteX5" fmla="*/ 558073 w 1594493"/>
                <a:gd name="connsiteY5" fmla="*/ 558073 h 1116145"/>
                <a:gd name="connsiteX6" fmla="*/ 0 w 1594493"/>
                <a:gd name="connsiteY6" fmla="*/ 0 h 11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4493" h="1116145">
                  <a:moveTo>
                    <a:pt x="1594493" y="0"/>
                  </a:moveTo>
                  <a:lnTo>
                    <a:pt x="1594493" y="725495"/>
                  </a:lnTo>
                  <a:lnTo>
                    <a:pt x="797246" y="1116145"/>
                  </a:lnTo>
                  <a:lnTo>
                    <a:pt x="0" y="725495"/>
                  </a:lnTo>
                  <a:lnTo>
                    <a:pt x="0" y="0"/>
                  </a:lnTo>
                  <a:lnTo>
                    <a:pt x="797246" y="390651"/>
                  </a:lnTo>
                  <a:lnTo>
                    <a:pt x="1594493" y="0"/>
                  </a:lnTo>
                  <a:close/>
                </a:path>
              </a:pathLst>
            </a:custGeom>
            <a:solidFill>
              <a:srgbClr val="008FFF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1" tIns="568233" rIns="10159" bIns="56823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b="1" kern="1200" dirty="0">
                  <a:solidFill>
                    <a:srgbClr val="FFFF00"/>
                  </a:solidFill>
                </a:rPr>
                <a:t>Objectives Achieved</a:t>
              </a:r>
            </a:p>
          </p:txBody>
        </p:sp>
        <p:pic>
          <p:nvPicPr>
            <p:cNvPr id="13" name="Picture 12" descr="A blue circle with a yellow logo&#10;&#10;Description automatically generated">
              <a:extLst>
                <a:ext uri="{FF2B5EF4-FFF2-40B4-BE49-F238E27FC236}">
                  <a16:creationId xmlns:a16="http://schemas.microsoft.com/office/drawing/2014/main" id="{27F040F1-714E-646D-3D16-3C30838E5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051" y="1817208"/>
              <a:ext cx="1005840" cy="1005840"/>
            </a:xfrm>
            <a:prstGeom prst="rect">
              <a:avLst/>
            </a:prstGeom>
          </p:spPr>
        </p:pic>
        <p:sp>
          <p:nvSpPr>
            <p:cNvPr id="18" name="Rectangle: Single Corner Rounded 17">
              <a:extLst>
                <a:ext uri="{FF2B5EF4-FFF2-40B4-BE49-F238E27FC236}">
                  <a16:creationId xmlns:a16="http://schemas.microsoft.com/office/drawing/2014/main" id="{5A659382-B560-9D72-E8A0-725003A243B8}"/>
                </a:ext>
              </a:extLst>
            </p:cNvPr>
            <p:cNvSpPr/>
            <p:nvPr/>
          </p:nvSpPr>
          <p:spPr>
            <a:xfrm>
              <a:off x="3738761" y="1690687"/>
              <a:ext cx="7419231" cy="1132360"/>
            </a:xfrm>
            <a:prstGeom prst="round1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lvl="1" indent="-28575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chemeClr val="tx1"/>
                  </a:solidFill>
                </a:rPr>
                <a:t>Identified the common characteristics shared among the churn customers</a:t>
              </a:r>
            </a:p>
            <a:p>
              <a:pPr marL="285750" lvl="1" indent="-28575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chemeClr val="tx1"/>
                  </a:solidFill>
                </a:rPr>
                <a:t>Assist the implementation of preventive marketing strategies</a:t>
              </a:r>
              <a:endParaRPr lang="en-US" sz="1600" b="1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CCCC5B6-8D68-5852-6FF5-D1F80EA7F92F}"/>
              </a:ext>
            </a:extLst>
          </p:cNvPr>
          <p:cNvGrpSpPr/>
          <p:nvPr/>
        </p:nvGrpSpPr>
        <p:grpSpPr>
          <a:xfrm>
            <a:off x="981051" y="4747316"/>
            <a:ext cx="10176939" cy="1745559"/>
            <a:chOff x="981051" y="4747316"/>
            <a:chExt cx="10176939" cy="1745559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AD40B88-C68E-E875-C2E5-B43AD20463EC}"/>
                </a:ext>
              </a:extLst>
            </p:cNvPr>
            <p:cNvSpPr/>
            <p:nvPr/>
          </p:nvSpPr>
          <p:spPr>
            <a:xfrm>
              <a:off x="2129741" y="4750783"/>
              <a:ext cx="1609021" cy="1742092"/>
            </a:xfrm>
            <a:custGeom>
              <a:avLst/>
              <a:gdLst>
                <a:gd name="connsiteX0" fmla="*/ 0 w 1594493"/>
                <a:gd name="connsiteY0" fmla="*/ 0 h 1116145"/>
                <a:gd name="connsiteX1" fmla="*/ 1036421 w 1594493"/>
                <a:gd name="connsiteY1" fmla="*/ 0 h 1116145"/>
                <a:gd name="connsiteX2" fmla="*/ 1594493 w 1594493"/>
                <a:gd name="connsiteY2" fmla="*/ 558073 h 1116145"/>
                <a:gd name="connsiteX3" fmla="*/ 1036421 w 1594493"/>
                <a:gd name="connsiteY3" fmla="*/ 1116145 h 1116145"/>
                <a:gd name="connsiteX4" fmla="*/ 0 w 1594493"/>
                <a:gd name="connsiteY4" fmla="*/ 1116145 h 1116145"/>
                <a:gd name="connsiteX5" fmla="*/ 558073 w 1594493"/>
                <a:gd name="connsiteY5" fmla="*/ 558073 h 1116145"/>
                <a:gd name="connsiteX6" fmla="*/ 0 w 1594493"/>
                <a:gd name="connsiteY6" fmla="*/ 0 h 11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4493" h="1116145">
                  <a:moveTo>
                    <a:pt x="1594493" y="0"/>
                  </a:moveTo>
                  <a:lnTo>
                    <a:pt x="1594493" y="725495"/>
                  </a:lnTo>
                  <a:lnTo>
                    <a:pt x="797246" y="1116145"/>
                  </a:lnTo>
                  <a:lnTo>
                    <a:pt x="0" y="725495"/>
                  </a:lnTo>
                  <a:lnTo>
                    <a:pt x="0" y="0"/>
                  </a:lnTo>
                  <a:lnTo>
                    <a:pt x="797246" y="390651"/>
                  </a:lnTo>
                  <a:lnTo>
                    <a:pt x="1594493" y="0"/>
                  </a:lnTo>
                  <a:close/>
                </a:path>
              </a:pathLst>
            </a:custGeom>
            <a:solidFill>
              <a:srgbClr val="008FFF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1" tIns="568233" rIns="10159" bIns="56823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b="1" kern="1200" dirty="0">
                  <a:solidFill>
                    <a:srgbClr val="FFFF00"/>
                  </a:solidFill>
                </a:rPr>
                <a:t>Future Steps</a:t>
              </a:r>
            </a:p>
          </p:txBody>
        </p:sp>
        <p:pic>
          <p:nvPicPr>
            <p:cNvPr id="15" name="Picture 14" descr="A blue circle with a yellow arrow and a clock&#10;&#10;Description automatically generated">
              <a:extLst>
                <a:ext uri="{FF2B5EF4-FFF2-40B4-BE49-F238E27FC236}">
                  <a16:creationId xmlns:a16="http://schemas.microsoft.com/office/drawing/2014/main" id="{DA91B860-4E7D-876A-0F5B-104359484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051" y="4873836"/>
              <a:ext cx="1005840" cy="1005840"/>
            </a:xfrm>
            <a:prstGeom prst="rect">
              <a:avLst/>
            </a:prstGeom>
          </p:spPr>
        </p:pic>
        <p:sp>
          <p:nvSpPr>
            <p:cNvPr id="19" name="Rectangle: Single Corner Rounded 18">
              <a:extLst>
                <a:ext uri="{FF2B5EF4-FFF2-40B4-BE49-F238E27FC236}">
                  <a16:creationId xmlns:a16="http://schemas.microsoft.com/office/drawing/2014/main" id="{9952B829-5658-BAF2-5371-15A9C721E2B7}"/>
                </a:ext>
              </a:extLst>
            </p:cNvPr>
            <p:cNvSpPr/>
            <p:nvPr/>
          </p:nvSpPr>
          <p:spPr>
            <a:xfrm>
              <a:off x="3738759" y="4747316"/>
              <a:ext cx="7419231" cy="1132360"/>
            </a:xfrm>
            <a:prstGeom prst="round1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lvl="1" indent="-28575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chemeClr val="tx1"/>
                  </a:solidFill>
                </a:rPr>
                <a:t>Fine tune the model to have more accurate results.</a:t>
              </a:r>
            </a:p>
            <a:p>
              <a:pPr marL="285750" lvl="1" indent="-28575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chemeClr val="tx1"/>
                  </a:solidFill>
                </a:rPr>
                <a:t>Automate the customer churn analysis reporting and model training processes.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8D7AF26-8D87-7EE1-F83C-C33C91BC451F}"/>
              </a:ext>
            </a:extLst>
          </p:cNvPr>
          <p:cNvGrpSpPr/>
          <p:nvPr/>
        </p:nvGrpSpPr>
        <p:grpSpPr>
          <a:xfrm>
            <a:off x="981051" y="3220735"/>
            <a:ext cx="10176940" cy="1742092"/>
            <a:chOff x="981051" y="3220735"/>
            <a:chExt cx="10176940" cy="174209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4025C3B-A05A-69DB-E3AF-C53EE704B6FB}"/>
                </a:ext>
              </a:extLst>
            </p:cNvPr>
            <p:cNvSpPr/>
            <p:nvPr/>
          </p:nvSpPr>
          <p:spPr>
            <a:xfrm>
              <a:off x="2129741" y="3220735"/>
              <a:ext cx="1609021" cy="1742092"/>
            </a:xfrm>
            <a:custGeom>
              <a:avLst/>
              <a:gdLst>
                <a:gd name="connsiteX0" fmla="*/ 0 w 1594493"/>
                <a:gd name="connsiteY0" fmla="*/ 0 h 1116145"/>
                <a:gd name="connsiteX1" fmla="*/ 1036421 w 1594493"/>
                <a:gd name="connsiteY1" fmla="*/ 0 h 1116145"/>
                <a:gd name="connsiteX2" fmla="*/ 1594493 w 1594493"/>
                <a:gd name="connsiteY2" fmla="*/ 558073 h 1116145"/>
                <a:gd name="connsiteX3" fmla="*/ 1036421 w 1594493"/>
                <a:gd name="connsiteY3" fmla="*/ 1116145 h 1116145"/>
                <a:gd name="connsiteX4" fmla="*/ 0 w 1594493"/>
                <a:gd name="connsiteY4" fmla="*/ 1116145 h 1116145"/>
                <a:gd name="connsiteX5" fmla="*/ 558073 w 1594493"/>
                <a:gd name="connsiteY5" fmla="*/ 558073 h 1116145"/>
                <a:gd name="connsiteX6" fmla="*/ 0 w 1594493"/>
                <a:gd name="connsiteY6" fmla="*/ 0 h 11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4493" h="1116145">
                  <a:moveTo>
                    <a:pt x="1594493" y="0"/>
                  </a:moveTo>
                  <a:lnTo>
                    <a:pt x="1594493" y="725495"/>
                  </a:lnTo>
                  <a:lnTo>
                    <a:pt x="797246" y="1116145"/>
                  </a:lnTo>
                  <a:lnTo>
                    <a:pt x="0" y="725495"/>
                  </a:lnTo>
                  <a:lnTo>
                    <a:pt x="0" y="0"/>
                  </a:lnTo>
                  <a:lnTo>
                    <a:pt x="797246" y="390651"/>
                  </a:lnTo>
                  <a:lnTo>
                    <a:pt x="1594493" y="0"/>
                  </a:lnTo>
                  <a:close/>
                </a:path>
              </a:pathLst>
            </a:custGeom>
            <a:solidFill>
              <a:srgbClr val="008FFF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1" tIns="568233" rIns="10159" bIns="56823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b="1" kern="1200" dirty="0">
                  <a:solidFill>
                    <a:srgbClr val="FFFF00"/>
                  </a:solidFill>
                </a:rPr>
                <a:t>Anticipated Benefits</a:t>
              </a:r>
            </a:p>
          </p:txBody>
        </p:sp>
        <p:pic>
          <p:nvPicPr>
            <p:cNvPr id="5" name="Picture 4" descr="A yellow and black logo&#10;&#10;Description automatically generated">
              <a:extLst>
                <a:ext uri="{FF2B5EF4-FFF2-40B4-BE49-F238E27FC236}">
                  <a16:creationId xmlns:a16="http://schemas.microsoft.com/office/drawing/2014/main" id="{F5FDE32F-5B55-5F5F-9081-6F2493DD3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051" y="3347256"/>
              <a:ext cx="1005840" cy="1005840"/>
            </a:xfrm>
            <a:prstGeom prst="rect">
              <a:avLst/>
            </a:prstGeom>
          </p:spPr>
        </p:pic>
        <p:sp>
          <p:nvSpPr>
            <p:cNvPr id="20" name="Rectangle: Single Corner Rounded 19">
              <a:extLst>
                <a:ext uri="{FF2B5EF4-FFF2-40B4-BE49-F238E27FC236}">
                  <a16:creationId xmlns:a16="http://schemas.microsoft.com/office/drawing/2014/main" id="{29F04F56-FBAC-4EA4-BE94-DCFF9705A9A0}"/>
                </a:ext>
              </a:extLst>
            </p:cNvPr>
            <p:cNvSpPr/>
            <p:nvPr/>
          </p:nvSpPr>
          <p:spPr>
            <a:xfrm>
              <a:off x="3738760" y="3220735"/>
              <a:ext cx="7419231" cy="1132360"/>
            </a:xfrm>
            <a:prstGeom prst="round1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lvl="1" indent="-28575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chemeClr val="tx1"/>
                  </a:solidFill>
                </a:rPr>
                <a:t>Customer retention strategies </a:t>
              </a:r>
              <a:r>
                <a:rPr lang="en-US" sz="1600" b="1" dirty="0">
                  <a:solidFill>
                    <a:schemeClr val="tx1"/>
                  </a:solidFill>
                </a:rPr>
                <a:t>accurately </a:t>
              </a:r>
              <a:r>
                <a:rPr lang="en-US" sz="1600" b="1" kern="1200" dirty="0">
                  <a:solidFill>
                    <a:schemeClr val="tx1"/>
                  </a:solidFill>
                </a:rPr>
                <a:t>target potential leaving customers</a:t>
              </a:r>
            </a:p>
            <a:p>
              <a:pPr marL="285750" lvl="1" indent="-28575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chemeClr val="tx1"/>
                  </a:solidFill>
                </a:rPr>
                <a:t>Efficient resource allocation</a:t>
              </a:r>
            </a:p>
            <a:p>
              <a:pPr marL="285750" lvl="1" indent="-28575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chemeClr val="tx1"/>
                  </a:solidFill>
                </a:rPr>
                <a:t>A</a:t>
              </a:r>
              <a:r>
                <a:rPr lang="en-US" sz="1600" b="1" kern="1200" dirty="0">
                  <a:solidFill>
                    <a:schemeClr val="tx1"/>
                  </a:solidFill>
                </a:rPr>
                <a:t> cultural shift </a:t>
              </a:r>
              <a:r>
                <a:rPr lang="en-US" sz="1600" b="1" dirty="0">
                  <a:solidFill>
                    <a:schemeClr val="tx1"/>
                  </a:solidFill>
                </a:rPr>
                <a:t>towards</a:t>
              </a:r>
              <a:r>
                <a:rPr lang="en-US" sz="1600" b="1" kern="1200" dirty="0">
                  <a:solidFill>
                    <a:schemeClr val="tx1"/>
                  </a:solidFill>
                </a:rPr>
                <a:t> </a:t>
              </a:r>
              <a:r>
                <a:rPr lang="en-US" sz="1600" b="1" kern="1200" dirty="0" err="1">
                  <a:solidFill>
                    <a:schemeClr val="tx1"/>
                  </a:solidFill>
                </a:rPr>
                <a:t>emphasising</a:t>
              </a:r>
              <a:r>
                <a:rPr lang="en-US" sz="1600" b="1" kern="1200" dirty="0">
                  <a:solidFill>
                    <a:schemeClr val="tx1"/>
                  </a:solidFill>
                </a:rPr>
                <a:t> data quality and data security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247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ve 3">
            <a:extLst>
              <a:ext uri="{FF2B5EF4-FFF2-40B4-BE49-F238E27FC236}">
                <a16:creationId xmlns:a16="http://schemas.microsoft.com/office/drawing/2014/main" id="{D4FAF5C1-5D2A-E59E-593D-E2C86CD866CC}"/>
              </a:ext>
            </a:extLst>
          </p:cNvPr>
          <p:cNvSpPr/>
          <p:nvPr/>
        </p:nvSpPr>
        <p:spPr>
          <a:xfrm>
            <a:off x="2615878" y="814567"/>
            <a:ext cx="6585995" cy="2815543"/>
          </a:xfrm>
          <a:prstGeom prst="wave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Ink Free" panose="03080402000500000000" pitchFamily="66" charset="0"/>
              </a:rPr>
              <a:t>Thank You!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02FFD3D8-D774-9C48-212B-55DB5AF78F89}"/>
              </a:ext>
            </a:extLst>
          </p:cNvPr>
          <p:cNvSpPr/>
          <p:nvPr/>
        </p:nvSpPr>
        <p:spPr>
          <a:xfrm>
            <a:off x="2615878" y="4103226"/>
            <a:ext cx="6585996" cy="1759352"/>
          </a:xfrm>
          <a:prstGeom prst="cloudCallou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🧐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69735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Bent-Up 7">
            <a:extLst>
              <a:ext uri="{FF2B5EF4-FFF2-40B4-BE49-F238E27FC236}">
                <a16:creationId xmlns:a16="http://schemas.microsoft.com/office/drawing/2014/main" id="{FBC0FF23-E6B4-6512-721B-C5B81ACA8ABB}"/>
              </a:ext>
            </a:extLst>
          </p:cNvPr>
          <p:cNvSpPr/>
          <p:nvPr/>
        </p:nvSpPr>
        <p:spPr>
          <a:xfrm rot="5400000">
            <a:off x="1078975" y="2854874"/>
            <a:ext cx="909922" cy="103591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rgbClr val="FFFFC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EE85EE4-766E-ACF0-F0C6-039FCDD727AF}"/>
              </a:ext>
            </a:extLst>
          </p:cNvPr>
          <p:cNvSpPr/>
          <p:nvPr/>
        </p:nvSpPr>
        <p:spPr>
          <a:xfrm>
            <a:off x="837901" y="1846207"/>
            <a:ext cx="1531773" cy="1072191"/>
          </a:xfrm>
          <a:custGeom>
            <a:avLst/>
            <a:gdLst>
              <a:gd name="connsiteX0" fmla="*/ 0 w 1531773"/>
              <a:gd name="connsiteY0" fmla="*/ 178734 h 1072191"/>
              <a:gd name="connsiteX1" fmla="*/ 178734 w 1531773"/>
              <a:gd name="connsiteY1" fmla="*/ 0 h 1072191"/>
              <a:gd name="connsiteX2" fmla="*/ 1353039 w 1531773"/>
              <a:gd name="connsiteY2" fmla="*/ 0 h 1072191"/>
              <a:gd name="connsiteX3" fmla="*/ 1531773 w 1531773"/>
              <a:gd name="connsiteY3" fmla="*/ 178734 h 1072191"/>
              <a:gd name="connsiteX4" fmla="*/ 1531773 w 1531773"/>
              <a:gd name="connsiteY4" fmla="*/ 893457 h 1072191"/>
              <a:gd name="connsiteX5" fmla="*/ 1353039 w 1531773"/>
              <a:gd name="connsiteY5" fmla="*/ 1072191 h 1072191"/>
              <a:gd name="connsiteX6" fmla="*/ 178734 w 1531773"/>
              <a:gd name="connsiteY6" fmla="*/ 1072191 h 1072191"/>
              <a:gd name="connsiteX7" fmla="*/ 0 w 1531773"/>
              <a:gd name="connsiteY7" fmla="*/ 893457 h 1072191"/>
              <a:gd name="connsiteX8" fmla="*/ 0 w 1531773"/>
              <a:gd name="connsiteY8" fmla="*/ 178734 h 1072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1773" h="1072191">
                <a:moveTo>
                  <a:pt x="0" y="178734"/>
                </a:moveTo>
                <a:cubicBezTo>
                  <a:pt x="0" y="80022"/>
                  <a:pt x="80022" y="0"/>
                  <a:pt x="178734" y="0"/>
                </a:cubicBezTo>
                <a:lnTo>
                  <a:pt x="1353039" y="0"/>
                </a:lnTo>
                <a:cubicBezTo>
                  <a:pt x="1451751" y="0"/>
                  <a:pt x="1531773" y="80022"/>
                  <a:pt x="1531773" y="178734"/>
                </a:cubicBezTo>
                <a:lnTo>
                  <a:pt x="1531773" y="893457"/>
                </a:lnTo>
                <a:cubicBezTo>
                  <a:pt x="1531773" y="992169"/>
                  <a:pt x="1451751" y="1072191"/>
                  <a:pt x="1353039" y="1072191"/>
                </a:cubicBezTo>
                <a:lnTo>
                  <a:pt x="178734" y="1072191"/>
                </a:lnTo>
                <a:cubicBezTo>
                  <a:pt x="80022" y="1072191"/>
                  <a:pt x="0" y="992169"/>
                  <a:pt x="0" y="893457"/>
                </a:cubicBezTo>
                <a:lnTo>
                  <a:pt x="0" y="178734"/>
                </a:lnTo>
                <a:close/>
              </a:path>
            </a:pathLst>
          </a:custGeom>
          <a:solidFill>
            <a:srgbClr val="008FFF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9029" tIns="159029" rIns="159029" bIns="159029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kern="1200" dirty="0">
                <a:solidFill>
                  <a:srgbClr val="FFFF00"/>
                </a:solidFill>
              </a:rPr>
              <a:t>1</a:t>
            </a:r>
            <a:br>
              <a:rPr lang="en-US" sz="2800" b="1" kern="1200" dirty="0">
                <a:solidFill>
                  <a:srgbClr val="FFFF00"/>
                </a:solidFill>
              </a:rPr>
            </a:br>
            <a:r>
              <a:rPr lang="en-US" sz="2800" b="1" kern="1200" dirty="0">
                <a:solidFill>
                  <a:srgbClr val="FFFF00"/>
                </a:solidFill>
              </a:rPr>
              <a:t>Who?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074365-A1DD-EA80-E77D-3E4057D1B982}"/>
              </a:ext>
            </a:extLst>
          </p:cNvPr>
          <p:cNvSpPr/>
          <p:nvPr/>
        </p:nvSpPr>
        <p:spPr>
          <a:xfrm>
            <a:off x="2369675" y="1948465"/>
            <a:ext cx="1114066" cy="866592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790DDB39-DE8D-9570-9997-EEF143DF1711}"/>
              </a:ext>
            </a:extLst>
          </p:cNvPr>
          <p:cNvSpPr/>
          <p:nvPr/>
        </p:nvSpPr>
        <p:spPr>
          <a:xfrm rot="5400000">
            <a:off x="2348978" y="4059299"/>
            <a:ext cx="909922" cy="103591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rgbClr val="FFFFC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3AD6F2-DC9C-38B2-4A87-B0157F990423}"/>
              </a:ext>
            </a:extLst>
          </p:cNvPr>
          <p:cNvSpPr/>
          <p:nvPr/>
        </p:nvSpPr>
        <p:spPr>
          <a:xfrm>
            <a:off x="2107904" y="3050632"/>
            <a:ext cx="1531773" cy="1072191"/>
          </a:xfrm>
          <a:custGeom>
            <a:avLst/>
            <a:gdLst>
              <a:gd name="connsiteX0" fmla="*/ 0 w 1531773"/>
              <a:gd name="connsiteY0" fmla="*/ 178734 h 1072191"/>
              <a:gd name="connsiteX1" fmla="*/ 178734 w 1531773"/>
              <a:gd name="connsiteY1" fmla="*/ 0 h 1072191"/>
              <a:gd name="connsiteX2" fmla="*/ 1353039 w 1531773"/>
              <a:gd name="connsiteY2" fmla="*/ 0 h 1072191"/>
              <a:gd name="connsiteX3" fmla="*/ 1531773 w 1531773"/>
              <a:gd name="connsiteY3" fmla="*/ 178734 h 1072191"/>
              <a:gd name="connsiteX4" fmla="*/ 1531773 w 1531773"/>
              <a:gd name="connsiteY4" fmla="*/ 893457 h 1072191"/>
              <a:gd name="connsiteX5" fmla="*/ 1353039 w 1531773"/>
              <a:gd name="connsiteY5" fmla="*/ 1072191 h 1072191"/>
              <a:gd name="connsiteX6" fmla="*/ 178734 w 1531773"/>
              <a:gd name="connsiteY6" fmla="*/ 1072191 h 1072191"/>
              <a:gd name="connsiteX7" fmla="*/ 0 w 1531773"/>
              <a:gd name="connsiteY7" fmla="*/ 893457 h 1072191"/>
              <a:gd name="connsiteX8" fmla="*/ 0 w 1531773"/>
              <a:gd name="connsiteY8" fmla="*/ 178734 h 1072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1773" h="1072191">
                <a:moveTo>
                  <a:pt x="0" y="178734"/>
                </a:moveTo>
                <a:cubicBezTo>
                  <a:pt x="0" y="80022"/>
                  <a:pt x="80022" y="0"/>
                  <a:pt x="178734" y="0"/>
                </a:cubicBezTo>
                <a:lnTo>
                  <a:pt x="1353039" y="0"/>
                </a:lnTo>
                <a:cubicBezTo>
                  <a:pt x="1451751" y="0"/>
                  <a:pt x="1531773" y="80022"/>
                  <a:pt x="1531773" y="178734"/>
                </a:cubicBezTo>
                <a:lnTo>
                  <a:pt x="1531773" y="893457"/>
                </a:lnTo>
                <a:cubicBezTo>
                  <a:pt x="1531773" y="992169"/>
                  <a:pt x="1451751" y="1072191"/>
                  <a:pt x="1353039" y="1072191"/>
                </a:cubicBezTo>
                <a:lnTo>
                  <a:pt x="178734" y="1072191"/>
                </a:lnTo>
                <a:cubicBezTo>
                  <a:pt x="80022" y="1072191"/>
                  <a:pt x="0" y="992169"/>
                  <a:pt x="0" y="893457"/>
                </a:cubicBezTo>
                <a:lnTo>
                  <a:pt x="0" y="178734"/>
                </a:lnTo>
                <a:close/>
              </a:path>
            </a:pathLst>
          </a:custGeom>
          <a:solidFill>
            <a:srgbClr val="008FFF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9029" tIns="159029" rIns="159029" bIns="159029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kern="1200" dirty="0">
                <a:solidFill>
                  <a:srgbClr val="FFFF00"/>
                </a:solidFill>
              </a:rPr>
              <a:t>2</a:t>
            </a:r>
            <a:br>
              <a:rPr lang="en-US" sz="2800" b="1" kern="1200" dirty="0">
                <a:solidFill>
                  <a:srgbClr val="FFFF00"/>
                </a:solidFill>
              </a:rPr>
            </a:br>
            <a:r>
              <a:rPr lang="en-US" sz="2800" b="1" kern="1200" dirty="0">
                <a:solidFill>
                  <a:srgbClr val="FFFF00"/>
                </a:solidFill>
              </a:rPr>
              <a:t>Why?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E89DA2-3C87-1EDD-1387-F093ECBF0462}"/>
              </a:ext>
            </a:extLst>
          </p:cNvPr>
          <p:cNvSpPr/>
          <p:nvPr/>
        </p:nvSpPr>
        <p:spPr>
          <a:xfrm>
            <a:off x="3639678" y="3152890"/>
            <a:ext cx="1114066" cy="866592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15559B32-A12F-8185-1D38-BB0B5247F858}"/>
              </a:ext>
            </a:extLst>
          </p:cNvPr>
          <p:cNvSpPr/>
          <p:nvPr/>
        </p:nvSpPr>
        <p:spPr>
          <a:xfrm rot="5400000">
            <a:off x="3618981" y="5263724"/>
            <a:ext cx="909922" cy="103591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rgbClr val="FFFFC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1CB80D0-F247-F780-5E3E-13D0CA9ADD66}"/>
              </a:ext>
            </a:extLst>
          </p:cNvPr>
          <p:cNvSpPr/>
          <p:nvPr/>
        </p:nvSpPr>
        <p:spPr>
          <a:xfrm>
            <a:off x="3377907" y="4255057"/>
            <a:ext cx="1531773" cy="1072191"/>
          </a:xfrm>
          <a:custGeom>
            <a:avLst/>
            <a:gdLst>
              <a:gd name="connsiteX0" fmla="*/ 0 w 1531773"/>
              <a:gd name="connsiteY0" fmla="*/ 178734 h 1072191"/>
              <a:gd name="connsiteX1" fmla="*/ 178734 w 1531773"/>
              <a:gd name="connsiteY1" fmla="*/ 0 h 1072191"/>
              <a:gd name="connsiteX2" fmla="*/ 1353039 w 1531773"/>
              <a:gd name="connsiteY2" fmla="*/ 0 h 1072191"/>
              <a:gd name="connsiteX3" fmla="*/ 1531773 w 1531773"/>
              <a:gd name="connsiteY3" fmla="*/ 178734 h 1072191"/>
              <a:gd name="connsiteX4" fmla="*/ 1531773 w 1531773"/>
              <a:gd name="connsiteY4" fmla="*/ 893457 h 1072191"/>
              <a:gd name="connsiteX5" fmla="*/ 1353039 w 1531773"/>
              <a:gd name="connsiteY5" fmla="*/ 1072191 h 1072191"/>
              <a:gd name="connsiteX6" fmla="*/ 178734 w 1531773"/>
              <a:gd name="connsiteY6" fmla="*/ 1072191 h 1072191"/>
              <a:gd name="connsiteX7" fmla="*/ 0 w 1531773"/>
              <a:gd name="connsiteY7" fmla="*/ 893457 h 1072191"/>
              <a:gd name="connsiteX8" fmla="*/ 0 w 1531773"/>
              <a:gd name="connsiteY8" fmla="*/ 178734 h 1072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1773" h="1072191">
                <a:moveTo>
                  <a:pt x="0" y="178734"/>
                </a:moveTo>
                <a:cubicBezTo>
                  <a:pt x="0" y="80022"/>
                  <a:pt x="80022" y="0"/>
                  <a:pt x="178734" y="0"/>
                </a:cubicBezTo>
                <a:lnTo>
                  <a:pt x="1353039" y="0"/>
                </a:lnTo>
                <a:cubicBezTo>
                  <a:pt x="1451751" y="0"/>
                  <a:pt x="1531773" y="80022"/>
                  <a:pt x="1531773" y="178734"/>
                </a:cubicBezTo>
                <a:lnTo>
                  <a:pt x="1531773" y="893457"/>
                </a:lnTo>
                <a:cubicBezTo>
                  <a:pt x="1531773" y="992169"/>
                  <a:pt x="1451751" y="1072191"/>
                  <a:pt x="1353039" y="1072191"/>
                </a:cubicBezTo>
                <a:lnTo>
                  <a:pt x="178734" y="1072191"/>
                </a:lnTo>
                <a:cubicBezTo>
                  <a:pt x="80022" y="1072191"/>
                  <a:pt x="0" y="992169"/>
                  <a:pt x="0" y="893457"/>
                </a:cubicBezTo>
                <a:lnTo>
                  <a:pt x="0" y="178734"/>
                </a:lnTo>
                <a:close/>
              </a:path>
            </a:pathLst>
          </a:custGeom>
          <a:solidFill>
            <a:srgbClr val="008FFF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9029" tIns="159029" rIns="159029" bIns="159029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kern="1200" dirty="0">
                <a:solidFill>
                  <a:srgbClr val="FFFF00"/>
                </a:solidFill>
              </a:rPr>
              <a:t>3</a:t>
            </a:r>
            <a:br>
              <a:rPr lang="en-US" sz="2800" b="1" kern="1200" dirty="0">
                <a:solidFill>
                  <a:srgbClr val="FFFF00"/>
                </a:solidFill>
              </a:rPr>
            </a:br>
            <a:r>
              <a:rPr lang="en-US" sz="2800" b="1" kern="1200" dirty="0">
                <a:solidFill>
                  <a:srgbClr val="FFFF00"/>
                </a:solidFill>
              </a:rPr>
              <a:t>What?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6CA46E-1959-3563-7D05-6795FA50D47E}"/>
              </a:ext>
            </a:extLst>
          </p:cNvPr>
          <p:cNvSpPr/>
          <p:nvPr/>
        </p:nvSpPr>
        <p:spPr>
          <a:xfrm>
            <a:off x="4909681" y="4357315"/>
            <a:ext cx="1114066" cy="866592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3EFA83B-3A00-45B1-5E4E-1583A2DE0C4E}"/>
              </a:ext>
            </a:extLst>
          </p:cNvPr>
          <p:cNvSpPr/>
          <p:nvPr/>
        </p:nvSpPr>
        <p:spPr>
          <a:xfrm>
            <a:off x="4647910" y="5459482"/>
            <a:ext cx="1531773" cy="1072191"/>
          </a:xfrm>
          <a:custGeom>
            <a:avLst/>
            <a:gdLst>
              <a:gd name="connsiteX0" fmla="*/ 0 w 1531773"/>
              <a:gd name="connsiteY0" fmla="*/ 178734 h 1072191"/>
              <a:gd name="connsiteX1" fmla="*/ 178734 w 1531773"/>
              <a:gd name="connsiteY1" fmla="*/ 0 h 1072191"/>
              <a:gd name="connsiteX2" fmla="*/ 1353039 w 1531773"/>
              <a:gd name="connsiteY2" fmla="*/ 0 h 1072191"/>
              <a:gd name="connsiteX3" fmla="*/ 1531773 w 1531773"/>
              <a:gd name="connsiteY3" fmla="*/ 178734 h 1072191"/>
              <a:gd name="connsiteX4" fmla="*/ 1531773 w 1531773"/>
              <a:gd name="connsiteY4" fmla="*/ 893457 h 1072191"/>
              <a:gd name="connsiteX5" fmla="*/ 1353039 w 1531773"/>
              <a:gd name="connsiteY5" fmla="*/ 1072191 h 1072191"/>
              <a:gd name="connsiteX6" fmla="*/ 178734 w 1531773"/>
              <a:gd name="connsiteY6" fmla="*/ 1072191 h 1072191"/>
              <a:gd name="connsiteX7" fmla="*/ 0 w 1531773"/>
              <a:gd name="connsiteY7" fmla="*/ 893457 h 1072191"/>
              <a:gd name="connsiteX8" fmla="*/ 0 w 1531773"/>
              <a:gd name="connsiteY8" fmla="*/ 178734 h 1072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1773" h="1072191">
                <a:moveTo>
                  <a:pt x="0" y="178734"/>
                </a:moveTo>
                <a:cubicBezTo>
                  <a:pt x="0" y="80022"/>
                  <a:pt x="80022" y="0"/>
                  <a:pt x="178734" y="0"/>
                </a:cubicBezTo>
                <a:lnTo>
                  <a:pt x="1353039" y="0"/>
                </a:lnTo>
                <a:cubicBezTo>
                  <a:pt x="1451751" y="0"/>
                  <a:pt x="1531773" y="80022"/>
                  <a:pt x="1531773" y="178734"/>
                </a:cubicBezTo>
                <a:lnTo>
                  <a:pt x="1531773" y="893457"/>
                </a:lnTo>
                <a:cubicBezTo>
                  <a:pt x="1531773" y="992169"/>
                  <a:pt x="1451751" y="1072191"/>
                  <a:pt x="1353039" y="1072191"/>
                </a:cubicBezTo>
                <a:lnTo>
                  <a:pt x="178734" y="1072191"/>
                </a:lnTo>
                <a:cubicBezTo>
                  <a:pt x="80022" y="1072191"/>
                  <a:pt x="0" y="992169"/>
                  <a:pt x="0" y="893457"/>
                </a:cubicBezTo>
                <a:lnTo>
                  <a:pt x="0" y="178734"/>
                </a:lnTo>
                <a:close/>
              </a:path>
            </a:pathLst>
          </a:custGeom>
          <a:solidFill>
            <a:srgbClr val="008FFF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9029" tIns="159029" rIns="159029" bIns="159029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kern="1200" dirty="0">
                <a:solidFill>
                  <a:srgbClr val="FFFF00"/>
                </a:solidFill>
              </a:rPr>
              <a:t>4</a:t>
            </a:r>
            <a:br>
              <a:rPr lang="en-US" sz="2800" b="1" kern="1200" dirty="0">
                <a:solidFill>
                  <a:srgbClr val="FFFF00"/>
                </a:solidFill>
              </a:rPr>
            </a:br>
            <a:r>
              <a:rPr lang="en-US" sz="2800" b="1" kern="1200" dirty="0">
                <a:solidFill>
                  <a:srgbClr val="FFFF00"/>
                </a:solidFill>
              </a:rPr>
              <a:t>How?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2424967-CF24-8171-1906-6E4CD18030EC}"/>
              </a:ext>
            </a:extLst>
          </p:cNvPr>
          <p:cNvGrpSpPr/>
          <p:nvPr/>
        </p:nvGrpSpPr>
        <p:grpSpPr>
          <a:xfrm>
            <a:off x="2629596" y="1921379"/>
            <a:ext cx="4992624" cy="914400"/>
            <a:chOff x="2629596" y="1921379"/>
            <a:chExt cx="4992624" cy="9144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65E9E7-57A1-544B-94A1-D58D7E5EDE65}"/>
                </a:ext>
              </a:extLst>
            </p:cNvPr>
            <p:cNvSpPr txBox="1"/>
            <p:nvPr/>
          </p:nvSpPr>
          <p:spPr>
            <a:xfrm>
              <a:off x="3690300" y="2048030"/>
              <a:ext cx="3931920" cy="707886"/>
            </a:xfrm>
            <a:prstGeom prst="rect">
              <a:avLst/>
            </a:prstGeom>
            <a:noFill/>
            <a:ln w="28575"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01   About Me</a:t>
              </a:r>
            </a:p>
            <a:p>
              <a:r>
                <a:rPr lang="en-US" sz="2000" b="1" dirty="0">
                  <a:solidFill>
                    <a:schemeClr val="bg1"/>
                  </a:solidFill>
                </a:rPr>
                <a:t>02   Course Journey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41" name="Picture 40" descr="A blue circle with a yellow and blue circle with a person in the center&#10;&#10;Description automatically generated">
              <a:extLst>
                <a:ext uri="{FF2B5EF4-FFF2-40B4-BE49-F238E27FC236}">
                  <a16:creationId xmlns:a16="http://schemas.microsoft.com/office/drawing/2014/main" id="{CA97B340-BE03-A48F-31BB-9DB1D1890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9596" y="1921379"/>
              <a:ext cx="914400" cy="9144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EE54CCB-7839-5919-E8DB-AA238E76FFAB}"/>
              </a:ext>
            </a:extLst>
          </p:cNvPr>
          <p:cNvGrpSpPr/>
          <p:nvPr/>
        </p:nvGrpSpPr>
        <p:grpSpPr>
          <a:xfrm>
            <a:off x="3909366" y="3073734"/>
            <a:ext cx="5004816" cy="1015663"/>
            <a:chOff x="3909366" y="3073734"/>
            <a:chExt cx="5004816" cy="1015663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5C547F3-5AD1-62BF-74FD-3714FEF97508}"/>
                </a:ext>
              </a:extLst>
            </p:cNvPr>
            <p:cNvSpPr txBox="1"/>
            <p:nvPr/>
          </p:nvSpPr>
          <p:spPr>
            <a:xfrm>
              <a:off x="4982262" y="3073734"/>
              <a:ext cx="3931920" cy="1015663"/>
            </a:xfrm>
            <a:prstGeom prst="rect">
              <a:avLst/>
            </a:prstGeom>
            <a:noFill/>
            <a:ln w="28575"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03   Project Overview</a:t>
              </a:r>
            </a:p>
            <a:p>
              <a:r>
                <a:rPr lang="en-US" sz="2000" b="1" dirty="0">
                  <a:solidFill>
                    <a:schemeClr val="bg1"/>
                  </a:solidFill>
                </a:rPr>
                <a:t>04   Problems and Objectives</a:t>
              </a:r>
            </a:p>
            <a:p>
              <a:r>
                <a:rPr lang="en-US" sz="2000" b="1" dirty="0">
                  <a:solidFill>
                    <a:schemeClr val="bg1"/>
                  </a:solidFill>
                </a:rPr>
                <a:t>05   Current State Analysis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04412418-A2CB-750F-3CA1-2E9F9E4B7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09366" y="3124366"/>
              <a:ext cx="914400" cy="9144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8A18888-B54D-C304-CC83-ADA76F8D9010}"/>
              </a:ext>
            </a:extLst>
          </p:cNvPr>
          <p:cNvGrpSpPr/>
          <p:nvPr/>
        </p:nvGrpSpPr>
        <p:grpSpPr>
          <a:xfrm>
            <a:off x="5185200" y="4282779"/>
            <a:ext cx="4993420" cy="1015663"/>
            <a:chOff x="5185200" y="4282779"/>
            <a:chExt cx="4993420" cy="101566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0E0D77E-F2AB-080B-75E6-462DC1FEC48B}"/>
                </a:ext>
              </a:extLst>
            </p:cNvPr>
            <p:cNvSpPr txBox="1"/>
            <p:nvPr/>
          </p:nvSpPr>
          <p:spPr>
            <a:xfrm>
              <a:off x="6246700" y="4282779"/>
              <a:ext cx="3931920" cy="1015663"/>
            </a:xfrm>
            <a:prstGeom prst="rect">
              <a:avLst/>
            </a:prstGeom>
            <a:noFill/>
            <a:ln w="28575"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06   Technology Stack</a:t>
              </a:r>
            </a:p>
            <a:p>
              <a:r>
                <a:rPr lang="en-US" sz="2000" b="1" dirty="0">
                  <a:solidFill>
                    <a:schemeClr val="bg1"/>
                  </a:solidFill>
                </a:rPr>
                <a:t>07   Customer Churn Analysis</a:t>
              </a:r>
            </a:p>
            <a:p>
              <a:r>
                <a:rPr lang="en-US" sz="2000" b="1" dirty="0">
                  <a:solidFill>
                    <a:schemeClr val="bg1"/>
                  </a:solidFill>
                </a:rPr>
                <a:t>08   Customer Churn Prediction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7F361C0F-5C27-0DBC-1BD6-5658DEF87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85200" y="4321133"/>
              <a:ext cx="914400" cy="9144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BBD7754-B66D-A7C6-E50B-BBD5D183E723}"/>
              </a:ext>
            </a:extLst>
          </p:cNvPr>
          <p:cNvGrpSpPr/>
          <p:nvPr/>
        </p:nvGrpSpPr>
        <p:grpSpPr>
          <a:xfrm>
            <a:off x="6461603" y="5538377"/>
            <a:ext cx="4992624" cy="914400"/>
            <a:chOff x="6461603" y="5538377"/>
            <a:chExt cx="4992624" cy="914400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3A02008-B051-7577-401C-EAE597DD60FC}"/>
                </a:ext>
              </a:extLst>
            </p:cNvPr>
            <p:cNvSpPr txBox="1"/>
            <p:nvPr/>
          </p:nvSpPr>
          <p:spPr>
            <a:xfrm>
              <a:off x="7522307" y="5641634"/>
              <a:ext cx="3931920" cy="707886"/>
            </a:xfrm>
            <a:prstGeom prst="rect">
              <a:avLst/>
            </a:prstGeom>
            <a:noFill/>
            <a:ln w="28575"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09   Project Timeline</a:t>
              </a:r>
            </a:p>
            <a:p>
              <a:r>
                <a:rPr lang="en-US" sz="2000" b="1" dirty="0">
                  <a:solidFill>
                    <a:schemeClr val="bg1"/>
                  </a:solidFill>
                </a:rPr>
                <a:t>10   Project Budget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1566BE51-07BA-9861-764C-F526DC690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461603" y="5538377"/>
              <a:ext cx="914400" cy="914400"/>
            </a:xfrm>
            <a:prstGeom prst="rect">
              <a:avLst/>
            </a:prstGeom>
          </p:spPr>
        </p:pic>
      </p:grp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503949F-D9B0-349D-FE21-CA0207D8429A}"/>
              </a:ext>
            </a:extLst>
          </p:cNvPr>
          <p:cNvSpPr/>
          <p:nvPr/>
        </p:nvSpPr>
        <p:spPr>
          <a:xfrm>
            <a:off x="4864210" y="2078508"/>
            <a:ext cx="1970030" cy="984779"/>
          </a:xfrm>
          <a:custGeom>
            <a:avLst/>
            <a:gdLst>
              <a:gd name="connsiteX0" fmla="*/ 0 w 1970030"/>
              <a:gd name="connsiteY0" fmla="*/ 0 h 984779"/>
              <a:gd name="connsiteX1" fmla="*/ 1970030 w 1970030"/>
              <a:gd name="connsiteY1" fmla="*/ 0 h 984779"/>
              <a:gd name="connsiteX2" fmla="*/ 1970030 w 1970030"/>
              <a:gd name="connsiteY2" fmla="*/ 984779 h 984779"/>
              <a:gd name="connsiteX3" fmla="*/ 0 w 1970030"/>
              <a:gd name="connsiteY3" fmla="*/ 984779 h 984779"/>
              <a:gd name="connsiteX4" fmla="*/ 0 w 1970030"/>
              <a:gd name="connsiteY4" fmla="*/ 0 h 98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030" h="984779">
                <a:moveTo>
                  <a:pt x="0" y="0"/>
                </a:moveTo>
                <a:lnTo>
                  <a:pt x="1970030" y="0"/>
                </a:lnTo>
                <a:lnTo>
                  <a:pt x="1970030" y="984779"/>
                </a:lnTo>
                <a:lnTo>
                  <a:pt x="0" y="98477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640" tIns="40640" rIns="40640" bIns="40640" numCol="1" spcCol="1270" anchor="ctr" anchorCtr="0">
            <a:noAutofit/>
          </a:bodyPr>
          <a:lstStyle/>
          <a:p>
            <a:pPr marL="0" lvl="0" indent="0" algn="ctr" defTabSz="2844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400" kern="1200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B3AC1D9F-EFF6-2623-DE7B-A3098A967C27}"/>
              </a:ext>
            </a:extLst>
          </p:cNvPr>
          <p:cNvSpPr/>
          <p:nvPr/>
        </p:nvSpPr>
        <p:spPr>
          <a:xfrm>
            <a:off x="3883522" y="4127616"/>
            <a:ext cx="1970030" cy="984779"/>
          </a:xfrm>
          <a:custGeom>
            <a:avLst/>
            <a:gdLst>
              <a:gd name="connsiteX0" fmla="*/ 0 w 1970030"/>
              <a:gd name="connsiteY0" fmla="*/ 0 h 984779"/>
              <a:gd name="connsiteX1" fmla="*/ 1970030 w 1970030"/>
              <a:gd name="connsiteY1" fmla="*/ 0 h 984779"/>
              <a:gd name="connsiteX2" fmla="*/ 1970030 w 1970030"/>
              <a:gd name="connsiteY2" fmla="*/ 984779 h 984779"/>
              <a:gd name="connsiteX3" fmla="*/ 0 w 1970030"/>
              <a:gd name="connsiteY3" fmla="*/ 984779 h 984779"/>
              <a:gd name="connsiteX4" fmla="*/ 0 w 1970030"/>
              <a:gd name="connsiteY4" fmla="*/ 0 h 98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030" h="984779">
                <a:moveTo>
                  <a:pt x="0" y="0"/>
                </a:moveTo>
                <a:lnTo>
                  <a:pt x="1970030" y="0"/>
                </a:lnTo>
                <a:lnTo>
                  <a:pt x="1970030" y="984779"/>
                </a:lnTo>
                <a:lnTo>
                  <a:pt x="0" y="98477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640" tIns="40640" rIns="40640" bIns="40640" numCol="1" spcCol="1270" anchor="ctr" anchorCtr="0">
            <a:noAutofit/>
          </a:bodyPr>
          <a:lstStyle/>
          <a:p>
            <a:pPr marL="0" lvl="0" indent="0" algn="ctr" defTabSz="2844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400" kern="1200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28E3A019-3353-6A57-F5E4-8039B3CD2745}"/>
              </a:ext>
            </a:extLst>
          </p:cNvPr>
          <p:cNvSpPr/>
          <p:nvPr/>
        </p:nvSpPr>
        <p:spPr>
          <a:xfrm>
            <a:off x="4868870" y="6179669"/>
            <a:ext cx="1970030" cy="984779"/>
          </a:xfrm>
          <a:custGeom>
            <a:avLst/>
            <a:gdLst>
              <a:gd name="connsiteX0" fmla="*/ 0 w 1970030"/>
              <a:gd name="connsiteY0" fmla="*/ 0 h 984779"/>
              <a:gd name="connsiteX1" fmla="*/ 1970030 w 1970030"/>
              <a:gd name="connsiteY1" fmla="*/ 0 h 984779"/>
              <a:gd name="connsiteX2" fmla="*/ 1970030 w 1970030"/>
              <a:gd name="connsiteY2" fmla="*/ 984779 h 984779"/>
              <a:gd name="connsiteX3" fmla="*/ 0 w 1970030"/>
              <a:gd name="connsiteY3" fmla="*/ 984779 h 984779"/>
              <a:gd name="connsiteX4" fmla="*/ 0 w 1970030"/>
              <a:gd name="connsiteY4" fmla="*/ 0 h 98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030" h="984779">
                <a:moveTo>
                  <a:pt x="0" y="0"/>
                </a:moveTo>
                <a:lnTo>
                  <a:pt x="1970030" y="0"/>
                </a:lnTo>
                <a:lnTo>
                  <a:pt x="1970030" y="984779"/>
                </a:lnTo>
                <a:lnTo>
                  <a:pt x="0" y="98477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640" tIns="40640" rIns="40640" bIns="40640" numCol="1" spcCol="1270" anchor="ctr" anchorCtr="0">
            <a:noAutofit/>
          </a:bodyPr>
          <a:lstStyle/>
          <a:p>
            <a:pPr marL="0" lvl="0" indent="0" algn="ctr" defTabSz="2844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400" kern="1200" dirty="0"/>
          </a:p>
        </p:txBody>
      </p:sp>
      <p:sp>
        <p:nvSpPr>
          <p:cNvPr id="100" name="Title 90">
            <a:extLst>
              <a:ext uri="{FF2B5EF4-FFF2-40B4-BE49-F238E27FC236}">
                <a16:creationId xmlns:a16="http://schemas.microsoft.com/office/drawing/2014/main" id="{298D90EE-802A-604F-071A-B2BFD0882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716"/>
            <a:ext cx="10515600" cy="1325563"/>
          </a:xfrm>
        </p:spPr>
        <p:txBody>
          <a:bodyPr/>
          <a:lstStyle/>
          <a:p>
            <a:r>
              <a:rPr lang="en-US" sz="4400" b="1" dirty="0">
                <a:solidFill>
                  <a:srgbClr val="FFFF00"/>
                </a:solidFill>
              </a:rPr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6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DCFB-9FC6-36EB-5922-DAD21FD68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About Me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46D552D-0889-A4EF-36BC-E46C4B9E2625}"/>
              </a:ext>
            </a:extLst>
          </p:cNvPr>
          <p:cNvGrpSpPr/>
          <p:nvPr/>
        </p:nvGrpSpPr>
        <p:grpSpPr>
          <a:xfrm>
            <a:off x="3284661" y="2027490"/>
            <a:ext cx="8069139" cy="1188720"/>
            <a:chOff x="666733" y="1923010"/>
            <a:chExt cx="8069139" cy="118872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705EFA2-B9E1-E2BD-57A3-7F118ADC3A0E}"/>
                </a:ext>
              </a:extLst>
            </p:cNvPr>
            <p:cNvSpPr/>
            <p:nvPr/>
          </p:nvSpPr>
          <p:spPr>
            <a:xfrm>
              <a:off x="3735584" y="1923010"/>
              <a:ext cx="5000288" cy="1188720"/>
            </a:xfrm>
            <a:custGeom>
              <a:avLst/>
              <a:gdLst>
                <a:gd name="connsiteX0" fmla="*/ 186975 w 1121829"/>
                <a:gd name="connsiteY0" fmla="*/ 0 h 5427693"/>
                <a:gd name="connsiteX1" fmla="*/ 934854 w 1121829"/>
                <a:gd name="connsiteY1" fmla="*/ 0 h 5427693"/>
                <a:gd name="connsiteX2" fmla="*/ 1121829 w 1121829"/>
                <a:gd name="connsiteY2" fmla="*/ 186975 h 5427693"/>
                <a:gd name="connsiteX3" fmla="*/ 1121829 w 1121829"/>
                <a:gd name="connsiteY3" fmla="*/ 5427693 h 5427693"/>
                <a:gd name="connsiteX4" fmla="*/ 1121829 w 1121829"/>
                <a:gd name="connsiteY4" fmla="*/ 5427693 h 5427693"/>
                <a:gd name="connsiteX5" fmla="*/ 0 w 1121829"/>
                <a:gd name="connsiteY5" fmla="*/ 5427693 h 5427693"/>
                <a:gd name="connsiteX6" fmla="*/ 0 w 1121829"/>
                <a:gd name="connsiteY6" fmla="*/ 5427693 h 5427693"/>
                <a:gd name="connsiteX7" fmla="*/ 0 w 1121829"/>
                <a:gd name="connsiteY7" fmla="*/ 186975 h 5427693"/>
                <a:gd name="connsiteX8" fmla="*/ 186975 w 1121829"/>
                <a:gd name="connsiteY8" fmla="*/ 0 h 5427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1829" h="5427693">
                  <a:moveTo>
                    <a:pt x="1121829" y="904632"/>
                  </a:moveTo>
                  <a:lnTo>
                    <a:pt x="1121829" y="4523061"/>
                  </a:lnTo>
                  <a:cubicBezTo>
                    <a:pt x="1121829" y="5022673"/>
                    <a:pt x="1104527" y="5427693"/>
                    <a:pt x="1083184" y="5427693"/>
                  </a:cubicBezTo>
                  <a:lnTo>
                    <a:pt x="0" y="5427693"/>
                  </a:lnTo>
                  <a:lnTo>
                    <a:pt x="0" y="5427693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83184" y="0"/>
                  </a:lnTo>
                  <a:cubicBezTo>
                    <a:pt x="1104527" y="0"/>
                    <a:pt x="1121829" y="405020"/>
                    <a:pt x="1121829" y="904632"/>
                  </a:cubicBezTo>
                  <a:close/>
                </a:path>
              </a:pathLst>
            </a:custGeom>
            <a:solidFill>
              <a:srgbClr val="FFFFCC"/>
            </a:solidFill>
            <a:ln w="28575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2880" tIns="182880" rIns="302412" bIns="178589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b="1" kern="1200" dirty="0">
                  <a:solidFill>
                    <a:schemeClr val="tx1"/>
                  </a:solidFill>
                </a:rPr>
                <a:t>Bachelor of Arts (Hons) in Business Management, Teesside University</a:t>
              </a: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b="1" kern="1200" dirty="0">
                  <a:solidFill>
                    <a:schemeClr val="tx1"/>
                  </a:solidFill>
                </a:rPr>
                <a:t>TripleTen Data Science Program</a:t>
              </a: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b="1" kern="1200" dirty="0">
                  <a:solidFill>
                    <a:schemeClr val="tx1"/>
                  </a:solidFill>
                </a:rPr>
                <a:t>The Future Talent Data Science Analytics Program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EFAF791-0258-AC18-E89C-A3E571428BC7}"/>
                </a:ext>
              </a:extLst>
            </p:cNvPr>
            <p:cNvSpPr/>
            <p:nvPr/>
          </p:nvSpPr>
          <p:spPr>
            <a:xfrm>
              <a:off x="1755441" y="2091868"/>
              <a:ext cx="1700688" cy="882702"/>
            </a:xfrm>
            <a:custGeom>
              <a:avLst/>
              <a:gdLst>
                <a:gd name="connsiteX0" fmla="*/ 0 w 1700688"/>
                <a:gd name="connsiteY0" fmla="*/ 233719 h 1402286"/>
                <a:gd name="connsiteX1" fmla="*/ 233719 w 1700688"/>
                <a:gd name="connsiteY1" fmla="*/ 0 h 1402286"/>
                <a:gd name="connsiteX2" fmla="*/ 1466969 w 1700688"/>
                <a:gd name="connsiteY2" fmla="*/ 0 h 1402286"/>
                <a:gd name="connsiteX3" fmla="*/ 1700688 w 1700688"/>
                <a:gd name="connsiteY3" fmla="*/ 233719 h 1402286"/>
                <a:gd name="connsiteX4" fmla="*/ 1700688 w 1700688"/>
                <a:gd name="connsiteY4" fmla="*/ 1168567 h 1402286"/>
                <a:gd name="connsiteX5" fmla="*/ 1466969 w 1700688"/>
                <a:gd name="connsiteY5" fmla="*/ 1402286 h 1402286"/>
                <a:gd name="connsiteX6" fmla="*/ 233719 w 1700688"/>
                <a:gd name="connsiteY6" fmla="*/ 1402286 h 1402286"/>
                <a:gd name="connsiteX7" fmla="*/ 0 w 1700688"/>
                <a:gd name="connsiteY7" fmla="*/ 1168567 h 1402286"/>
                <a:gd name="connsiteX8" fmla="*/ 0 w 1700688"/>
                <a:gd name="connsiteY8" fmla="*/ 233719 h 140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0688" h="1402286">
                  <a:moveTo>
                    <a:pt x="0" y="233719"/>
                  </a:moveTo>
                  <a:cubicBezTo>
                    <a:pt x="0" y="104640"/>
                    <a:pt x="104640" y="0"/>
                    <a:pt x="233719" y="0"/>
                  </a:cubicBezTo>
                  <a:lnTo>
                    <a:pt x="1466969" y="0"/>
                  </a:lnTo>
                  <a:cubicBezTo>
                    <a:pt x="1596048" y="0"/>
                    <a:pt x="1700688" y="104640"/>
                    <a:pt x="1700688" y="233719"/>
                  </a:cubicBezTo>
                  <a:lnTo>
                    <a:pt x="1700688" y="1168567"/>
                  </a:lnTo>
                  <a:cubicBezTo>
                    <a:pt x="1700688" y="1297646"/>
                    <a:pt x="1596048" y="1402286"/>
                    <a:pt x="1466969" y="1402286"/>
                  </a:cubicBezTo>
                  <a:lnTo>
                    <a:pt x="233719" y="1402286"/>
                  </a:lnTo>
                  <a:cubicBezTo>
                    <a:pt x="104640" y="1402286"/>
                    <a:pt x="0" y="1297646"/>
                    <a:pt x="0" y="1168567"/>
                  </a:cubicBezTo>
                  <a:lnTo>
                    <a:pt x="0" y="233719"/>
                  </a:lnTo>
                  <a:close/>
                </a:path>
              </a:pathLst>
            </a:custGeom>
            <a:solidFill>
              <a:srgbClr val="008FFF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654" tIns="106554" rIns="144654" bIns="106554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rgbClr val="FFFF00"/>
                  </a:solidFill>
                </a:rPr>
                <a:t>Education Background</a:t>
              </a:r>
            </a:p>
          </p:txBody>
        </p:sp>
        <p:pic>
          <p:nvPicPr>
            <p:cNvPr id="22" name="Picture 21" descr="A yellow and blue logo&#10;&#10;Description automatically generated">
              <a:extLst>
                <a:ext uri="{FF2B5EF4-FFF2-40B4-BE49-F238E27FC236}">
                  <a16:creationId xmlns:a16="http://schemas.microsoft.com/office/drawing/2014/main" id="{B5FE817B-E3D5-08ED-FE46-0E16A484F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733" y="206017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FAA2D02-DAE4-63D0-D8B8-1754F67E1A09}"/>
              </a:ext>
            </a:extLst>
          </p:cNvPr>
          <p:cNvGrpSpPr/>
          <p:nvPr/>
        </p:nvGrpSpPr>
        <p:grpSpPr>
          <a:xfrm>
            <a:off x="3284661" y="3498421"/>
            <a:ext cx="8069139" cy="1188720"/>
            <a:chOff x="1123933" y="2483710"/>
            <a:chExt cx="8069139" cy="11887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CC02DEE-45BE-8AE1-7123-26C5EFD88A20}"/>
                </a:ext>
              </a:extLst>
            </p:cNvPr>
            <p:cNvSpPr/>
            <p:nvPr/>
          </p:nvSpPr>
          <p:spPr>
            <a:xfrm>
              <a:off x="2212641" y="2620870"/>
              <a:ext cx="1720329" cy="914400"/>
            </a:xfrm>
            <a:custGeom>
              <a:avLst/>
              <a:gdLst>
                <a:gd name="connsiteX0" fmla="*/ 0 w 1720329"/>
                <a:gd name="connsiteY0" fmla="*/ 233719 h 1402286"/>
                <a:gd name="connsiteX1" fmla="*/ 233719 w 1720329"/>
                <a:gd name="connsiteY1" fmla="*/ 0 h 1402286"/>
                <a:gd name="connsiteX2" fmla="*/ 1486610 w 1720329"/>
                <a:gd name="connsiteY2" fmla="*/ 0 h 1402286"/>
                <a:gd name="connsiteX3" fmla="*/ 1720329 w 1720329"/>
                <a:gd name="connsiteY3" fmla="*/ 233719 h 1402286"/>
                <a:gd name="connsiteX4" fmla="*/ 1720329 w 1720329"/>
                <a:gd name="connsiteY4" fmla="*/ 1168567 h 1402286"/>
                <a:gd name="connsiteX5" fmla="*/ 1486610 w 1720329"/>
                <a:gd name="connsiteY5" fmla="*/ 1402286 h 1402286"/>
                <a:gd name="connsiteX6" fmla="*/ 233719 w 1720329"/>
                <a:gd name="connsiteY6" fmla="*/ 1402286 h 1402286"/>
                <a:gd name="connsiteX7" fmla="*/ 0 w 1720329"/>
                <a:gd name="connsiteY7" fmla="*/ 1168567 h 1402286"/>
                <a:gd name="connsiteX8" fmla="*/ 0 w 1720329"/>
                <a:gd name="connsiteY8" fmla="*/ 233719 h 140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20329" h="1402286">
                  <a:moveTo>
                    <a:pt x="0" y="233719"/>
                  </a:moveTo>
                  <a:cubicBezTo>
                    <a:pt x="0" y="104640"/>
                    <a:pt x="104640" y="0"/>
                    <a:pt x="233719" y="0"/>
                  </a:cubicBezTo>
                  <a:lnTo>
                    <a:pt x="1486610" y="0"/>
                  </a:lnTo>
                  <a:cubicBezTo>
                    <a:pt x="1615689" y="0"/>
                    <a:pt x="1720329" y="104640"/>
                    <a:pt x="1720329" y="233719"/>
                  </a:cubicBezTo>
                  <a:lnTo>
                    <a:pt x="1720329" y="1168567"/>
                  </a:lnTo>
                  <a:cubicBezTo>
                    <a:pt x="1720329" y="1297646"/>
                    <a:pt x="1615689" y="1402286"/>
                    <a:pt x="1486610" y="1402286"/>
                  </a:cubicBezTo>
                  <a:lnTo>
                    <a:pt x="233719" y="1402286"/>
                  </a:lnTo>
                  <a:cubicBezTo>
                    <a:pt x="104640" y="1402286"/>
                    <a:pt x="0" y="1297646"/>
                    <a:pt x="0" y="1168567"/>
                  </a:cubicBezTo>
                  <a:lnTo>
                    <a:pt x="0" y="233719"/>
                  </a:lnTo>
                  <a:close/>
                </a:path>
              </a:pathLst>
            </a:custGeom>
            <a:solidFill>
              <a:srgbClr val="008FFF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654" tIns="106554" rIns="144654" bIns="106554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rgbClr val="FFFF00"/>
                  </a:solidFill>
                </a:rPr>
                <a:t>Experience</a:t>
              </a:r>
            </a:p>
          </p:txBody>
        </p:sp>
        <p:pic>
          <p:nvPicPr>
            <p:cNvPr id="24" name="Picture 23" descr="A blue circle with yellow and black logo&#10;&#10;Description automatically generated">
              <a:extLst>
                <a:ext uri="{FF2B5EF4-FFF2-40B4-BE49-F238E27FC236}">
                  <a16:creationId xmlns:a16="http://schemas.microsoft.com/office/drawing/2014/main" id="{3C9A26C4-0CA0-43D2-7756-B0641D180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933" y="2623150"/>
              <a:ext cx="914400" cy="914400"/>
            </a:xfrm>
            <a:prstGeom prst="rect">
              <a:avLst/>
            </a:prstGeom>
          </p:spPr>
        </p:pic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F012CF4-8B33-5C59-A24F-CD8B3AD9013B}"/>
                </a:ext>
              </a:extLst>
            </p:cNvPr>
            <p:cNvSpPr/>
            <p:nvPr/>
          </p:nvSpPr>
          <p:spPr>
            <a:xfrm>
              <a:off x="4192784" y="2483710"/>
              <a:ext cx="5000288" cy="1188720"/>
            </a:xfrm>
            <a:custGeom>
              <a:avLst/>
              <a:gdLst>
                <a:gd name="connsiteX0" fmla="*/ 186975 w 1121829"/>
                <a:gd name="connsiteY0" fmla="*/ 0 h 5427693"/>
                <a:gd name="connsiteX1" fmla="*/ 934854 w 1121829"/>
                <a:gd name="connsiteY1" fmla="*/ 0 h 5427693"/>
                <a:gd name="connsiteX2" fmla="*/ 1121829 w 1121829"/>
                <a:gd name="connsiteY2" fmla="*/ 186975 h 5427693"/>
                <a:gd name="connsiteX3" fmla="*/ 1121829 w 1121829"/>
                <a:gd name="connsiteY3" fmla="*/ 5427693 h 5427693"/>
                <a:gd name="connsiteX4" fmla="*/ 1121829 w 1121829"/>
                <a:gd name="connsiteY4" fmla="*/ 5427693 h 5427693"/>
                <a:gd name="connsiteX5" fmla="*/ 0 w 1121829"/>
                <a:gd name="connsiteY5" fmla="*/ 5427693 h 5427693"/>
                <a:gd name="connsiteX6" fmla="*/ 0 w 1121829"/>
                <a:gd name="connsiteY6" fmla="*/ 5427693 h 5427693"/>
                <a:gd name="connsiteX7" fmla="*/ 0 w 1121829"/>
                <a:gd name="connsiteY7" fmla="*/ 186975 h 5427693"/>
                <a:gd name="connsiteX8" fmla="*/ 186975 w 1121829"/>
                <a:gd name="connsiteY8" fmla="*/ 0 h 5427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1829" h="5427693">
                  <a:moveTo>
                    <a:pt x="1121829" y="904632"/>
                  </a:moveTo>
                  <a:lnTo>
                    <a:pt x="1121829" y="4523061"/>
                  </a:lnTo>
                  <a:cubicBezTo>
                    <a:pt x="1121829" y="5022673"/>
                    <a:pt x="1104527" y="5427693"/>
                    <a:pt x="1083184" y="5427693"/>
                  </a:cubicBezTo>
                  <a:lnTo>
                    <a:pt x="0" y="5427693"/>
                  </a:lnTo>
                  <a:lnTo>
                    <a:pt x="0" y="5427693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83184" y="0"/>
                  </a:lnTo>
                  <a:cubicBezTo>
                    <a:pt x="1104527" y="0"/>
                    <a:pt x="1121829" y="405020"/>
                    <a:pt x="1121829" y="904632"/>
                  </a:cubicBezTo>
                  <a:close/>
                </a:path>
              </a:pathLst>
            </a:custGeom>
            <a:solidFill>
              <a:srgbClr val="FFFFCC"/>
            </a:solidFill>
            <a:ln w="28575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2880" tIns="182880" rIns="302412" bIns="178589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b="1" kern="1200" dirty="0">
                  <a:solidFill>
                    <a:schemeClr val="tx1"/>
                  </a:solidFill>
                </a:rPr>
                <a:t>Secondary school mathematics tutor with 10 years of experience</a:t>
              </a: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b="1" kern="1200" dirty="0">
                  <a:solidFill>
                    <a:schemeClr val="tx1"/>
                  </a:solidFill>
                </a:rPr>
                <a:t>Tuition cent</a:t>
              </a:r>
              <a:r>
                <a:rPr lang="en-US" sz="1600" b="1" dirty="0">
                  <a:solidFill>
                    <a:schemeClr val="tx1"/>
                  </a:solidFill>
                </a:rPr>
                <a:t>re</a:t>
              </a:r>
              <a:r>
                <a:rPr lang="en-US" sz="1600" b="1" kern="1200" dirty="0">
                  <a:solidFill>
                    <a:schemeClr val="tx1"/>
                  </a:solidFill>
                </a:rPr>
                <a:t> branch supervisor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02B8C2-E134-8793-64AF-BB28182846B3}"/>
              </a:ext>
            </a:extLst>
          </p:cNvPr>
          <p:cNvGrpSpPr/>
          <p:nvPr/>
        </p:nvGrpSpPr>
        <p:grpSpPr>
          <a:xfrm>
            <a:off x="3284661" y="4999901"/>
            <a:ext cx="8069139" cy="1188720"/>
            <a:chOff x="1123933" y="2483710"/>
            <a:chExt cx="8069139" cy="118872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7BA4297-4F34-938D-4240-D58870531AF7}"/>
                </a:ext>
              </a:extLst>
            </p:cNvPr>
            <p:cNvSpPr/>
            <p:nvPr/>
          </p:nvSpPr>
          <p:spPr>
            <a:xfrm>
              <a:off x="2212641" y="2620870"/>
              <a:ext cx="1720329" cy="914400"/>
            </a:xfrm>
            <a:custGeom>
              <a:avLst/>
              <a:gdLst>
                <a:gd name="connsiteX0" fmla="*/ 0 w 1720329"/>
                <a:gd name="connsiteY0" fmla="*/ 233719 h 1402286"/>
                <a:gd name="connsiteX1" fmla="*/ 233719 w 1720329"/>
                <a:gd name="connsiteY1" fmla="*/ 0 h 1402286"/>
                <a:gd name="connsiteX2" fmla="*/ 1486610 w 1720329"/>
                <a:gd name="connsiteY2" fmla="*/ 0 h 1402286"/>
                <a:gd name="connsiteX3" fmla="*/ 1720329 w 1720329"/>
                <a:gd name="connsiteY3" fmla="*/ 233719 h 1402286"/>
                <a:gd name="connsiteX4" fmla="*/ 1720329 w 1720329"/>
                <a:gd name="connsiteY4" fmla="*/ 1168567 h 1402286"/>
                <a:gd name="connsiteX5" fmla="*/ 1486610 w 1720329"/>
                <a:gd name="connsiteY5" fmla="*/ 1402286 h 1402286"/>
                <a:gd name="connsiteX6" fmla="*/ 233719 w 1720329"/>
                <a:gd name="connsiteY6" fmla="*/ 1402286 h 1402286"/>
                <a:gd name="connsiteX7" fmla="*/ 0 w 1720329"/>
                <a:gd name="connsiteY7" fmla="*/ 1168567 h 1402286"/>
                <a:gd name="connsiteX8" fmla="*/ 0 w 1720329"/>
                <a:gd name="connsiteY8" fmla="*/ 233719 h 140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20329" h="1402286">
                  <a:moveTo>
                    <a:pt x="0" y="233719"/>
                  </a:moveTo>
                  <a:cubicBezTo>
                    <a:pt x="0" y="104640"/>
                    <a:pt x="104640" y="0"/>
                    <a:pt x="233719" y="0"/>
                  </a:cubicBezTo>
                  <a:lnTo>
                    <a:pt x="1486610" y="0"/>
                  </a:lnTo>
                  <a:cubicBezTo>
                    <a:pt x="1615689" y="0"/>
                    <a:pt x="1720329" y="104640"/>
                    <a:pt x="1720329" y="233719"/>
                  </a:cubicBezTo>
                  <a:lnTo>
                    <a:pt x="1720329" y="1168567"/>
                  </a:lnTo>
                  <a:cubicBezTo>
                    <a:pt x="1720329" y="1297646"/>
                    <a:pt x="1615689" y="1402286"/>
                    <a:pt x="1486610" y="1402286"/>
                  </a:cubicBezTo>
                  <a:lnTo>
                    <a:pt x="233719" y="1402286"/>
                  </a:lnTo>
                  <a:cubicBezTo>
                    <a:pt x="104640" y="1402286"/>
                    <a:pt x="0" y="1297646"/>
                    <a:pt x="0" y="1168567"/>
                  </a:cubicBezTo>
                  <a:lnTo>
                    <a:pt x="0" y="233719"/>
                  </a:lnTo>
                  <a:close/>
                </a:path>
              </a:pathLst>
            </a:custGeom>
            <a:solidFill>
              <a:srgbClr val="008FFF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654" tIns="106554" rIns="144654" bIns="106554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rgbClr val="FFFF00"/>
                  </a:solidFill>
                </a:rPr>
                <a:t>Career Objective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9EB5FD9-75A4-EBB5-3985-00236E44D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23933" y="2623150"/>
              <a:ext cx="914400" cy="914400"/>
            </a:xfrm>
            <a:prstGeom prst="rect">
              <a:avLst/>
            </a:prstGeom>
          </p:spPr>
        </p:pic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7280D87-86AA-A0C6-E5E0-DEBF46EE1F39}"/>
                </a:ext>
              </a:extLst>
            </p:cNvPr>
            <p:cNvSpPr/>
            <p:nvPr/>
          </p:nvSpPr>
          <p:spPr>
            <a:xfrm>
              <a:off x="4192784" y="2483710"/>
              <a:ext cx="5000288" cy="1188720"/>
            </a:xfrm>
            <a:custGeom>
              <a:avLst/>
              <a:gdLst>
                <a:gd name="connsiteX0" fmla="*/ 186975 w 1121829"/>
                <a:gd name="connsiteY0" fmla="*/ 0 h 5427693"/>
                <a:gd name="connsiteX1" fmla="*/ 934854 w 1121829"/>
                <a:gd name="connsiteY1" fmla="*/ 0 h 5427693"/>
                <a:gd name="connsiteX2" fmla="*/ 1121829 w 1121829"/>
                <a:gd name="connsiteY2" fmla="*/ 186975 h 5427693"/>
                <a:gd name="connsiteX3" fmla="*/ 1121829 w 1121829"/>
                <a:gd name="connsiteY3" fmla="*/ 5427693 h 5427693"/>
                <a:gd name="connsiteX4" fmla="*/ 1121829 w 1121829"/>
                <a:gd name="connsiteY4" fmla="*/ 5427693 h 5427693"/>
                <a:gd name="connsiteX5" fmla="*/ 0 w 1121829"/>
                <a:gd name="connsiteY5" fmla="*/ 5427693 h 5427693"/>
                <a:gd name="connsiteX6" fmla="*/ 0 w 1121829"/>
                <a:gd name="connsiteY6" fmla="*/ 5427693 h 5427693"/>
                <a:gd name="connsiteX7" fmla="*/ 0 w 1121829"/>
                <a:gd name="connsiteY7" fmla="*/ 186975 h 5427693"/>
                <a:gd name="connsiteX8" fmla="*/ 186975 w 1121829"/>
                <a:gd name="connsiteY8" fmla="*/ 0 h 5427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1829" h="5427693">
                  <a:moveTo>
                    <a:pt x="1121829" y="904632"/>
                  </a:moveTo>
                  <a:lnTo>
                    <a:pt x="1121829" y="4523061"/>
                  </a:lnTo>
                  <a:cubicBezTo>
                    <a:pt x="1121829" y="5022673"/>
                    <a:pt x="1104527" y="5427693"/>
                    <a:pt x="1083184" y="5427693"/>
                  </a:cubicBezTo>
                  <a:lnTo>
                    <a:pt x="0" y="5427693"/>
                  </a:lnTo>
                  <a:lnTo>
                    <a:pt x="0" y="5427693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83184" y="0"/>
                  </a:lnTo>
                  <a:cubicBezTo>
                    <a:pt x="1104527" y="0"/>
                    <a:pt x="1121829" y="405020"/>
                    <a:pt x="1121829" y="904632"/>
                  </a:cubicBezTo>
                  <a:close/>
                </a:path>
              </a:pathLst>
            </a:custGeom>
            <a:solidFill>
              <a:srgbClr val="FFFFCC"/>
            </a:solidFill>
            <a:ln w="28575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2880" tIns="182880" rIns="302412" bIns="178589" numCol="1" spcCol="1270" anchor="ctr" anchorCtr="0">
              <a:noAutofit/>
            </a:bodyPr>
            <a:lstStyle/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1600" b="1" kern="1200" dirty="0">
                  <a:solidFill>
                    <a:schemeClr val="tx1"/>
                  </a:solidFill>
                </a:rPr>
                <a:t>Analytical and reasoning skills</a:t>
              </a:r>
            </a:p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1600" b="1" kern="1200" dirty="0">
                  <a:solidFill>
                    <a:schemeClr val="tx1"/>
                  </a:solidFill>
                </a:rPr>
                <a:t>Passionate about discovering actionable insights from data</a:t>
              </a: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b="1" kern="1200" dirty="0">
                  <a:solidFill>
                    <a:schemeClr val="tx1"/>
                  </a:solidFill>
                </a:rPr>
                <a:t>Continuous learning and contribute as a valuable team member</a:t>
              </a:r>
            </a:p>
          </p:txBody>
        </p:sp>
      </p:grpSp>
      <p:pic>
        <p:nvPicPr>
          <p:cNvPr id="5" name="Picture 4" descr="A person with glasses and a blue shirt with his arms crossed&#10;&#10;Description automatically generated">
            <a:extLst>
              <a:ext uri="{FF2B5EF4-FFF2-40B4-BE49-F238E27FC236}">
                <a16:creationId xmlns:a16="http://schemas.microsoft.com/office/drawing/2014/main" id="{991548D0-0305-5EC4-4CCD-ECD210BB6BC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7" t="21417" r="20439" b="14799"/>
          <a:stretch/>
        </p:blipFill>
        <p:spPr>
          <a:xfrm>
            <a:off x="838200" y="2196348"/>
            <a:ext cx="2072922" cy="2941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1BD933-54B1-171B-50B2-871513921D4D}"/>
              </a:ext>
            </a:extLst>
          </p:cNvPr>
          <p:cNvSpPr txBox="1"/>
          <p:nvPr/>
        </p:nvSpPr>
        <p:spPr>
          <a:xfrm>
            <a:off x="370734" y="5363428"/>
            <a:ext cx="3007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Chan Chong Wee</a:t>
            </a:r>
          </a:p>
        </p:txBody>
      </p:sp>
    </p:spTree>
    <p:extLst>
      <p:ext uri="{BB962C8B-B14F-4D97-AF65-F5344CB8AC3E}">
        <p14:creationId xmlns:p14="http://schemas.microsoft.com/office/powerpoint/2010/main" val="166379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D3ED-26DA-86CF-FAC5-DC6F3704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Course Journey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A069A5-A24A-2C57-3512-3C49E665EC24}"/>
              </a:ext>
            </a:extLst>
          </p:cNvPr>
          <p:cNvGrpSpPr/>
          <p:nvPr/>
        </p:nvGrpSpPr>
        <p:grpSpPr>
          <a:xfrm>
            <a:off x="878328" y="1554482"/>
            <a:ext cx="2903412" cy="4428307"/>
            <a:chOff x="878328" y="1554482"/>
            <a:chExt cx="2903412" cy="4428307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7202EC9-8A18-EBBD-5120-FFC863C5833E}"/>
                </a:ext>
              </a:extLst>
            </p:cNvPr>
            <p:cNvSpPr/>
            <p:nvPr/>
          </p:nvSpPr>
          <p:spPr>
            <a:xfrm>
              <a:off x="878328" y="2740649"/>
              <a:ext cx="2903412" cy="1161365"/>
            </a:xfrm>
            <a:custGeom>
              <a:avLst/>
              <a:gdLst>
                <a:gd name="connsiteX0" fmla="*/ 0 w 2903412"/>
                <a:gd name="connsiteY0" fmla="*/ 0 h 1161365"/>
                <a:gd name="connsiteX1" fmla="*/ 2322730 w 2903412"/>
                <a:gd name="connsiteY1" fmla="*/ 0 h 1161365"/>
                <a:gd name="connsiteX2" fmla="*/ 2903412 w 2903412"/>
                <a:gd name="connsiteY2" fmla="*/ 580683 h 1161365"/>
                <a:gd name="connsiteX3" fmla="*/ 2322730 w 2903412"/>
                <a:gd name="connsiteY3" fmla="*/ 1161365 h 1161365"/>
                <a:gd name="connsiteX4" fmla="*/ 0 w 2903412"/>
                <a:gd name="connsiteY4" fmla="*/ 1161365 h 1161365"/>
                <a:gd name="connsiteX5" fmla="*/ 580683 w 2903412"/>
                <a:gd name="connsiteY5" fmla="*/ 580683 h 1161365"/>
                <a:gd name="connsiteX6" fmla="*/ 0 w 2903412"/>
                <a:gd name="connsiteY6" fmla="*/ 0 h 1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03412" h="1161365">
                  <a:moveTo>
                    <a:pt x="0" y="0"/>
                  </a:moveTo>
                  <a:lnTo>
                    <a:pt x="2322730" y="0"/>
                  </a:lnTo>
                  <a:lnTo>
                    <a:pt x="2903412" y="580683"/>
                  </a:lnTo>
                  <a:lnTo>
                    <a:pt x="2322730" y="1161365"/>
                  </a:lnTo>
                  <a:lnTo>
                    <a:pt x="0" y="1161365"/>
                  </a:lnTo>
                  <a:lnTo>
                    <a:pt x="580683" y="5806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FF"/>
            </a:solidFill>
            <a:ln w="28575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2697" tIns="37338" rIns="618020" bIns="37338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kern="1200" dirty="0">
                  <a:solidFill>
                    <a:srgbClr val="FFFF00"/>
                  </a:solidFill>
                </a:rPr>
                <a:t>Month 1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E841610-E204-2678-15DF-AD8D4950E094}"/>
                </a:ext>
              </a:extLst>
            </p:cNvPr>
            <p:cNvSpPr/>
            <p:nvPr/>
          </p:nvSpPr>
          <p:spPr>
            <a:xfrm>
              <a:off x="1088184" y="4160719"/>
              <a:ext cx="2257697" cy="1822070"/>
            </a:xfrm>
            <a:custGeom>
              <a:avLst/>
              <a:gdLst>
                <a:gd name="connsiteX0" fmla="*/ 0 w 1772984"/>
                <a:gd name="connsiteY0" fmla="*/ 164700 h 1647000"/>
                <a:gd name="connsiteX1" fmla="*/ 164700 w 1772984"/>
                <a:gd name="connsiteY1" fmla="*/ 0 h 1647000"/>
                <a:gd name="connsiteX2" fmla="*/ 1608284 w 1772984"/>
                <a:gd name="connsiteY2" fmla="*/ 0 h 1647000"/>
                <a:gd name="connsiteX3" fmla="*/ 1772984 w 1772984"/>
                <a:gd name="connsiteY3" fmla="*/ 164700 h 1647000"/>
                <a:gd name="connsiteX4" fmla="*/ 1772984 w 1772984"/>
                <a:gd name="connsiteY4" fmla="*/ 1482300 h 1647000"/>
                <a:gd name="connsiteX5" fmla="*/ 1608284 w 1772984"/>
                <a:gd name="connsiteY5" fmla="*/ 1647000 h 1647000"/>
                <a:gd name="connsiteX6" fmla="*/ 164700 w 1772984"/>
                <a:gd name="connsiteY6" fmla="*/ 1647000 h 1647000"/>
                <a:gd name="connsiteX7" fmla="*/ 0 w 1772984"/>
                <a:gd name="connsiteY7" fmla="*/ 1482300 h 1647000"/>
                <a:gd name="connsiteX8" fmla="*/ 0 w 1772984"/>
                <a:gd name="connsiteY8" fmla="*/ 164700 h 164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2984" h="1647000">
                  <a:moveTo>
                    <a:pt x="0" y="164700"/>
                  </a:moveTo>
                  <a:cubicBezTo>
                    <a:pt x="0" y="73739"/>
                    <a:pt x="73739" y="0"/>
                    <a:pt x="164700" y="0"/>
                  </a:cubicBezTo>
                  <a:lnTo>
                    <a:pt x="1608284" y="0"/>
                  </a:lnTo>
                  <a:cubicBezTo>
                    <a:pt x="1699245" y="0"/>
                    <a:pt x="1772984" y="73739"/>
                    <a:pt x="1772984" y="164700"/>
                  </a:cubicBezTo>
                  <a:lnTo>
                    <a:pt x="1772984" y="1482300"/>
                  </a:lnTo>
                  <a:cubicBezTo>
                    <a:pt x="1772984" y="1573261"/>
                    <a:pt x="1699245" y="1647000"/>
                    <a:pt x="1608284" y="1647000"/>
                  </a:cubicBezTo>
                  <a:lnTo>
                    <a:pt x="164700" y="1647000"/>
                  </a:lnTo>
                  <a:cubicBezTo>
                    <a:pt x="73739" y="1647000"/>
                    <a:pt x="0" y="1573261"/>
                    <a:pt x="0" y="1482300"/>
                  </a:cubicBezTo>
                  <a:lnTo>
                    <a:pt x="0" y="164700"/>
                  </a:lnTo>
                  <a:close/>
                </a:path>
              </a:pathLst>
            </a:custGeom>
            <a:solidFill>
              <a:srgbClr val="FFFFCC"/>
            </a:solidFill>
            <a:ln w="28575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919" tIns="154919" rIns="154919" bIns="154919" numCol="1" spcCol="1270" anchor="t" anchorCtr="0">
              <a:noAutofit/>
            </a:bodyPr>
            <a:lstStyle/>
            <a:p>
              <a:pPr marL="285750" lvl="1" indent="-28575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chemeClr val="tx1"/>
                  </a:solidFill>
                </a:rPr>
                <a:t>Big Data and </a:t>
              </a:r>
              <a:br>
                <a:rPr lang="en-US" sz="1600" b="1" kern="1200" dirty="0">
                  <a:solidFill>
                    <a:schemeClr val="tx1"/>
                  </a:solidFill>
                </a:rPr>
              </a:br>
              <a:r>
                <a:rPr lang="en-US" sz="1600" b="1" kern="1200" dirty="0">
                  <a:solidFill>
                    <a:schemeClr val="tx1"/>
                  </a:solidFill>
                </a:rPr>
                <a:t>Data Science</a:t>
              </a:r>
            </a:p>
            <a:p>
              <a:pPr marL="285750" lvl="1" indent="-28575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chemeClr val="tx1"/>
                  </a:solidFill>
                </a:rPr>
                <a:t>Data Science Methodology</a:t>
              </a:r>
            </a:p>
            <a:p>
              <a:pPr marL="285750" lvl="1" indent="-28575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chemeClr val="tx1"/>
                  </a:solidFill>
                </a:rPr>
                <a:t>Python Programming</a:t>
              </a:r>
            </a:p>
          </p:txBody>
        </p:sp>
        <p:pic>
          <p:nvPicPr>
            <p:cNvPr id="14" name="Picture 13" descr="A yellow snake in a blue circle&#10;&#10;Description automatically generated">
              <a:extLst>
                <a:ext uri="{FF2B5EF4-FFF2-40B4-BE49-F238E27FC236}">
                  <a16:creationId xmlns:a16="http://schemas.microsoft.com/office/drawing/2014/main" id="{E2D0DDEE-C60D-AD69-3E3A-62B8D13FE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344" y="1554482"/>
              <a:ext cx="914400" cy="9144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B66FA0-EB7A-F4AF-DCB3-777E1ACAD262}"/>
              </a:ext>
            </a:extLst>
          </p:cNvPr>
          <p:cNvGrpSpPr/>
          <p:nvPr/>
        </p:nvGrpSpPr>
        <p:grpSpPr>
          <a:xfrm>
            <a:off x="8717542" y="1541420"/>
            <a:ext cx="2903412" cy="4441369"/>
            <a:chOff x="8717542" y="1541420"/>
            <a:chExt cx="2903412" cy="4441369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150356D-5FCC-615A-9365-E1F0661F2D24}"/>
                </a:ext>
              </a:extLst>
            </p:cNvPr>
            <p:cNvSpPr/>
            <p:nvPr/>
          </p:nvSpPr>
          <p:spPr>
            <a:xfrm>
              <a:off x="8717542" y="2740649"/>
              <a:ext cx="2903412" cy="1161365"/>
            </a:xfrm>
            <a:custGeom>
              <a:avLst/>
              <a:gdLst>
                <a:gd name="connsiteX0" fmla="*/ 0 w 2903412"/>
                <a:gd name="connsiteY0" fmla="*/ 0 h 1161365"/>
                <a:gd name="connsiteX1" fmla="*/ 2322730 w 2903412"/>
                <a:gd name="connsiteY1" fmla="*/ 0 h 1161365"/>
                <a:gd name="connsiteX2" fmla="*/ 2903412 w 2903412"/>
                <a:gd name="connsiteY2" fmla="*/ 580683 h 1161365"/>
                <a:gd name="connsiteX3" fmla="*/ 2322730 w 2903412"/>
                <a:gd name="connsiteY3" fmla="*/ 1161365 h 1161365"/>
                <a:gd name="connsiteX4" fmla="*/ 0 w 2903412"/>
                <a:gd name="connsiteY4" fmla="*/ 1161365 h 1161365"/>
                <a:gd name="connsiteX5" fmla="*/ 580683 w 2903412"/>
                <a:gd name="connsiteY5" fmla="*/ 580683 h 1161365"/>
                <a:gd name="connsiteX6" fmla="*/ 0 w 2903412"/>
                <a:gd name="connsiteY6" fmla="*/ 0 h 1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03412" h="1161365">
                  <a:moveTo>
                    <a:pt x="0" y="0"/>
                  </a:moveTo>
                  <a:lnTo>
                    <a:pt x="2322730" y="0"/>
                  </a:lnTo>
                  <a:lnTo>
                    <a:pt x="2903412" y="580683"/>
                  </a:lnTo>
                  <a:lnTo>
                    <a:pt x="2322730" y="1161365"/>
                  </a:lnTo>
                  <a:lnTo>
                    <a:pt x="0" y="1161365"/>
                  </a:lnTo>
                  <a:lnTo>
                    <a:pt x="580683" y="5806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FF"/>
            </a:solidFill>
            <a:ln w="28575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2697" tIns="37338" rIns="618020" bIns="37338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kern="1200" dirty="0">
                  <a:solidFill>
                    <a:srgbClr val="FFFF00"/>
                  </a:solidFill>
                </a:rPr>
                <a:t>Month 4</a:t>
              </a:r>
            </a:p>
          </p:txBody>
        </p:sp>
        <p:pic>
          <p:nvPicPr>
            <p:cNvPr id="12" name="Picture 11" descr="A blue circle with yellow outline on it&#10;&#10;Description automatically generated">
              <a:extLst>
                <a:ext uri="{FF2B5EF4-FFF2-40B4-BE49-F238E27FC236}">
                  <a16:creationId xmlns:a16="http://schemas.microsoft.com/office/drawing/2014/main" id="{93A1F930-058C-6904-C922-51A59A798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2047" y="1541420"/>
              <a:ext cx="914400" cy="914400"/>
            </a:xfrm>
            <a:prstGeom prst="rect">
              <a:avLst/>
            </a:prstGeom>
          </p:spPr>
        </p:pic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555B153-5DF5-6784-4B0C-18DF46980AE3}"/>
                </a:ext>
              </a:extLst>
            </p:cNvPr>
            <p:cNvSpPr/>
            <p:nvPr/>
          </p:nvSpPr>
          <p:spPr>
            <a:xfrm>
              <a:off x="9040399" y="4160719"/>
              <a:ext cx="2257697" cy="1822070"/>
            </a:xfrm>
            <a:custGeom>
              <a:avLst/>
              <a:gdLst>
                <a:gd name="connsiteX0" fmla="*/ 0 w 1772984"/>
                <a:gd name="connsiteY0" fmla="*/ 164700 h 1647000"/>
                <a:gd name="connsiteX1" fmla="*/ 164700 w 1772984"/>
                <a:gd name="connsiteY1" fmla="*/ 0 h 1647000"/>
                <a:gd name="connsiteX2" fmla="*/ 1608284 w 1772984"/>
                <a:gd name="connsiteY2" fmla="*/ 0 h 1647000"/>
                <a:gd name="connsiteX3" fmla="*/ 1772984 w 1772984"/>
                <a:gd name="connsiteY3" fmla="*/ 164700 h 1647000"/>
                <a:gd name="connsiteX4" fmla="*/ 1772984 w 1772984"/>
                <a:gd name="connsiteY4" fmla="*/ 1482300 h 1647000"/>
                <a:gd name="connsiteX5" fmla="*/ 1608284 w 1772984"/>
                <a:gd name="connsiteY5" fmla="*/ 1647000 h 1647000"/>
                <a:gd name="connsiteX6" fmla="*/ 164700 w 1772984"/>
                <a:gd name="connsiteY6" fmla="*/ 1647000 h 1647000"/>
                <a:gd name="connsiteX7" fmla="*/ 0 w 1772984"/>
                <a:gd name="connsiteY7" fmla="*/ 1482300 h 1647000"/>
                <a:gd name="connsiteX8" fmla="*/ 0 w 1772984"/>
                <a:gd name="connsiteY8" fmla="*/ 164700 h 164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2984" h="1647000">
                  <a:moveTo>
                    <a:pt x="0" y="164700"/>
                  </a:moveTo>
                  <a:cubicBezTo>
                    <a:pt x="0" y="73739"/>
                    <a:pt x="73739" y="0"/>
                    <a:pt x="164700" y="0"/>
                  </a:cubicBezTo>
                  <a:lnTo>
                    <a:pt x="1608284" y="0"/>
                  </a:lnTo>
                  <a:cubicBezTo>
                    <a:pt x="1699245" y="0"/>
                    <a:pt x="1772984" y="73739"/>
                    <a:pt x="1772984" y="164700"/>
                  </a:cubicBezTo>
                  <a:lnTo>
                    <a:pt x="1772984" y="1482300"/>
                  </a:lnTo>
                  <a:cubicBezTo>
                    <a:pt x="1772984" y="1573261"/>
                    <a:pt x="1699245" y="1647000"/>
                    <a:pt x="1608284" y="1647000"/>
                  </a:cubicBezTo>
                  <a:lnTo>
                    <a:pt x="164700" y="1647000"/>
                  </a:lnTo>
                  <a:cubicBezTo>
                    <a:pt x="73739" y="1647000"/>
                    <a:pt x="0" y="1573261"/>
                    <a:pt x="0" y="1482300"/>
                  </a:cubicBezTo>
                  <a:lnTo>
                    <a:pt x="0" y="164700"/>
                  </a:lnTo>
                  <a:close/>
                </a:path>
              </a:pathLst>
            </a:custGeom>
            <a:solidFill>
              <a:srgbClr val="FFFFCC"/>
            </a:solidFill>
            <a:ln w="28575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919" tIns="154919" rIns="154919" bIns="154919" numCol="1" spcCol="1270" anchor="t" anchorCtr="0">
              <a:noAutofit/>
            </a:bodyPr>
            <a:lstStyle/>
            <a:p>
              <a:pPr marL="285750" lvl="1" indent="-28575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chemeClr val="tx1"/>
                  </a:solidFill>
                </a:rPr>
                <a:t>Self Resilience</a:t>
              </a:r>
            </a:p>
            <a:p>
              <a:pPr marL="285750" lvl="1" indent="-28575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chemeClr val="tx1"/>
                  </a:solidFill>
                </a:rPr>
                <a:t>Communication</a:t>
              </a:r>
            </a:p>
            <a:p>
              <a:pPr marL="285750" lvl="1" indent="-28575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chemeClr val="tx1"/>
                  </a:solidFill>
                </a:rPr>
                <a:t>Career Launchpad Mastery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73FED60-47DB-DCB1-8D75-F43C416BCAFB}"/>
              </a:ext>
            </a:extLst>
          </p:cNvPr>
          <p:cNvGrpSpPr/>
          <p:nvPr/>
        </p:nvGrpSpPr>
        <p:grpSpPr>
          <a:xfrm>
            <a:off x="6104471" y="1541420"/>
            <a:ext cx="2903412" cy="4441369"/>
            <a:chOff x="6104471" y="1541420"/>
            <a:chExt cx="2903412" cy="4441369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1EA3010-7B24-2006-4391-D82E08E40CA9}"/>
                </a:ext>
              </a:extLst>
            </p:cNvPr>
            <p:cNvSpPr/>
            <p:nvPr/>
          </p:nvSpPr>
          <p:spPr>
            <a:xfrm>
              <a:off x="6104471" y="2740649"/>
              <a:ext cx="2903412" cy="1161365"/>
            </a:xfrm>
            <a:custGeom>
              <a:avLst/>
              <a:gdLst>
                <a:gd name="connsiteX0" fmla="*/ 0 w 2903412"/>
                <a:gd name="connsiteY0" fmla="*/ 0 h 1161365"/>
                <a:gd name="connsiteX1" fmla="*/ 2322730 w 2903412"/>
                <a:gd name="connsiteY1" fmla="*/ 0 h 1161365"/>
                <a:gd name="connsiteX2" fmla="*/ 2903412 w 2903412"/>
                <a:gd name="connsiteY2" fmla="*/ 580683 h 1161365"/>
                <a:gd name="connsiteX3" fmla="*/ 2322730 w 2903412"/>
                <a:gd name="connsiteY3" fmla="*/ 1161365 h 1161365"/>
                <a:gd name="connsiteX4" fmla="*/ 0 w 2903412"/>
                <a:gd name="connsiteY4" fmla="*/ 1161365 h 1161365"/>
                <a:gd name="connsiteX5" fmla="*/ 580683 w 2903412"/>
                <a:gd name="connsiteY5" fmla="*/ 580683 h 1161365"/>
                <a:gd name="connsiteX6" fmla="*/ 0 w 2903412"/>
                <a:gd name="connsiteY6" fmla="*/ 0 h 1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03412" h="1161365">
                  <a:moveTo>
                    <a:pt x="0" y="0"/>
                  </a:moveTo>
                  <a:lnTo>
                    <a:pt x="2322730" y="0"/>
                  </a:lnTo>
                  <a:lnTo>
                    <a:pt x="2903412" y="580683"/>
                  </a:lnTo>
                  <a:lnTo>
                    <a:pt x="2322730" y="1161365"/>
                  </a:lnTo>
                  <a:lnTo>
                    <a:pt x="0" y="1161365"/>
                  </a:lnTo>
                  <a:lnTo>
                    <a:pt x="580683" y="5806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FF"/>
            </a:solidFill>
            <a:ln w="28575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2697" tIns="37338" rIns="618020" bIns="37338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kern="1200" dirty="0">
                  <a:solidFill>
                    <a:srgbClr val="FFFF00"/>
                  </a:solidFill>
                </a:rPr>
                <a:t>Month 3</a:t>
              </a:r>
            </a:p>
          </p:txBody>
        </p:sp>
        <p:pic>
          <p:nvPicPr>
            <p:cNvPr id="16" name="Picture 15" descr="A blue circle with yellow letters and a star in it&#10;&#10;Description automatically generated">
              <a:extLst>
                <a:ext uri="{FF2B5EF4-FFF2-40B4-BE49-F238E27FC236}">
                  <a16:creationId xmlns:a16="http://schemas.microsoft.com/office/drawing/2014/main" id="{CD71372C-721A-F881-B448-E9CF1515D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9466" y="1541420"/>
              <a:ext cx="914400" cy="914400"/>
            </a:xfrm>
            <a:prstGeom prst="rect">
              <a:avLst/>
            </a:prstGeom>
          </p:spPr>
        </p:pic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6F7E6CB-B2B0-F3B8-F4FF-CA304937ABA1}"/>
                </a:ext>
              </a:extLst>
            </p:cNvPr>
            <p:cNvSpPr/>
            <p:nvPr/>
          </p:nvSpPr>
          <p:spPr>
            <a:xfrm>
              <a:off x="6427328" y="4160719"/>
              <a:ext cx="2257697" cy="1822070"/>
            </a:xfrm>
            <a:custGeom>
              <a:avLst/>
              <a:gdLst>
                <a:gd name="connsiteX0" fmla="*/ 0 w 1772984"/>
                <a:gd name="connsiteY0" fmla="*/ 164700 h 1647000"/>
                <a:gd name="connsiteX1" fmla="*/ 164700 w 1772984"/>
                <a:gd name="connsiteY1" fmla="*/ 0 h 1647000"/>
                <a:gd name="connsiteX2" fmla="*/ 1608284 w 1772984"/>
                <a:gd name="connsiteY2" fmla="*/ 0 h 1647000"/>
                <a:gd name="connsiteX3" fmla="*/ 1772984 w 1772984"/>
                <a:gd name="connsiteY3" fmla="*/ 164700 h 1647000"/>
                <a:gd name="connsiteX4" fmla="*/ 1772984 w 1772984"/>
                <a:gd name="connsiteY4" fmla="*/ 1482300 h 1647000"/>
                <a:gd name="connsiteX5" fmla="*/ 1608284 w 1772984"/>
                <a:gd name="connsiteY5" fmla="*/ 1647000 h 1647000"/>
                <a:gd name="connsiteX6" fmla="*/ 164700 w 1772984"/>
                <a:gd name="connsiteY6" fmla="*/ 1647000 h 1647000"/>
                <a:gd name="connsiteX7" fmla="*/ 0 w 1772984"/>
                <a:gd name="connsiteY7" fmla="*/ 1482300 h 1647000"/>
                <a:gd name="connsiteX8" fmla="*/ 0 w 1772984"/>
                <a:gd name="connsiteY8" fmla="*/ 164700 h 164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2984" h="1647000">
                  <a:moveTo>
                    <a:pt x="0" y="164700"/>
                  </a:moveTo>
                  <a:cubicBezTo>
                    <a:pt x="0" y="73739"/>
                    <a:pt x="73739" y="0"/>
                    <a:pt x="164700" y="0"/>
                  </a:cubicBezTo>
                  <a:lnTo>
                    <a:pt x="1608284" y="0"/>
                  </a:lnTo>
                  <a:cubicBezTo>
                    <a:pt x="1699245" y="0"/>
                    <a:pt x="1772984" y="73739"/>
                    <a:pt x="1772984" y="164700"/>
                  </a:cubicBezTo>
                  <a:lnTo>
                    <a:pt x="1772984" y="1482300"/>
                  </a:lnTo>
                  <a:cubicBezTo>
                    <a:pt x="1772984" y="1573261"/>
                    <a:pt x="1699245" y="1647000"/>
                    <a:pt x="1608284" y="1647000"/>
                  </a:cubicBezTo>
                  <a:lnTo>
                    <a:pt x="164700" y="1647000"/>
                  </a:lnTo>
                  <a:cubicBezTo>
                    <a:pt x="73739" y="1647000"/>
                    <a:pt x="0" y="1573261"/>
                    <a:pt x="0" y="1482300"/>
                  </a:cubicBezTo>
                  <a:lnTo>
                    <a:pt x="0" y="164700"/>
                  </a:lnTo>
                  <a:close/>
                </a:path>
              </a:pathLst>
            </a:custGeom>
            <a:solidFill>
              <a:srgbClr val="FFFFCC"/>
            </a:solidFill>
            <a:ln w="28575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919" tIns="154919" rIns="154919" bIns="154919" numCol="1" spcCol="1270" anchor="t" anchorCtr="0">
              <a:noAutofit/>
            </a:bodyPr>
            <a:lstStyle/>
            <a:p>
              <a:pPr marL="285750" lvl="1" indent="-28575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chemeClr val="tx1"/>
                  </a:solidFill>
                </a:rPr>
                <a:t>Machine Learning</a:t>
              </a:r>
            </a:p>
            <a:p>
              <a:pPr marL="285750" lvl="1" indent="-28575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chemeClr val="tx1"/>
                  </a:solidFill>
                </a:rPr>
                <a:t>Deep Learning</a:t>
              </a:r>
            </a:p>
            <a:p>
              <a:pPr marL="285750" lvl="1" indent="-28575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chemeClr val="tx1"/>
                  </a:solidFill>
                </a:rPr>
                <a:t>MySQL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A634E24-4F07-45C5-FC14-BC9E8B5ABFA2}"/>
              </a:ext>
            </a:extLst>
          </p:cNvPr>
          <p:cNvGrpSpPr/>
          <p:nvPr/>
        </p:nvGrpSpPr>
        <p:grpSpPr>
          <a:xfrm>
            <a:off x="3491400" y="1541420"/>
            <a:ext cx="2903412" cy="4441369"/>
            <a:chOff x="3491400" y="1541420"/>
            <a:chExt cx="2903412" cy="4441369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6CDD6D8-D4D0-ACA5-65F3-C90D279C2436}"/>
                </a:ext>
              </a:extLst>
            </p:cNvPr>
            <p:cNvSpPr/>
            <p:nvPr/>
          </p:nvSpPr>
          <p:spPr>
            <a:xfrm>
              <a:off x="3491400" y="2740649"/>
              <a:ext cx="2903412" cy="1161365"/>
            </a:xfrm>
            <a:custGeom>
              <a:avLst/>
              <a:gdLst>
                <a:gd name="connsiteX0" fmla="*/ 0 w 2903412"/>
                <a:gd name="connsiteY0" fmla="*/ 0 h 1161365"/>
                <a:gd name="connsiteX1" fmla="*/ 2322730 w 2903412"/>
                <a:gd name="connsiteY1" fmla="*/ 0 h 1161365"/>
                <a:gd name="connsiteX2" fmla="*/ 2903412 w 2903412"/>
                <a:gd name="connsiteY2" fmla="*/ 580683 h 1161365"/>
                <a:gd name="connsiteX3" fmla="*/ 2322730 w 2903412"/>
                <a:gd name="connsiteY3" fmla="*/ 1161365 h 1161365"/>
                <a:gd name="connsiteX4" fmla="*/ 0 w 2903412"/>
                <a:gd name="connsiteY4" fmla="*/ 1161365 h 1161365"/>
                <a:gd name="connsiteX5" fmla="*/ 580683 w 2903412"/>
                <a:gd name="connsiteY5" fmla="*/ 580683 h 1161365"/>
                <a:gd name="connsiteX6" fmla="*/ 0 w 2903412"/>
                <a:gd name="connsiteY6" fmla="*/ 0 h 1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03412" h="1161365">
                  <a:moveTo>
                    <a:pt x="0" y="0"/>
                  </a:moveTo>
                  <a:lnTo>
                    <a:pt x="2322730" y="0"/>
                  </a:lnTo>
                  <a:lnTo>
                    <a:pt x="2903412" y="580683"/>
                  </a:lnTo>
                  <a:lnTo>
                    <a:pt x="2322730" y="1161365"/>
                  </a:lnTo>
                  <a:lnTo>
                    <a:pt x="0" y="1161365"/>
                  </a:lnTo>
                  <a:lnTo>
                    <a:pt x="580683" y="5806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FF"/>
            </a:solidFill>
            <a:ln w="28575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2697" tIns="37338" rIns="618020" bIns="37338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kern="1200" dirty="0">
                  <a:solidFill>
                    <a:srgbClr val="FFFF00"/>
                  </a:solidFill>
                </a:rPr>
                <a:t>Month 2</a:t>
              </a:r>
            </a:p>
          </p:txBody>
        </p:sp>
        <p:pic>
          <p:nvPicPr>
            <p:cNvPr id="10" name="Picture 9" descr="A blue circle with yellow lines and a magnifying glass&#10;&#10;Description automatically generated">
              <a:extLst>
                <a:ext uri="{FF2B5EF4-FFF2-40B4-BE49-F238E27FC236}">
                  <a16:creationId xmlns:a16="http://schemas.microsoft.com/office/drawing/2014/main" id="{492C8B37-B01A-4507-CB1E-A1F9ED8FE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5905" y="1541420"/>
              <a:ext cx="914400" cy="914400"/>
            </a:xfrm>
            <a:prstGeom prst="rect">
              <a:avLst/>
            </a:prstGeom>
          </p:spPr>
        </p:pic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890C295-693D-595D-F6DA-3AEF687FC8DA}"/>
                </a:ext>
              </a:extLst>
            </p:cNvPr>
            <p:cNvSpPr/>
            <p:nvPr/>
          </p:nvSpPr>
          <p:spPr>
            <a:xfrm>
              <a:off x="3814257" y="4160719"/>
              <a:ext cx="2257697" cy="1822070"/>
            </a:xfrm>
            <a:custGeom>
              <a:avLst/>
              <a:gdLst>
                <a:gd name="connsiteX0" fmla="*/ 0 w 1772984"/>
                <a:gd name="connsiteY0" fmla="*/ 164700 h 1647000"/>
                <a:gd name="connsiteX1" fmla="*/ 164700 w 1772984"/>
                <a:gd name="connsiteY1" fmla="*/ 0 h 1647000"/>
                <a:gd name="connsiteX2" fmla="*/ 1608284 w 1772984"/>
                <a:gd name="connsiteY2" fmla="*/ 0 h 1647000"/>
                <a:gd name="connsiteX3" fmla="*/ 1772984 w 1772984"/>
                <a:gd name="connsiteY3" fmla="*/ 164700 h 1647000"/>
                <a:gd name="connsiteX4" fmla="*/ 1772984 w 1772984"/>
                <a:gd name="connsiteY4" fmla="*/ 1482300 h 1647000"/>
                <a:gd name="connsiteX5" fmla="*/ 1608284 w 1772984"/>
                <a:gd name="connsiteY5" fmla="*/ 1647000 h 1647000"/>
                <a:gd name="connsiteX6" fmla="*/ 164700 w 1772984"/>
                <a:gd name="connsiteY6" fmla="*/ 1647000 h 1647000"/>
                <a:gd name="connsiteX7" fmla="*/ 0 w 1772984"/>
                <a:gd name="connsiteY7" fmla="*/ 1482300 h 1647000"/>
                <a:gd name="connsiteX8" fmla="*/ 0 w 1772984"/>
                <a:gd name="connsiteY8" fmla="*/ 164700 h 164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2984" h="1647000">
                  <a:moveTo>
                    <a:pt x="0" y="164700"/>
                  </a:moveTo>
                  <a:cubicBezTo>
                    <a:pt x="0" y="73739"/>
                    <a:pt x="73739" y="0"/>
                    <a:pt x="164700" y="0"/>
                  </a:cubicBezTo>
                  <a:lnTo>
                    <a:pt x="1608284" y="0"/>
                  </a:lnTo>
                  <a:cubicBezTo>
                    <a:pt x="1699245" y="0"/>
                    <a:pt x="1772984" y="73739"/>
                    <a:pt x="1772984" y="164700"/>
                  </a:cubicBezTo>
                  <a:lnTo>
                    <a:pt x="1772984" y="1482300"/>
                  </a:lnTo>
                  <a:cubicBezTo>
                    <a:pt x="1772984" y="1573261"/>
                    <a:pt x="1699245" y="1647000"/>
                    <a:pt x="1608284" y="1647000"/>
                  </a:cubicBezTo>
                  <a:lnTo>
                    <a:pt x="164700" y="1647000"/>
                  </a:lnTo>
                  <a:cubicBezTo>
                    <a:pt x="73739" y="1647000"/>
                    <a:pt x="0" y="1573261"/>
                    <a:pt x="0" y="1482300"/>
                  </a:cubicBezTo>
                  <a:lnTo>
                    <a:pt x="0" y="164700"/>
                  </a:lnTo>
                  <a:close/>
                </a:path>
              </a:pathLst>
            </a:custGeom>
            <a:solidFill>
              <a:srgbClr val="FFFFCC"/>
            </a:solidFill>
            <a:ln w="28575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919" tIns="154919" rIns="154919" bIns="154919" numCol="1" spcCol="1270" anchor="t" anchorCtr="0">
              <a:noAutofit/>
            </a:bodyPr>
            <a:lstStyle/>
            <a:p>
              <a:pPr marL="285750" lvl="1" indent="-28575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chemeClr val="tx1"/>
                  </a:solidFill>
                </a:rPr>
                <a:t>Data Wrangling</a:t>
              </a:r>
            </a:p>
            <a:p>
              <a:pPr marL="285750" lvl="1" indent="-28575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chemeClr val="tx1"/>
                  </a:solidFill>
                </a:rPr>
                <a:t>Data Visualisation</a:t>
              </a:r>
            </a:p>
            <a:p>
              <a:pPr marL="285750" lvl="1" indent="-28575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chemeClr val="tx1"/>
                  </a:solidFill>
                </a:rPr>
                <a:t>Exploratory Data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488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4842-A31C-26E6-4576-46F7A6F3C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Project Overview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C16AE1-1905-9C09-C9DD-8FE7B3D1B8EE}"/>
              </a:ext>
            </a:extLst>
          </p:cNvPr>
          <p:cNvGrpSpPr/>
          <p:nvPr/>
        </p:nvGrpSpPr>
        <p:grpSpPr>
          <a:xfrm>
            <a:off x="838200" y="1796822"/>
            <a:ext cx="10838678" cy="806929"/>
            <a:chOff x="838200" y="1796822"/>
            <a:chExt cx="10838678" cy="80692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1C81AEA-7948-D74D-31CA-4703590CFEE8}"/>
                </a:ext>
              </a:extLst>
            </p:cNvPr>
            <p:cNvGrpSpPr/>
            <p:nvPr/>
          </p:nvGrpSpPr>
          <p:grpSpPr>
            <a:xfrm>
              <a:off x="838200" y="1796822"/>
              <a:ext cx="4971278" cy="502921"/>
              <a:chOff x="838200" y="1796822"/>
              <a:chExt cx="4971278" cy="502921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1F84F1D8-AD2E-7931-BC35-8EA1120F1096}"/>
                  </a:ext>
                </a:extLst>
              </p:cNvPr>
              <p:cNvSpPr/>
              <p:nvPr/>
            </p:nvSpPr>
            <p:spPr>
              <a:xfrm>
                <a:off x="1618478" y="1796822"/>
                <a:ext cx="4191000" cy="502921"/>
              </a:xfrm>
              <a:custGeom>
                <a:avLst/>
                <a:gdLst>
                  <a:gd name="connsiteX0" fmla="*/ 0 w 11075126"/>
                  <a:gd name="connsiteY0" fmla="*/ 112322 h 673920"/>
                  <a:gd name="connsiteX1" fmla="*/ 112322 w 11075126"/>
                  <a:gd name="connsiteY1" fmla="*/ 0 h 673920"/>
                  <a:gd name="connsiteX2" fmla="*/ 10962804 w 11075126"/>
                  <a:gd name="connsiteY2" fmla="*/ 0 h 673920"/>
                  <a:gd name="connsiteX3" fmla="*/ 11075126 w 11075126"/>
                  <a:gd name="connsiteY3" fmla="*/ 112322 h 673920"/>
                  <a:gd name="connsiteX4" fmla="*/ 11075126 w 11075126"/>
                  <a:gd name="connsiteY4" fmla="*/ 561598 h 673920"/>
                  <a:gd name="connsiteX5" fmla="*/ 10962804 w 11075126"/>
                  <a:gd name="connsiteY5" fmla="*/ 673920 h 673920"/>
                  <a:gd name="connsiteX6" fmla="*/ 112322 w 11075126"/>
                  <a:gd name="connsiteY6" fmla="*/ 673920 h 673920"/>
                  <a:gd name="connsiteX7" fmla="*/ 0 w 11075126"/>
                  <a:gd name="connsiteY7" fmla="*/ 561598 h 673920"/>
                  <a:gd name="connsiteX8" fmla="*/ 0 w 11075126"/>
                  <a:gd name="connsiteY8" fmla="*/ 112322 h 673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75126" h="673920">
                    <a:moveTo>
                      <a:pt x="0" y="112322"/>
                    </a:moveTo>
                    <a:cubicBezTo>
                      <a:pt x="0" y="50288"/>
                      <a:pt x="50288" y="0"/>
                      <a:pt x="112322" y="0"/>
                    </a:cubicBezTo>
                    <a:lnTo>
                      <a:pt x="10962804" y="0"/>
                    </a:lnTo>
                    <a:cubicBezTo>
                      <a:pt x="11024838" y="0"/>
                      <a:pt x="11075126" y="50288"/>
                      <a:pt x="11075126" y="112322"/>
                    </a:cubicBezTo>
                    <a:lnTo>
                      <a:pt x="11075126" y="561598"/>
                    </a:lnTo>
                    <a:cubicBezTo>
                      <a:pt x="11075126" y="623632"/>
                      <a:pt x="11024838" y="673920"/>
                      <a:pt x="10962804" y="673920"/>
                    </a:cubicBezTo>
                    <a:lnTo>
                      <a:pt x="112322" y="673920"/>
                    </a:lnTo>
                    <a:cubicBezTo>
                      <a:pt x="50288" y="673920"/>
                      <a:pt x="0" y="623632"/>
                      <a:pt x="0" y="561598"/>
                    </a:cubicBezTo>
                    <a:lnTo>
                      <a:pt x="0" y="112322"/>
                    </a:lnTo>
                    <a:close/>
                  </a:path>
                </a:pathLst>
              </a:custGeom>
              <a:solidFill>
                <a:srgbClr val="008FFF"/>
              </a:solidFill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0" vert="horz" wrap="square" lIns="139578" tIns="139578" rIns="139578" bIns="139578" numCol="1" spcCol="1270" anchor="ctr" anchorCtr="0">
                <a:noAutofit/>
              </a:bodyPr>
              <a:lstStyle/>
              <a:p>
                <a:pPr marL="0" lvl="0" indent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b="1" kern="1200" dirty="0">
                    <a:solidFill>
                      <a:srgbClr val="FFFF00"/>
                    </a:solidFill>
                  </a:rPr>
                  <a:t>Scenario</a:t>
                </a:r>
              </a:p>
            </p:txBody>
          </p:sp>
          <p:pic>
            <p:nvPicPr>
              <p:cNvPr id="4" name="Picture 3" descr="A blue circle with a yellow exclamation mark&#10;&#10;Description automatically generated">
                <a:extLst>
                  <a:ext uri="{FF2B5EF4-FFF2-40B4-BE49-F238E27FC236}">
                    <a16:creationId xmlns:a16="http://schemas.microsoft.com/office/drawing/2014/main" id="{A5837452-250F-4392-0D9B-718E12F164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200" y="1796823"/>
                <a:ext cx="502920" cy="50292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74F6C9D-AC10-41F3-6A69-C81134421F54}"/>
                </a:ext>
              </a:extLst>
            </p:cNvPr>
            <p:cNvSpPr/>
            <p:nvPr/>
          </p:nvSpPr>
          <p:spPr>
            <a:xfrm>
              <a:off x="1618478" y="2237991"/>
              <a:ext cx="10058400" cy="365760"/>
            </a:xfrm>
            <a:prstGeom prst="round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defTabSz="8890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</a:pPr>
              <a:r>
                <a:rPr lang="en-US" sz="2000" b="1" dirty="0">
                  <a:solidFill>
                    <a:schemeClr val="tx1"/>
                  </a:solidFill>
                </a:rPr>
                <a:t>The</a:t>
              </a:r>
              <a:r>
                <a:rPr lang="en-US" sz="2000" b="1" kern="1200" dirty="0">
                  <a:solidFill>
                    <a:schemeClr val="tx1"/>
                  </a:solidFill>
                </a:rPr>
                <a:t> customers of the company are leaving little by little every month.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044C178-8BC1-FF71-17D7-3C5DF06B67A6}"/>
              </a:ext>
            </a:extLst>
          </p:cNvPr>
          <p:cNvGrpSpPr/>
          <p:nvPr/>
        </p:nvGrpSpPr>
        <p:grpSpPr>
          <a:xfrm>
            <a:off x="838200" y="3054870"/>
            <a:ext cx="10838678" cy="872353"/>
            <a:chOff x="838200" y="3054870"/>
            <a:chExt cx="10838678" cy="87235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8CD501B-D899-6F48-68F2-525F131C6D40}"/>
                </a:ext>
              </a:extLst>
            </p:cNvPr>
            <p:cNvGrpSpPr/>
            <p:nvPr/>
          </p:nvGrpSpPr>
          <p:grpSpPr>
            <a:xfrm>
              <a:off x="838200" y="3054870"/>
              <a:ext cx="4971278" cy="502921"/>
              <a:chOff x="838200" y="2988773"/>
              <a:chExt cx="4971278" cy="502921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BF8D6F3F-9165-7C5A-0B5A-64D4CF026632}"/>
                  </a:ext>
                </a:extLst>
              </p:cNvPr>
              <p:cNvSpPr/>
              <p:nvPr/>
            </p:nvSpPr>
            <p:spPr>
              <a:xfrm>
                <a:off x="1618478" y="2988773"/>
                <a:ext cx="4191000" cy="502920"/>
              </a:xfrm>
              <a:custGeom>
                <a:avLst/>
                <a:gdLst>
                  <a:gd name="connsiteX0" fmla="*/ 0 w 11075126"/>
                  <a:gd name="connsiteY0" fmla="*/ 112322 h 673920"/>
                  <a:gd name="connsiteX1" fmla="*/ 112322 w 11075126"/>
                  <a:gd name="connsiteY1" fmla="*/ 0 h 673920"/>
                  <a:gd name="connsiteX2" fmla="*/ 10962804 w 11075126"/>
                  <a:gd name="connsiteY2" fmla="*/ 0 h 673920"/>
                  <a:gd name="connsiteX3" fmla="*/ 11075126 w 11075126"/>
                  <a:gd name="connsiteY3" fmla="*/ 112322 h 673920"/>
                  <a:gd name="connsiteX4" fmla="*/ 11075126 w 11075126"/>
                  <a:gd name="connsiteY4" fmla="*/ 561598 h 673920"/>
                  <a:gd name="connsiteX5" fmla="*/ 10962804 w 11075126"/>
                  <a:gd name="connsiteY5" fmla="*/ 673920 h 673920"/>
                  <a:gd name="connsiteX6" fmla="*/ 112322 w 11075126"/>
                  <a:gd name="connsiteY6" fmla="*/ 673920 h 673920"/>
                  <a:gd name="connsiteX7" fmla="*/ 0 w 11075126"/>
                  <a:gd name="connsiteY7" fmla="*/ 561598 h 673920"/>
                  <a:gd name="connsiteX8" fmla="*/ 0 w 11075126"/>
                  <a:gd name="connsiteY8" fmla="*/ 112322 h 673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75126" h="673920">
                    <a:moveTo>
                      <a:pt x="0" y="112322"/>
                    </a:moveTo>
                    <a:cubicBezTo>
                      <a:pt x="0" y="50288"/>
                      <a:pt x="50288" y="0"/>
                      <a:pt x="112322" y="0"/>
                    </a:cubicBezTo>
                    <a:lnTo>
                      <a:pt x="10962804" y="0"/>
                    </a:lnTo>
                    <a:cubicBezTo>
                      <a:pt x="11024838" y="0"/>
                      <a:pt x="11075126" y="50288"/>
                      <a:pt x="11075126" y="112322"/>
                    </a:cubicBezTo>
                    <a:lnTo>
                      <a:pt x="11075126" y="561598"/>
                    </a:lnTo>
                    <a:cubicBezTo>
                      <a:pt x="11075126" y="623632"/>
                      <a:pt x="11024838" y="673920"/>
                      <a:pt x="10962804" y="673920"/>
                    </a:cubicBezTo>
                    <a:lnTo>
                      <a:pt x="112322" y="673920"/>
                    </a:lnTo>
                    <a:cubicBezTo>
                      <a:pt x="50288" y="673920"/>
                      <a:pt x="0" y="623632"/>
                      <a:pt x="0" y="561598"/>
                    </a:cubicBezTo>
                    <a:lnTo>
                      <a:pt x="0" y="112322"/>
                    </a:lnTo>
                    <a:close/>
                  </a:path>
                </a:pathLst>
              </a:custGeom>
              <a:solidFill>
                <a:srgbClr val="008FFF"/>
              </a:solidFill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0" vert="horz" wrap="square" lIns="139578" tIns="139578" rIns="139578" bIns="139578" numCol="1" spcCol="1270" anchor="ctr" anchorCtr="0">
                <a:noAutofit/>
              </a:bodyPr>
              <a:lstStyle/>
              <a:p>
                <a:pPr marL="0" lvl="0" indent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b="1" kern="1200" dirty="0">
                    <a:solidFill>
                      <a:srgbClr val="FFFF00"/>
                    </a:solidFill>
                  </a:rPr>
                  <a:t>What has been found?</a:t>
                </a:r>
              </a:p>
            </p:txBody>
          </p:sp>
          <p:pic>
            <p:nvPicPr>
              <p:cNvPr id="6" name="Picture 5" descr="A blue circle with yellow check marks&#10;&#10;Description automatically generated">
                <a:extLst>
                  <a:ext uri="{FF2B5EF4-FFF2-40B4-BE49-F238E27FC236}">
                    <a16:creationId xmlns:a16="http://schemas.microsoft.com/office/drawing/2014/main" id="{97BD9E67-8D8F-2DAF-3348-FDE0DFCEFD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200" y="2988774"/>
                <a:ext cx="502920" cy="502920"/>
              </a:xfrm>
              <a:prstGeom prst="rect">
                <a:avLst/>
              </a:prstGeom>
            </p:spPr>
          </p:pic>
        </p:grp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F93B1557-57BE-9901-C941-1BDD09375CFA}"/>
                </a:ext>
              </a:extLst>
            </p:cNvPr>
            <p:cNvSpPr/>
            <p:nvPr/>
          </p:nvSpPr>
          <p:spPr>
            <a:xfrm>
              <a:off x="1618478" y="3561463"/>
              <a:ext cx="10058400" cy="365760"/>
            </a:xfrm>
            <a:prstGeom prst="round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algn="l" defTabSz="8890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</a:pPr>
              <a:r>
                <a:rPr lang="en-US" sz="2000" b="1" kern="1200" dirty="0">
                  <a:solidFill>
                    <a:schemeClr val="tx1"/>
                  </a:solidFill>
                </a:rPr>
                <a:t>More cost-effective to retain the existing customers rather than acquiring new ones.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4F70E0D-9B9E-B63E-A86B-65404F895E37}"/>
              </a:ext>
            </a:extLst>
          </p:cNvPr>
          <p:cNvGrpSpPr/>
          <p:nvPr/>
        </p:nvGrpSpPr>
        <p:grpSpPr>
          <a:xfrm>
            <a:off x="838200" y="4305704"/>
            <a:ext cx="10838678" cy="854249"/>
            <a:chOff x="838200" y="4305704"/>
            <a:chExt cx="10838678" cy="85424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FAA3C65-1B79-B5C2-75F9-17964EC7C36C}"/>
                </a:ext>
              </a:extLst>
            </p:cNvPr>
            <p:cNvGrpSpPr/>
            <p:nvPr/>
          </p:nvGrpSpPr>
          <p:grpSpPr>
            <a:xfrm>
              <a:off x="838200" y="4305704"/>
              <a:ext cx="4971278" cy="502920"/>
              <a:chOff x="838200" y="4135384"/>
              <a:chExt cx="4971278" cy="50292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3E3AD22-BF99-7A92-D3B0-90E8079CF4FA}"/>
                  </a:ext>
                </a:extLst>
              </p:cNvPr>
              <p:cNvSpPr/>
              <p:nvPr/>
            </p:nvSpPr>
            <p:spPr>
              <a:xfrm>
                <a:off x="1618478" y="4135384"/>
                <a:ext cx="4191000" cy="502920"/>
              </a:xfrm>
              <a:custGeom>
                <a:avLst/>
                <a:gdLst>
                  <a:gd name="connsiteX0" fmla="*/ 0 w 11075126"/>
                  <a:gd name="connsiteY0" fmla="*/ 112322 h 673920"/>
                  <a:gd name="connsiteX1" fmla="*/ 112322 w 11075126"/>
                  <a:gd name="connsiteY1" fmla="*/ 0 h 673920"/>
                  <a:gd name="connsiteX2" fmla="*/ 10962804 w 11075126"/>
                  <a:gd name="connsiteY2" fmla="*/ 0 h 673920"/>
                  <a:gd name="connsiteX3" fmla="*/ 11075126 w 11075126"/>
                  <a:gd name="connsiteY3" fmla="*/ 112322 h 673920"/>
                  <a:gd name="connsiteX4" fmla="*/ 11075126 w 11075126"/>
                  <a:gd name="connsiteY4" fmla="*/ 561598 h 673920"/>
                  <a:gd name="connsiteX5" fmla="*/ 10962804 w 11075126"/>
                  <a:gd name="connsiteY5" fmla="*/ 673920 h 673920"/>
                  <a:gd name="connsiteX6" fmla="*/ 112322 w 11075126"/>
                  <a:gd name="connsiteY6" fmla="*/ 673920 h 673920"/>
                  <a:gd name="connsiteX7" fmla="*/ 0 w 11075126"/>
                  <a:gd name="connsiteY7" fmla="*/ 561598 h 673920"/>
                  <a:gd name="connsiteX8" fmla="*/ 0 w 11075126"/>
                  <a:gd name="connsiteY8" fmla="*/ 112322 h 673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75126" h="673920">
                    <a:moveTo>
                      <a:pt x="0" y="112322"/>
                    </a:moveTo>
                    <a:cubicBezTo>
                      <a:pt x="0" y="50288"/>
                      <a:pt x="50288" y="0"/>
                      <a:pt x="112322" y="0"/>
                    </a:cubicBezTo>
                    <a:lnTo>
                      <a:pt x="10962804" y="0"/>
                    </a:lnTo>
                    <a:cubicBezTo>
                      <a:pt x="11024838" y="0"/>
                      <a:pt x="11075126" y="50288"/>
                      <a:pt x="11075126" y="112322"/>
                    </a:cubicBezTo>
                    <a:lnTo>
                      <a:pt x="11075126" y="561598"/>
                    </a:lnTo>
                    <a:cubicBezTo>
                      <a:pt x="11075126" y="623632"/>
                      <a:pt x="11024838" y="673920"/>
                      <a:pt x="10962804" y="673920"/>
                    </a:cubicBezTo>
                    <a:lnTo>
                      <a:pt x="112322" y="673920"/>
                    </a:lnTo>
                    <a:cubicBezTo>
                      <a:pt x="50288" y="673920"/>
                      <a:pt x="0" y="623632"/>
                      <a:pt x="0" y="561598"/>
                    </a:cubicBezTo>
                    <a:lnTo>
                      <a:pt x="0" y="112322"/>
                    </a:lnTo>
                    <a:close/>
                  </a:path>
                </a:pathLst>
              </a:custGeom>
              <a:solidFill>
                <a:srgbClr val="008FFF"/>
              </a:solidFill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0" vert="horz" wrap="square" lIns="139578" tIns="139578" rIns="139578" bIns="139578" numCol="1" spcCol="1270" anchor="ctr" anchorCtr="0">
                <a:noAutofit/>
              </a:bodyPr>
              <a:lstStyle/>
              <a:p>
                <a:pPr marL="0" lvl="0" indent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b="1" kern="1200" dirty="0">
                    <a:solidFill>
                      <a:srgbClr val="FFFF00"/>
                    </a:solidFill>
                  </a:rPr>
                  <a:t>Action to be taken</a:t>
                </a:r>
              </a:p>
            </p:txBody>
          </p:sp>
          <p:pic>
            <p:nvPicPr>
              <p:cNvPr id="18" name="Picture 17" descr="A yellow figure in a blue circle&#10;&#10;Description automatically generated">
                <a:extLst>
                  <a:ext uri="{FF2B5EF4-FFF2-40B4-BE49-F238E27FC236}">
                    <a16:creationId xmlns:a16="http://schemas.microsoft.com/office/drawing/2014/main" id="{8CC22C1A-390B-798A-02D6-F7306FC93F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200" y="4135384"/>
                <a:ext cx="502920" cy="502920"/>
              </a:xfrm>
              <a:prstGeom prst="rect">
                <a:avLst/>
              </a:prstGeom>
            </p:spPr>
          </p:pic>
        </p:grp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46DE215-8260-2F1A-3E82-15849890FC3E}"/>
                </a:ext>
              </a:extLst>
            </p:cNvPr>
            <p:cNvSpPr/>
            <p:nvPr/>
          </p:nvSpPr>
          <p:spPr>
            <a:xfrm>
              <a:off x="1618478" y="4794193"/>
              <a:ext cx="10058400" cy="365760"/>
            </a:xfrm>
            <a:prstGeom prst="round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defTabSz="8890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</a:pPr>
              <a:r>
                <a:rPr lang="en-US" sz="2000" b="1" kern="1200" dirty="0">
                  <a:solidFill>
                    <a:schemeClr val="tx1"/>
                  </a:solidFill>
                </a:rPr>
                <a:t>Offer promotional codes and special plan options to those who are planning to leave.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9C3B80-C62A-EBFE-3CE2-3C915858027B}"/>
              </a:ext>
            </a:extLst>
          </p:cNvPr>
          <p:cNvGrpSpPr/>
          <p:nvPr/>
        </p:nvGrpSpPr>
        <p:grpSpPr>
          <a:xfrm>
            <a:off x="838200" y="5545896"/>
            <a:ext cx="10838678" cy="872700"/>
            <a:chOff x="838200" y="5545896"/>
            <a:chExt cx="10838678" cy="8727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7052311-7FCF-D625-996F-C1C8B4FE2ABF}"/>
                </a:ext>
              </a:extLst>
            </p:cNvPr>
            <p:cNvGrpSpPr/>
            <p:nvPr/>
          </p:nvGrpSpPr>
          <p:grpSpPr>
            <a:xfrm>
              <a:off x="838200" y="5545896"/>
              <a:ext cx="4971278" cy="502920"/>
              <a:chOff x="838200" y="5545896"/>
              <a:chExt cx="4971278" cy="50292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9ED9582-E39B-849E-FACC-7168A2B85DE6}"/>
                  </a:ext>
                </a:extLst>
              </p:cNvPr>
              <p:cNvSpPr/>
              <p:nvPr/>
            </p:nvSpPr>
            <p:spPr>
              <a:xfrm>
                <a:off x="1618478" y="5574992"/>
                <a:ext cx="4191000" cy="473824"/>
              </a:xfrm>
              <a:custGeom>
                <a:avLst/>
                <a:gdLst>
                  <a:gd name="connsiteX0" fmla="*/ 0 w 11075126"/>
                  <a:gd name="connsiteY0" fmla="*/ 112322 h 673920"/>
                  <a:gd name="connsiteX1" fmla="*/ 112322 w 11075126"/>
                  <a:gd name="connsiteY1" fmla="*/ 0 h 673920"/>
                  <a:gd name="connsiteX2" fmla="*/ 10962804 w 11075126"/>
                  <a:gd name="connsiteY2" fmla="*/ 0 h 673920"/>
                  <a:gd name="connsiteX3" fmla="*/ 11075126 w 11075126"/>
                  <a:gd name="connsiteY3" fmla="*/ 112322 h 673920"/>
                  <a:gd name="connsiteX4" fmla="*/ 11075126 w 11075126"/>
                  <a:gd name="connsiteY4" fmla="*/ 561598 h 673920"/>
                  <a:gd name="connsiteX5" fmla="*/ 10962804 w 11075126"/>
                  <a:gd name="connsiteY5" fmla="*/ 673920 h 673920"/>
                  <a:gd name="connsiteX6" fmla="*/ 112322 w 11075126"/>
                  <a:gd name="connsiteY6" fmla="*/ 673920 h 673920"/>
                  <a:gd name="connsiteX7" fmla="*/ 0 w 11075126"/>
                  <a:gd name="connsiteY7" fmla="*/ 561598 h 673920"/>
                  <a:gd name="connsiteX8" fmla="*/ 0 w 11075126"/>
                  <a:gd name="connsiteY8" fmla="*/ 112322 h 673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75126" h="673920">
                    <a:moveTo>
                      <a:pt x="0" y="112322"/>
                    </a:moveTo>
                    <a:cubicBezTo>
                      <a:pt x="0" y="50288"/>
                      <a:pt x="50288" y="0"/>
                      <a:pt x="112322" y="0"/>
                    </a:cubicBezTo>
                    <a:lnTo>
                      <a:pt x="10962804" y="0"/>
                    </a:lnTo>
                    <a:cubicBezTo>
                      <a:pt x="11024838" y="0"/>
                      <a:pt x="11075126" y="50288"/>
                      <a:pt x="11075126" y="112322"/>
                    </a:cubicBezTo>
                    <a:lnTo>
                      <a:pt x="11075126" y="561598"/>
                    </a:lnTo>
                    <a:cubicBezTo>
                      <a:pt x="11075126" y="623632"/>
                      <a:pt x="11024838" y="673920"/>
                      <a:pt x="10962804" y="673920"/>
                    </a:cubicBezTo>
                    <a:lnTo>
                      <a:pt x="112322" y="673920"/>
                    </a:lnTo>
                    <a:cubicBezTo>
                      <a:pt x="50288" y="673920"/>
                      <a:pt x="0" y="623632"/>
                      <a:pt x="0" y="561598"/>
                    </a:cubicBezTo>
                    <a:lnTo>
                      <a:pt x="0" y="112322"/>
                    </a:lnTo>
                    <a:close/>
                  </a:path>
                </a:pathLst>
              </a:custGeom>
              <a:solidFill>
                <a:srgbClr val="008FFF"/>
              </a:solidFill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0" vert="horz" wrap="square" lIns="139578" tIns="139578" rIns="139578" bIns="139578" numCol="1" spcCol="1270" anchor="ctr" anchorCtr="0">
                <a:noAutofit/>
              </a:bodyPr>
              <a:lstStyle/>
              <a:p>
                <a:pPr marL="0" lvl="0" indent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b="1" kern="1200" dirty="0">
                    <a:solidFill>
                      <a:srgbClr val="FFFF00"/>
                    </a:solidFill>
                  </a:rPr>
                  <a:t>Who are the targets?</a:t>
                </a:r>
              </a:p>
            </p:txBody>
          </p:sp>
          <p:pic>
            <p:nvPicPr>
              <p:cNvPr id="16" name="Picture 15" descr="A blue circle with a yellow figure and a question mark&#10;&#10;Description automatically generated">
                <a:extLst>
                  <a:ext uri="{FF2B5EF4-FFF2-40B4-BE49-F238E27FC236}">
                    <a16:creationId xmlns:a16="http://schemas.microsoft.com/office/drawing/2014/main" id="{D8DB3C7A-6417-522B-2779-A99A32773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200" y="5545896"/>
                <a:ext cx="502920" cy="502920"/>
              </a:xfrm>
              <a:prstGeom prst="rect">
                <a:avLst/>
              </a:prstGeom>
            </p:spPr>
          </p:pic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A4B99DA-6645-93A3-56B1-8891C86D016D}"/>
                </a:ext>
              </a:extLst>
            </p:cNvPr>
            <p:cNvSpPr/>
            <p:nvPr/>
          </p:nvSpPr>
          <p:spPr>
            <a:xfrm>
              <a:off x="1618478" y="6052836"/>
              <a:ext cx="10058400" cy="365760"/>
            </a:xfrm>
            <a:prstGeom prst="round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algn="l" defTabSz="8890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</a:pPr>
              <a:r>
                <a:rPr lang="en-US" sz="2000" b="1" kern="1200" dirty="0">
                  <a:solidFill>
                    <a:schemeClr val="tx1"/>
                  </a:solidFill>
                </a:rPr>
                <a:t>Conduct customer churn analysis and prediction.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277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0440-5D1F-B129-521E-D30B6796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Problems and Objectives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DA327E-2DCC-B18E-D803-B70195981BA2}"/>
              </a:ext>
            </a:extLst>
          </p:cNvPr>
          <p:cNvGrpSpPr/>
          <p:nvPr/>
        </p:nvGrpSpPr>
        <p:grpSpPr>
          <a:xfrm>
            <a:off x="2026800" y="2925546"/>
            <a:ext cx="4040498" cy="1643621"/>
            <a:chOff x="2026800" y="2925546"/>
            <a:chExt cx="4040498" cy="1643621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9D8DCA7-48CE-66BD-1423-7D296119DAAE}"/>
                </a:ext>
              </a:extLst>
            </p:cNvPr>
            <p:cNvSpPr/>
            <p:nvPr/>
          </p:nvSpPr>
          <p:spPr>
            <a:xfrm>
              <a:off x="2026800" y="2925546"/>
              <a:ext cx="262979" cy="98617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986172"/>
                  </a:lnTo>
                  <a:lnTo>
                    <a:pt x="262979" y="986172"/>
                  </a:lnTo>
                </a:path>
              </a:pathLst>
            </a:custGeom>
            <a:noFill/>
            <a:ln w="28575">
              <a:solidFill>
                <a:srgbClr val="FFFFCC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88B0787-ED88-F0C4-F136-72C095E4FCBE}"/>
                </a:ext>
              </a:extLst>
            </p:cNvPr>
            <p:cNvSpPr/>
            <p:nvPr/>
          </p:nvSpPr>
          <p:spPr>
            <a:xfrm>
              <a:off x="2289779" y="3254271"/>
              <a:ext cx="3777519" cy="1314896"/>
            </a:xfrm>
            <a:custGeom>
              <a:avLst/>
              <a:gdLst>
                <a:gd name="connsiteX0" fmla="*/ 0 w 3777519"/>
                <a:gd name="connsiteY0" fmla="*/ 131490 h 1314896"/>
                <a:gd name="connsiteX1" fmla="*/ 131490 w 3777519"/>
                <a:gd name="connsiteY1" fmla="*/ 0 h 1314896"/>
                <a:gd name="connsiteX2" fmla="*/ 3646029 w 3777519"/>
                <a:gd name="connsiteY2" fmla="*/ 0 h 1314896"/>
                <a:gd name="connsiteX3" fmla="*/ 3777519 w 3777519"/>
                <a:gd name="connsiteY3" fmla="*/ 131490 h 1314896"/>
                <a:gd name="connsiteX4" fmla="*/ 3777519 w 3777519"/>
                <a:gd name="connsiteY4" fmla="*/ 1183406 h 1314896"/>
                <a:gd name="connsiteX5" fmla="*/ 3646029 w 3777519"/>
                <a:gd name="connsiteY5" fmla="*/ 1314896 h 1314896"/>
                <a:gd name="connsiteX6" fmla="*/ 131490 w 3777519"/>
                <a:gd name="connsiteY6" fmla="*/ 1314896 h 1314896"/>
                <a:gd name="connsiteX7" fmla="*/ 0 w 3777519"/>
                <a:gd name="connsiteY7" fmla="*/ 1183406 h 1314896"/>
                <a:gd name="connsiteX8" fmla="*/ 0 w 3777519"/>
                <a:gd name="connsiteY8" fmla="*/ 131490 h 131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77519" h="1314896">
                  <a:moveTo>
                    <a:pt x="0" y="131490"/>
                  </a:moveTo>
                  <a:cubicBezTo>
                    <a:pt x="0" y="58870"/>
                    <a:pt x="58870" y="0"/>
                    <a:pt x="131490" y="0"/>
                  </a:cubicBezTo>
                  <a:lnTo>
                    <a:pt x="3646029" y="0"/>
                  </a:lnTo>
                  <a:cubicBezTo>
                    <a:pt x="3718649" y="0"/>
                    <a:pt x="3777519" y="58870"/>
                    <a:pt x="3777519" y="131490"/>
                  </a:cubicBezTo>
                  <a:lnTo>
                    <a:pt x="3777519" y="1183406"/>
                  </a:lnTo>
                  <a:cubicBezTo>
                    <a:pt x="3777519" y="1256026"/>
                    <a:pt x="3718649" y="1314896"/>
                    <a:pt x="3646029" y="1314896"/>
                  </a:cubicBezTo>
                  <a:lnTo>
                    <a:pt x="131490" y="1314896"/>
                  </a:lnTo>
                  <a:cubicBezTo>
                    <a:pt x="58870" y="1314896"/>
                    <a:pt x="0" y="1256026"/>
                    <a:pt x="0" y="1183406"/>
                  </a:cubicBezTo>
                  <a:lnTo>
                    <a:pt x="0" y="131490"/>
                  </a:lnTo>
                  <a:close/>
                </a:path>
              </a:pathLst>
            </a:custGeom>
            <a:solidFill>
              <a:srgbClr val="FFFFCC"/>
            </a:solidFill>
            <a:ln w="28575"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327" tIns="67722" rIns="82327" bIns="67722" numCol="1" spcCol="1270" anchor="ctr" anchorCtr="0">
              <a:noAutofit/>
            </a:bodyPr>
            <a:lstStyle/>
            <a:p>
              <a:pPr marL="0" lvl="0" indent="0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</a:rPr>
                <a:t>How accurate can customer churn be predicted with a machine learning model?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08B11F9-BEB2-1F99-4E2D-583E29DE8369}"/>
              </a:ext>
            </a:extLst>
          </p:cNvPr>
          <p:cNvGrpSpPr/>
          <p:nvPr/>
        </p:nvGrpSpPr>
        <p:grpSpPr>
          <a:xfrm>
            <a:off x="2026800" y="2925546"/>
            <a:ext cx="4090569" cy="3287242"/>
            <a:chOff x="2026800" y="2925546"/>
            <a:chExt cx="4090569" cy="3287242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7A1DB9A-3E87-582D-F281-07DF1C082FC6}"/>
                </a:ext>
              </a:extLst>
            </p:cNvPr>
            <p:cNvSpPr/>
            <p:nvPr/>
          </p:nvSpPr>
          <p:spPr>
            <a:xfrm>
              <a:off x="2026800" y="2925546"/>
              <a:ext cx="262979" cy="262979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629793"/>
                  </a:lnTo>
                  <a:lnTo>
                    <a:pt x="262979" y="2629793"/>
                  </a:lnTo>
                </a:path>
              </a:pathLst>
            </a:custGeom>
            <a:noFill/>
            <a:ln w="28575">
              <a:solidFill>
                <a:srgbClr val="FFFFCC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8373D26-9DCC-E070-8076-CE0445AEFCEC}"/>
                </a:ext>
              </a:extLst>
            </p:cNvPr>
            <p:cNvSpPr/>
            <p:nvPr/>
          </p:nvSpPr>
          <p:spPr>
            <a:xfrm>
              <a:off x="2289779" y="4897892"/>
              <a:ext cx="3827590" cy="1314896"/>
            </a:xfrm>
            <a:custGeom>
              <a:avLst/>
              <a:gdLst>
                <a:gd name="connsiteX0" fmla="*/ 0 w 3827590"/>
                <a:gd name="connsiteY0" fmla="*/ 131490 h 1314896"/>
                <a:gd name="connsiteX1" fmla="*/ 131490 w 3827590"/>
                <a:gd name="connsiteY1" fmla="*/ 0 h 1314896"/>
                <a:gd name="connsiteX2" fmla="*/ 3696100 w 3827590"/>
                <a:gd name="connsiteY2" fmla="*/ 0 h 1314896"/>
                <a:gd name="connsiteX3" fmla="*/ 3827590 w 3827590"/>
                <a:gd name="connsiteY3" fmla="*/ 131490 h 1314896"/>
                <a:gd name="connsiteX4" fmla="*/ 3827590 w 3827590"/>
                <a:gd name="connsiteY4" fmla="*/ 1183406 h 1314896"/>
                <a:gd name="connsiteX5" fmla="*/ 3696100 w 3827590"/>
                <a:gd name="connsiteY5" fmla="*/ 1314896 h 1314896"/>
                <a:gd name="connsiteX6" fmla="*/ 131490 w 3827590"/>
                <a:gd name="connsiteY6" fmla="*/ 1314896 h 1314896"/>
                <a:gd name="connsiteX7" fmla="*/ 0 w 3827590"/>
                <a:gd name="connsiteY7" fmla="*/ 1183406 h 1314896"/>
                <a:gd name="connsiteX8" fmla="*/ 0 w 3827590"/>
                <a:gd name="connsiteY8" fmla="*/ 131490 h 131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7590" h="1314896">
                  <a:moveTo>
                    <a:pt x="0" y="131490"/>
                  </a:moveTo>
                  <a:cubicBezTo>
                    <a:pt x="0" y="58870"/>
                    <a:pt x="58870" y="0"/>
                    <a:pt x="131490" y="0"/>
                  </a:cubicBezTo>
                  <a:lnTo>
                    <a:pt x="3696100" y="0"/>
                  </a:lnTo>
                  <a:cubicBezTo>
                    <a:pt x="3768720" y="0"/>
                    <a:pt x="3827590" y="58870"/>
                    <a:pt x="3827590" y="131490"/>
                  </a:cubicBezTo>
                  <a:lnTo>
                    <a:pt x="3827590" y="1183406"/>
                  </a:lnTo>
                  <a:cubicBezTo>
                    <a:pt x="3827590" y="1256026"/>
                    <a:pt x="3768720" y="1314896"/>
                    <a:pt x="3696100" y="1314896"/>
                  </a:cubicBezTo>
                  <a:lnTo>
                    <a:pt x="131490" y="1314896"/>
                  </a:lnTo>
                  <a:cubicBezTo>
                    <a:pt x="58870" y="1314896"/>
                    <a:pt x="0" y="1256026"/>
                    <a:pt x="0" y="1183406"/>
                  </a:cubicBezTo>
                  <a:lnTo>
                    <a:pt x="0" y="131490"/>
                  </a:lnTo>
                  <a:close/>
                </a:path>
              </a:pathLst>
            </a:custGeom>
            <a:solidFill>
              <a:srgbClr val="FFFFCC"/>
            </a:solidFill>
            <a:ln w="28575"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327" tIns="67722" rIns="82327" bIns="67722" numCol="1" spcCol="1270" anchor="ctr" anchorCtr="0">
              <a:noAutofit/>
            </a:bodyPr>
            <a:lstStyle/>
            <a:p>
              <a:pPr marL="0" lvl="0" indent="0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</a:rPr>
                <a:t>What are the common traits or patterns exhibited by  customers who have churned.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B424942-C257-43B0-DAC3-997CEC1261F1}"/>
              </a:ext>
            </a:extLst>
          </p:cNvPr>
          <p:cNvGrpSpPr/>
          <p:nvPr/>
        </p:nvGrpSpPr>
        <p:grpSpPr>
          <a:xfrm>
            <a:off x="7580433" y="2925546"/>
            <a:ext cx="4040498" cy="1643621"/>
            <a:chOff x="7580433" y="2925546"/>
            <a:chExt cx="4040498" cy="1643621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2306835-BA2C-F853-6770-9407B3C21AAD}"/>
                </a:ext>
              </a:extLst>
            </p:cNvPr>
            <p:cNvSpPr/>
            <p:nvPr/>
          </p:nvSpPr>
          <p:spPr>
            <a:xfrm>
              <a:off x="7580433" y="2925546"/>
              <a:ext cx="262979" cy="98617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986172"/>
                  </a:lnTo>
                  <a:lnTo>
                    <a:pt x="262979" y="986172"/>
                  </a:lnTo>
                </a:path>
              </a:pathLst>
            </a:custGeom>
            <a:noFill/>
            <a:ln w="28575">
              <a:solidFill>
                <a:srgbClr val="FFFFCC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F2EBAB7-1284-86D5-9A88-51DB294E4197}"/>
                </a:ext>
              </a:extLst>
            </p:cNvPr>
            <p:cNvSpPr/>
            <p:nvPr/>
          </p:nvSpPr>
          <p:spPr>
            <a:xfrm>
              <a:off x="7843412" y="3254271"/>
              <a:ext cx="3777519" cy="1314896"/>
            </a:xfrm>
            <a:custGeom>
              <a:avLst/>
              <a:gdLst>
                <a:gd name="connsiteX0" fmla="*/ 0 w 3777519"/>
                <a:gd name="connsiteY0" fmla="*/ 131490 h 1314896"/>
                <a:gd name="connsiteX1" fmla="*/ 131490 w 3777519"/>
                <a:gd name="connsiteY1" fmla="*/ 0 h 1314896"/>
                <a:gd name="connsiteX2" fmla="*/ 3646029 w 3777519"/>
                <a:gd name="connsiteY2" fmla="*/ 0 h 1314896"/>
                <a:gd name="connsiteX3" fmla="*/ 3777519 w 3777519"/>
                <a:gd name="connsiteY3" fmla="*/ 131490 h 1314896"/>
                <a:gd name="connsiteX4" fmla="*/ 3777519 w 3777519"/>
                <a:gd name="connsiteY4" fmla="*/ 1183406 h 1314896"/>
                <a:gd name="connsiteX5" fmla="*/ 3646029 w 3777519"/>
                <a:gd name="connsiteY5" fmla="*/ 1314896 h 1314896"/>
                <a:gd name="connsiteX6" fmla="*/ 131490 w 3777519"/>
                <a:gd name="connsiteY6" fmla="*/ 1314896 h 1314896"/>
                <a:gd name="connsiteX7" fmla="*/ 0 w 3777519"/>
                <a:gd name="connsiteY7" fmla="*/ 1183406 h 1314896"/>
                <a:gd name="connsiteX8" fmla="*/ 0 w 3777519"/>
                <a:gd name="connsiteY8" fmla="*/ 131490 h 131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77519" h="1314896">
                  <a:moveTo>
                    <a:pt x="0" y="131490"/>
                  </a:moveTo>
                  <a:cubicBezTo>
                    <a:pt x="0" y="58870"/>
                    <a:pt x="58870" y="0"/>
                    <a:pt x="131490" y="0"/>
                  </a:cubicBezTo>
                  <a:lnTo>
                    <a:pt x="3646029" y="0"/>
                  </a:lnTo>
                  <a:cubicBezTo>
                    <a:pt x="3718649" y="0"/>
                    <a:pt x="3777519" y="58870"/>
                    <a:pt x="3777519" y="131490"/>
                  </a:cubicBezTo>
                  <a:lnTo>
                    <a:pt x="3777519" y="1183406"/>
                  </a:lnTo>
                  <a:cubicBezTo>
                    <a:pt x="3777519" y="1256026"/>
                    <a:pt x="3718649" y="1314896"/>
                    <a:pt x="3646029" y="1314896"/>
                  </a:cubicBezTo>
                  <a:lnTo>
                    <a:pt x="131490" y="1314896"/>
                  </a:lnTo>
                  <a:cubicBezTo>
                    <a:pt x="58870" y="1314896"/>
                    <a:pt x="0" y="1256026"/>
                    <a:pt x="0" y="1183406"/>
                  </a:cubicBezTo>
                  <a:lnTo>
                    <a:pt x="0" y="131490"/>
                  </a:lnTo>
                  <a:close/>
                </a:path>
              </a:pathLst>
            </a:custGeom>
            <a:solidFill>
              <a:srgbClr val="FFFFCC"/>
            </a:solidFill>
            <a:ln w="28575"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517" tIns="65182" rIns="78517" bIns="65182" numCol="1" spcCol="1270" anchor="ctr" anchorCtr="0">
              <a:noAutofit/>
            </a:bodyPr>
            <a:lstStyle/>
            <a:p>
              <a:pPr marL="0" lvl="0" indent="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</a:rPr>
                <a:t>Develop a machine learning model to predict customer churn with a ROC-AUC score of at least 85%.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2FAC63-92E9-D1D8-DAB3-340B8ADEEC45}"/>
              </a:ext>
            </a:extLst>
          </p:cNvPr>
          <p:cNvGrpSpPr/>
          <p:nvPr/>
        </p:nvGrpSpPr>
        <p:grpSpPr>
          <a:xfrm>
            <a:off x="7580433" y="2925546"/>
            <a:ext cx="4090569" cy="3287242"/>
            <a:chOff x="7580433" y="2925546"/>
            <a:chExt cx="4090569" cy="3287242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5A1E5E0-9905-4C74-7357-891B0610B2E6}"/>
                </a:ext>
              </a:extLst>
            </p:cNvPr>
            <p:cNvSpPr/>
            <p:nvPr/>
          </p:nvSpPr>
          <p:spPr>
            <a:xfrm>
              <a:off x="7580433" y="2925546"/>
              <a:ext cx="262979" cy="262979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629793"/>
                  </a:lnTo>
                  <a:lnTo>
                    <a:pt x="262979" y="2629793"/>
                  </a:lnTo>
                </a:path>
              </a:pathLst>
            </a:custGeom>
            <a:noFill/>
            <a:ln w="28575">
              <a:solidFill>
                <a:srgbClr val="FFFFCC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C2DCCBC-3D6A-FE68-9625-C82C515367D4}"/>
                </a:ext>
              </a:extLst>
            </p:cNvPr>
            <p:cNvSpPr/>
            <p:nvPr/>
          </p:nvSpPr>
          <p:spPr>
            <a:xfrm>
              <a:off x="7843412" y="4897892"/>
              <a:ext cx="3827590" cy="1314896"/>
            </a:xfrm>
            <a:custGeom>
              <a:avLst/>
              <a:gdLst>
                <a:gd name="connsiteX0" fmla="*/ 0 w 3827590"/>
                <a:gd name="connsiteY0" fmla="*/ 131490 h 1314896"/>
                <a:gd name="connsiteX1" fmla="*/ 131490 w 3827590"/>
                <a:gd name="connsiteY1" fmla="*/ 0 h 1314896"/>
                <a:gd name="connsiteX2" fmla="*/ 3696100 w 3827590"/>
                <a:gd name="connsiteY2" fmla="*/ 0 h 1314896"/>
                <a:gd name="connsiteX3" fmla="*/ 3827590 w 3827590"/>
                <a:gd name="connsiteY3" fmla="*/ 131490 h 1314896"/>
                <a:gd name="connsiteX4" fmla="*/ 3827590 w 3827590"/>
                <a:gd name="connsiteY4" fmla="*/ 1183406 h 1314896"/>
                <a:gd name="connsiteX5" fmla="*/ 3696100 w 3827590"/>
                <a:gd name="connsiteY5" fmla="*/ 1314896 h 1314896"/>
                <a:gd name="connsiteX6" fmla="*/ 131490 w 3827590"/>
                <a:gd name="connsiteY6" fmla="*/ 1314896 h 1314896"/>
                <a:gd name="connsiteX7" fmla="*/ 0 w 3827590"/>
                <a:gd name="connsiteY7" fmla="*/ 1183406 h 1314896"/>
                <a:gd name="connsiteX8" fmla="*/ 0 w 3827590"/>
                <a:gd name="connsiteY8" fmla="*/ 131490 h 131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7590" h="1314896">
                  <a:moveTo>
                    <a:pt x="0" y="131490"/>
                  </a:moveTo>
                  <a:cubicBezTo>
                    <a:pt x="0" y="58870"/>
                    <a:pt x="58870" y="0"/>
                    <a:pt x="131490" y="0"/>
                  </a:cubicBezTo>
                  <a:lnTo>
                    <a:pt x="3696100" y="0"/>
                  </a:lnTo>
                  <a:cubicBezTo>
                    <a:pt x="3768720" y="0"/>
                    <a:pt x="3827590" y="58870"/>
                    <a:pt x="3827590" y="131490"/>
                  </a:cubicBezTo>
                  <a:lnTo>
                    <a:pt x="3827590" y="1183406"/>
                  </a:lnTo>
                  <a:cubicBezTo>
                    <a:pt x="3827590" y="1256026"/>
                    <a:pt x="3768720" y="1314896"/>
                    <a:pt x="3696100" y="1314896"/>
                  </a:cubicBezTo>
                  <a:lnTo>
                    <a:pt x="131490" y="1314896"/>
                  </a:lnTo>
                  <a:cubicBezTo>
                    <a:pt x="58870" y="1314896"/>
                    <a:pt x="0" y="1256026"/>
                    <a:pt x="0" y="1183406"/>
                  </a:cubicBezTo>
                  <a:lnTo>
                    <a:pt x="0" y="131490"/>
                  </a:lnTo>
                  <a:close/>
                </a:path>
              </a:pathLst>
            </a:custGeom>
            <a:solidFill>
              <a:srgbClr val="FFFFCC"/>
            </a:solidFill>
            <a:ln w="28575"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517" tIns="65182" rIns="78517" bIns="65182" numCol="1" spcCol="1270" anchor="ctr" anchorCtr="0">
              <a:noAutofit/>
            </a:bodyPr>
            <a:lstStyle/>
            <a:p>
              <a:pPr marL="0" lvl="0" indent="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</a:rPr>
                <a:t>Identify the characteristics and </a:t>
              </a:r>
              <a:r>
                <a:rPr lang="en-US" sz="2000" b="1" kern="1200" dirty="0" err="1">
                  <a:solidFill>
                    <a:schemeClr val="tx1"/>
                  </a:solidFill>
                </a:rPr>
                <a:t>behaviours</a:t>
              </a:r>
              <a:r>
                <a:rPr lang="en-US" sz="2000" b="1" kern="1200" dirty="0">
                  <a:solidFill>
                    <a:schemeClr val="tx1"/>
                  </a:solidFill>
                </a:rPr>
                <a:t> that differentiate active customers </a:t>
              </a:r>
              <a:r>
                <a:rPr lang="en-US" sz="2000" b="1" dirty="0">
                  <a:solidFill>
                    <a:schemeClr val="tx1"/>
                  </a:solidFill>
                </a:rPr>
                <a:t>from</a:t>
              </a:r>
              <a:r>
                <a:rPr lang="en-US" sz="2000" b="1" kern="1200" dirty="0">
                  <a:solidFill>
                    <a:schemeClr val="tx1"/>
                  </a:solidFill>
                </a:rPr>
                <a:t> those likely to leave.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009E664-B642-2D6D-63CA-933D30CB87CF}"/>
              </a:ext>
            </a:extLst>
          </p:cNvPr>
          <p:cNvGrpSpPr/>
          <p:nvPr/>
        </p:nvGrpSpPr>
        <p:grpSpPr>
          <a:xfrm>
            <a:off x="4712286" y="2011146"/>
            <a:ext cx="5234960" cy="914400"/>
            <a:chOff x="4712286" y="2011146"/>
            <a:chExt cx="5234960" cy="9144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0B18895-85FD-014A-610F-B8FF2AE39D5A}"/>
                </a:ext>
              </a:extLst>
            </p:cNvPr>
            <p:cNvSpPr/>
            <p:nvPr/>
          </p:nvSpPr>
          <p:spPr>
            <a:xfrm>
              <a:off x="7317453" y="2011146"/>
              <a:ext cx="2629793" cy="914400"/>
            </a:xfrm>
            <a:custGeom>
              <a:avLst/>
              <a:gdLst>
                <a:gd name="connsiteX0" fmla="*/ 0 w 2629793"/>
                <a:gd name="connsiteY0" fmla="*/ 131490 h 1314896"/>
                <a:gd name="connsiteX1" fmla="*/ 131490 w 2629793"/>
                <a:gd name="connsiteY1" fmla="*/ 0 h 1314896"/>
                <a:gd name="connsiteX2" fmla="*/ 2498303 w 2629793"/>
                <a:gd name="connsiteY2" fmla="*/ 0 h 1314896"/>
                <a:gd name="connsiteX3" fmla="*/ 2629793 w 2629793"/>
                <a:gd name="connsiteY3" fmla="*/ 131490 h 1314896"/>
                <a:gd name="connsiteX4" fmla="*/ 2629793 w 2629793"/>
                <a:gd name="connsiteY4" fmla="*/ 1183406 h 1314896"/>
                <a:gd name="connsiteX5" fmla="*/ 2498303 w 2629793"/>
                <a:gd name="connsiteY5" fmla="*/ 1314896 h 1314896"/>
                <a:gd name="connsiteX6" fmla="*/ 131490 w 2629793"/>
                <a:gd name="connsiteY6" fmla="*/ 1314896 h 1314896"/>
                <a:gd name="connsiteX7" fmla="*/ 0 w 2629793"/>
                <a:gd name="connsiteY7" fmla="*/ 1183406 h 1314896"/>
                <a:gd name="connsiteX8" fmla="*/ 0 w 2629793"/>
                <a:gd name="connsiteY8" fmla="*/ 131490 h 131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9793" h="1314896">
                  <a:moveTo>
                    <a:pt x="0" y="131490"/>
                  </a:moveTo>
                  <a:cubicBezTo>
                    <a:pt x="0" y="58870"/>
                    <a:pt x="58870" y="0"/>
                    <a:pt x="131490" y="0"/>
                  </a:cubicBezTo>
                  <a:lnTo>
                    <a:pt x="2498303" y="0"/>
                  </a:lnTo>
                  <a:cubicBezTo>
                    <a:pt x="2570923" y="0"/>
                    <a:pt x="2629793" y="58870"/>
                    <a:pt x="2629793" y="131490"/>
                  </a:cubicBezTo>
                  <a:lnTo>
                    <a:pt x="2629793" y="1183406"/>
                  </a:lnTo>
                  <a:cubicBezTo>
                    <a:pt x="2629793" y="1256026"/>
                    <a:pt x="2570923" y="1314896"/>
                    <a:pt x="2498303" y="1314896"/>
                  </a:cubicBezTo>
                  <a:lnTo>
                    <a:pt x="131490" y="1314896"/>
                  </a:lnTo>
                  <a:cubicBezTo>
                    <a:pt x="58870" y="1314896"/>
                    <a:pt x="0" y="1256026"/>
                    <a:pt x="0" y="1183406"/>
                  </a:cubicBezTo>
                  <a:lnTo>
                    <a:pt x="0" y="131490"/>
                  </a:lnTo>
                  <a:close/>
                </a:path>
              </a:pathLst>
            </a:custGeom>
            <a:solidFill>
              <a:srgbClr val="008FFF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902" tIns="86772" rIns="110902" bIns="86772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b="1" kern="1200" dirty="0">
                  <a:solidFill>
                    <a:srgbClr val="FFFF00"/>
                  </a:solidFill>
                </a:rPr>
                <a:t>Objectives</a:t>
              </a:r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19311556-E01E-F774-FCA3-9FB5E2383CCF}"/>
                </a:ext>
              </a:extLst>
            </p:cNvPr>
            <p:cNvSpPr/>
            <p:nvPr/>
          </p:nvSpPr>
          <p:spPr>
            <a:xfrm>
              <a:off x="4712286" y="2185893"/>
              <a:ext cx="1240604" cy="564906"/>
            </a:xfrm>
            <a:prstGeom prst="rightArrow">
              <a:avLst/>
            </a:prstGeom>
            <a:solidFill>
              <a:srgbClr val="FFFFCC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Picture 3" descr="A blue circle with yellow and yellow circles and a dart in center&#10;&#10;Description automatically generated">
              <a:extLst>
                <a:ext uri="{FF2B5EF4-FFF2-40B4-BE49-F238E27FC236}">
                  <a16:creationId xmlns:a16="http://schemas.microsoft.com/office/drawing/2014/main" id="{7E67C1C3-6217-16CB-FD67-1D2FA9F34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1563" y="2011146"/>
              <a:ext cx="914400" cy="9144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B4743EB-4DE8-F90B-1541-41B1F9A8EDFF}"/>
              </a:ext>
            </a:extLst>
          </p:cNvPr>
          <p:cNvGrpSpPr/>
          <p:nvPr/>
        </p:nvGrpSpPr>
        <p:grpSpPr>
          <a:xfrm>
            <a:off x="664158" y="2011146"/>
            <a:ext cx="3729455" cy="914400"/>
            <a:chOff x="664158" y="2011146"/>
            <a:chExt cx="3729455" cy="9144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F6565FE-263A-7690-3DE2-B66C0E1F4618}"/>
                </a:ext>
              </a:extLst>
            </p:cNvPr>
            <p:cNvSpPr/>
            <p:nvPr/>
          </p:nvSpPr>
          <p:spPr>
            <a:xfrm>
              <a:off x="1763820" y="2011146"/>
              <a:ext cx="2629793" cy="914400"/>
            </a:xfrm>
            <a:custGeom>
              <a:avLst/>
              <a:gdLst>
                <a:gd name="connsiteX0" fmla="*/ 0 w 2629793"/>
                <a:gd name="connsiteY0" fmla="*/ 131490 h 1314896"/>
                <a:gd name="connsiteX1" fmla="*/ 131490 w 2629793"/>
                <a:gd name="connsiteY1" fmla="*/ 0 h 1314896"/>
                <a:gd name="connsiteX2" fmla="*/ 2498303 w 2629793"/>
                <a:gd name="connsiteY2" fmla="*/ 0 h 1314896"/>
                <a:gd name="connsiteX3" fmla="*/ 2629793 w 2629793"/>
                <a:gd name="connsiteY3" fmla="*/ 131490 h 1314896"/>
                <a:gd name="connsiteX4" fmla="*/ 2629793 w 2629793"/>
                <a:gd name="connsiteY4" fmla="*/ 1183406 h 1314896"/>
                <a:gd name="connsiteX5" fmla="*/ 2498303 w 2629793"/>
                <a:gd name="connsiteY5" fmla="*/ 1314896 h 1314896"/>
                <a:gd name="connsiteX6" fmla="*/ 131490 w 2629793"/>
                <a:gd name="connsiteY6" fmla="*/ 1314896 h 1314896"/>
                <a:gd name="connsiteX7" fmla="*/ 0 w 2629793"/>
                <a:gd name="connsiteY7" fmla="*/ 1183406 h 1314896"/>
                <a:gd name="connsiteX8" fmla="*/ 0 w 2629793"/>
                <a:gd name="connsiteY8" fmla="*/ 131490 h 131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9793" h="1314896">
                  <a:moveTo>
                    <a:pt x="0" y="131490"/>
                  </a:moveTo>
                  <a:cubicBezTo>
                    <a:pt x="0" y="58870"/>
                    <a:pt x="58870" y="0"/>
                    <a:pt x="131490" y="0"/>
                  </a:cubicBezTo>
                  <a:lnTo>
                    <a:pt x="2498303" y="0"/>
                  </a:lnTo>
                  <a:cubicBezTo>
                    <a:pt x="2570923" y="0"/>
                    <a:pt x="2629793" y="58870"/>
                    <a:pt x="2629793" y="131490"/>
                  </a:cubicBezTo>
                  <a:lnTo>
                    <a:pt x="2629793" y="1183406"/>
                  </a:lnTo>
                  <a:cubicBezTo>
                    <a:pt x="2629793" y="1256026"/>
                    <a:pt x="2570923" y="1314896"/>
                    <a:pt x="2498303" y="1314896"/>
                  </a:cubicBezTo>
                  <a:lnTo>
                    <a:pt x="131490" y="1314896"/>
                  </a:lnTo>
                  <a:cubicBezTo>
                    <a:pt x="58870" y="1314896"/>
                    <a:pt x="0" y="1256026"/>
                    <a:pt x="0" y="1183406"/>
                  </a:cubicBezTo>
                  <a:lnTo>
                    <a:pt x="0" y="131490"/>
                  </a:lnTo>
                  <a:close/>
                </a:path>
              </a:pathLst>
            </a:custGeom>
            <a:solidFill>
              <a:srgbClr val="008FFF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427" tIns="93122" rIns="120427" bIns="93122" numCol="1" spcCol="1270" anchor="ctr" anchorCtr="0">
              <a:noAutofit/>
            </a:bodyPr>
            <a:lstStyle/>
            <a:p>
              <a:pPr marL="0" lvl="0" indent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300" b="1" kern="1200" dirty="0">
                  <a:solidFill>
                    <a:srgbClr val="FFFF00"/>
                  </a:solidFill>
                </a:rPr>
                <a:t>Problems</a:t>
              </a:r>
              <a:endParaRPr lang="en-US" sz="4300" kern="1200" dirty="0"/>
            </a:p>
          </p:txBody>
        </p:sp>
        <p:pic>
          <p:nvPicPr>
            <p:cNvPr id="6" name="Picture 5" descr="A blue circle with a yellow question mark in it&#10;&#10;Description automatically generated">
              <a:extLst>
                <a:ext uri="{FF2B5EF4-FFF2-40B4-BE49-F238E27FC236}">
                  <a16:creationId xmlns:a16="http://schemas.microsoft.com/office/drawing/2014/main" id="{1577AF3A-1102-B50E-9BAE-A5F1AF16D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158" y="2011146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352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197A-B407-96E7-CDAA-7A43902E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Current State Analysis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2F8172-109A-CD2D-49C8-56B0FA0F3AC6}"/>
              </a:ext>
            </a:extLst>
          </p:cNvPr>
          <p:cNvSpPr/>
          <p:nvPr/>
        </p:nvSpPr>
        <p:spPr>
          <a:xfrm>
            <a:off x="488160" y="3194845"/>
            <a:ext cx="2456688" cy="2959237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BB019B-1F52-E23E-C57B-4C84494CFE44}"/>
              </a:ext>
            </a:extLst>
          </p:cNvPr>
          <p:cNvGrpSpPr/>
          <p:nvPr/>
        </p:nvGrpSpPr>
        <p:grpSpPr>
          <a:xfrm>
            <a:off x="488160" y="2102653"/>
            <a:ext cx="2383536" cy="4049623"/>
            <a:chOff x="488160" y="2102653"/>
            <a:chExt cx="2383536" cy="404962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AA7B7B5-9CB8-B3E4-999B-CE51C198D064}"/>
                </a:ext>
              </a:extLst>
            </p:cNvPr>
            <p:cNvGrpSpPr/>
            <p:nvPr/>
          </p:nvGrpSpPr>
          <p:grpSpPr>
            <a:xfrm>
              <a:off x="488160" y="2102653"/>
              <a:ext cx="2383536" cy="655396"/>
              <a:chOff x="518160" y="2099920"/>
              <a:chExt cx="2383536" cy="655396"/>
            </a:xfrm>
          </p:grpSpPr>
          <p:sp>
            <p:nvSpPr>
              <p:cNvPr id="5" name="Rectangle: Single Corner Snipped 4">
                <a:extLst>
                  <a:ext uri="{FF2B5EF4-FFF2-40B4-BE49-F238E27FC236}">
                    <a16:creationId xmlns:a16="http://schemas.microsoft.com/office/drawing/2014/main" id="{0C171A9A-5838-985E-BDD7-28DFFA6CB5E1}"/>
                  </a:ext>
                </a:extLst>
              </p:cNvPr>
              <p:cNvSpPr/>
              <p:nvPr/>
            </p:nvSpPr>
            <p:spPr>
              <a:xfrm>
                <a:off x="1410182" y="2115236"/>
                <a:ext cx="1491514" cy="640080"/>
              </a:xfrm>
              <a:prstGeom prst="snip1Rect">
                <a:avLst/>
              </a:prstGeom>
              <a:solidFill>
                <a:srgbClr val="008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FFFF00"/>
                    </a:solidFill>
                  </a:rPr>
                  <a:t>Insufficient Insights</a:t>
                </a:r>
              </a:p>
            </p:txBody>
          </p:sp>
          <p:pic>
            <p:nvPicPr>
              <p:cNvPr id="14" name="Picture 13" descr="A blue circle with a yellow light bulb and a gear inside&#10;&#10;Description automatically generated">
                <a:extLst>
                  <a:ext uri="{FF2B5EF4-FFF2-40B4-BE49-F238E27FC236}">
                    <a16:creationId xmlns:a16="http://schemas.microsoft.com/office/drawing/2014/main" id="{091988E5-275D-CE0D-BBFD-0251137CA1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160" y="2099920"/>
                <a:ext cx="640080" cy="640080"/>
              </a:xfrm>
              <a:prstGeom prst="rect">
                <a:avLst/>
              </a:prstGeom>
            </p:spPr>
          </p:pic>
        </p:grp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7CC6623-8FC9-626B-FDA1-C6116D237189}"/>
                </a:ext>
              </a:extLst>
            </p:cNvPr>
            <p:cNvSpPr/>
            <p:nvPr/>
          </p:nvSpPr>
          <p:spPr>
            <a:xfrm>
              <a:off x="488160" y="3196650"/>
              <a:ext cx="2286000" cy="1182250"/>
            </a:xfrm>
            <a:custGeom>
              <a:avLst/>
              <a:gdLst>
                <a:gd name="connsiteX0" fmla="*/ 0 w 2456688"/>
                <a:gd name="connsiteY0" fmla="*/ 118225 h 1182250"/>
                <a:gd name="connsiteX1" fmla="*/ 118225 w 2456688"/>
                <a:gd name="connsiteY1" fmla="*/ 0 h 1182250"/>
                <a:gd name="connsiteX2" fmla="*/ 2338463 w 2456688"/>
                <a:gd name="connsiteY2" fmla="*/ 0 h 1182250"/>
                <a:gd name="connsiteX3" fmla="*/ 2456688 w 2456688"/>
                <a:gd name="connsiteY3" fmla="*/ 118225 h 1182250"/>
                <a:gd name="connsiteX4" fmla="*/ 2456688 w 2456688"/>
                <a:gd name="connsiteY4" fmla="*/ 1064025 h 1182250"/>
                <a:gd name="connsiteX5" fmla="*/ 2338463 w 2456688"/>
                <a:gd name="connsiteY5" fmla="*/ 1182250 h 1182250"/>
                <a:gd name="connsiteX6" fmla="*/ 118225 w 2456688"/>
                <a:gd name="connsiteY6" fmla="*/ 1182250 h 1182250"/>
                <a:gd name="connsiteX7" fmla="*/ 0 w 2456688"/>
                <a:gd name="connsiteY7" fmla="*/ 1064025 h 1182250"/>
                <a:gd name="connsiteX8" fmla="*/ 0 w 2456688"/>
                <a:gd name="connsiteY8" fmla="*/ 118225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6688" h="1182250">
                  <a:moveTo>
                    <a:pt x="0" y="118225"/>
                  </a:moveTo>
                  <a:cubicBezTo>
                    <a:pt x="0" y="52931"/>
                    <a:pt x="52931" y="0"/>
                    <a:pt x="118225" y="0"/>
                  </a:cubicBezTo>
                  <a:lnTo>
                    <a:pt x="2338463" y="0"/>
                  </a:lnTo>
                  <a:cubicBezTo>
                    <a:pt x="2403757" y="0"/>
                    <a:pt x="2456688" y="52931"/>
                    <a:pt x="2456688" y="118225"/>
                  </a:cubicBezTo>
                  <a:lnTo>
                    <a:pt x="2456688" y="1064025"/>
                  </a:lnTo>
                  <a:cubicBezTo>
                    <a:pt x="2456688" y="1129319"/>
                    <a:pt x="2403757" y="1182250"/>
                    <a:pt x="2338463" y="1182250"/>
                  </a:cubicBezTo>
                  <a:lnTo>
                    <a:pt x="118225" y="1182250"/>
                  </a:lnTo>
                  <a:cubicBezTo>
                    <a:pt x="52931" y="1182250"/>
                    <a:pt x="0" y="1129319"/>
                    <a:pt x="0" y="1064025"/>
                  </a:cubicBezTo>
                  <a:lnTo>
                    <a:pt x="0" y="118225"/>
                  </a:lnTo>
                  <a:close/>
                </a:path>
              </a:pathLst>
            </a:custGeom>
            <a:solidFill>
              <a:srgbClr val="FFFFCC"/>
            </a:solidFill>
            <a:ln w="28575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587" tIns="95587" rIns="95587" bIns="95587" numCol="1" spcCol="1270" anchor="t" anchorCtr="0">
              <a:noAutofit/>
            </a:bodyPr>
            <a:lstStyle/>
            <a:p>
              <a:pPr marL="285750" lvl="1" indent="-2857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chemeClr val="tx1"/>
                  </a:solidFill>
                </a:rPr>
                <a:t>Why customers left?</a:t>
              </a:r>
            </a:p>
            <a:p>
              <a:pPr marL="285750" lvl="1" indent="-2857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chemeClr val="tx1"/>
                  </a:solidFill>
                </a:rPr>
                <a:t>Who will be </a:t>
              </a:r>
              <a:r>
                <a:rPr lang="en-US" sz="1600" b="1" kern="1200" dirty="0">
                  <a:solidFill>
                    <a:schemeClr val="tx1"/>
                  </a:solidFill>
                </a:rPr>
                <a:t>the next one to leave?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7614E3F-BAD2-BB92-24D4-F11AA2FA0685}"/>
                </a:ext>
              </a:extLst>
            </p:cNvPr>
            <p:cNvGrpSpPr/>
            <p:nvPr/>
          </p:nvGrpSpPr>
          <p:grpSpPr>
            <a:xfrm>
              <a:off x="488160" y="4452791"/>
              <a:ext cx="2286000" cy="1699485"/>
              <a:chOff x="488160" y="4452791"/>
              <a:chExt cx="2286000" cy="1699485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1E83715-C197-96FF-A3F0-9EF65B9AD2B5}"/>
                  </a:ext>
                </a:extLst>
              </p:cNvPr>
              <p:cNvSpPr/>
              <p:nvPr/>
            </p:nvSpPr>
            <p:spPr>
              <a:xfrm>
                <a:off x="1365153" y="4452791"/>
                <a:ext cx="532013" cy="443344"/>
              </a:xfrm>
              <a:custGeom>
                <a:avLst/>
                <a:gdLst>
                  <a:gd name="connsiteX0" fmla="*/ 0 w 443343"/>
                  <a:gd name="connsiteY0" fmla="*/ 106402 h 532012"/>
                  <a:gd name="connsiteX1" fmla="*/ 221672 w 443343"/>
                  <a:gd name="connsiteY1" fmla="*/ 106402 h 532012"/>
                  <a:gd name="connsiteX2" fmla="*/ 221672 w 443343"/>
                  <a:gd name="connsiteY2" fmla="*/ 0 h 532012"/>
                  <a:gd name="connsiteX3" fmla="*/ 443343 w 443343"/>
                  <a:gd name="connsiteY3" fmla="*/ 266006 h 532012"/>
                  <a:gd name="connsiteX4" fmla="*/ 221672 w 443343"/>
                  <a:gd name="connsiteY4" fmla="*/ 532012 h 532012"/>
                  <a:gd name="connsiteX5" fmla="*/ 221672 w 443343"/>
                  <a:gd name="connsiteY5" fmla="*/ 425610 h 532012"/>
                  <a:gd name="connsiteX6" fmla="*/ 0 w 443343"/>
                  <a:gd name="connsiteY6" fmla="*/ 425610 h 532012"/>
                  <a:gd name="connsiteX7" fmla="*/ 0 w 443343"/>
                  <a:gd name="connsiteY7" fmla="*/ 106402 h 532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3343" h="532012">
                    <a:moveTo>
                      <a:pt x="354674" y="1"/>
                    </a:moveTo>
                    <a:lnTo>
                      <a:pt x="354674" y="266007"/>
                    </a:lnTo>
                    <a:lnTo>
                      <a:pt x="443343" y="266007"/>
                    </a:lnTo>
                    <a:lnTo>
                      <a:pt x="221672" y="532011"/>
                    </a:lnTo>
                    <a:lnTo>
                      <a:pt x="0" y="266007"/>
                    </a:lnTo>
                    <a:lnTo>
                      <a:pt x="88669" y="266007"/>
                    </a:lnTo>
                    <a:lnTo>
                      <a:pt x="88669" y="1"/>
                    </a:lnTo>
                    <a:lnTo>
                      <a:pt x="354674" y="1"/>
                    </a:lnTo>
                    <a:close/>
                  </a:path>
                </a:pathLst>
              </a:custGeom>
              <a:solidFill>
                <a:srgbClr val="FFFFCC"/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6403" tIns="1" rIns="106402" bIns="133003" numCol="1" spcCol="1270" anchor="ctr" anchorCtr="0">
                <a:noAutofit/>
              </a:bodyPr>
              <a:lstStyle/>
              <a:p>
                <a:pPr marL="0" lvl="0" indent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200" kern="1200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8E08FDD-0DCB-EAF4-6173-51E3F677AE0F}"/>
                  </a:ext>
                </a:extLst>
              </p:cNvPr>
              <p:cNvSpPr/>
              <p:nvPr/>
            </p:nvSpPr>
            <p:spPr>
              <a:xfrm>
                <a:off x="488160" y="4970026"/>
                <a:ext cx="2286000" cy="1182250"/>
              </a:xfrm>
              <a:custGeom>
                <a:avLst/>
                <a:gdLst>
                  <a:gd name="connsiteX0" fmla="*/ 0 w 2456688"/>
                  <a:gd name="connsiteY0" fmla="*/ 118225 h 1182250"/>
                  <a:gd name="connsiteX1" fmla="*/ 118225 w 2456688"/>
                  <a:gd name="connsiteY1" fmla="*/ 0 h 1182250"/>
                  <a:gd name="connsiteX2" fmla="*/ 2338463 w 2456688"/>
                  <a:gd name="connsiteY2" fmla="*/ 0 h 1182250"/>
                  <a:gd name="connsiteX3" fmla="*/ 2456688 w 2456688"/>
                  <a:gd name="connsiteY3" fmla="*/ 118225 h 1182250"/>
                  <a:gd name="connsiteX4" fmla="*/ 2456688 w 2456688"/>
                  <a:gd name="connsiteY4" fmla="*/ 1064025 h 1182250"/>
                  <a:gd name="connsiteX5" fmla="*/ 2338463 w 2456688"/>
                  <a:gd name="connsiteY5" fmla="*/ 1182250 h 1182250"/>
                  <a:gd name="connsiteX6" fmla="*/ 118225 w 2456688"/>
                  <a:gd name="connsiteY6" fmla="*/ 1182250 h 1182250"/>
                  <a:gd name="connsiteX7" fmla="*/ 0 w 2456688"/>
                  <a:gd name="connsiteY7" fmla="*/ 1064025 h 1182250"/>
                  <a:gd name="connsiteX8" fmla="*/ 0 w 2456688"/>
                  <a:gd name="connsiteY8" fmla="*/ 118225 h 1182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6688" h="1182250">
                    <a:moveTo>
                      <a:pt x="0" y="118225"/>
                    </a:moveTo>
                    <a:cubicBezTo>
                      <a:pt x="0" y="52931"/>
                      <a:pt x="52931" y="0"/>
                      <a:pt x="118225" y="0"/>
                    </a:cubicBezTo>
                    <a:lnTo>
                      <a:pt x="2338463" y="0"/>
                    </a:lnTo>
                    <a:cubicBezTo>
                      <a:pt x="2403757" y="0"/>
                      <a:pt x="2456688" y="52931"/>
                      <a:pt x="2456688" y="118225"/>
                    </a:cubicBezTo>
                    <a:lnTo>
                      <a:pt x="2456688" y="1064025"/>
                    </a:lnTo>
                    <a:cubicBezTo>
                      <a:pt x="2456688" y="1129319"/>
                      <a:pt x="2403757" y="1182250"/>
                      <a:pt x="2338463" y="1182250"/>
                    </a:cubicBezTo>
                    <a:lnTo>
                      <a:pt x="118225" y="1182250"/>
                    </a:lnTo>
                    <a:cubicBezTo>
                      <a:pt x="52931" y="1182250"/>
                      <a:pt x="0" y="1129319"/>
                      <a:pt x="0" y="1064025"/>
                    </a:cubicBezTo>
                    <a:lnTo>
                      <a:pt x="0" y="118225"/>
                    </a:lnTo>
                    <a:close/>
                  </a:path>
                </a:pathLst>
              </a:custGeom>
              <a:solidFill>
                <a:srgbClr val="FFFFCC"/>
              </a:solidFill>
              <a:ln w="285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5587" tIns="95587" rIns="95587" bIns="95587" numCol="1" spcCol="1270" anchor="t" anchorCtr="0">
                <a:noAutofit/>
              </a:bodyPr>
              <a:lstStyle/>
              <a:p>
                <a:pPr marL="285750" lvl="1" indent="-2857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Arial" panose="020B0604020202020204" pitchFamily="34" charset="0"/>
                  <a:buChar char="•"/>
                </a:pPr>
                <a:r>
                  <a:rPr lang="en-US" sz="1600" b="1" kern="1200" dirty="0">
                    <a:solidFill>
                      <a:schemeClr val="tx1"/>
                    </a:solidFill>
                  </a:rPr>
                  <a:t>Loss of customers and profits</a:t>
                </a:r>
              </a:p>
              <a:p>
                <a:pPr marL="285750" lvl="1" indent="-2857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Arial" panose="020B0604020202020204" pitchFamily="34" charset="0"/>
                  <a:buChar char="•"/>
                </a:pPr>
                <a:r>
                  <a:rPr lang="en-US" sz="1600" b="1" kern="1200" dirty="0">
                    <a:solidFill>
                      <a:schemeClr val="tx1"/>
                    </a:solidFill>
                  </a:rPr>
                  <a:t>Waste of resources</a:t>
                </a:r>
              </a:p>
            </p:txBody>
          </p:sp>
        </p:grp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F259EB28-952D-2FAC-0BEE-27937C5366CD}"/>
              </a:ext>
            </a:extLst>
          </p:cNvPr>
          <p:cNvSpPr/>
          <p:nvPr/>
        </p:nvSpPr>
        <p:spPr>
          <a:xfrm>
            <a:off x="3382584" y="3186891"/>
            <a:ext cx="2456688" cy="2959237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2F07E4-3B64-ACF6-C851-9356078D93EB}"/>
              </a:ext>
            </a:extLst>
          </p:cNvPr>
          <p:cNvGrpSpPr/>
          <p:nvPr/>
        </p:nvGrpSpPr>
        <p:grpSpPr>
          <a:xfrm>
            <a:off x="3382584" y="2094700"/>
            <a:ext cx="2449278" cy="4051065"/>
            <a:chOff x="3382584" y="2094700"/>
            <a:chExt cx="2449278" cy="405106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30A077C-7AEF-3194-3B61-96BCAE2EE8E7}"/>
                </a:ext>
              </a:extLst>
            </p:cNvPr>
            <p:cNvGrpSpPr/>
            <p:nvPr/>
          </p:nvGrpSpPr>
          <p:grpSpPr>
            <a:xfrm>
              <a:off x="3382584" y="2094700"/>
              <a:ext cx="2383536" cy="640080"/>
              <a:chOff x="518160" y="3271304"/>
              <a:chExt cx="2383536" cy="640080"/>
            </a:xfrm>
          </p:grpSpPr>
          <p:sp>
            <p:nvSpPr>
              <p:cNvPr id="6" name="Rectangle: Single Corner Snipped 5">
                <a:extLst>
                  <a:ext uri="{FF2B5EF4-FFF2-40B4-BE49-F238E27FC236}">
                    <a16:creationId xmlns:a16="http://schemas.microsoft.com/office/drawing/2014/main" id="{49BD7CD2-1E2D-0F10-BD99-6A750CE758DE}"/>
                  </a:ext>
                </a:extLst>
              </p:cNvPr>
              <p:cNvSpPr/>
              <p:nvPr/>
            </p:nvSpPr>
            <p:spPr>
              <a:xfrm>
                <a:off x="1440182" y="3271304"/>
                <a:ext cx="1461514" cy="640080"/>
              </a:xfrm>
              <a:prstGeom prst="snip1Rect">
                <a:avLst/>
              </a:prstGeom>
              <a:solidFill>
                <a:srgbClr val="008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FFFF00"/>
                    </a:solidFill>
                  </a:rPr>
                  <a:t>Data</a:t>
                </a:r>
                <a:br>
                  <a:rPr lang="en-US" b="1" dirty="0">
                    <a:solidFill>
                      <a:srgbClr val="FFFF00"/>
                    </a:solidFill>
                  </a:rPr>
                </a:br>
                <a:r>
                  <a:rPr lang="en-US" b="1" dirty="0">
                    <a:solidFill>
                      <a:srgbClr val="FFFF00"/>
                    </a:solidFill>
                  </a:rPr>
                  <a:t>Silos</a:t>
                </a:r>
              </a:p>
            </p:txBody>
          </p:sp>
          <p:pic>
            <p:nvPicPr>
              <p:cNvPr id="12" name="Picture 11" descr="A blue circle with yellow lines&#10;&#10;Description automatically generated">
                <a:extLst>
                  <a:ext uri="{FF2B5EF4-FFF2-40B4-BE49-F238E27FC236}">
                    <a16:creationId xmlns:a16="http://schemas.microsoft.com/office/drawing/2014/main" id="{5136CE9E-1A81-3C98-7FCE-33D488D4CA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160" y="3271304"/>
                <a:ext cx="640080" cy="640080"/>
              </a:xfrm>
              <a:prstGeom prst="rect">
                <a:avLst/>
              </a:prstGeom>
            </p:spPr>
          </p:pic>
        </p:grp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98E0445-3FF8-41A0-F886-4F42D8BA2489}"/>
                </a:ext>
              </a:extLst>
            </p:cNvPr>
            <p:cNvSpPr/>
            <p:nvPr/>
          </p:nvSpPr>
          <p:spPr>
            <a:xfrm>
              <a:off x="3545862" y="3187252"/>
              <a:ext cx="2286000" cy="1183405"/>
            </a:xfrm>
            <a:custGeom>
              <a:avLst/>
              <a:gdLst>
                <a:gd name="connsiteX0" fmla="*/ 0 w 2130130"/>
                <a:gd name="connsiteY0" fmla="*/ 118341 h 1183405"/>
                <a:gd name="connsiteX1" fmla="*/ 118341 w 2130130"/>
                <a:gd name="connsiteY1" fmla="*/ 0 h 1183405"/>
                <a:gd name="connsiteX2" fmla="*/ 2011790 w 2130130"/>
                <a:gd name="connsiteY2" fmla="*/ 0 h 1183405"/>
                <a:gd name="connsiteX3" fmla="*/ 2130131 w 2130130"/>
                <a:gd name="connsiteY3" fmla="*/ 118341 h 1183405"/>
                <a:gd name="connsiteX4" fmla="*/ 2130130 w 2130130"/>
                <a:gd name="connsiteY4" fmla="*/ 1065065 h 1183405"/>
                <a:gd name="connsiteX5" fmla="*/ 2011789 w 2130130"/>
                <a:gd name="connsiteY5" fmla="*/ 1183406 h 1183405"/>
                <a:gd name="connsiteX6" fmla="*/ 118341 w 2130130"/>
                <a:gd name="connsiteY6" fmla="*/ 1183405 h 1183405"/>
                <a:gd name="connsiteX7" fmla="*/ 0 w 2130130"/>
                <a:gd name="connsiteY7" fmla="*/ 1065064 h 1183405"/>
                <a:gd name="connsiteX8" fmla="*/ 0 w 2130130"/>
                <a:gd name="connsiteY8" fmla="*/ 118341 h 1183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0130" h="1183405">
                  <a:moveTo>
                    <a:pt x="0" y="118341"/>
                  </a:moveTo>
                  <a:cubicBezTo>
                    <a:pt x="0" y="52983"/>
                    <a:pt x="52983" y="0"/>
                    <a:pt x="118341" y="0"/>
                  </a:cubicBezTo>
                  <a:lnTo>
                    <a:pt x="2011790" y="0"/>
                  </a:lnTo>
                  <a:cubicBezTo>
                    <a:pt x="2077148" y="0"/>
                    <a:pt x="2130131" y="52983"/>
                    <a:pt x="2130131" y="118341"/>
                  </a:cubicBezTo>
                  <a:cubicBezTo>
                    <a:pt x="2130131" y="433916"/>
                    <a:pt x="2130130" y="749490"/>
                    <a:pt x="2130130" y="1065065"/>
                  </a:cubicBezTo>
                  <a:cubicBezTo>
                    <a:pt x="2130130" y="1130423"/>
                    <a:pt x="2077147" y="1183406"/>
                    <a:pt x="2011789" y="1183406"/>
                  </a:cubicBezTo>
                  <a:lnTo>
                    <a:pt x="118341" y="1183405"/>
                  </a:lnTo>
                  <a:cubicBezTo>
                    <a:pt x="52983" y="1183405"/>
                    <a:pt x="0" y="1130422"/>
                    <a:pt x="0" y="1065064"/>
                  </a:cubicBezTo>
                  <a:lnTo>
                    <a:pt x="0" y="118341"/>
                  </a:lnTo>
                  <a:close/>
                </a:path>
              </a:pathLst>
            </a:custGeom>
            <a:solidFill>
              <a:srgbClr val="FFFFCC"/>
            </a:solidFill>
            <a:ln w="28575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621" tIns="95621" rIns="95621" bIns="95621" numCol="1" spcCol="1270" anchor="t" anchorCtr="0">
              <a:noAutofit/>
            </a:bodyPr>
            <a:lstStyle/>
            <a:p>
              <a:pPr marL="285750" lvl="1" indent="-2857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chemeClr val="tx1"/>
                  </a:solidFill>
                </a:rPr>
                <a:t>Data is </a:t>
              </a:r>
              <a:r>
                <a:rPr lang="en-US" altLang="zh-CN" sz="1600" b="1" kern="1200" dirty="0">
                  <a:solidFill>
                    <a:schemeClr val="tx1"/>
                  </a:solidFill>
                </a:rPr>
                <a:t>dispersed across different departments</a:t>
              </a:r>
              <a:endParaRPr lang="en-US" sz="1600" b="1" kern="1200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9EFEDE1-5B33-65FC-02AC-43BCEB6B8059}"/>
                </a:ext>
              </a:extLst>
            </p:cNvPr>
            <p:cNvGrpSpPr/>
            <p:nvPr/>
          </p:nvGrpSpPr>
          <p:grpSpPr>
            <a:xfrm>
              <a:off x="3545862" y="4460133"/>
              <a:ext cx="2286000" cy="1685632"/>
              <a:chOff x="3545862" y="4460133"/>
              <a:chExt cx="2286000" cy="1685632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A15F039-8115-DF87-C911-E4C7B4C84E0C}"/>
                  </a:ext>
                </a:extLst>
              </p:cNvPr>
              <p:cNvSpPr/>
              <p:nvPr/>
            </p:nvSpPr>
            <p:spPr>
              <a:xfrm>
                <a:off x="4426300" y="4460133"/>
                <a:ext cx="532533" cy="443778"/>
              </a:xfrm>
              <a:custGeom>
                <a:avLst/>
                <a:gdLst>
                  <a:gd name="connsiteX0" fmla="*/ 0 w 443777"/>
                  <a:gd name="connsiteY0" fmla="*/ 106506 h 532532"/>
                  <a:gd name="connsiteX1" fmla="*/ 221889 w 443777"/>
                  <a:gd name="connsiteY1" fmla="*/ 106506 h 532532"/>
                  <a:gd name="connsiteX2" fmla="*/ 221889 w 443777"/>
                  <a:gd name="connsiteY2" fmla="*/ 0 h 532532"/>
                  <a:gd name="connsiteX3" fmla="*/ 443777 w 443777"/>
                  <a:gd name="connsiteY3" fmla="*/ 266266 h 532532"/>
                  <a:gd name="connsiteX4" fmla="*/ 221889 w 443777"/>
                  <a:gd name="connsiteY4" fmla="*/ 532532 h 532532"/>
                  <a:gd name="connsiteX5" fmla="*/ 221889 w 443777"/>
                  <a:gd name="connsiteY5" fmla="*/ 426026 h 532532"/>
                  <a:gd name="connsiteX6" fmla="*/ 0 w 443777"/>
                  <a:gd name="connsiteY6" fmla="*/ 426026 h 532532"/>
                  <a:gd name="connsiteX7" fmla="*/ 0 w 443777"/>
                  <a:gd name="connsiteY7" fmla="*/ 106506 h 532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3777" h="532532">
                    <a:moveTo>
                      <a:pt x="355022" y="1"/>
                    </a:moveTo>
                    <a:lnTo>
                      <a:pt x="355022" y="266267"/>
                    </a:lnTo>
                    <a:lnTo>
                      <a:pt x="443777" y="266267"/>
                    </a:lnTo>
                    <a:lnTo>
                      <a:pt x="221889" y="532531"/>
                    </a:lnTo>
                    <a:lnTo>
                      <a:pt x="0" y="266267"/>
                    </a:lnTo>
                    <a:lnTo>
                      <a:pt x="88755" y="266267"/>
                    </a:lnTo>
                    <a:lnTo>
                      <a:pt x="88755" y="1"/>
                    </a:lnTo>
                    <a:lnTo>
                      <a:pt x="355022" y="1"/>
                    </a:lnTo>
                    <a:close/>
                  </a:path>
                </a:pathLst>
              </a:custGeom>
              <a:solidFill>
                <a:srgbClr val="FFFFCC"/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6507" tIns="1" rIns="106506" bIns="133133" numCol="1" spcCol="1270" anchor="ctr" anchorCtr="0">
                <a:noAutofit/>
              </a:bodyPr>
              <a:lstStyle/>
              <a:p>
                <a:pPr marL="0" lvl="0" indent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200" kern="1200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E072D53-02DF-1D02-C30D-390160C35066}"/>
                  </a:ext>
                </a:extLst>
              </p:cNvPr>
              <p:cNvSpPr/>
              <p:nvPr/>
            </p:nvSpPr>
            <p:spPr>
              <a:xfrm>
                <a:off x="3545862" y="4962360"/>
                <a:ext cx="2286000" cy="1183405"/>
              </a:xfrm>
              <a:custGeom>
                <a:avLst/>
                <a:gdLst>
                  <a:gd name="connsiteX0" fmla="*/ 0 w 2130130"/>
                  <a:gd name="connsiteY0" fmla="*/ 118341 h 1183405"/>
                  <a:gd name="connsiteX1" fmla="*/ 118341 w 2130130"/>
                  <a:gd name="connsiteY1" fmla="*/ 0 h 1183405"/>
                  <a:gd name="connsiteX2" fmla="*/ 2011790 w 2130130"/>
                  <a:gd name="connsiteY2" fmla="*/ 0 h 1183405"/>
                  <a:gd name="connsiteX3" fmla="*/ 2130131 w 2130130"/>
                  <a:gd name="connsiteY3" fmla="*/ 118341 h 1183405"/>
                  <a:gd name="connsiteX4" fmla="*/ 2130130 w 2130130"/>
                  <a:gd name="connsiteY4" fmla="*/ 1065065 h 1183405"/>
                  <a:gd name="connsiteX5" fmla="*/ 2011789 w 2130130"/>
                  <a:gd name="connsiteY5" fmla="*/ 1183406 h 1183405"/>
                  <a:gd name="connsiteX6" fmla="*/ 118341 w 2130130"/>
                  <a:gd name="connsiteY6" fmla="*/ 1183405 h 1183405"/>
                  <a:gd name="connsiteX7" fmla="*/ 0 w 2130130"/>
                  <a:gd name="connsiteY7" fmla="*/ 1065064 h 1183405"/>
                  <a:gd name="connsiteX8" fmla="*/ 0 w 2130130"/>
                  <a:gd name="connsiteY8" fmla="*/ 118341 h 1183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30130" h="1183405">
                    <a:moveTo>
                      <a:pt x="0" y="118341"/>
                    </a:moveTo>
                    <a:cubicBezTo>
                      <a:pt x="0" y="52983"/>
                      <a:pt x="52983" y="0"/>
                      <a:pt x="118341" y="0"/>
                    </a:cubicBezTo>
                    <a:lnTo>
                      <a:pt x="2011790" y="0"/>
                    </a:lnTo>
                    <a:cubicBezTo>
                      <a:pt x="2077148" y="0"/>
                      <a:pt x="2130131" y="52983"/>
                      <a:pt x="2130131" y="118341"/>
                    </a:cubicBezTo>
                    <a:cubicBezTo>
                      <a:pt x="2130131" y="433916"/>
                      <a:pt x="2130130" y="749490"/>
                      <a:pt x="2130130" y="1065065"/>
                    </a:cubicBezTo>
                    <a:cubicBezTo>
                      <a:pt x="2130130" y="1130423"/>
                      <a:pt x="2077147" y="1183406"/>
                      <a:pt x="2011789" y="1183406"/>
                    </a:cubicBezTo>
                    <a:lnTo>
                      <a:pt x="118341" y="1183405"/>
                    </a:lnTo>
                    <a:cubicBezTo>
                      <a:pt x="52983" y="1183405"/>
                      <a:pt x="0" y="1130422"/>
                      <a:pt x="0" y="1065064"/>
                    </a:cubicBezTo>
                    <a:lnTo>
                      <a:pt x="0" y="118341"/>
                    </a:lnTo>
                    <a:close/>
                  </a:path>
                </a:pathLst>
              </a:custGeom>
              <a:solidFill>
                <a:srgbClr val="FFFFCC"/>
              </a:solidFill>
              <a:ln w="285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5621" tIns="95621" rIns="95621" bIns="95621" numCol="1" spcCol="1270" anchor="t" anchorCtr="0">
                <a:noAutofit/>
              </a:bodyPr>
              <a:lstStyle/>
              <a:p>
                <a:pPr marL="285750" lvl="1" indent="-28575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Arial" panose="020B0604020202020204" pitchFamily="34" charset="0"/>
                  <a:buChar char="•"/>
                </a:pPr>
                <a:r>
                  <a:rPr lang="en-US" sz="1600" b="1" kern="1200" dirty="0">
                    <a:solidFill>
                      <a:schemeClr val="tx1"/>
                    </a:solidFill>
                  </a:rPr>
                  <a:t>Difficulty in information sharing</a:t>
                </a:r>
              </a:p>
              <a:p>
                <a:pPr marL="285750" lvl="1" indent="-28575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Arial" panose="020B0604020202020204" pitchFamily="34" charset="0"/>
                  <a:buChar char="•"/>
                </a:pPr>
                <a:r>
                  <a:rPr lang="en-US" sz="1600" b="1" kern="1200" dirty="0">
                    <a:solidFill>
                      <a:schemeClr val="tx1"/>
                    </a:solidFill>
                  </a:rPr>
                  <a:t>Poor decision-making</a:t>
                </a:r>
              </a:p>
            </p:txBody>
          </p:sp>
        </p:grp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9976AF76-FEDA-A949-DE01-8CF0D90FA6D0}"/>
              </a:ext>
            </a:extLst>
          </p:cNvPr>
          <p:cNvSpPr/>
          <p:nvPr/>
        </p:nvSpPr>
        <p:spPr>
          <a:xfrm>
            <a:off x="9150096" y="3186889"/>
            <a:ext cx="2456688" cy="2959237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C52953-3227-D395-7D3C-BA58BF27948B}"/>
              </a:ext>
            </a:extLst>
          </p:cNvPr>
          <p:cNvGrpSpPr/>
          <p:nvPr/>
        </p:nvGrpSpPr>
        <p:grpSpPr>
          <a:xfrm>
            <a:off x="9150096" y="2091770"/>
            <a:ext cx="2449278" cy="4053993"/>
            <a:chOff x="9150096" y="2091770"/>
            <a:chExt cx="2449278" cy="405399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777E59B-69EB-0346-8A2E-E5C02FF92B08}"/>
                </a:ext>
              </a:extLst>
            </p:cNvPr>
            <p:cNvGrpSpPr/>
            <p:nvPr/>
          </p:nvGrpSpPr>
          <p:grpSpPr>
            <a:xfrm>
              <a:off x="9150096" y="2091770"/>
              <a:ext cx="2362200" cy="643010"/>
              <a:chOff x="539496" y="5538452"/>
              <a:chExt cx="2362200" cy="643010"/>
            </a:xfrm>
          </p:grpSpPr>
          <p:sp>
            <p:nvSpPr>
              <p:cNvPr id="8" name="Rectangle: Single Corner Snipped 7">
                <a:extLst>
                  <a:ext uri="{FF2B5EF4-FFF2-40B4-BE49-F238E27FC236}">
                    <a16:creationId xmlns:a16="http://schemas.microsoft.com/office/drawing/2014/main" id="{59033671-A8F4-1C07-09E7-E5A523E22486}"/>
                  </a:ext>
                </a:extLst>
              </p:cNvPr>
              <p:cNvSpPr/>
              <p:nvPr/>
            </p:nvSpPr>
            <p:spPr>
              <a:xfrm>
                <a:off x="1440182" y="5541382"/>
                <a:ext cx="1461514" cy="640080"/>
              </a:xfrm>
              <a:prstGeom prst="snip1Rect">
                <a:avLst/>
              </a:prstGeom>
              <a:solidFill>
                <a:srgbClr val="008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FFFF00"/>
                    </a:solidFill>
                  </a:rPr>
                  <a:t>Data</a:t>
                </a:r>
              </a:p>
              <a:p>
                <a:pPr algn="ctr"/>
                <a:r>
                  <a:rPr lang="en-US" b="1" dirty="0">
                    <a:solidFill>
                      <a:srgbClr val="FFFF00"/>
                    </a:solidFill>
                  </a:rPr>
                  <a:t>Security</a:t>
                </a:r>
              </a:p>
            </p:txBody>
          </p:sp>
          <p:pic>
            <p:nvPicPr>
              <p:cNvPr id="16" name="Picture 15" descr="A blue circle with a yellow exclamation mark on it&#10;&#10;Description automatically generated">
                <a:extLst>
                  <a:ext uri="{FF2B5EF4-FFF2-40B4-BE49-F238E27FC236}">
                    <a16:creationId xmlns:a16="http://schemas.microsoft.com/office/drawing/2014/main" id="{2F0F5857-35FB-1AC6-4D92-2B0F25197A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496" y="5538452"/>
                <a:ext cx="640080" cy="640080"/>
              </a:xfrm>
              <a:prstGeom prst="rect">
                <a:avLst/>
              </a:prstGeom>
            </p:spPr>
          </p:pic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0A15617-B6E9-BF8E-E222-608E9B62BE23}"/>
                </a:ext>
              </a:extLst>
            </p:cNvPr>
            <p:cNvSpPr/>
            <p:nvPr/>
          </p:nvSpPr>
          <p:spPr>
            <a:xfrm>
              <a:off x="9313374" y="3187250"/>
              <a:ext cx="2286000" cy="1183405"/>
            </a:xfrm>
            <a:custGeom>
              <a:avLst/>
              <a:gdLst>
                <a:gd name="connsiteX0" fmla="*/ 0 w 2130130"/>
                <a:gd name="connsiteY0" fmla="*/ 118341 h 1183405"/>
                <a:gd name="connsiteX1" fmla="*/ 118341 w 2130130"/>
                <a:gd name="connsiteY1" fmla="*/ 0 h 1183405"/>
                <a:gd name="connsiteX2" fmla="*/ 2011790 w 2130130"/>
                <a:gd name="connsiteY2" fmla="*/ 0 h 1183405"/>
                <a:gd name="connsiteX3" fmla="*/ 2130131 w 2130130"/>
                <a:gd name="connsiteY3" fmla="*/ 118341 h 1183405"/>
                <a:gd name="connsiteX4" fmla="*/ 2130130 w 2130130"/>
                <a:gd name="connsiteY4" fmla="*/ 1065065 h 1183405"/>
                <a:gd name="connsiteX5" fmla="*/ 2011789 w 2130130"/>
                <a:gd name="connsiteY5" fmla="*/ 1183406 h 1183405"/>
                <a:gd name="connsiteX6" fmla="*/ 118341 w 2130130"/>
                <a:gd name="connsiteY6" fmla="*/ 1183405 h 1183405"/>
                <a:gd name="connsiteX7" fmla="*/ 0 w 2130130"/>
                <a:gd name="connsiteY7" fmla="*/ 1065064 h 1183405"/>
                <a:gd name="connsiteX8" fmla="*/ 0 w 2130130"/>
                <a:gd name="connsiteY8" fmla="*/ 118341 h 1183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0130" h="1183405">
                  <a:moveTo>
                    <a:pt x="0" y="118341"/>
                  </a:moveTo>
                  <a:cubicBezTo>
                    <a:pt x="0" y="52983"/>
                    <a:pt x="52983" y="0"/>
                    <a:pt x="118341" y="0"/>
                  </a:cubicBezTo>
                  <a:lnTo>
                    <a:pt x="2011790" y="0"/>
                  </a:lnTo>
                  <a:cubicBezTo>
                    <a:pt x="2077148" y="0"/>
                    <a:pt x="2130131" y="52983"/>
                    <a:pt x="2130131" y="118341"/>
                  </a:cubicBezTo>
                  <a:cubicBezTo>
                    <a:pt x="2130131" y="433916"/>
                    <a:pt x="2130130" y="749490"/>
                    <a:pt x="2130130" y="1065065"/>
                  </a:cubicBezTo>
                  <a:cubicBezTo>
                    <a:pt x="2130130" y="1130423"/>
                    <a:pt x="2077147" y="1183406"/>
                    <a:pt x="2011789" y="1183406"/>
                  </a:cubicBezTo>
                  <a:lnTo>
                    <a:pt x="118341" y="1183405"/>
                  </a:lnTo>
                  <a:cubicBezTo>
                    <a:pt x="52983" y="1183405"/>
                    <a:pt x="0" y="1130422"/>
                    <a:pt x="0" y="1065064"/>
                  </a:cubicBezTo>
                  <a:lnTo>
                    <a:pt x="0" y="118341"/>
                  </a:lnTo>
                  <a:close/>
                </a:path>
              </a:pathLst>
            </a:custGeom>
            <a:solidFill>
              <a:srgbClr val="FFFFCC"/>
            </a:solidFill>
            <a:ln w="28575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621" tIns="95621" rIns="95621" bIns="95621" numCol="1" spcCol="1270" anchor="t" anchorCtr="0">
              <a:noAutofit/>
            </a:bodyPr>
            <a:lstStyle/>
            <a:p>
              <a:pPr marL="285750" lvl="1" indent="-2857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chemeClr val="tx1"/>
                  </a:solidFill>
                </a:rPr>
                <a:t>Vulnerable to </a:t>
              </a:r>
              <a:r>
                <a:rPr lang="en-US" sz="1600" b="1" kern="1200" dirty="0" err="1">
                  <a:solidFill>
                    <a:schemeClr val="tx1"/>
                  </a:solidFill>
                </a:rPr>
                <a:t>unauthorised</a:t>
              </a:r>
              <a:r>
                <a:rPr lang="en-US" sz="1600" b="1" kern="1200" dirty="0">
                  <a:solidFill>
                    <a:schemeClr val="tx1"/>
                  </a:solidFill>
                </a:rPr>
                <a:t> access, s</a:t>
              </a:r>
              <a:r>
                <a:rPr lang="en-US" sz="1600" b="1" dirty="0">
                  <a:solidFill>
                    <a:schemeClr val="tx1"/>
                  </a:solidFill>
                </a:rPr>
                <a:t>ecurity breaches and data leaks</a:t>
              </a:r>
              <a:endParaRPr lang="en-US" sz="1400" b="1" kern="1200" dirty="0">
                <a:solidFill>
                  <a:schemeClr val="tx1"/>
                </a:solidFill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073894B-4D9D-E256-4423-6204A44637F9}"/>
                </a:ext>
              </a:extLst>
            </p:cNvPr>
            <p:cNvGrpSpPr/>
            <p:nvPr/>
          </p:nvGrpSpPr>
          <p:grpSpPr>
            <a:xfrm>
              <a:off x="9313374" y="4444618"/>
              <a:ext cx="2286000" cy="1701145"/>
              <a:chOff x="9313374" y="4444618"/>
              <a:chExt cx="2286000" cy="1701145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B99998E7-1103-C42A-354A-09EBB79AF966}"/>
                  </a:ext>
                </a:extLst>
              </p:cNvPr>
              <p:cNvSpPr/>
              <p:nvPr/>
            </p:nvSpPr>
            <p:spPr>
              <a:xfrm>
                <a:off x="10190107" y="4444618"/>
                <a:ext cx="532533" cy="443778"/>
              </a:xfrm>
              <a:custGeom>
                <a:avLst/>
                <a:gdLst>
                  <a:gd name="connsiteX0" fmla="*/ 0 w 443777"/>
                  <a:gd name="connsiteY0" fmla="*/ 106506 h 532532"/>
                  <a:gd name="connsiteX1" fmla="*/ 221889 w 443777"/>
                  <a:gd name="connsiteY1" fmla="*/ 106506 h 532532"/>
                  <a:gd name="connsiteX2" fmla="*/ 221889 w 443777"/>
                  <a:gd name="connsiteY2" fmla="*/ 0 h 532532"/>
                  <a:gd name="connsiteX3" fmla="*/ 443777 w 443777"/>
                  <a:gd name="connsiteY3" fmla="*/ 266266 h 532532"/>
                  <a:gd name="connsiteX4" fmla="*/ 221889 w 443777"/>
                  <a:gd name="connsiteY4" fmla="*/ 532532 h 532532"/>
                  <a:gd name="connsiteX5" fmla="*/ 221889 w 443777"/>
                  <a:gd name="connsiteY5" fmla="*/ 426026 h 532532"/>
                  <a:gd name="connsiteX6" fmla="*/ 0 w 443777"/>
                  <a:gd name="connsiteY6" fmla="*/ 426026 h 532532"/>
                  <a:gd name="connsiteX7" fmla="*/ 0 w 443777"/>
                  <a:gd name="connsiteY7" fmla="*/ 106506 h 532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3777" h="532532">
                    <a:moveTo>
                      <a:pt x="355022" y="1"/>
                    </a:moveTo>
                    <a:lnTo>
                      <a:pt x="355022" y="266267"/>
                    </a:lnTo>
                    <a:lnTo>
                      <a:pt x="443777" y="266267"/>
                    </a:lnTo>
                    <a:lnTo>
                      <a:pt x="221889" y="532531"/>
                    </a:lnTo>
                    <a:lnTo>
                      <a:pt x="0" y="266267"/>
                    </a:lnTo>
                    <a:lnTo>
                      <a:pt x="88755" y="266267"/>
                    </a:lnTo>
                    <a:lnTo>
                      <a:pt x="88755" y="1"/>
                    </a:lnTo>
                    <a:lnTo>
                      <a:pt x="355022" y="1"/>
                    </a:lnTo>
                    <a:close/>
                  </a:path>
                </a:pathLst>
              </a:custGeom>
              <a:solidFill>
                <a:srgbClr val="FFFFCC"/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6507" tIns="1" rIns="106506" bIns="133133" numCol="1" spcCol="1270" anchor="ctr" anchorCtr="0">
                <a:noAutofit/>
              </a:bodyPr>
              <a:lstStyle/>
              <a:p>
                <a:pPr marL="0" lvl="0" indent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200" kern="1200" dirty="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04F27151-C441-8BD9-C8C0-020AE10CDC2D}"/>
                  </a:ext>
                </a:extLst>
              </p:cNvPr>
              <p:cNvSpPr/>
              <p:nvPr/>
            </p:nvSpPr>
            <p:spPr>
              <a:xfrm>
                <a:off x="9313374" y="4962358"/>
                <a:ext cx="2286000" cy="1183405"/>
              </a:xfrm>
              <a:custGeom>
                <a:avLst/>
                <a:gdLst>
                  <a:gd name="connsiteX0" fmla="*/ 0 w 2130130"/>
                  <a:gd name="connsiteY0" fmla="*/ 118341 h 1183405"/>
                  <a:gd name="connsiteX1" fmla="*/ 118341 w 2130130"/>
                  <a:gd name="connsiteY1" fmla="*/ 0 h 1183405"/>
                  <a:gd name="connsiteX2" fmla="*/ 2011790 w 2130130"/>
                  <a:gd name="connsiteY2" fmla="*/ 0 h 1183405"/>
                  <a:gd name="connsiteX3" fmla="*/ 2130131 w 2130130"/>
                  <a:gd name="connsiteY3" fmla="*/ 118341 h 1183405"/>
                  <a:gd name="connsiteX4" fmla="*/ 2130130 w 2130130"/>
                  <a:gd name="connsiteY4" fmla="*/ 1065065 h 1183405"/>
                  <a:gd name="connsiteX5" fmla="*/ 2011789 w 2130130"/>
                  <a:gd name="connsiteY5" fmla="*/ 1183406 h 1183405"/>
                  <a:gd name="connsiteX6" fmla="*/ 118341 w 2130130"/>
                  <a:gd name="connsiteY6" fmla="*/ 1183405 h 1183405"/>
                  <a:gd name="connsiteX7" fmla="*/ 0 w 2130130"/>
                  <a:gd name="connsiteY7" fmla="*/ 1065064 h 1183405"/>
                  <a:gd name="connsiteX8" fmla="*/ 0 w 2130130"/>
                  <a:gd name="connsiteY8" fmla="*/ 118341 h 1183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30130" h="1183405">
                    <a:moveTo>
                      <a:pt x="0" y="118341"/>
                    </a:moveTo>
                    <a:cubicBezTo>
                      <a:pt x="0" y="52983"/>
                      <a:pt x="52983" y="0"/>
                      <a:pt x="118341" y="0"/>
                    </a:cubicBezTo>
                    <a:lnTo>
                      <a:pt x="2011790" y="0"/>
                    </a:lnTo>
                    <a:cubicBezTo>
                      <a:pt x="2077148" y="0"/>
                      <a:pt x="2130131" y="52983"/>
                      <a:pt x="2130131" y="118341"/>
                    </a:cubicBezTo>
                    <a:cubicBezTo>
                      <a:pt x="2130131" y="433916"/>
                      <a:pt x="2130130" y="749490"/>
                      <a:pt x="2130130" y="1065065"/>
                    </a:cubicBezTo>
                    <a:cubicBezTo>
                      <a:pt x="2130130" y="1130423"/>
                      <a:pt x="2077147" y="1183406"/>
                      <a:pt x="2011789" y="1183406"/>
                    </a:cubicBezTo>
                    <a:lnTo>
                      <a:pt x="118341" y="1183405"/>
                    </a:lnTo>
                    <a:cubicBezTo>
                      <a:pt x="52983" y="1183405"/>
                      <a:pt x="0" y="1130422"/>
                      <a:pt x="0" y="1065064"/>
                    </a:cubicBezTo>
                    <a:lnTo>
                      <a:pt x="0" y="118341"/>
                    </a:lnTo>
                    <a:close/>
                  </a:path>
                </a:pathLst>
              </a:custGeom>
              <a:solidFill>
                <a:srgbClr val="FFFFCC"/>
              </a:solidFill>
              <a:ln w="285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5621" tIns="95621" rIns="95621" bIns="95621" numCol="1" spcCol="1270" anchor="t" anchorCtr="0">
                <a:noAutofit/>
              </a:bodyPr>
              <a:lstStyle/>
              <a:p>
                <a:pPr marL="285750" lvl="1" indent="-28575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Arial" panose="020B0604020202020204" pitchFamily="34" charset="0"/>
                  <a:buChar char="•"/>
                </a:pPr>
                <a:r>
                  <a:rPr lang="en-US" sz="1600" b="1" kern="1200" dirty="0">
                    <a:solidFill>
                      <a:schemeClr val="tx1"/>
                    </a:solidFill>
                  </a:rPr>
                  <a:t>Loss  of credibility</a:t>
                </a:r>
              </a:p>
              <a:p>
                <a:pPr marL="285750" lvl="1" indent="-28575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Arial" panose="020B0604020202020204" pitchFamily="34" charset="0"/>
                  <a:buChar char="•"/>
                </a:pPr>
                <a:r>
                  <a:rPr lang="en-US" sz="1600" b="1" kern="1200" dirty="0">
                    <a:solidFill>
                      <a:schemeClr val="tx1"/>
                    </a:solidFill>
                  </a:rPr>
                  <a:t>Customer dissatisfaction</a:t>
                </a: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98DB911-E2CC-3D28-2B04-0EAC82F52209}"/>
              </a:ext>
            </a:extLst>
          </p:cNvPr>
          <p:cNvGrpSpPr/>
          <p:nvPr/>
        </p:nvGrpSpPr>
        <p:grpSpPr>
          <a:xfrm>
            <a:off x="6277008" y="2102653"/>
            <a:ext cx="2461470" cy="4043111"/>
            <a:chOff x="6277008" y="2102653"/>
            <a:chExt cx="2461470" cy="404311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C297B7E-04B3-221F-9B66-7213E8DC72DD}"/>
                </a:ext>
              </a:extLst>
            </p:cNvPr>
            <p:cNvGrpSpPr/>
            <p:nvPr/>
          </p:nvGrpSpPr>
          <p:grpSpPr>
            <a:xfrm>
              <a:off x="6277008" y="2102653"/>
              <a:ext cx="2362200" cy="640080"/>
              <a:chOff x="539496" y="4427372"/>
              <a:chExt cx="2362200" cy="640080"/>
            </a:xfrm>
          </p:grpSpPr>
          <p:sp>
            <p:nvSpPr>
              <p:cNvPr id="7" name="Rectangle: Single Corner Snipped 6">
                <a:extLst>
                  <a:ext uri="{FF2B5EF4-FFF2-40B4-BE49-F238E27FC236}">
                    <a16:creationId xmlns:a16="http://schemas.microsoft.com/office/drawing/2014/main" id="{081A0F77-1617-4274-0690-3F5C5FAFD17A}"/>
                  </a:ext>
                </a:extLst>
              </p:cNvPr>
              <p:cNvSpPr/>
              <p:nvPr/>
            </p:nvSpPr>
            <p:spPr>
              <a:xfrm>
                <a:off x="1449326" y="4427372"/>
                <a:ext cx="1452370" cy="640080"/>
              </a:xfrm>
              <a:prstGeom prst="snip1Rect">
                <a:avLst/>
              </a:prstGeom>
              <a:solidFill>
                <a:srgbClr val="008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FFFF00"/>
                    </a:solidFill>
                  </a:rPr>
                  <a:t>Data</a:t>
                </a:r>
              </a:p>
              <a:p>
                <a:pPr algn="ctr"/>
                <a:r>
                  <a:rPr lang="en-US" b="1" dirty="0">
                    <a:solidFill>
                      <a:srgbClr val="FFFF00"/>
                    </a:solidFill>
                  </a:rPr>
                  <a:t>Quality</a:t>
                </a:r>
                <a:endParaRPr lang="en-US" sz="2000" b="1" dirty="0">
                  <a:solidFill>
                    <a:srgbClr val="FFFF00"/>
                  </a:solidFill>
                </a:endParaRPr>
              </a:p>
            </p:txBody>
          </p:sp>
          <p:pic>
            <p:nvPicPr>
              <p:cNvPr id="10" name="Picture 9" descr="A blue circle with yellow diamond in it&#10;&#10;Description automatically generated">
                <a:extLst>
                  <a:ext uri="{FF2B5EF4-FFF2-40B4-BE49-F238E27FC236}">
                    <a16:creationId xmlns:a16="http://schemas.microsoft.com/office/drawing/2014/main" id="{6A3CF41C-9A1C-FB52-011F-D117E2DFF4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496" y="4427372"/>
                <a:ext cx="640080" cy="640080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5FE2B4-07E1-68C9-C011-54A5D02EF9B8}"/>
                </a:ext>
              </a:extLst>
            </p:cNvPr>
            <p:cNvGrpSpPr/>
            <p:nvPr/>
          </p:nvGrpSpPr>
          <p:grpSpPr>
            <a:xfrm>
              <a:off x="6440286" y="4452791"/>
              <a:ext cx="2286000" cy="1692973"/>
              <a:chOff x="6440286" y="4452791"/>
              <a:chExt cx="2286000" cy="1692973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C184F7F-270A-2BE3-9DAD-4A9D876E4A72}"/>
                  </a:ext>
                </a:extLst>
              </p:cNvPr>
              <p:cNvSpPr/>
              <p:nvPr/>
            </p:nvSpPr>
            <p:spPr>
              <a:xfrm>
                <a:off x="7332697" y="4452791"/>
                <a:ext cx="532533" cy="443778"/>
              </a:xfrm>
              <a:custGeom>
                <a:avLst/>
                <a:gdLst>
                  <a:gd name="connsiteX0" fmla="*/ 0 w 443777"/>
                  <a:gd name="connsiteY0" fmla="*/ 106506 h 532532"/>
                  <a:gd name="connsiteX1" fmla="*/ 221889 w 443777"/>
                  <a:gd name="connsiteY1" fmla="*/ 106506 h 532532"/>
                  <a:gd name="connsiteX2" fmla="*/ 221889 w 443777"/>
                  <a:gd name="connsiteY2" fmla="*/ 0 h 532532"/>
                  <a:gd name="connsiteX3" fmla="*/ 443777 w 443777"/>
                  <a:gd name="connsiteY3" fmla="*/ 266266 h 532532"/>
                  <a:gd name="connsiteX4" fmla="*/ 221889 w 443777"/>
                  <a:gd name="connsiteY4" fmla="*/ 532532 h 532532"/>
                  <a:gd name="connsiteX5" fmla="*/ 221889 w 443777"/>
                  <a:gd name="connsiteY5" fmla="*/ 426026 h 532532"/>
                  <a:gd name="connsiteX6" fmla="*/ 0 w 443777"/>
                  <a:gd name="connsiteY6" fmla="*/ 426026 h 532532"/>
                  <a:gd name="connsiteX7" fmla="*/ 0 w 443777"/>
                  <a:gd name="connsiteY7" fmla="*/ 106506 h 532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3777" h="532532">
                    <a:moveTo>
                      <a:pt x="355022" y="1"/>
                    </a:moveTo>
                    <a:lnTo>
                      <a:pt x="355022" y="266267"/>
                    </a:lnTo>
                    <a:lnTo>
                      <a:pt x="443777" y="266267"/>
                    </a:lnTo>
                    <a:lnTo>
                      <a:pt x="221889" y="532531"/>
                    </a:lnTo>
                    <a:lnTo>
                      <a:pt x="0" y="266267"/>
                    </a:lnTo>
                    <a:lnTo>
                      <a:pt x="88755" y="266267"/>
                    </a:lnTo>
                    <a:lnTo>
                      <a:pt x="88755" y="1"/>
                    </a:lnTo>
                    <a:lnTo>
                      <a:pt x="355022" y="1"/>
                    </a:lnTo>
                    <a:close/>
                  </a:path>
                </a:pathLst>
              </a:custGeom>
              <a:solidFill>
                <a:srgbClr val="FFFFCC"/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6507" tIns="1" rIns="106506" bIns="133133" numCol="1" spcCol="1270" anchor="ctr" anchorCtr="0">
                <a:noAutofit/>
              </a:bodyPr>
              <a:lstStyle/>
              <a:p>
                <a:pPr marL="0" lvl="0" indent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200" kern="1200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F1020798-A60B-0394-DFE6-5984C72B605E}"/>
                  </a:ext>
                </a:extLst>
              </p:cNvPr>
              <p:cNvSpPr/>
              <p:nvPr/>
            </p:nvSpPr>
            <p:spPr>
              <a:xfrm>
                <a:off x="6440286" y="4962359"/>
                <a:ext cx="2286000" cy="1183405"/>
              </a:xfrm>
              <a:custGeom>
                <a:avLst/>
                <a:gdLst>
                  <a:gd name="connsiteX0" fmla="*/ 0 w 2130130"/>
                  <a:gd name="connsiteY0" fmla="*/ 118341 h 1183405"/>
                  <a:gd name="connsiteX1" fmla="*/ 118341 w 2130130"/>
                  <a:gd name="connsiteY1" fmla="*/ 0 h 1183405"/>
                  <a:gd name="connsiteX2" fmla="*/ 2011790 w 2130130"/>
                  <a:gd name="connsiteY2" fmla="*/ 0 h 1183405"/>
                  <a:gd name="connsiteX3" fmla="*/ 2130131 w 2130130"/>
                  <a:gd name="connsiteY3" fmla="*/ 118341 h 1183405"/>
                  <a:gd name="connsiteX4" fmla="*/ 2130130 w 2130130"/>
                  <a:gd name="connsiteY4" fmla="*/ 1065065 h 1183405"/>
                  <a:gd name="connsiteX5" fmla="*/ 2011789 w 2130130"/>
                  <a:gd name="connsiteY5" fmla="*/ 1183406 h 1183405"/>
                  <a:gd name="connsiteX6" fmla="*/ 118341 w 2130130"/>
                  <a:gd name="connsiteY6" fmla="*/ 1183405 h 1183405"/>
                  <a:gd name="connsiteX7" fmla="*/ 0 w 2130130"/>
                  <a:gd name="connsiteY7" fmla="*/ 1065064 h 1183405"/>
                  <a:gd name="connsiteX8" fmla="*/ 0 w 2130130"/>
                  <a:gd name="connsiteY8" fmla="*/ 118341 h 1183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30130" h="1183405">
                    <a:moveTo>
                      <a:pt x="0" y="118341"/>
                    </a:moveTo>
                    <a:cubicBezTo>
                      <a:pt x="0" y="52983"/>
                      <a:pt x="52983" y="0"/>
                      <a:pt x="118341" y="0"/>
                    </a:cubicBezTo>
                    <a:lnTo>
                      <a:pt x="2011790" y="0"/>
                    </a:lnTo>
                    <a:cubicBezTo>
                      <a:pt x="2077148" y="0"/>
                      <a:pt x="2130131" y="52983"/>
                      <a:pt x="2130131" y="118341"/>
                    </a:cubicBezTo>
                    <a:cubicBezTo>
                      <a:pt x="2130131" y="433916"/>
                      <a:pt x="2130130" y="749490"/>
                      <a:pt x="2130130" y="1065065"/>
                    </a:cubicBezTo>
                    <a:cubicBezTo>
                      <a:pt x="2130130" y="1130423"/>
                      <a:pt x="2077147" y="1183406"/>
                      <a:pt x="2011789" y="1183406"/>
                    </a:cubicBezTo>
                    <a:lnTo>
                      <a:pt x="118341" y="1183405"/>
                    </a:lnTo>
                    <a:cubicBezTo>
                      <a:pt x="52983" y="1183405"/>
                      <a:pt x="0" y="1130422"/>
                      <a:pt x="0" y="1065064"/>
                    </a:cubicBezTo>
                    <a:lnTo>
                      <a:pt x="0" y="118341"/>
                    </a:lnTo>
                    <a:close/>
                  </a:path>
                </a:pathLst>
              </a:custGeom>
              <a:solidFill>
                <a:srgbClr val="FFFFCC"/>
              </a:solidFill>
              <a:ln w="285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5621" tIns="95621" rIns="95621" bIns="95621" numCol="1" spcCol="1270" anchor="t" anchorCtr="0">
                <a:noAutofit/>
              </a:bodyPr>
              <a:lstStyle/>
              <a:p>
                <a:pPr marL="285750" lvl="1" indent="-28575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Arial" panose="020B0604020202020204" pitchFamily="34" charset="0"/>
                  <a:buChar char="•"/>
                </a:pPr>
                <a:r>
                  <a:rPr lang="en-US" sz="1600" b="1" kern="1200" dirty="0">
                    <a:solidFill>
                      <a:schemeClr val="tx1"/>
                    </a:solidFill>
                  </a:rPr>
                  <a:t>Operational inefficiencies</a:t>
                </a:r>
                <a:endParaRPr lang="en-US" sz="1600" b="1" dirty="0">
                  <a:solidFill>
                    <a:schemeClr val="tx1"/>
                  </a:solidFill>
                </a:endParaRPr>
              </a:p>
              <a:p>
                <a:pPr marL="285750" lvl="1" indent="-28575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Arial" panose="020B0604020202020204" pitchFamily="34" charset="0"/>
                  <a:buChar char="•"/>
                </a:pPr>
                <a:r>
                  <a:rPr lang="en-US" sz="1600" b="1" kern="1200" dirty="0">
                    <a:solidFill>
                      <a:schemeClr val="tx1"/>
                    </a:solidFill>
                  </a:rPr>
                  <a:t>Miss of Insights</a:t>
                </a:r>
              </a:p>
            </p:txBody>
          </p:sp>
        </p:grp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05B6E20-0DDF-816D-BAF3-290BCD59A805}"/>
                </a:ext>
              </a:extLst>
            </p:cNvPr>
            <p:cNvSpPr/>
            <p:nvPr/>
          </p:nvSpPr>
          <p:spPr>
            <a:xfrm>
              <a:off x="6452478" y="3228138"/>
              <a:ext cx="2286000" cy="1183405"/>
            </a:xfrm>
            <a:custGeom>
              <a:avLst/>
              <a:gdLst>
                <a:gd name="connsiteX0" fmla="*/ 0 w 2130130"/>
                <a:gd name="connsiteY0" fmla="*/ 118341 h 1183405"/>
                <a:gd name="connsiteX1" fmla="*/ 118341 w 2130130"/>
                <a:gd name="connsiteY1" fmla="*/ 0 h 1183405"/>
                <a:gd name="connsiteX2" fmla="*/ 2011790 w 2130130"/>
                <a:gd name="connsiteY2" fmla="*/ 0 h 1183405"/>
                <a:gd name="connsiteX3" fmla="*/ 2130131 w 2130130"/>
                <a:gd name="connsiteY3" fmla="*/ 118341 h 1183405"/>
                <a:gd name="connsiteX4" fmla="*/ 2130130 w 2130130"/>
                <a:gd name="connsiteY4" fmla="*/ 1065065 h 1183405"/>
                <a:gd name="connsiteX5" fmla="*/ 2011789 w 2130130"/>
                <a:gd name="connsiteY5" fmla="*/ 1183406 h 1183405"/>
                <a:gd name="connsiteX6" fmla="*/ 118341 w 2130130"/>
                <a:gd name="connsiteY6" fmla="*/ 1183405 h 1183405"/>
                <a:gd name="connsiteX7" fmla="*/ 0 w 2130130"/>
                <a:gd name="connsiteY7" fmla="*/ 1065064 h 1183405"/>
                <a:gd name="connsiteX8" fmla="*/ 0 w 2130130"/>
                <a:gd name="connsiteY8" fmla="*/ 118341 h 1183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0130" h="1183405">
                  <a:moveTo>
                    <a:pt x="0" y="118341"/>
                  </a:moveTo>
                  <a:cubicBezTo>
                    <a:pt x="0" y="52983"/>
                    <a:pt x="52983" y="0"/>
                    <a:pt x="118341" y="0"/>
                  </a:cubicBezTo>
                  <a:lnTo>
                    <a:pt x="2011790" y="0"/>
                  </a:lnTo>
                  <a:cubicBezTo>
                    <a:pt x="2077148" y="0"/>
                    <a:pt x="2130131" y="52983"/>
                    <a:pt x="2130131" y="118341"/>
                  </a:cubicBezTo>
                  <a:cubicBezTo>
                    <a:pt x="2130131" y="433916"/>
                    <a:pt x="2130130" y="749490"/>
                    <a:pt x="2130130" y="1065065"/>
                  </a:cubicBezTo>
                  <a:cubicBezTo>
                    <a:pt x="2130130" y="1130423"/>
                    <a:pt x="2077147" y="1183406"/>
                    <a:pt x="2011789" y="1183406"/>
                  </a:cubicBezTo>
                  <a:lnTo>
                    <a:pt x="118341" y="1183405"/>
                  </a:lnTo>
                  <a:cubicBezTo>
                    <a:pt x="52983" y="1183405"/>
                    <a:pt x="0" y="1130422"/>
                    <a:pt x="0" y="1065064"/>
                  </a:cubicBezTo>
                  <a:lnTo>
                    <a:pt x="0" y="118341"/>
                  </a:lnTo>
                  <a:close/>
                </a:path>
              </a:pathLst>
            </a:custGeom>
            <a:solidFill>
              <a:srgbClr val="FFFFCC"/>
            </a:solidFill>
            <a:ln w="28575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621" tIns="95621" rIns="95621" bIns="95621" numCol="1" spcCol="1270" anchor="t" anchorCtr="0">
              <a:noAutofit/>
            </a:bodyPr>
            <a:lstStyle/>
            <a:p>
              <a:pPr marL="285750" lvl="1" indent="-2857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chemeClr val="tx1"/>
                  </a:solidFill>
                </a:rPr>
                <a:t>Data is </a:t>
              </a:r>
              <a:r>
                <a:rPr lang="en-US" altLang="zh-CN" sz="1600" b="1" kern="1200" dirty="0">
                  <a:solidFill>
                    <a:schemeClr val="tx1"/>
                  </a:solidFill>
                </a:rPr>
                <a:t>inconsistent, inaccurate, and incomplete</a:t>
              </a:r>
              <a:endParaRPr lang="en-US" sz="1600" b="1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974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4AA2-91BA-4921-8F29-E4397885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Technology Stack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18B4394-72CF-82D0-CCE5-5C57B041A9B7}"/>
              </a:ext>
            </a:extLst>
          </p:cNvPr>
          <p:cNvGrpSpPr/>
          <p:nvPr/>
        </p:nvGrpSpPr>
        <p:grpSpPr>
          <a:xfrm>
            <a:off x="666274" y="1961756"/>
            <a:ext cx="6862286" cy="640081"/>
            <a:chOff x="666274" y="1961756"/>
            <a:chExt cx="6862286" cy="640081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884B182-85C3-840B-670F-E66A93543E40}"/>
                </a:ext>
              </a:extLst>
            </p:cNvPr>
            <p:cNvSpPr/>
            <p:nvPr/>
          </p:nvSpPr>
          <p:spPr>
            <a:xfrm>
              <a:off x="1530668" y="1993455"/>
              <a:ext cx="1901380" cy="608382"/>
            </a:xfrm>
            <a:custGeom>
              <a:avLst/>
              <a:gdLst>
                <a:gd name="connsiteX0" fmla="*/ 0 w 1700688"/>
                <a:gd name="connsiteY0" fmla="*/ 233719 h 1402286"/>
                <a:gd name="connsiteX1" fmla="*/ 233719 w 1700688"/>
                <a:gd name="connsiteY1" fmla="*/ 0 h 1402286"/>
                <a:gd name="connsiteX2" fmla="*/ 1466969 w 1700688"/>
                <a:gd name="connsiteY2" fmla="*/ 0 h 1402286"/>
                <a:gd name="connsiteX3" fmla="*/ 1700688 w 1700688"/>
                <a:gd name="connsiteY3" fmla="*/ 233719 h 1402286"/>
                <a:gd name="connsiteX4" fmla="*/ 1700688 w 1700688"/>
                <a:gd name="connsiteY4" fmla="*/ 1168567 h 1402286"/>
                <a:gd name="connsiteX5" fmla="*/ 1466969 w 1700688"/>
                <a:gd name="connsiteY5" fmla="*/ 1402286 h 1402286"/>
                <a:gd name="connsiteX6" fmla="*/ 233719 w 1700688"/>
                <a:gd name="connsiteY6" fmla="*/ 1402286 h 1402286"/>
                <a:gd name="connsiteX7" fmla="*/ 0 w 1700688"/>
                <a:gd name="connsiteY7" fmla="*/ 1168567 h 1402286"/>
                <a:gd name="connsiteX8" fmla="*/ 0 w 1700688"/>
                <a:gd name="connsiteY8" fmla="*/ 233719 h 140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0688" h="1402286">
                  <a:moveTo>
                    <a:pt x="0" y="233719"/>
                  </a:moveTo>
                  <a:cubicBezTo>
                    <a:pt x="0" y="104640"/>
                    <a:pt x="104640" y="0"/>
                    <a:pt x="233719" y="0"/>
                  </a:cubicBezTo>
                  <a:lnTo>
                    <a:pt x="1466969" y="0"/>
                  </a:lnTo>
                  <a:cubicBezTo>
                    <a:pt x="1596048" y="0"/>
                    <a:pt x="1700688" y="104640"/>
                    <a:pt x="1700688" y="233719"/>
                  </a:cubicBezTo>
                  <a:lnTo>
                    <a:pt x="1700688" y="1168567"/>
                  </a:lnTo>
                  <a:cubicBezTo>
                    <a:pt x="1700688" y="1297646"/>
                    <a:pt x="1596048" y="1402286"/>
                    <a:pt x="1466969" y="1402286"/>
                  </a:cubicBezTo>
                  <a:lnTo>
                    <a:pt x="233719" y="1402286"/>
                  </a:lnTo>
                  <a:cubicBezTo>
                    <a:pt x="104640" y="1402286"/>
                    <a:pt x="0" y="1297646"/>
                    <a:pt x="0" y="1168567"/>
                  </a:cubicBezTo>
                  <a:lnTo>
                    <a:pt x="0" y="233719"/>
                  </a:lnTo>
                  <a:close/>
                </a:path>
              </a:pathLst>
            </a:custGeom>
            <a:solidFill>
              <a:srgbClr val="008FFF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654" tIns="106554" rIns="144654" bIns="106554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>
                  <a:solidFill>
                    <a:srgbClr val="FFFF00"/>
                  </a:solidFill>
                </a:rPr>
                <a:t>Data Storage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64F3FE0-2CC3-DDC3-76CC-3BD4D79C6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6274" y="1961756"/>
              <a:ext cx="640080" cy="640080"/>
            </a:xfrm>
            <a:prstGeom prst="rect">
              <a:avLst/>
            </a:prstGeom>
          </p:spPr>
        </p:pic>
        <p:sp>
          <p:nvSpPr>
            <p:cNvPr id="9" name="Rectangle: Diagonal Corners Snipped 8">
              <a:extLst>
                <a:ext uri="{FF2B5EF4-FFF2-40B4-BE49-F238E27FC236}">
                  <a16:creationId xmlns:a16="http://schemas.microsoft.com/office/drawing/2014/main" id="{59C537DC-1235-DFCE-6F9E-E5E2116C8932}"/>
                </a:ext>
              </a:extLst>
            </p:cNvPr>
            <p:cNvSpPr/>
            <p:nvPr/>
          </p:nvSpPr>
          <p:spPr>
            <a:xfrm>
              <a:off x="3656362" y="1993454"/>
              <a:ext cx="3872198" cy="608382"/>
            </a:xfrm>
            <a:prstGeom prst="snip2Diag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chemeClr val="tx1"/>
                  </a:solidFill>
                </a:rPr>
                <a:t>Relational Database Management System (MySQL)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62369F6-B1BB-D307-78D5-6391B10D97E7}"/>
              </a:ext>
            </a:extLst>
          </p:cNvPr>
          <p:cNvGrpSpPr/>
          <p:nvPr/>
        </p:nvGrpSpPr>
        <p:grpSpPr>
          <a:xfrm>
            <a:off x="666274" y="3154985"/>
            <a:ext cx="6862286" cy="641062"/>
            <a:chOff x="666274" y="3855774"/>
            <a:chExt cx="6862286" cy="64106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CE3C2D3-A756-4791-6ABF-F1AD913D07EE}"/>
                </a:ext>
              </a:extLst>
            </p:cNvPr>
            <p:cNvSpPr/>
            <p:nvPr/>
          </p:nvSpPr>
          <p:spPr>
            <a:xfrm>
              <a:off x="1530668" y="3856756"/>
              <a:ext cx="1901380" cy="640080"/>
            </a:xfrm>
            <a:custGeom>
              <a:avLst/>
              <a:gdLst>
                <a:gd name="connsiteX0" fmla="*/ 0 w 1700688"/>
                <a:gd name="connsiteY0" fmla="*/ 233719 h 1402286"/>
                <a:gd name="connsiteX1" fmla="*/ 233719 w 1700688"/>
                <a:gd name="connsiteY1" fmla="*/ 0 h 1402286"/>
                <a:gd name="connsiteX2" fmla="*/ 1466969 w 1700688"/>
                <a:gd name="connsiteY2" fmla="*/ 0 h 1402286"/>
                <a:gd name="connsiteX3" fmla="*/ 1700688 w 1700688"/>
                <a:gd name="connsiteY3" fmla="*/ 233719 h 1402286"/>
                <a:gd name="connsiteX4" fmla="*/ 1700688 w 1700688"/>
                <a:gd name="connsiteY4" fmla="*/ 1168567 h 1402286"/>
                <a:gd name="connsiteX5" fmla="*/ 1466969 w 1700688"/>
                <a:gd name="connsiteY5" fmla="*/ 1402286 h 1402286"/>
                <a:gd name="connsiteX6" fmla="*/ 233719 w 1700688"/>
                <a:gd name="connsiteY6" fmla="*/ 1402286 h 1402286"/>
                <a:gd name="connsiteX7" fmla="*/ 0 w 1700688"/>
                <a:gd name="connsiteY7" fmla="*/ 1168567 h 1402286"/>
                <a:gd name="connsiteX8" fmla="*/ 0 w 1700688"/>
                <a:gd name="connsiteY8" fmla="*/ 233719 h 140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0688" h="1402286">
                  <a:moveTo>
                    <a:pt x="0" y="233719"/>
                  </a:moveTo>
                  <a:cubicBezTo>
                    <a:pt x="0" y="104640"/>
                    <a:pt x="104640" y="0"/>
                    <a:pt x="233719" y="0"/>
                  </a:cubicBezTo>
                  <a:lnTo>
                    <a:pt x="1466969" y="0"/>
                  </a:lnTo>
                  <a:cubicBezTo>
                    <a:pt x="1596048" y="0"/>
                    <a:pt x="1700688" y="104640"/>
                    <a:pt x="1700688" y="233719"/>
                  </a:cubicBezTo>
                  <a:lnTo>
                    <a:pt x="1700688" y="1168567"/>
                  </a:lnTo>
                  <a:cubicBezTo>
                    <a:pt x="1700688" y="1297646"/>
                    <a:pt x="1596048" y="1402286"/>
                    <a:pt x="1466969" y="1402286"/>
                  </a:cubicBezTo>
                  <a:lnTo>
                    <a:pt x="233719" y="1402286"/>
                  </a:lnTo>
                  <a:cubicBezTo>
                    <a:pt x="104640" y="1402286"/>
                    <a:pt x="0" y="1297646"/>
                    <a:pt x="0" y="1168567"/>
                  </a:cubicBezTo>
                  <a:lnTo>
                    <a:pt x="0" y="233719"/>
                  </a:lnTo>
                  <a:close/>
                </a:path>
              </a:pathLst>
            </a:custGeom>
            <a:solidFill>
              <a:srgbClr val="008FFF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654" tIns="106554" rIns="144654" bIns="106554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>
                  <a:solidFill>
                    <a:srgbClr val="FFFF00"/>
                  </a:solidFill>
                </a:rPr>
                <a:t>Exploratory Data Analysis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DF81171-9C35-E6EB-8CB3-C84312667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6274" y="3856756"/>
              <a:ext cx="640080" cy="640080"/>
            </a:xfrm>
            <a:prstGeom prst="rect">
              <a:avLst/>
            </a:prstGeom>
          </p:spPr>
        </p:pic>
        <p:sp>
          <p:nvSpPr>
            <p:cNvPr id="18" name="Rectangle: Diagonal Corners Snipped 17">
              <a:extLst>
                <a:ext uri="{FF2B5EF4-FFF2-40B4-BE49-F238E27FC236}">
                  <a16:creationId xmlns:a16="http://schemas.microsoft.com/office/drawing/2014/main" id="{4C652AE9-B298-8461-0E57-2E8FE28CB98D}"/>
                </a:ext>
              </a:extLst>
            </p:cNvPr>
            <p:cNvSpPr/>
            <p:nvPr/>
          </p:nvSpPr>
          <p:spPr>
            <a:xfrm>
              <a:off x="3656362" y="3855774"/>
              <a:ext cx="3872198" cy="640081"/>
            </a:xfrm>
            <a:prstGeom prst="snip2Diag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chemeClr val="tx1"/>
                  </a:solidFill>
                </a:rPr>
                <a:t>Python (Pandas, NumPy, Matplotlib, Seaborn)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1DAEA2E-A740-6B4F-DA22-E5CE645D0C78}"/>
              </a:ext>
            </a:extLst>
          </p:cNvPr>
          <p:cNvGrpSpPr/>
          <p:nvPr/>
        </p:nvGrpSpPr>
        <p:grpSpPr>
          <a:xfrm>
            <a:off x="666274" y="4349195"/>
            <a:ext cx="6862286" cy="645311"/>
            <a:chOff x="666274" y="4702206"/>
            <a:chExt cx="6862286" cy="645311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AFC95C3-E087-4C51-3937-9979C5315B26}"/>
                </a:ext>
              </a:extLst>
            </p:cNvPr>
            <p:cNvSpPr/>
            <p:nvPr/>
          </p:nvSpPr>
          <p:spPr>
            <a:xfrm>
              <a:off x="1530668" y="4702206"/>
              <a:ext cx="1901380" cy="640079"/>
            </a:xfrm>
            <a:custGeom>
              <a:avLst/>
              <a:gdLst>
                <a:gd name="connsiteX0" fmla="*/ 0 w 1700688"/>
                <a:gd name="connsiteY0" fmla="*/ 233719 h 1402286"/>
                <a:gd name="connsiteX1" fmla="*/ 233719 w 1700688"/>
                <a:gd name="connsiteY1" fmla="*/ 0 h 1402286"/>
                <a:gd name="connsiteX2" fmla="*/ 1466969 w 1700688"/>
                <a:gd name="connsiteY2" fmla="*/ 0 h 1402286"/>
                <a:gd name="connsiteX3" fmla="*/ 1700688 w 1700688"/>
                <a:gd name="connsiteY3" fmla="*/ 233719 h 1402286"/>
                <a:gd name="connsiteX4" fmla="*/ 1700688 w 1700688"/>
                <a:gd name="connsiteY4" fmla="*/ 1168567 h 1402286"/>
                <a:gd name="connsiteX5" fmla="*/ 1466969 w 1700688"/>
                <a:gd name="connsiteY5" fmla="*/ 1402286 h 1402286"/>
                <a:gd name="connsiteX6" fmla="*/ 233719 w 1700688"/>
                <a:gd name="connsiteY6" fmla="*/ 1402286 h 1402286"/>
                <a:gd name="connsiteX7" fmla="*/ 0 w 1700688"/>
                <a:gd name="connsiteY7" fmla="*/ 1168567 h 1402286"/>
                <a:gd name="connsiteX8" fmla="*/ 0 w 1700688"/>
                <a:gd name="connsiteY8" fmla="*/ 233719 h 140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0688" h="1402286">
                  <a:moveTo>
                    <a:pt x="0" y="233719"/>
                  </a:moveTo>
                  <a:cubicBezTo>
                    <a:pt x="0" y="104640"/>
                    <a:pt x="104640" y="0"/>
                    <a:pt x="233719" y="0"/>
                  </a:cubicBezTo>
                  <a:lnTo>
                    <a:pt x="1466969" y="0"/>
                  </a:lnTo>
                  <a:cubicBezTo>
                    <a:pt x="1596048" y="0"/>
                    <a:pt x="1700688" y="104640"/>
                    <a:pt x="1700688" y="233719"/>
                  </a:cubicBezTo>
                  <a:lnTo>
                    <a:pt x="1700688" y="1168567"/>
                  </a:lnTo>
                  <a:cubicBezTo>
                    <a:pt x="1700688" y="1297646"/>
                    <a:pt x="1596048" y="1402286"/>
                    <a:pt x="1466969" y="1402286"/>
                  </a:cubicBezTo>
                  <a:lnTo>
                    <a:pt x="233719" y="1402286"/>
                  </a:lnTo>
                  <a:cubicBezTo>
                    <a:pt x="104640" y="1402286"/>
                    <a:pt x="0" y="1297646"/>
                    <a:pt x="0" y="1168567"/>
                  </a:cubicBezTo>
                  <a:lnTo>
                    <a:pt x="0" y="233719"/>
                  </a:lnTo>
                  <a:close/>
                </a:path>
              </a:pathLst>
            </a:custGeom>
            <a:solidFill>
              <a:srgbClr val="008FFF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654" tIns="106554" rIns="144654" bIns="106554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>
                  <a:solidFill>
                    <a:srgbClr val="FFFF00"/>
                  </a:solidFill>
                </a:rPr>
                <a:t>Model Development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F15D62A-BB2F-FDEA-A23B-2A67E0FE0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6274" y="4707437"/>
              <a:ext cx="640080" cy="640080"/>
            </a:xfrm>
            <a:prstGeom prst="rect">
              <a:avLst/>
            </a:prstGeom>
          </p:spPr>
        </p:pic>
        <p:sp>
          <p:nvSpPr>
            <p:cNvPr id="26" name="Rectangle: Diagonal Corners Snipped 25">
              <a:extLst>
                <a:ext uri="{FF2B5EF4-FFF2-40B4-BE49-F238E27FC236}">
                  <a16:creationId xmlns:a16="http://schemas.microsoft.com/office/drawing/2014/main" id="{B5F8EADD-47F2-017F-B834-840A18B1E2D3}"/>
                </a:ext>
              </a:extLst>
            </p:cNvPr>
            <p:cNvSpPr/>
            <p:nvPr/>
          </p:nvSpPr>
          <p:spPr>
            <a:xfrm>
              <a:off x="3656362" y="4702206"/>
              <a:ext cx="3872198" cy="640079"/>
            </a:xfrm>
            <a:prstGeom prst="snip2Diag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chemeClr val="tx1"/>
                  </a:solidFill>
                </a:rPr>
                <a:t>Python (Scikit-Learn, XGBoost, LightGBM, CatBoost, Optuna)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E5E117-E5FB-6120-F5C2-E78151D9DB54}"/>
              </a:ext>
            </a:extLst>
          </p:cNvPr>
          <p:cNvGrpSpPr/>
          <p:nvPr/>
        </p:nvGrpSpPr>
        <p:grpSpPr>
          <a:xfrm>
            <a:off x="666274" y="5547655"/>
            <a:ext cx="6862286" cy="641323"/>
            <a:chOff x="666274" y="5547655"/>
            <a:chExt cx="6862286" cy="641323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465D9D4-4ED2-D0EF-DA6F-386B1AA3113F}"/>
                </a:ext>
              </a:extLst>
            </p:cNvPr>
            <p:cNvSpPr/>
            <p:nvPr/>
          </p:nvSpPr>
          <p:spPr>
            <a:xfrm>
              <a:off x="1530668" y="5547655"/>
              <a:ext cx="1901380" cy="640080"/>
            </a:xfrm>
            <a:custGeom>
              <a:avLst/>
              <a:gdLst>
                <a:gd name="connsiteX0" fmla="*/ 0 w 1700688"/>
                <a:gd name="connsiteY0" fmla="*/ 233719 h 1402286"/>
                <a:gd name="connsiteX1" fmla="*/ 233719 w 1700688"/>
                <a:gd name="connsiteY1" fmla="*/ 0 h 1402286"/>
                <a:gd name="connsiteX2" fmla="*/ 1466969 w 1700688"/>
                <a:gd name="connsiteY2" fmla="*/ 0 h 1402286"/>
                <a:gd name="connsiteX3" fmla="*/ 1700688 w 1700688"/>
                <a:gd name="connsiteY3" fmla="*/ 233719 h 1402286"/>
                <a:gd name="connsiteX4" fmla="*/ 1700688 w 1700688"/>
                <a:gd name="connsiteY4" fmla="*/ 1168567 h 1402286"/>
                <a:gd name="connsiteX5" fmla="*/ 1466969 w 1700688"/>
                <a:gd name="connsiteY5" fmla="*/ 1402286 h 1402286"/>
                <a:gd name="connsiteX6" fmla="*/ 233719 w 1700688"/>
                <a:gd name="connsiteY6" fmla="*/ 1402286 h 1402286"/>
                <a:gd name="connsiteX7" fmla="*/ 0 w 1700688"/>
                <a:gd name="connsiteY7" fmla="*/ 1168567 h 1402286"/>
                <a:gd name="connsiteX8" fmla="*/ 0 w 1700688"/>
                <a:gd name="connsiteY8" fmla="*/ 233719 h 140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0688" h="1402286">
                  <a:moveTo>
                    <a:pt x="0" y="233719"/>
                  </a:moveTo>
                  <a:cubicBezTo>
                    <a:pt x="0" y="104640"/>
                    <a:pt x="104640" y="0"/>
                    <a:pt x="233719" y="0"/>
                  </a:cubicBezTo>
                  <a:lnTo>
                    <a:pt x="1466969" y="0"/>
                  </a:lnTo>
                  <a:cubicBezTo>
                    <a:pt x="1596048" y="0"/>
                    <a:pt x="1700688" y="104640"/>
                    <a:pt x="1700688" y="233719"/>
                  </a:cubicBezTo>
                  <a:lnTo>
                    <a:pt x="1700688" y="1168567"/>
                  </a:lnTo>
                  <a:cubicBezTo>
                    <a:pt x="1700688" y="1297646"/>
                    <a:pt x="1596048" y="1402286"/>
                    <a:pt x="1466969" y="1402286"/>
                  </a:cubicBezTo>
                  <a:lnTo>
                    <a:pt x="233719" y="1402286"/>
                  </a:lnTo>
                  <a:cubicBezTo>
                    <a:pt x="104640" y="1402286"/>
                    <a:pt x="0" y="1297646"/>
                    <a:pt x="0" y="1168567"/>
                  </a:cubicBezTo>
                  <a:lnTo>
                    <a:pt x="0" y="233719"/>
                  </a:lnTo>
                  <a:close/>
                </a:path>
              </a:pathLst>
            </a:custGeom>
            <a:solidFill>
              <a:srgbClr val="008FFF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654" tIns="106554" rIns="144654" bIns="106554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>
                  <a:solidFill>
                    <a:srgbClr val="FFFF00"/>
                  </a:solidFill>
                </a:rPr>
                <a:t>Model Deployment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6244201-B34E-FADC-13BD-ECC699728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6274" y="5548898"/>
              <a:ext cx="640080" cy="640080"/>
            </a:xfrm>
            <a:prstGeom prst="rect">
              <a:avLst/>
            </a:prstGeom>
          </p:spPr>
        </p:pic>
        <p:sp>
          <p:nvSpPr>
            <p:cNvPr id="29" name="Rectangle: Diagonal Corners Snipped 28">
              <a:extLst>
                <a:ext uri="{FF2B5EF4-FFF2-40B4-BE49-F238E27FC236}">
                  <a16:creationId xmlns:a16="http://schemas.microsoft.com/office/drawing/2014/main" id="{9AE79769-82AD-65F6-EE5A-01359EFACCFB}"/>
                </a:ext>
              </a:extLst>
            </p:cNvPr>
            <p:cNvSpPr/>
            <p:nvPr/>
          </p:nvSpPr>
          <p:spPr>
            <a:xfrm>
              <a:off x="3656362" y="5563504"/>
              <a:ext cx="3872198" cy="608382"/>
            </a:xfrm>
            <a:prstGeom prst="snip2Diag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chemeClr val="tx1"/>
                  </a:solidFill>
                </a:rPr>
                <a:t>Python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chemeClr val="tx1"/>
                  </a:solidFill>
                </a:rPr>
                <a:t>Streamlit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023385-8127-527B-6BC9-483E1AE1D7F5}"/>
              </a:ext>
            </a:extLst>
          </p:cNvPr>
          <p:cNvGrpSpPr/>
          <p:nvPr/>
        </p:nvGrpSpPr>
        <p:grpSpPr>
          <a:xfrm>
            <a:off x="7783401" y="3154985"/>
            <a:ext cx="3742325" cy="3016901"/>
            <a:chOff x="7783401" y="3154985"/>
            <a:chExt cx="3742325" cy="301690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AA312D3-F895-721D-5EC1-1F7A46CB319C}"/>
                </a:ext>
              </a:extLst>
            </p:cNvPr>
            <p:cNvSpPr/>
            <p:nvPr/>
          </p:nvSpPr>
          <p:spPr>
            <a:xfrm>
              <a:off x="9624346" y="3893037"/>
              <a:ext cx="1901380" cy="640080"/>
            </a:xfrm>
            <a:custGeom>
              <a:avLst/>
              <a:gdLst>
                <a:gd name="connsiteX0" fmla="*/ 0 w 1700688"/>
                <a:gd name="connsiteY0" fmla="*/ 233719 h 1402286"/>
                <a:gd name="connsiteX1" fmla="*/ 233719 w 1700688"/>
                <a:gd name="connsiteY1" fmla="*/ 0 h 1402286"/>
                <a:gd name="connsiteX2" fmla="*/ 1466969 w 1700688"/>
                <a:gd name="connsiteY2" fmla="*/ 0 h 1402286"/>
                <a:gd name="connsiteX3" fmla="*/ 1700688 w 1700688"/>
                <a:gd name="connsiteY3" fmla="*/ 233719 h 1402286"/>
                <a:gd name="connsiteX4" fmla="*/ 1700688 w 1700688"/>
                <a:gd name="connsiteY4" fmla="*/ 1168567 h 1402286"/>
                <a:gd name="connsiteX5" fmla="*/ 1466969 w 1700688"/>
                <a:gd name="connsiteY5" fmla="*/ 1402286 h 1402286"/>
                <a:gd name="connsiteX6" fmla="*/ 233719 w 1700688"/>
                <a:gd name="connsiteY6" fmla="*/ 1402286 h 1402286"/>
                <a:gd name="connsiteX7" fmla="*/ 0 w 1700688"/>
                <a:gd name="connsiteY7" fmla="*/ 1168567 h 1402286"/>
                <a:gd name="connsiteX8" fmla="*/ 0 w 1700688"/>
                <a:gd name="connsiteY8" fmla="*/ 233719 h 140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0688" h="1402286">
                  <a:moveTo>
                    <a:pt x="0" y="233719"/>
                  </a:moveTo>
                  <a:cubicBezTo>
                    <a:pt x="0" y="104640"/>
                    <a:pt x="104640" y="0"/>
                    <a:pt x="233719" y="0"/>
                  </a:cubicBezTo>
                  <a:lnTo>
                    <a:pt x="1466969" y="0"/>
                  </a:lnTo>
                  <a:cubicBezTo>
                    <a:pt x="1596048" y="0"/>
                    <a:pt x="1700688" y="104640"/>
                    <a:pt x="1700688" y="233719"/>
                  </a:cubicBezTo>
                  <a:lnTo>
                    <a:pt x="1700688" y="1168567"/>
                  </a:lnTo>
                  <a:cubicBezTo>
                    <a:pt x="1700688" y="1297646"/>
                    <a:pt x="1596048" y="1402286"/>
                    <a:pt x="1466969" y="1402286"/>
                  </a:cubicBezTo>
                  <a:lnTo>
                    <a:pt x="233719" y="1402286"/>
                  </a:lnTo>
                  <a:cubicBezTo>
                    <a:pt x="104640" y="1402286"/>
                    <a:pt x="0" y="1297646"/>
                    <a:pt x="0" y="1168567"/>
                  </a:cubicBezTo>
                  <a:lnTo>
                    <a:pt x="0" y="233719"/>
                  </a:lnTo>
                  <a:close/>
                </a:path>
              </a:pathLst>
            </a:custGeom>
            <a:solidFill>
              <a:srgbClr val="008FFF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654" tIns="106554" rIns="144654" bIns="106554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>
                  <a:solidFill>
                    <a:srgbClr val="FFFF00"/>
                  </a:solidFill>
                </a:rPr>
                <a:t>Version Control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2833D51-ABFA-ED13-9FAE-28824DED8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59952" y="3893037"/>
              <a:ext cx="640080" cy="640080"/>
            </a:xfrm>
            <a:prstGeom prst="rect">
              <a:avLst/>
            </a:prstGeom>
          </p:spPr>
        </p:pic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93D78724-FDEC-CFAA-1487-F054163660BC}"/>
                </a:ext>
              </a:extLst>
            </p:cNvPr>
            <p:cNvSpPr/>
            <p:nvPr/>
          </p:nvSpPr>
          <p:spPr>
            <a:xfrm>
              <a:off x="7783401" y="3154985"/>
              <a:ext cx="864394" cy="3016901"/>
            </a:xfrm>
            <a:prstGeom prst="rightBrace">
              <a:avLst/>
            </a:prstGeom>
            <a:ln w="38100">
              <a:solidFill>
                <a:srgbClr val="FFFFC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: Diagonal Corners Snipped 9">
              <a:extLst>
                <a:ext uri="{FF2B5EF4-FFF2-40B4-BE49-F238E27FC236}">
                  <a16:creationId xmlns:a16="http://schemas.microsoft.com/office/drawing/2014/main" id="{C55130E9-3E03-419A-3C3B-A4116A742602}"/>
                </a:ext>
              </a:extLst>
            </p:cNvPr>
            <p:cNvSpPr/>
            <p:nvPr/>
          </p:nvSpPr>
          <p:spPr>
            <a:xfrm>
              <a:off x="8759952" y="4861726"/>
              <a:ext cx="2765774" cy="640081"/>
            </a:xfrm>
            <a:prstGeom prst="snip2Diag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chemeClr val="tx1"/>
                  </a:solidFill>
                </a:rPr>
                <a:t>Git and GitHub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26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CBCFF-4A70-EF33-5513-81114521F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Customer Churn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4BA8D-88B6-A166-D954-9E4A6768E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9221" y="1690687"/>
            <a:ext cx="6575388" cy="4682865"/>
          </a:xfrm>
          <a:prstGeom prst="rect">
            <a:avLst/>
          </a:prstGeom>
        </p:spPr>
      </p:pic>
      <p:pic>
        <p:nvPicPr>
          <p:cNvPr id="8" name="Picture 7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8C9AB9D6-E0BB-3954-6ABB-B857CA307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13" y="1690688"/>
            <a:ext cx="3787784" cy="2429899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6EC4B16C-4393-5127-3381-E43DEEDFAD94}"/>
              </a:ext>
            </a:extLst>
          </p:cNvPr>
          <p:cNvSpPr/>
          <p:nvPr/>
        </p:nvSpPr>
        <p:spPr>
          <a:xfrm>
            <a:off x="8060460" y="4868844"/>
            <a:ext cx="3293340" cy="1504709"/>
          </a:xfrm>
          <a:prstGeom prst="wedgeRoundRectCallout">
            <a:avLst>
              <a:gd name="adj1" fmla="val -62327"/>
              <a:gd name="adj2" fmla="val -82504"/>
              <a:gd name="adj3" fmla="val 16667"/>
            </a:avLst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The high-paying customers also have high churn rate !!!</a:t>
            </a:r>
          </a:p>
        </p:txBody>
      </p:sp>
    </p:spTree>
    <p:extLst>
      <p:ext uri="{BB962C8B-B14F-4D97-AF65-F5344CB8AC3E}">
        <p14:creationId xmlns:p14="http://schemas.microsoft.com/office/powerpoint/2010/main" val="198295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3618</TotalTime>
  <Words>743</Words>
  <Application>Microsoft Office PowerPoint</Application>
  <PresentationFormat>Widescreen</PresentationFormat>
  <Paragraphs>218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Ink Free</vt:lpstr>
      <vt:lpstr>Office Theme</vt:lpstr>
      <vt:lpstr>Telecom Customer Churn Analysis and Prediction</vt:lpstr>
      <vt:lpstr>Content</vt:lpstr>
      <vt:lpstr>About Me</vt:lpstr>
      <vt:lpstr>Course Journey</vt:lpstr>
      <vt:lpstr>Project Overview</vt:lpstr>
      <vt:lpstr>Problems and Objectives</vt:lpstr>
      <vt:lpstr>Current State Analysis</vt:lpstr>
      <vt:lpstr>Technology Stack</vt:lpstr>
      <vt:lpstr>Customer Churn Analysis</vt:lpstr>
      <vt:lpstr>Customer Churn Analysis</vt:lpstr>
      <vt:lpstr>Customer Churn Analysis</vt:lpstr>
      <vt:lpstr>Customer Churn Prediction</vt:lpstr>
      <vt:lpstr>Project Timeline</vt:lpstr>
      <vt:lpstr>Project Budget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Customer Churn Analysis and Prediction</dc:title>
  <dc:creator>chan chongwee</dc:creator>
  <cp:lastModifiedBy>chan chongwee</cp:lastModifiedBy>
  <cp:revision>34</cp:revision>
  <dcterms:created xsi:type="dcterms:W3CDTF">2024-03-15T07:41:08Z</dcterms:created>
  <dcterms:modified xsi:type="dcterms:W3CDTF">2024-03-23T07:09:19Z</dcterms:modified>
</cp:coreProperties>
</file>