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268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252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4075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16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585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3215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175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0187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9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896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27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6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546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846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91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894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966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D425E35-1CC5-4CA2-B77E-055677DF4D2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B4780F-3E60-4FC0-8B00-3AE05BF65E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740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93901FD8-B43F-025B-A6FE-1E257A511E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0924" y="2219389"/>
            <a:ext cx="7630151" cy="241922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sz="72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tr-TR" sz="7200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72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tr-TR" sz="4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865ED75-8B86-82B2-4B66-98F6EFBD25E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786938" y="6329362"/>
            <a:ext cx="2405062" cy="528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z-Latn-AZ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İzzət Rəhimov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41A93A2-FEA3-3CC8-041B-1AC09E19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332" y="0"/>
            <a:ext cx="5023668" cy="15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1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40A17A-22B8-DAAF-DE85-71B263A0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3"/>
            <a:ext cx="10364451" cy="1045738"/>
          </a:xfrm>
        </p:spPr>
        <p:txBody>
          <a:bodyPr>
            <a:normAutofit/>
          </a:bodyPr>
          <a:lstStyle/>
          <a:p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Xətti</a:t>
            </a:r>
            <a:r>
              <a:rPr lang="az-Latn-AZ" sz="4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Axtarış</a:t>
            </a:r>
            <a:r>
              <a:rPr lang="en-US" sz="48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cap="non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tr-TR" sz="3200" i="0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inear</a:t>
            </a:r>
            <a:r>
              <a:rPr lang="tr-TR" sz="320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200" i="0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n-US" sz="48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tr-TR" sz="4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9E750C-E413-E413-A798-E157836392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328739"/>
            <a:ext cx="5515601" cy="21145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Bu axtarış növü ən sadə axtarış növüdür. Xətti axtarış massivin ilk indeksindən başlayır və axtarılan element tapılana qədər son indeksə kimi davam edir kimi davam edir. Zaman mürəkkəbliyi O(n)-</a:t>
            </a:r>
            <a:r>
              <a:rPr lang="az-Latn-AZ" cap="none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5633DE9-B023-A719-53B9-FD7988B5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152" y="1314450"/>
            <a:ext cx="3539073" cy="508741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E80A2C-F114-E888-6B3C-39E498C70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74" y="3846622"/>
            <a:ext cx="5145400" cy="21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9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792CEAB-C468-3AEB-29C5-3036DE9E9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03" y="1424916"/>
            <a:ext cx="4996097" cy="400816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C0A23D1-2AA8-28DB-3966-A80971E3D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88" y="1080546"/>
            <a:ext cx="4105509" cy="469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2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A6ED08-EDED-C9FF-B265-7757F6E7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7030"/>
            <a:ext cx="10364451" cy="1195995"/>
          </a:xfrm>
        </p:spPr>
        <p:txBody>
          <a:bodyPr/>
          <a:lstStyle/>
          <a:p>
            <a:r>
              <a:rPr lang="az-Latn-AZ" cap="none" dirty="0"/>
              <a:t>İkili Axtarış (</a:t>
            </a:r>
            <a:r>
              <a:rPr lang="az-Latn-AZ" sz="3200" cap="none" dirty="0">
                <a:latin typeface="Roboto" panose="02000000000000000000" pitchFamily="2" charset="0"/>
              </a:rPr>
              <a:t>B</a:t>
            </a:r>
            <a:r>
              <a:rPr lang="tr-TR" sz="3200" b="0" i="0" cap="none" dirty="0" err="1">
                <a:effectLst/>
                <a:latin typeface="Roboto" panose="02000000000000000000" pitchFamily="2" charset="0"/>
              </a:rPr>
              <a:t>inary</a:t>
            </a:r>
            <a:r>
              <a:rPr lang="tr-TR" sz="3200" b="0" i="0" cap="none" dirty="0">
                <a:effectLst/>
                <a:latin typeface="Roboto" panose="02000000000000000000" pitchFamily="2" charset="0"/>
              </a:rPr>
              <a:t> </a:t>
            </a:r>
            <a:r>
              <a:rPr lang="tr-TR" sz="3200" b="0" i="0" cap="none" dirty="0" err="1">
                <a:effectLst/>
                <a:latin typeface="Roboto" panose="02000000000000000000" pitchFamily="2" charset="0"/>
              </a:rPr>
              <a:t>Search</a:t>
            </a:r>
            <a:r>
              <a:rPr lang="az-Latn-AZ" cap="none" dirty="0"/>
              <a:t>)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8CBC4B-AB89-D9AD-401D-53CFAB03F4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43050"/>
            <a:ext cx="10363826" cy="4248149"/>
          </a:xfrm>
        </p:spPr>
        <p:txBody>
          <a:bodyPr/>
          <a:lstStyle/>
          <a:p>
            <a:pPr marL="0" indent="0">
              <a:buNone/>
            </a:pP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	Bu axtarış üsulunda zaman mürəkkəbliyi O(</a:t>
            </a:r>
            <a:r>
              <a:rPr lang="az-Latn-AZ" cap="none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 n)-</a:t>
            </a:r>
            <a:r>
              <a:rPr lang="az-Latn-AZ" cap="none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.  Axtarış zamanı ilk olaraq massivin orta indeksindən axtarışa başlanılır. Əyər </a:t>
            </a:r>
            <a:r>
              <a:rPr lang="az-Latn-AZ" cap="none" dirty="0" err="1">
                <a:latin typeface="Arial" panose="020B0604020202020204" pitchFamily="34" charset="0"/>
                <a:cs typeface="Arial" panose="020B0604020202020204" pitchFamily="34" charset="0"/>
              </a:rPr>
              <a:t>axrarılan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 element həmin indeksə </a:t>
            </a:r>
            <a:r>
              <a:rPr lang="az-Latn-AZ" cap="none" dirty="0" err="1">
                <a:latin typeface="Arial" panose="020B0604020202020204" pitchFamily="34" charset="0"/>
                <a:cs typeface="Arial" panose="020B0604020202020204" pitchFamily="34" charset="0"/>
              </a:rPr>
              <a:t>bərabərdisə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az-Latn-AZ" cap="none" dirty="0" err="1">
                <a:latin typeface="Arial" panose="020B0604020202020204" pitchFamily="34" charset="0"/>
                <a:cs typeface="Arial" panose="020B0604020202020204" pitchFamily="34" charset="0"/>
              </a:rPr>
              <a:t>sonlandırılır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. Əks təqdirdə element orta indeksdəki elementlə müqayisə </a:t>
            </a:r>
            <a:r>
              <a:rPr lang="az-Latn-AZ" cap="none" dirty="0" err="1">
                <a:latin typeface="Arial" panose="020B0604020202020204" pitchFamily="34" charset="0"/>
                <a:cs typeface="Arial" panose="020B0604020202020204" pitchFamily="34" charset="0"/>
              </a:rPr>
              <a:t>edirli</a:t>
            </a:r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, əgər böyükdürsə axtarış aralığı sağ yarıya daraldılır, kiçikdirsə sol yarıya daraldılır. </a:t>
            </a:r>
            <a:endParaRPr lang="tr-TR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F0D426-C0BF-5E35-2756-05A14D7A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97" y="3200400"/>
            <a:ext cx="5094405" cy="33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88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356C966-D859-ECF1-305C-4FC36C87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" y="745851"/>
            <a:ext cx="3910235" cy="536629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AF48DB6-1C21-F7D3-F539-2D1E2A2B6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551" y="872668"/>
            <a:ext cx="5630061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4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97E0F0-0EF1-7D7E-56DF-C8B0DE9C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357188"/>
            <a:ext cx="10364451" cy="1057275"/>
          </a:xfrm>
        </p:spPr>
        <p:txBody>
          <a:bodyPr/>
          <a:lstStyle/>
          <a:p>
            <a:r>
              <a:rPr lang="az-Latn-AZ" cap="none" dirty="0">
                <a:latin typeface="Arial" panose="020B0604020202020204" pitchFamily="34" charset="0"/>
                <a:cs typeface="Arial" panose="020B0604020202020204" pitchFamily="34" charset="0"/>
              </a:rPr>
              <a:t>Tullanaraq Axtarış(J</a:t>
            </a:r>
            <a:r>
              <a:rPr lang="tr-TR" b="0" i="0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ump</a:t>
            </a:r>
            <a:r>
              <a:rPr lang="tr-TR" b="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0" i="0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az-Latn-AZ" b="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tr-TR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717CCB-735A-C8EC-A256-FB67D30115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4464"/>
            <a:ext cx="10363826" cy="26574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Bu axtarış üsulu </a:t>
            </a:r>
            <a:r>
              <a:rPr lang="az-Latn-AZ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performans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və zaman cəhətdən xətti axtarış uşulundan yaxşı </a:t>
            </a:r>
            <a:r>
              <a:rPr lang="az-Latn-AZ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olsada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ikili axtarış üsulundan zəif qalır. </a:t>
            </a:r>
          </a:p>
          <a:p>
            <a:pPr marL="0" indent="0">
              <a:buNone/>
            </a:pP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Bu üsulla massivdə elementi tapmaq üçün 0-cı indeksdən prosesə başlanılır. Amma Xətti axtarış üsulundan fərqli olaraq 1-1 yox m-m </a:t>
            </a:r>
            <a:r>
              <a:rPr lang="az-Latn-AZ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irəliləyrək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axtarış həyata keçirilir.</a:t>
            </a:r>
          </a:p>
          <a:p>
            <a:pPr marL="0" indent="0">
              <a:buNone/>
            </a:pP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Əvvəlcə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[0]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sonra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2m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...  olaraq axtarış davam edir. Əyər müəyyən bir indeksə çatdıqda </a:t>
            </a:r>
            <a:r>
              <a:rPr lang="az-Latn-AZ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tutaqki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3m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indeksindəki dəyər axtardığımız </a:t>
            </a:r>
            <a:r>
              <a:rPr lang="az-Latn-AZ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ədədən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böyük olarsa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(3-1)m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az-Latn-AZ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indeksi yoxlanılır.</a:t>
            </a:r>
            <a:endParaRPr lang="tr-TR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Jump Search Visualisation">
            <a:extLst>
              <a:ext uri="{FF2B5EF4-FFF2-40B4-BE49-F238E27FC236}">
                <a16:creationId xmlns:a16="http://schemas.microsoft.com/office/drawing/2014/main" id="{6A576D0B-1684-995E-596C-B173B7661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52" y="4186238"/>
            <a:ext cx="5998644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93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388FBB6-3ECB-652B-C448-CF3F1060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93" y="402394"/>
            <a:ext cx="5705814" cy="6053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227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C796D7-FFD3-AE7C-CB70-70A3134C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28545"/>
            <a:ext cx="10364451" cy="1095983"/>
          </a:xfrm>
        </p:spPr>
        <p:txBody>
          <a:bodyPr/>
          <a:lstStyle/>
          <a:p>
            <a:r>
              <a:rPr lang="tr-TR" b="0" i="0" cap="none" dirty="0" err="1">
                <a:solidFill>
                  <a:srgbClr val="3030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İnterpolyasiya</a:t>
            </a:r>
            <a:r>
              <a:rPr lang="tr-TR" b="0" i="0" cap="none" dirty="0">
                <a:solidFill>
                  <a:srgbClr val="3030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0" i="0" cap="none" dirty="0" err="1">
                <a:solidFill>
                  <a:srgbClr val="3030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axtarışı</a:t>
            </a:r>
            <a:r>
              <a:rPr lang="en-US" b="0" i="0" cap="none" dirty="0">
                <a:solidFill>
                  <a:srgbClr val="3030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3200" b="0" i="0" cap="none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Interpolation</a:t>
            </a:r>
            <a:r>
              <a:rPr lang="tr-TR" sz="3200" b="0" i="0" cap="none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cap="none" dirty="0">
                <a:solidFill>
                  <a:srgbClr val="3C4043"/>
                </a:solidFill>
                <a:latin typeface="Roboto" panose="02000000000000000000" pitchFamily="2" charset="0"/>
              </a:rPr>
              <a:t>S</a:t>
            </a:r>
            <a:r>
              <a:rPr lang="tr-TR" sz="3200" b="0" i="0" cap="none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earch</a:t>
            </a:r>
            <a:r>
              <a:rPr lang="en-US" b="0" i="0" cap="none" dirty="0">
                <a:solidFill>
                  <a:srgbClr val="3030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tr-TR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280B70-31BD-319A-3740-16FEE5B360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5024" y="2350293"/>
            <a:ext cx="10363826" cy="2157413"/>
          </a:xfrm>
        </p:spPr>
        <p:txBody>
          <a:bodyPr/>
          <a:lstStyle/>
          <a:p>
            <a:pPr marL="0" indent="0">
              <a:buNone/>
            </a:pPr>
            <a:r>
              <a:rPr lang="az-Latn-AZ" b="0" i="0" cap="none" dirty="0">
                <a:solidFill>
                  <a:srgbClr val="000000"/>
                </a:solidFill>
                <a:effectLst/>
                <a:latin typeface="Nunito" panose="020B0604020202020204" pitchFamily="2" charset="-94"/>
              </a:rPr>
              <a:t>	</a:t>
            </a:r>
            <a:r>
              <a:rPr lang="tr-TR" b="0" i="0" cap="none" dirty="0" err="1">
                <a:solidFill>
                  <a:srgbClr val="000000"/>
                </a:solidFill>
                <a:effectLst/>
                <a:latin typeface="Nunito" panose="020B0604020202020204" pitchFamily="2" charset="-94"/>
              </a:rPr>
              <a:t>İnterpolyasiya</a:t>
            </a:r>
            <a:r>
              <a:rPr lang="tr-TR" b="0" i="0" cap="none" dirty="0">
                <a:solidFill>
                  <a:srgbClr val="000000"/>
                </a:solidFill>
                <a:effectLst/>
                <a:latin typeface="Nunito" panose="020B0604020202020204" pitchFamily="2" charset="-94"/>
              </a:rPr>
              <a:t> </a:t>
            </a:r>
            <a:r>
              <a:rPr lang="tr-TR" b="0" i="0" cap="none" dirty="0" err="1">
                <a:solidFill>
                  <a:srgbClr val="000000"/>
                </a:solidFill>
                <a:effectLst/>
                <a:latin typeface="Nunito" panose="020B0604020202020204" pitchFamily="2" charset="-94"/>
              </a:rPr>
              <a:t>axtarışı</a:t>
            </a:r>
            <a:r>
              <a:rPr lang="tr-TR" b="0" i="0" cap="none" dirty="0">
                <a:solidFill>
                  <a:srgbClr val="000000"/>
                </a:solidFill>
                <a:effectLst/>
                <a:latin typeface="Nunito" panose="020B0604020202020204" pitchFamily="2" charset="-94"/>
              </a:rPr>
              <a:t> ikili </a:t>
            </a:r>
            <a:r>
              <a:rPr lang="tr-TR" b="0" i="0" cap="none" dirty="0" err="1">
                <a:solidFill>
                  <a:srgbClr val="000000"/>
                </a:solidFill>
                <a:effectLst/>
                <a:latin typeface="Nunito" panose="020B0604020202020204" pitchFamily="2" charset="-94"/>
              </a:rPr>
              <a:t>axtarışın</a:t>
            </a:r>
            <a:r>
              <a:rPr lang="tr-TR" b="0" i="0" cap="none" dirty="0">
                <a:solidFill>
                  <a:srgbClr val="000000"/>
                </a:solidFill>
                <a:effectLst/>
                <a:latin typeface="Nunito" panose="020B0604020202020204" pitchFamily="2" charset="-94"/>
              </a:rPr>
              <a:t> </a:t>
            </a:r>
            <a:r>
              <a:rPr lang="tr-TR" b="0" i="0" cap="none" dirty="0" err="1">
                <a:solidFill>
                  <a:srgbClr val="000000"/>
                </a:solidFill>
                <a:effectLst/>
                <a:latin typeface="Nunito" panose="020B0604020202020204" pitchFamily="2" charset="-94"/>
              </a:rPr>
              <a:t>təkmilləşdirilmiş</a:t>
            </a:r>
            <a:r>
              <a:rPr lang="tr-TR" b="0" i="0" cap="none" dirty="0">
                <a:solidFill>
                  <a:srgbClr val="000000"/>
                </a:solidFill>
                <a:effectLst/>
                <a:latin typeface="Nunito" panose="020B0604020202020204" pitchFamily="2" charset="-94"/>
              </a:rPr>
              <a:t> </a:t>
            </a:r>
            <a:r>
              <a:rPr lang="tr-TR" b="0" i="0" cap="none" dirty="0" err="1">
                <a:solidFill>
                  <a:srgbClr val="000000"/>
                </a:solidFill>
                <a:effectLst/>
                <a:latin typeface="Nunito" panose="020B0604020202020204" pitchFamily="2" charset="-94"/>
              </a:rPr>
              <a:t>variantıdır</a:t>
            </a:r>
            <a:r>
              <a:rPr lang="tr-TR" b="0" i="0" cap="none" dirty="0">
                <a:solidFill>
                  <a:srgbClr val="000000"/>
                </a:solidFill>
                <a:effectLst/>
                <a:latin typeface="Nunito" panose="020B0604020202020204" pitchFamily="2" charset="-94"/>
              </a:rPr>
              <a:t>.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Nunito" panose="020B0604020202020204" pitchFamily="2" charset="-94"/>
              </a:rPr>
              <a:t> </a:t>
            </a:r>
            <a:r>
              <a:rPr lang="tr-TR" b="0" i="0" cap="none" dirty="0">
                <a:effectLst/>
                <a:latin typeface="urw-din"/>
              </a:rPr>
              <a:t>İkili </a:t>
            </a:r>
            <a:r>
              <a:rPr lang="tr-TR" b="0" i="0" cap="none" dirty="0" err="1">
                <a:effectLst/>
                <a:latin typeface="urw-din"/>
              </a:rPr>
              <a:t>axtarış</a:t>
            </a:r>
            <a:r>
              <a:rPr lang="tr-TR" b="0" i="0" cap="none" dirty="0">
                <a:effectLst/>
                <a:latin typeface="urw-din"/>
              </a:rPr>
              <a:t>, </a:t>
            </a:r>
            <a:r>
              <a:rPr lang="az-Latn-AZ" b="0" i="0" cap="none" dirty="0">
                <a:effectLst/>
                <a:latin typeface="urw-din"/>
              </a:rPr>
              <a:t>axtarılan elementdən </a:t>
            </a:r>
            <a:r>
              <a:rPr lang="tr-TR" b="0" i="0" cap="none" dirty="0">
                <a:effectLst/>
                <a:latin typeface="urw-din"/>
              </a:rPr>
              <a:t>asılı </a:t>
            </a:r>
            <a:r>
              <a:rPr lang="tr-TR" b="0" i="0" cap="none" dirty="0" err="1">
                <a:effectLst/>
                <a:latin typeface="urw-din"/>
              </a:rPr>
              <a:t>olmayaraq</a:t>
            </a:r>
            <a:r>
              <a:rPr lang="tr-TR" b="0" i="0" cap="none" dirty="0">
                <a:effectLst/>
                <a:latin typeface="urw-din"/>
              </a:rPr>
              <a:t> </a:t>
            </a:r>
            <a:r>
              <a:rPr lang="tr-TR" b="0" i="0" cap="none" dirty="0" err="1">
                <a:effectLst/>
                <a:latin typeface="urw-din"/>
              </a:rPr>
              <a:t>yoxlamaq</a:t>
            </a:r>
            <a:r>
              <a:rPr lang="tr-TR" b="0" i="0" cap="none" dirty="0">
                <a:effectLst/>
                <a:latin typeface="urw-din"/>
              </a:rPr>
              <a:t> üçün orta </a:t>
            </a:r>
            <a:r>
              <a:rPr lang="tr-TR" b="0" i="0" cap="none" dirty="0" err="1">
                <a:effectLst/>
                <a:latin typeface="urw-din"/>
              </a:rPr>
              <a:t>elementə</a:t>
            </a:r>
            <a:r>
              <a:rPr lang="tr-TR" b="0" i="0" cap="none" dirty="0">
                <a:effectLst/>
                <a:latin typeface="urw-din"/>
              </a:rPr>
              <a:t> </a:t>
            </a:r>
            <a:r>
              <a:rPr lang="tr-TR" b="0" i="0" cap="none" dirty="0" err="1">
                <a:effectLst/>
                <a:latin typeface="urw-din"/>
              </a:rPr>
              <a:t>keçir</a:t>
            </a:r>
            <a:r>
              <a:rPr lang="tr-TR" b="0" i="0" cap="none" dirty="0">
                <a:effectLst/>
                <a:latin typeface="urw-din"/>
              </a:rPr>
              <a:t>. </a:t>
            </a:r>
            <a:r>
              <a:rPr lang="tr-TR" b="0" i="0" cap="none" dirty="0" err="1">
                <a:effectLst/>
                <a:latin typeface="urw-din"/>
              </a:rPr>
              <a:t>Digər</a:t>
            </a:r>
            <a:r>
              <a:rPr lang="tr-TR" b="0" i="0" cap="none" dirty="0">
                <a:effectLst/>
                <a:latin typeface="urw-din"/>
              </a:rPr>
              <a:t> </a:t>
            </a:r>
            <a:r>
              <a:rPr lang="tr-TR" b="0" i="0" cap="none" dirty="0" err="1">
                <a:effectLst/>
                <a:latin typeface="urw-din"/>
              </a:rPr>
              <a:t>tərəfdən</a:t>
            </a:r>
            <a:r>
              <a:rPr lang="tr-TR" b="0" i="0" cap="none" dirty="0">
                <a:effectLst/>
                <a:latin typeface="urw-din"/>
              </a:rPr>
              <a:t>, </a:t>
            </a:r>
            <a:r>
              <a:rPr lang="tr-TR" b="0" i="0" cap="none" dirty="0" err="1">
                <a:effectLst/>
                <a:latin typeface="urw-din"/>
              </a:rPr>
              <a:t>interpolyasiya</a:t>
            </a:r>
            <a:r>
              <a:rPr lang="tr-TR" b="0" i="0" cap="none" dirty="0">
                <a:effectLst/>
                <a:latin typeface="urw-din"/>
              </a:rPr>
              <a:t> </a:t>
            </a:r>
            <a:r>
              <a:rPr lang="tr-TR" b="0" i="0" cap="none" dirty="0" err="1">
                <a:effectLst/>
                <a:latin typeface="urw-din"/>
              </a:rPr>
              <a:t>axtarışı</a:t>
            </a:r>
            <a:r>
              <a:rPr lang="tr-TR" b="0" i="0" cap="none" dirty="0">
                <a:effectLst/>
                <a:latin typeface="urw-din"/>
              </a:rPr>
              <a:t> </a:t>
            </a:r>
            <a:r>
              <a:rPr lang="az-Latn-AZ" b="0" i="0" cap="none" dirty="0">
                <a:effectLst/>
                <a:latin typeface="urw-din"/>
              </a:rPr>
              <a:t>axtarılan dəyərə</a:t>
            </a:r>
            <a:r>
              <a:rPr lang="tr-TR" b="0" i="0" cap="none" dirty="0">
                <a:effectLst/>
                <a:latin typeface="urw-din"/>
              </a:rPr>
              <a:t> </a:t>
            </a:r>
            <a:r>
              <a:rPr lang="tr-TR" b="0" i="0" cap="none" dirty="0" err="1">
                <a:effectLst/>
                <a:latin typeface="urw-din"/>
              </a:rPr>
              <a:t>uyğun</a:t>
            </a:r>
            <a:r>
              <a:rPr lang="tr-TR" b="0" i="0" cap="none" dirty="0">
                <a:effectLst/>
                <a:latin typeface="urw-din"/>
              </a:rPr>
              <a:t> </a:t>
            </a:r>
            <a:r>
              <a:rPr lang="tr-TR" b="0" i="0" cap="none" dirty="0" err="1">
                <a:effectLst/>
                <a:latin typeface="urw-din"/>
              </a:rPr>
              <a:t>olaraq</a:t>
            </a:r>
            <a:r>
              <a:rPr lang="tr-TR" b="0" i="0" cap="none" dirty="0">
                <a:effectLst/>
                <a:latin typeface="urw-din"/>
              </a:rPr>
              <a:t> </a:t>
            </a:r>
            <a:r>
              <a:rPr lang="tr-TR" b="0" i="0" cap="none" dirty="0" err="1">
                <a:effectLst/>
                <a:latin typeface="urw-din"/>
              </a:rPr>
              <a:t>müxtəlif</a:t>
            </a:r>
            <a:r>
              <a:rPr lang="tr-TR" b="0" i="0" cap="none" dirty="0">
                <a:effectLst/>
                <a:latin typeface="urw-din"/>
              </a:rPr>
              <a:t> </a:t>
            </a:r>
            <a:r>
              <a:rPr lang="tr-TR" b="0" i="0" cap="none" dirty="0" err="1">
                <a:effectLst/>
                <a:latin typeface="urw-din"/>
              </a:rPr>
              <a:t>yerlərə</a:t>
            </a:r>
            <a:r>
              <a:rPr lang="tr-TR" b="0" i="0" cap="none" dirty="0">
                <a:effectLst/>
                <a:latin typeface="urw-din"/>
              </a:rPr>
              <a:t> </a:t>
            </a:r>
            <a:r>
              <a:rPr lang="tr-TR" b="0" i="0" cap="none" dirty="0" err="1">
                <a:effectLst/>
                <a:latin typeface="urw-din"/>
              </a:rPr>
              <a:t>gedə</a:t>
            </a:r>
            <a:r>
              <a:rPr lang="tr-TR" b="0" i="0" cap="none" dirty="0">
                <a:effectLst/>
                <a:latin typeface="urw-din"/>
              </a:rPr>
              <a:t> </a:t>
            </a:r>
            <a:r>
              <a:rPr lang="tr-TR" b="0" i="0" cap="none" dirty="0" err="1">
                <a:effectLst/>
                <a:latin typeface="urw-din"/>
              </a:rPr>
              <a:t>bilər</a:t>
            </a:r>
            <a:r>
              <a:rPr lang="tr-TR" b="0" i="0" cap="none" dirty="0">
                <a:effectLst/>
                <a:latin typeface="urw-din"/>
              </a:rPr>
              <a:t>. </a:t>
            </a:r>
            <a:r>
              <a:rPr lang="az-Latn-AZ" b="0" i="0" cap="none" dirty="0">
                <a:effectLst/>
                <a:latin typeface="urw-din"/>
              </a:rPr>
              <a:t>Axtarılan elementin</a:t>
            </a:r>
            <a:r>
              <a:rPr lang="tr-TR" b="0" i="0" cap="none" dirty="0">
                <a:effectLst/>
                <a:latin typeface="urw-din"/>
              </a:rPr>
              <a:t> </a:t>
            </a:r>
            <a:r>
              <a:rPr lang="tr-TR" b="0" i="0" cap="none" dirty="0" err="1">
                <a:effectLst/>
                <a:latin typeface="urw-din"/>
              </a:rPr>
              <a:t>dəyəri</a:t>
            </a:r>
            <a:r>
              <a:rPr lang="tr-TR" b="0" i="0" cap="none" dirty="0">
                <a:effectLst/>
                <a:latin typeface="urw-din"/>
              </a:rPr>
              <a:t> sonuncu </a:t>
            </a:r>
            <a:r>
              <a:rPr lang="tr-TR" b="0" i="0" cap="none" dirty="0" err="1">
                <a:effectLst/>
                <a:latin typeface="urw-din"/>
              </a:rPr>
              <a:t>elementə</a:t>
            </a:r>
            <a:r>
              <a:rPr lang="tr-TR" b="0" i="0" cap="none" dirty="0">
                <a:effectLst/>
                <a:latin typeface="urw-din"/>
              </a:rPr>
              <a:t> </a:t>
            </a:r>
            <a:r>
              <a:rPr lang="tr-TR" b="0" i="0" cap="none" dirty="0" err="1">
                <a:effectLst/>
                <a:latin typeface="urw-din"/>
              </a:rPr>
              <a:t>yaxındırsa</a:t>
            </a:r>
            <a:r>
              <a:rPr lang="tr-TR" b="0" i="0" cap="none" dirty="0">
                <a:effectLst/>
                <a:latin typeface="urw-din"/>
              </a:rPr>
              <a:t>, </a:t>
            </a:r>
            <a:r>
              <a:rPr lang="az-Latn-AZ" b="0" i="0" cap="none" dirty="0">
                <a:effectLst/>
                <a:latin typeface="urw-din"/>
              </a:rPr>
              <a:t>axtarmağa</a:t>
            </a:r>
            <a:r>
              <a:rPr lang="tr-TR" b="0" i="0" cap="none" dirty="0">
                <a:effectLst/>
                <a:latin typeface="urw-din"/>
              </a:rPr>
              <a:t> son </a:t>
            </a:r>
            <a:r>
              <a:rPr lang="tr-TR" b="0" i="0" cap="none" dirty="0" err="1">
                <a:effectLst/>
                <a:latin typeface="urw-din"/>
              </a:rPr>
              <a:t>tərə</a:t>
            </a:r>
            <a:r>
              <a:rPr lang="az-Latn-AZ" b="0" i="0" cap="none" dirty="0" err="1">
                <a:effectLst/>
                <a:latin typeface="urw-din"/>
              </a:rPr>
              <a:t>fdən</a:t>
            </a:r>
            <a:r>
              <a:rPr lang="tr-TR" b="0" i="0" cap="none" dirty="0">
                <a:effectLst/>
                <a:latin typeface="urw-din"/>
              </a:rPr>
              <a:t> başlaya </a:t>
            </a:r>
            <a:r>
              <a:rPr lang="tr-TR" b="0" i="0" cap="none" dirty="0" err="1">
                <a:effectLst/>
                <a:latin typeface="urw-din"/>
              </a:rPr>
              <a:t>bilər</a:t>
            </a:r>
            <a:r>
              <a:rPr lang="tr-TR" b="0" i="0" cap="none" dirty="0">
                <a:effectLst/>
                <a:latin typeface="urw-din"/>
              </a:rPr>
              <a:t>.</a:t>
            </a:r>
            <a:r>
              <a:rPr lang="az-Latn-AZ" cap="none" dirty="0">
                <a:latin typeface="Nunito" panose="020B0604020202020204" pitchFamily="2" charset="-94"/>
              </a:rPr>
              <a:t> </a:t>
            </a:r>
            <a:r>
              <a:rPr lang="tr-TR" b="0" i="0" cap="none" dirty="0" err="1">
                <a:solidFill>
                  <a:srgbClr val="000000"/>
                </a:solidFill>
                <a:effectLst/>
                <a:latin typeface="Nunito" pitchFamily="2" charset="-94"/>
              </a:rPr>
              <a:t>İnterpolyasiya</a:t>
            </a:r>
            <a:r>
              <a:rPr lang="tr-TR" b="0" i="0" cap="none" dirty="0">
                <a:solidFill>
                  <a:srgbClr val="000000"/>
                </a:solidFill>
                <a:effectLst/>
                <a:latin typeface="Nunito" pitchFamily="2" charset="-94"/>
              </a:rPr>
              <a:t> </a:t>
            </a:r>
            <a:r>
              <a:rPr lang="tr-TR" b="0" i="0" cap="none" dirty="0" err="1">
                <a:solidFill>
                  <a:srgbClr val="000000"/>
                </a:solidFill>
                <a:effectLst/>
                <a:latin typeface="Nunito" pitchFamily="2" charset="-94"/>
              </a:rPr>
              <a:t>axtarış</a:t>
            </a:r>
            <a:r>
              <a:rPr lang="tr-TR" b="0" i="0" cap="none" dirty="0">
                <a:solidFill>
                  <a:srgbClr val="000000"/>
                </a:solidFill>
                <a:effectLst/>
                <a:latin typeface="Nunito" pitchFamily="2" charset="-94"/>
              </a:rPr>
              <a:t> </a:t>
            </a:r>
            <a:r>
              <a:rPr lang="tr-TR" b="0" i="0" cap="none" dirty="0" err="1">
                <a:solidFill>
                  <a:srgbClr val="000000"/>
                </a:solidFill>
                <a:effectLst/>
                <a:latin typeface="Nunito" pitchFamily="2" charset="-94"/>
              </a:rPr>
              <a:t>alqoritminin</a:t>
            </a:r>
            <a:r>
              <a:rPr lang="tr-TR" b="0" i="0" cap="none" dirty="0">
                <a:solidFill>
                  <a:srgbClr val="000000"/>
                </a:solidFill>
                <a:effectLst/>
                <a:latin typeface="Nunito" pitchFamily="2" charset="-94"/>
              </a:rPr>
              <a:t> icra </a:t>
            </a:r>
            <a:r>
              <a:rPr lang="tr-TR" b="0" i="0" cap="none" dirty="0" err="1">
                <a:solidFill>
                  <a:srgbClr val="000000"/>
                </a:solidFill>
                <a:effectLst/>
                <a:latin typeface="Nunito" pitchFamily="2" charset="-94"/>
              </a:rPr>
              <a:t>müddəti</a:t>
            </a:r>
            <a:r>
              <a:rPr lang="en-US" cap="none" dirty="0">
                <a:solidFill>
                  <a:srgbClr val="000000"/>
                </a:solidFill>
                <a:latin typeface="Nunito" panose="020B0604020202020204" pitchFamily="2" charset="-94"/>
              </a:rPr>
              <a:t> </a:t>
            </a:r>
            <a:r>
              <a:rPr lang="en-US" b="1" cap="none" dirty="0">
                <a:solidFill>
                  <a:srgbClr val="000000"/>
                </a:solidFill>
                <a:latin typeface="Nunito" pitchFamily="2" charset="-94"/>
              </a:rPr>
              <a:t>O</a:t>
            </a:r>
            <a:r>
              <a:rPr lang="el-GR" b="1" i="0" cap="none" dirty="0">
                <a:solidFill>
                  <a:srgbClr val="000000"/>
                </a:solidFill>
                <a:effectLst/>
                <a:latin typeface="Nunito" pitchFamily="2" charset="-94"/>
              </a:rPr>
              <a:t>(</a:t>
            </a:r>
            <a:r>
              <a:rPr lang="tr-TR" b="1" i="0" cap="none" dirty="0">
                <a:solidFill>
                  <a:srgbClr val="000000"/>
                </a:solidFill>
                <a:effectLst/>
                <a:latin typeface="Nunito" pitchFamily="2" charset="-94"/>
              </a:rPr>
              <a:t>log (log n)) </a:t>
            </a:r>
            <a:r>
              <a:rPr lang="en-US" cap="none" dirty="0" err="1">
                <a:solidFill>
                  <a:srgbClr val="000000"/>
                </a:solidFill>
                <a:latin typeface="Nunito" panose="020B0604020202020204" pitchFamily="2" charset="-94"/>
              </a:rPr>
              <a:t>kimidir</a:t>
            </a:r>
            <a:r>
              <a:rPr lang="en-US" cap="none" dirty="0">
                <a:solidFill>
                  <a:srgbClr val="000000"/>
                </a:solidFill>
                <a:latin typeface="Nunito" panose="020B0604020202020204" pitchFamily="2" charset="-94"/>
              </a:rPr>
              <a:t>.</a:t>
            </a:r>
            <a:endParaRPr lang="tr-TR" cap="none" dirty="0"/>
          </a:p>
        </p:txBody>
      </p:sp>
    </p:spTree>
    <p:extLst>
      <p:ext uri="{BB962C8B-B14F-4D97-AF65-F5344CB8AC3E}">
        <p14:creationId xmlns:p14="http://schemas.microsoft.com/office/powerpoint/2010/main" val="339913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A82858FB-DA45-756E-1B36-5A2D0194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968" y="895412"/>
            <a:ext cx="6596063" cy="5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61217"/>
      </p:ext>
    </p:extLst>
  </p:cSld>
  <p:clrMapOvr>
    <a:masterClrMapping/>
  </p:clrMapOvr>
</p:sld>
</file>

<file path=ppt/theme/theme1.xml><?xml version="1.0" encoding="utf-8"?>
<a:theme xmlns:a="http://schemas.openxmlformats.org/drawingml/2006/main" name="Damla">
  <a:themeElements>
    <a:clrScheme name="Dam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am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Damla</Template>
  <TotalTime>410</TotalTime>
  <Words>275</Words>
  <Application>Microsoft Office PowerPoint</Application>
  <PresentationFormat>Geniş ekran</PresentationFormat>
  <Paragraphs>12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6" baseType="lpstr">
      <vt:lpstr>Arial</vt:lpstr>
      <vt:lpstr>Calibri</vt:lpstr>
      <vt:lpstr>Nunito</vt:lpstr>
      <vt:lpstr>Roboto</vt:lpstr>
      <vt:lpstr>Tw Cen MT</vt:lpstr>
      <vt:lpstr>urw-din</vt:lpstr>
      <vt:lpstr>Damla</vt:lpstr>
      <vt:lpstr>PowerPoint Sunusu</vt:lpstr>
      <vt:lpstr>Xətti Axtarış(Linear Search)</vt:lpstr>
      <vt:lpstr>PowerPoint Sunusu</vt:lpstr>
      <vt:lpstr>İkili Axtarış (Binary Search)</vt:lpstr>
      <vt:lpstr>PowerPoint Sunusu</vt:lpstr>
      <vt:lpstr>Tullanaraq Axtarış(Jump Search)</vt:lpstr>
      <vt:lpstr>PowerPoint Sunusu</vt:lpstr>
      <vt:lpstr>İnterpolyasiya axtarışı(Interpolation Search)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Lzg Rhmv</dc:creator>
  <cp:lastModifiedBy>Lzg Rhmv</cp:lastModifiedBy>
  <cp:revision>4</cp:revision>
  <dcterms:created xsi:type="dcterms:W3CDTF">2022-11-02T14:11:42Z</dcterms:created>
  <dcterms:modified xsi:type="dcterms:W3CDTF">2022-11-02T22:41:39Z</dcterms:modified>
</cp:coreProperties>
</file>