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5" r:id="rId2"/>
    <p:sldMasterId id="2147483789" r:id="rId3"/>
  </p:sldMasterIdLst>
  <p:notesMasterIdLst>
    <p:notesMasterId r:id="rId22"/>
  </p:notesMasterIdLst>
  <p:handoutMasterIdLst>
    <p:handoutMasterId r:id="rId23"/>
  </p:handoutMasterIdLst>
  <p:sldIdLst>
    <p:sldId id="256" r:id="rId4"/>
    <p:sldId id="313" r:id="rId5"/>
    <p:sldId id="323" r:id="rId6"/>
    <p:sldId id="322" r:id="rId7"/>
    <p:sldId id="324" r:id="rId8"/>
    <p:sldId id="326" r:id="rId9"/>
    <p:sldId id="321" r:id="rId10"/>
    <p:sldId id="327" r:id="rId11"/>
    <p:sldId id="315" r:id="rId12"/>
    <p:sldId id="328" r:id="rId13"/>
    <p:sldId id="329" r:id="rId14"/>
    <p:sldId id="330" r:id="rId15"/>
    <p:sldId id="316" r:id="rId16"/>
    <p:sldId id="317" r:id="rId17"/>
    <p:sldId id="331" r:id="rId18"/>
    <p:sldId id="314" r:id="rId19"/>
    <p:sldId id="318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CA9"/>
    <a:srgbClr val="CD92FF"/>
    <a:srgbClr val="F554CD"/>
    <a:srgbClr val="4BE1F6"/>
    <a:srgbClr val="FFA4F6"/>
    <a:srgbClr val="FF82E6"/>
    <a:srgbClr val="F45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1"/>
  </p:normalViewPr>
  <p:slideViewPr>
    <p:cSldViewPr snapToGrid="0" snapToObjects="1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3F374F-57F4-9009-1022-DB5CE0995A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3C140-DB7C-3AAD-5FE4-D593AA0CC3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522B3-4B83-3B4D-AED5-CEC17F2480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07AD1-56E8-865C-FCFF-24452F557C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12CDE-2DEC-63ED-B4D1-F0592C087A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6B254-5479-DA4C-884F-AB4112BE2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4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10592-2450-4149-9262-2B7BAAB130F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95DA8-947B-FC4E-8851-71EBCDA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95DA8-947B-FC4E-8851-71EBCDAB0D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557-49AA-3245-B61B-347FB7BE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17AE6-3E2A-1E92-B800-7DEEA869B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52" r="6676"/>
          <a:stretch/>
        </p:blipFill>
        <p:spPr>
          <a:xfrm>
            <a:off x="10396973" y="5954486"/>
            <a:ext cx="1492377" cy="588205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9ADC0-5880-D570-A6F1-C7A8C37F5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9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copy, Pink)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2152671"/>
          </a:xfrm>
        </p:spPr>
        <p:txBody>
          <a:bodyPr anchor="b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52EEB8A7-48F5-D02A-DA3B-E4C78B228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3755571"/>
            <a:ext cx="11411739" cy="1910486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7BA0D027-3ED9-9186-FCF1-E27C294E0C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5BE02B1-3731-4C0C-1225-F10543F2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5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copy, Purple)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2152671"/>
          </a:xfrm>
        </p:spPr>
        <p:txBody>
          <a:bodyPr anchor="b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52EEB8A7-48F5-D02A-DA3B-E4C78B228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3755571"/>
            <a:ext cx="11411739" cy="1910486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7BA0D027-3ED9-9186-FCF1-E27C294E0C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5BE02B1-3731-4C0C-1225-F10543F2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54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copy, Blue)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2152671"/>
          </a:xfrm>
        </p:spPr>
        <p:txBody>
          <a:bodyPr anchor="b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52EEB8A7-48F5-D02A-DA3B-E4C78B228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3755571"/>
            <a:ext cx="11411739" cy="1910486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7BA0D027-3ED9-9186-FCF1-E27C294E0C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5BE02B1-3731-4C0C-1225-F10543F2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35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copy, 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2152671"/>
          </a:xfrm>
        </p:spPr>
        <p:txBody>
          <a:bodyPr anchor="b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52EEB8A7-48F5-D02A-DA3B-E4C78B228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3755571"/>
            <a:ext cx="11411739" cy="1910486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7BA0D027-3ED9-9186-FCF1-E27C294E0C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5BE02B1-3731-4C0C-1225-F10543F2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35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tablishing Slide (Title and media, Vertical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8" y="1197842"/>
            <a:ext cx="3082806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247E5EAC-408A-148A-C639-11D992DBB2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95F9E9A-76C8-928D-69BE-7D9126D9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E6F9D2C-E083-2995-2B8A-41295A453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22914" y="1197843"/>
            <a:ext cx="8078561" cy="4468214"/>
          </a:xfrm>
        </p:spPr>
        <p:txBody>
          <a:bodyPr lIns="90000" anchor="ctr">
            <a:normAutofit/>
          </a:bodyPr>
          <a:lstStyle>
            <a:lvl1pPr marL="0" indent="0" algn="l">
              <a:lnSpc>
                <a:spcPts val="3260"/>
              </a:lnSpc>
              <a:buNone/>
              <a:defRPr sz="20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944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media, Square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247E5EAC-408A-148A-C639-11D992DBB2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95F9E9A-76C8-928D-69BE-7D9126D9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E6F9D2C-E083-2995-2B8A-41295A453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08320" y="1197843"/>
            <a:ext cx="6693155" cy="4468214"/>
          </a:xfrm>
        </p:spPr>
        <p:txBody>
          <a:bodyPr lIns="90000" anchor="ctr">
            <a:normAutofit/>
          </a:bodyPr>
          <a:lstStyle>
            <a:lvl1pPr marL="0" indent="0" algn="l">
              <a:lnSpc>
                <a:spcPts val="3260"/>
              </a:lnSpc>
              <a:buNone/>
              <a:defRPr sz="20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14BA8217-3492-D378-1E05-F268219879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89736" y="1194892"/>
            <a:ext cx="4468214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8312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media, Horizontal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3733800"/>
            <a:ext cx="11411739" cy="1932256"/>
          </a:xfrm>
        </p:spPr>
        <p:txBody>
          <a:bodyPr lIns="90000" anchor="t">
            <a:normAutofit/>
          </a:bodyPr>
          <a:lstStyle>
            <a:lvl1pPr marL="0" indent="0" algn="l">
              <a:lnSpc>
                <a:spcPts val="3260"/>
              </a:lnSpc>
              <a:buNone/>
              <a:defRPr sz="20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7" y="1197842"/>
            <a:ext cx="11411737" cy="2231157"/>
          </a:xfrm>
          <a:prstGeom prst="roundRect">
            <a:avLst>
              <a:gd name="adj" fmla="val 6091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E23909B7-F58B-F05D-78DD-8909E5AF94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32B8E64-ADEF-31FD-D7CA-EBF32B3B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5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22913" y="1197842"/>
            <a:ext cx="8078562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22913" y="2418384"/>
            <a:ext cx="8078562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27554286-E920-485C-9575-B9A58B19FCF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1943"/>
            <a:ext cx="3082806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9CD12A5C-2487-EE9A-5862-65BE4244D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FFCB4B0-F0BC-931A-2AA9-FD2D901F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30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(bodycopy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22913" y="1191943"/>
            <a:ext cx="8078562" cy="4468215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27554286-E920-485C-9575-B9A58B19FCF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1943"/>
            <a:ext cx="3082806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9CD12A5C-2487-EE9A-5862-65BE4244D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FFCB4B0-F0BC-931A-2AA9-FD2D901F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8320" y="1197842"/>
            <a:ext cx="6693155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8320" y="2418384"/>
            <a:ext cx="6693155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84271C7-D1D2-72F7-0CDE-E67ECCA724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4892"/>
            <a:ext cx="4468214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19D46A8E-9672-A98E-867E-EC828A39C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F7AE2AA-E99D-5833-6714-7083BF63B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00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86F8960-BA0C-48A2-8247-CE37CD4D2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9736" y="1793670"/>
            <a:ext cx="3954929" cy="2617518"/>
          </a:xfrm>
        </p:spPr>
        <p:txBody>
          <a:bodyPr anchor="t">
            <a:noAutofit/>
          </a:bodyPr>
          <a:lstStyle>
            <a:lvl1pPr algn="l">
              <a:defRPr sz="6600"/>
            </a:lvl1pPr>
          </a:lstStyle>
          <a:p>
            <a:r>
              <a:rPr lang="en-US" dirty="0"/>
              <a:t>What</a:t>
            </a:r>
            <a:br>
              <a:rPr lang="en-US" dirty="0"/>
            </a:br>
            <a:r>
              <a:rPr lang="en-US" dirty="0"/>
              <a:t>we’ll</a:t>
            </a:r>
            <a:br>
              <a:rPr lang="en-US" dirty="0"/>
            </a:br>
            <a:r>
              <a:rPr lang="en-US" dirty="0"/>
              <a:t>cover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01D81E-2C8A-72F6-73BE-70DF8B3F4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793671"/>
            <a:ext cx="5706263" cy="2617518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84601BF3-362B-67D3-B496-CDF8C601BC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4666" y="1793670"/>
            <a:ext cx="1631591" cy="2617518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00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2399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(bodycopy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8320" y="1191943"/>
            <a:ext cx="6693155" cy="4468215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84271C7-D1D2-72F7-0CDE-E67ECCA724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4892"/>
            <a:ext cx="4468214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19D46A8E-9672-A98E-867E-EC828A39C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F7AE2AA-E99D-5833-6714-7083BF63B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46720" y="1197842"/>
            <a:ext cx="4254755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46720" y="2418384"/>
            <a:ext cx="4254755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52EBD483-070C-9BAC-4032-C3892C3E9D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5" y="1194892"/>
            <a:ext cx="6906615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4E19F4E-B1A1-C988-1D5C-FB2619D983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919F804-A315-B976-BB29-B22852AAB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07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 (bodycopy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46720" y="1191943"/>
            <a:ext cx="4254755" cy="4468215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52EBD483-070C-9BAC-4032-C3892C3E9D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5" y="1194892"/>
            <a:ext cx="6906615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4E19F4E-B1A1-C988-1D5C-FB2619D983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919F804-A315-B976-BB29-B22852AAB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80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947748"/>
            <a:ext cx="11411739" cy="4468215"/>
          </a:xfrm>
          <a:prstGeom prst="roundRect">
            <a:avLst>
              <a:gd name="adj" fmla="val 3904"/>
            </a:avLst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459D8A9-FE5C-133D-DFE0-529E976A78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5584307"/>
            <a:ext cx="11411739" cy="488390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3A913A4C-119B-E384-CE3A-1F96A9A822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13F70A-D674-3743-059C-ECB85BBF7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3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766916"/>
            <a:ext cx="5604388" cy="5474672"/>
          </a:xfrm>
          <a:prstGeom prst="roundRect">
            <a:avLst>
              <a:gd name="adj" fmla="val 3904"/>
            </a:avLst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CE8FE0F8-408F-8CEB-A041-9375D3E8E7A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7874" y="766916"/>
            <a:ext cx="5604388" cy="5474672"/>
          </a:xfrm>
          <a:prstGeom prst="roundRect">
            <a:avLst>
              <a:gd name="adj" fmla="val 3904"/>
            </a:avLst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4F539D29-63BC-3C0C-8E2E-BDAE05E9AB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3B733EC-566B-AA89-4FB6-6BAFECA93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9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766915"/>
            <a:ext cx="11411739" cy="5751871"/>
          </a:xfrm>
          <a:prstGeom prst="roundRect">
            <a:avLst>
              <a:gd name="adj" fmla="val 3904"/>
            </a:avLst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C322E173-5CB2-8095-69A6-44A2CB3671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352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00103AE-5CEE-85C1-E967-1484C566E5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4213FCDA-4295-6AF4-F5E0-4548D6F8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3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F08B-FD5E-3A90-58D3-88F239AAF17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059064" y="6247488"/>
            <a:ext cx="2743200" cy="365125"/>
          </a:xfrm>
        </p:spPr>
        <p:txBody>
          <a:bodyPr/>
          <a:lstStyle>
            <a:lvl1pPr>
              <a:defRPr sz="14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7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F17AE6-3E2A-1E92-B800-7DEEA869B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52" r="6676"/>
          <a:stretch/>
        </p:blipFill>
        <p:spPr>
          <a:xfrm>
            <a:off x="10396973" y="5954486"/>
            <a:ext cx="1492377" cy="588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E8027-CA82-27EB-22D2-C2BF5FE11157}"/>
              </a:ext>
            </a:extLst>
          </p:cNvPr>
          <p:cNvSpPr txBox="1"/>
          <p:nvPr userDrawn="1"/>
        </p:nvSpPr>
        <p:spPr>
          <a:xfrm>
            <a:off x="389736" y="3517985"/>
            <a:ext cx="9473475" cy="1107996"/>
          </a:xfrm>
          <a:prstGeom prst="rect">
            <a:avLst/>
          </a:prstGeom>
          <a:noFill/>
        </p:spPr>
        <p:txBody>
          <a:bodyPr wrap="square" lIns="9000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 of Time Bold" panose="02000000000000000000" pitchFamily="2" charset="0"/>
                <a:ea typeface="+mj-ea"/>
                <a:cs typeface="+mj-cs"/>
              </a:rPr>
              <a:t>Any questions?</a:t>
            </a:r>
            <a:endParaRPr lang="en-US" sz="6600" b="1" i="0" dirty="0">
              <a:latin typeface="Work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2066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F17AE6-3E2A-1E92-B800-7DEEA869B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52" r="6676"/>
          <a:stretch/>
        </p:blipFill>
        <p:spPr>
          <a:xfrm>
            <a:off x="10396973" y="5954486"/>
            <a:ext cx="1492377" cy="588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E8027-CA82-27EB-22D2-C2BF5FE11157}"/>
              </a:ext>
            </a:extLst>
          </p:cNvPr>
          <p:cNvSpPr txBox="1"/>
          <p:nvPr userDrawn="1"/>
        </p:nvSpPr>
        <p:spPr>
          <a:xfrm>
            <a:off x="389736" y="3517985"/>
            <a:ext cx="9473475" cy="1107996"/>
          </a:xfrm>
          <a:prstGeom prst="rect">
            <a:avLst/>
          </a:prstGeom>
          <a:noFill/>
        </p:spPr>
        <p:txBody>
          <a:bodyPr wrap="square" lIns="9000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 of Time Bold" panose="02000000000000000000" pitchFamily="2" charset="0"/>
                <a:ea typeface="+mj-ea"/>
                <a:cs typeface="+mj-cs"/>
              </a:rPr>
              <a:t>And that’s time</a:t>
            </a:r>
            <a:endParaRPr lang="en-US" sz="6600" b="1" i="0" dirty="0">
              <a:latin typeface="Work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382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Pin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2190DFE2-1401-8948-48A1-1FA84A0E6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1981FFFC-9A00-686B-5774-9D85947A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557-49AA-3245-B61B-347FB7BE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17AE6-3E2A-1E92-B800-7DEEA869B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52" r="6676"/>
          <a:stretch/>
        </p:blipFill>
        <p:spPr>
          <a:xfrm>
            <a:off x="10396973" y="5954486"/>
            <a:ext cx="1492377" cy="588205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9ADC0-5880-D570-A6F1-C7A8C37F5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50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86F8960-BA0C-48A2-8247-CE37CD4D2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9736" y="1793670"/>
            <a:ext cx="3954929" cy="2617518"/>
          </a:xfrm>
        </p:spPr>
        <p:txBody>
          <a:bodyPr anchor="t">
            <a:noAutofit/>
          </a:bodyPr>
          <a:lstStyle>
            <a:lvl1pPr algn="l">
              <a:defRPr sz="6600"/>
            </a:lvl1pPr>
          </a:lstStyle>
          <a:p>
            <a:r>
              <a:rPr lang="en-US" dirty="0"/>
              <a:t>What</a:t>
            </a:r>
            <a:br>
              <a:rPr lang="en-US" dirty="0"/>
            </a:br>
            <a:r>
              <a:rPr lang="en-US" dirty="0"/>
              <a:t>we’ll</a:t>
            </a:r>
            <a:br>
              <a:rPr lang="en-US" dirty="0"/>
            </a:br>
            <a:r>
              <a:rPr lang="en-US" dirty="0"/>
              <a:t>cover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01D81E-2C8A-72F6-73BE-70DF8B3F4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793671"/>
            <a:ext cx="5706263" cy="2617518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84601BF3-362B-67D3-B496-CDF8C601BC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4666" y="1793670"/>
            <a:ext cx="1631591" cy="2617518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00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93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Pink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2190DFE2-1401-8948-48A1-1FA84A0E6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1981FFFC-9A00-686B-5774-9D85947A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95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Purpl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2190DFE2-1401-8948-48A1-1FA84A0E6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1981FFFC-9A00-686B-5774-9D85947A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6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Blu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2190DFE2-1401-8948-48A1-1FA84A0E6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1981FFFC-9A00-686B-5774-9D85947A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76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only, 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53FE4036-BA42-5FB9-3ADC-9D9B17D18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4248214"/>
          </a:xfrm>
        </p:spPr>
        <p:txBody>
          <a:bodyPr anchor="ctr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F2B1A4C-F233-0955-FD2F-38B9161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copy, 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2152671"/>
          </a:xfrm>
        </p:spPr>
        <p:txBody>
          <a:bodyPr anchor="b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52EEB8A7-48F5-D02A-DA3B-E4C78B228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3755571"/>
            <a:ext cx="11411739" cy="1910486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7BA0D027-3ED9-9186-FCF1-E27C294E0C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5BE02B1-3731-4C0C-1225-F10543F2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0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tablishing Slide (Title and media, Vertical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8" y="1197842"/>
            <a:ext cx="3082806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247E5EAC-408A-148A-C639-11D992DBB2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95F9E9A-76C8-928D-69BE-7D9126D9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E6F9D2C-E083-2995-2B8A-41295A453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22914" y="1197843"/>
            <a:ext cx="8078561" cy="4468214"/>
          </a:xfrm>
        </p:spPr>
        <p:txBody>
          <a:bodyPr lIns="90000" anchor="ctr">
            <a:normAutofit/>
          </a:bodyPr>
          <a:lstStyle>
            <a:lvl1pPr marL="0" indent="0" algn="l">
              <a:lnSpc>
                <a:spcPts val="3260"/>
              </a:lnSpc>
              <a:buNone/>
              <a:defRPr sz="20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media, Square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247E5EAC-408A-148A-C639-11D992DBB2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95F9E9A-76C8-928D-69BE-7D9126D9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E6F9D2C-E083-2995-2B8A-41295A453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08320" y="1197843"/>
            <a:ext cx="6693155" cy="4468214"/>
          </a:xfrm>
        </p:spPr>
        <p:txBody>
          <a:bodyPr lIns="90000" anchor="ctr">
            <a:normAutofit/>
          </a:bodyPr>
          <a:lstStyle>
            <a:lvl1pPr marL="0" indent="0" algn="l">
              <a:lnSpc>
                <a:spcPts val="3260"/>
              </a:lnSpc>
              <a:buNone/>
              <a:defRPr sz="20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14BA8217-3492-D378-1E05-F268219879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89736" y="1194892"/>
            <a:ext cx="4468214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6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media, Horizontal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3733800"/>
            <a:ext cx="11411739" cy="1932256"/>
          </a:xfrm>
        </p:spPr>
        <p:txBody>
          <a:bodyPr lIns="90000" anchor="t">
            <a:normAutofit/>
          </a:bodyPr>
          <a:lstStyle>
            <a:lvl1pPr marL="0" indent="0" algn="l">
              <a:lnSpc>
                <a:spcPts val="3260"/>
              </a:lnSpc>
              <a:buNone/>
              <a:defRPr sz="20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7" y="1197842"/>
            <a:ext cx="11411737" cy="2231157"/>
          </a:xfrm>
          <a:prstGeom prst="roundRect">
            <a:avLst>
              <a:gd name="adj" fmla="val 609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E23909B7-F58B-F05D-78DD-8909E5AF94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32B8E64-ADEF-31FD-D7CA-EBF32B3B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Purpl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48A82F75-BF17-C9C5-8233-01F048D6C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856940FF-0F1A-17E7-9189-C6056E17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8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22913" y="1197842"/>
            <a:ext cx="8078562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22913" y="2418384"/>
            <a:ext cx="8078562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27554286-E920-485C-9575-B9A58B19FCF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1943"/>
            <a:ext cx="3082806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9CD12A5C-2487-EE9A-5862-65BE4244D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FFCB4B0-F0BC-931A-2AA9-FD2D901F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6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(bodycopy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22913" y="1191943"/>
            <a:ext cx="8078562" cy="4468215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27554286-E920-485C-9575-B9A58B19FCF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1943"/>
            <a:ext cx="3082806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9CD12A5C-2487-EE9A-5862-65BE4244D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FFCB4B0-F0BC-931A-2AA9-FD2D901F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8320" y="1197842"/>
            <a:ext cx="6693155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8320" y="2418384"/>
            <a:ext cx="6693155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84271C7-D1D2-72F7-0CDE-E67ECCA724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4892"/>
            <a:ext cx="4468214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19D46A8E-9672-A98E-867E-EC828A39C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F7AE2AA-E99D-5833-6714-7083BF63B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(bodycopy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8320" y="1191943"/>
            <a:ext cx="6693155" cy="4468215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84271C7-D1D2-72F7-0CDE-E67ECCA724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4892"/>
            <a:ext cx="4468214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19D46A8E-9672-A98E-867E-EC828A39C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F7AE2AA-E99D-5833-6714-7083BF63B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7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46720" y="1197842"/>
            <a:ext cx="4254755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46720" y="2418384"/>
            <a:ext cx="4254755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52EBD483-070C-9BAC-4032-C3892C3E9D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5" y="1194892"/>
            <a:ext cx="6906615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4E19F4E-B1A1-C988-1D5C-FB2619D983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919F804-A315-B976-BB29-B22852AAB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4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 (bodycopy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46720" y="1191943"/>
            <a:ext cx="4254755" cy="4468215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52EBD483-070C-9BAC-4032-C3892C3E9D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5" y="1194892"/>
            <a:ext cx="6906615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4E19F4E-B1A1-C988-1D5C-FB2619D983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919F804-A315-B976-BB29-B22852AAB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3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947748"/>
            <a:ext cx="11411739" cy="4468215"/>
          </a:xfrm>
          <a:prstGeom prst="roundRect">
            <a:avLst>
              <a:gd name="adj" fmla="val 3904"/>
            </a:avLst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459D8A9-FE5C-133D-DFE0-529E976A78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5584307"/>
            <a:ext cx="11411739" cy="488390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3A913A4C-119B-E384-CE3A-1F96A9A822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13F70A-D674-3743-059C-ECB85BBF7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2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766916"/>
            <a:ext cx="5604388" cy="5474672"/>
          </a:xfrm>
          <a:prstGeom prst="roundRect">
            <a:avLst>
              <a:gd name="adj" fmla="val 3904"/>
            </a:avLst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CE8FE0F8-408F-8CEB-A041-9375D3E8E7A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7874" y="766916"/>
            <a:ext cx="5604388" cy="5474672"/>
          </a:xfrm>
          <a:prstGeom prst="roundRect">
            <a:avLst>
              <a:gd name="adj" fmla="val 3904"/>
            </a:avLst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4F539D29-63BC-3C0C-8E2E-BDAE05E9AB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3B733EC-566B-AA89-4FB6-6BAFECA93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9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766915"/>
            <a:ext cx="11411739" cy="5751871"/>
          </a:xfrm>
          <a:prstGeom prst="roundRect">
            <a:avLst>
              <a:gd name="adj" fmla="val 3904"/>
            </a:avLst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C322E173-5CB2-8095-69A6-44A2CB3671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4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00103AE-5CEE-85C1-E967-1484C566E5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4213FCDA-4295-6AF4-F5E0-4548D6F8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40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221F5B58-DEF6-BBE0-EFB4-D1745546E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314A8B0-017F-0AB7-D009-8E5701A2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9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F08B-FD5E-3A90-58D3-88F239AAF17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059064" y="6247488"/>
            <a:ext cx="2743200" cy="365125"/>
          </a:xfrm>
        </p:spPr>
        <p:txBody>
          <a:bodyPr/>
          <a:lstStyle>
            <a:lvl1pPr>
              <a:defRPr sz="14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F17AE6-3E2A-1E92-B800-7DEEA869B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52" r="6676"/>
          <a:stretch/>
        </p:blipFill>
        <p:spPr>
          <a:xfrm>
            <a:off x="10396973" y="5954486"/>
            <a:ext cx="1492377" cy="588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E8027-CA82-27EB-22D2-C2BF5FE11157}"/>
              </a:ext>
            </a:extLst>
          </p:cNvPr>
          <p:cNvSpPr txBox="1"/>
          <p:nvPr userDrawn="1"/>
        </p:nvSpPr>
        <p:spPr>
          <a:xfrm>
            <a:off x="389736" y="3517985"/>
            <a:ext cx="9473475" cy="1107996"/>
          </a:xfrm>
          <a:prstGeom prst="rect">
            <a:avLst/>
          </a:prstGeom>
          <a:noFill/>
        </p:spPr>
        <p:txBody>
          <a:bodyPr wrap="square" lIns="9000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 of Time Bold" panose="02000000000000000000" pitchFamily="2" charset="0"/>
                <a:ea typeface="+mj-ea"/>
                <a:cs typeface="+mj-cs"/>
              </a:rPr>
              <a:t>Any questions?</a:t>
            </a:r>
            <a:endParaRPr lang="en-US" sz="6600" b="1" i="0" dirty="0">
              <a:latin typeface="Work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28318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F17AE6-3E2A-1E92-B800-7DEEA869B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52" r="6676"/>
          <a:stretch/>
        </p:blipFill>
        <p:spPr>
          <a:xfrm>
            <a:off x="10396973" y="5954486"/>
            <a:ext cx="1492377" cy="588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E8027-CA82-27EB-22D2-C2BF5FE11157}"/>
              </a:ext>
            </a:extLst>
          </p:cNvPr>
          <p:cNvSpPr txBox="1"/>
          <p:nvPr userDrawn="1"/>
        </p:nvSpPr>
        <p:spPr>
          <a:xfrm>
            <a:off x="389736" y="3517985"/>
            <a:ext cx="9473475" cy="1107996"/>
          </a:xfrm>
          <a:prstGeom prst="rect">
            <a:avLst/>
          </a:prstGeom>
          <a:noFill/>
        </p:spPr>
        <p:txBody>
          <a:bodyPr wrap="square" lIns="9000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 of Time Bold" panose="02000000000000000000" pitchFamily="2" charset="0"/>
                <a:ea typeface="+mj-ea"/>
                <a:cs typeface="+mj-cs"/>
              </a:rPr>
              <a:t>And that’s time</a:t>
            </a:r>
            <a:endParaRPr lang="en-US" sz="6600" b="1" i="0" dirty="0">
              <a:latin typeface="Work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35387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557-49AA-3245-B61B-347FB7BE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9ADC0-5880-D570-A6F1-C7A8C37F5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F96A3-077A-5A83-8A89-CE7F10898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1034" y="6039816"/>
            <a:ext cx="1447591" cy="4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4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86F8960-BA0C-48A2-8247-CE37CD4D2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9736" y="1793670"/>
            <a:ext cx="3954929" cy="2617518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What</a:t>
            </a:r>
            <a:br>
              <a:rPr lang="en-US" dirty="0"/>
            </a:br>
            <a:r>
              <a:rPr lang="en-US" dirty="0"/>
              <a:t>we’ll</a:t>
            </a:r>
            <a:br>
              <a:rPr lang="en-US" dirty="0"/>
            </a:br>
            <a:r>
              <a:rPr lang="en-US" dirty="0"/>
              <a:t>cover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01D81E-2C8A-72F6-73BE-70DF8B3F4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793671"/>
            <a:ext cx="5706263" cy="2617518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84601BF3-362B-67D3-B496-CDF8C601BC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4666" y="1793670"/>
            <a:ext cx="1631591" cy="2617518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4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Blu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bg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57562442-28CD-FA9C-1247-8AB36172F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4A88E808-E0F3-4516-5D19-BD8CD948E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Pin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bg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57562442-28CD-FA9C-1247-8AB36172F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4A88E808-E0F3-4516-5D19-BD8CD948E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0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 (Purpl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bg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D46B-4FB7-5E5F-3D94-1C1DDEA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9473475" cy="3782289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57562442-28CD-FA9C-1247-8AB36172F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4625981"/>
            <a:ext cx="9473475" cy="91484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4A88E808-E0F3-4516-5D19-BD8CD948E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1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onl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bg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solidFill>
                  <a:schemeClr val="bg1"/>
                </a:solidFill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53FE4036-BA42-5FB9-3ADC-9D9B17D18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ysClr val="windowText" lastClr="000000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4248214"/>
          </a:xfrm>
        </p:spPr>
        <p:txBody>
          <a:bodyPr anchor="ctr"/>
          <a:lstStyle>
            <a:lvl1pPr marL="0" indent="0" algn="l">
              <a:lnSpc>
                <a:spcPts val="3660"/>
              </a:lnSpc>
              <a:buNone/>
              <a:defRPr b="0" i="0">
                <a:solidFill>
                  <a:schemeClr val="bg1"/>
                </a:solidFill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F2B1A4C-F233-0955-FD2F-38B9161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8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cop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bg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solidFill>
                  <a:schemeClr val="bg1"/>
                </a:solidFill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2152671"/>
          </a:xfrm>
        </p:spPr>
        <p:txBody>
          <a:bodyPr anchor="b"/>
          <a:lstStyle>
            <a:lvl1pPr marL="0" indent="0" algn="l">
              <a:lnSpc>
                <a:spcPts val="3660"/>
              </a:lnSpc>
              <a:buNone/>
              <a:defRPr b="0" i="0">
                <a:solidFill>
                  <a:schemeClr val="bg1"/>
                </a:solidFill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52EEB8A7-48F5-D02A-DA3B-E4C78B228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3755571"/>
            <a:ext cx="11411739" cy="1910486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5BE02B1-3731-4C0C-1225-F10543F2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A24200DC-9CA3-613B-1731-090DED4C85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ysClr val="windowText" lastClr="000000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8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only, Pink)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53FE4036-BA42-5FB9-3ADC-9D9B17D18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4248214"/>
          </a:xfrm>
        </p:spPr>
        <p:txBody>
          <a:bodyPr anchor="ctr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F2B1A4C-F233-0955-FD2F-38B9161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tablishing Slide (Title and media, Vertical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22914" y="1197842"/>
            <a:ext cx="8078561" cy="4468215"/>
          </a:xfrm>
        </p:spPr>
        <p:txBody>
          <a:bodyPr lIns="90000" anchor="ctr">
            <a:normAutofit/>
          </a:bodyPr>
          <a:lstStyle>
            <a:lvl1pPr marL="0" indent="0" algn="l">
              <a:lnSpc>
                <a:spcPts val="3260"/>
              </a:lnSpc>
              <a:buNone/>
              <a:defRPr sz="26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8" y="1197842"/>
            <a:ext cx="3082806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3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95F9E9A-76C8-928D-69BE-7D9126D9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8EF9EB43-3B69-CF05-BD6A-122E49A5BE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3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media, Square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95F9E9A-76C8-928D-69BE-7D9126D9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E6F9D2C-E083-2995-2B8A-41295A453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08320" y="1197843"/>
            <a:ext cx="6693155" cy="4468214"/>
          </a:xfrm>
        </p:spPr>
        <p:txBody>
          <a:bodyPr lIns="90000" anchor="ctr">
            <a:normAutofit/>
          </a:bodyPr>
          <a:lstStyle>
            <a:lvl1pPr marL="0" indent="0" algn="l">
              <a:lnSpc>
                <a:spcPts val="3260"/>
              </a:lnSpc>
              <a:buNone/>
              <a:defRPr sz="20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14BA8217-3492-D378-1E05-F268219879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89736" y="1194892"/>
            <a:ext cx="4468214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3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B4CC7D49-36DD-2D2E-60D3-FEE8FE9D71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53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and media, Horizontal pictur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3733800"/>
            <a:ext cx="11411739" cy="1932256"/>
          </a:xfrm>
        </p:spPr>
        <p:txBody>
          <a:bodyPr lIns="90000" anchor="t">
            <a:normAutofit/>
          </a:bodyPr>
          <a:lstStyle>
            <a:lvl1pPr marL="0" indent="0" algn="l">
              <a:lnSpc>
                <a:spcPts val="3260"/>
              </a:lnSpc>
              <a:buNone/>
              <a:defRPr sz="20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7" y="1197842"/>
            <a:ext cx="11411737" cy="2231157"/>
          </a:xfrm>
          <a:prstGeom prst="roundRect">
            <a:avLst>
              <a:gd name="adj" fmla="val 609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32B8E64-ADEF-31FD-D7CA-EBF32B3B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EFFFF159-263E-40BD-726D-960F6BD286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67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22913" y="1197842"/>
            <a:ext cx="8078562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22913" y="2418384"/>
            <a:ext cx="8078562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27554286-E920-485C-9575-B9A58B19FCF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1943"/>
            <a:ext cx="3082806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3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FFCB4B0-F0BC-931A-2AA9-FD2D901F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897DE634-F2FE-3CF1-EC8D-883B63FC46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6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8320" y="1197842"/>
            <a:ext cx="6693155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8320" y="2418384"/>
            <a:ext cx="6693155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84271C7-D1D2-72F7-0CDE-E67ECCA724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6" y="1194892"/>
            <a:ext cx="4468214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3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F7AE2AA-E99D-5833-6714-7083BF63B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8ABB0ABA-71E8-C921-61FC-76151DEF7D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BC837E-8BDA-D264-D631-11752C15D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46720" y="1197842"/>
            <a:ext cx="4254755" cy="1035485"/>
          </a:xfrm>
        </p:spPr>
        <p:txBody>
          <a:bodyPr anchor="b">
            <a:normAutofit/>
          </a:bodyPr>
          <a:lstStyle>
            <a:lvl1pPr marL="0" indent="0" algn="l">
              <a:lnSpc>
                <a:spcPts val="2660"/>
              </a:lnSpc>
              <a:buNone/>
              <a:defRPr sz="2400"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B9E6DC-8CAE-3B02-860B-7386F1942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46720" y="2418384"/>
            <a:ext cx="4254755" cy="3241774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52EBD483-070C-9BAC-4032-C3892C3E9D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9735" y="1194892"/>
            <a:ext cx="6906615" cy="4468215"/>
          </a:xfrm>
          <a:prstGeom prst="roundRect">
            <a:avLst>
              <a:gd name="adj" fmla="val 3590"/>
            </a:avLst>
          </a:prstGeom>
          <a:ln w="19050">
            <a:solidFill>
              <a:schemeClr val="accent3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919F804-A315-B976-BB29-B22852AAB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FC3BD8B8-1F09-BECA-54B6-186EDFE792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4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947748"/>
            <a:ext cx="11411739" cy="4468215"/>
          </a:xfrm>
          <a:prstGeom prst="roundRect">
            <a:avLst>
              <a:gd name="adj" fmla="val 3904"/>
            </a:avLst>
          </a:prstGeom>
          <a:ln w="1905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459D8A9-FE5C-133D-DFE0-529E976A78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736" y="5584307"/>
            <a:ext cx="11411739" cy="488390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Work Sans" pitchFamily="2" charset="77"/>
              </a:defRPr>
            </a:lvl1pPr>
            <a:lvl2pPr marL="457200" indent="0">
              <a:buNone/>
              <a:defRPr sz="1600" b="0" i="0">
                <a:latin typeface="Work Sans" pitchFamily="2" charset="77"/>
              </a:defRPr>
            </a:lvl2pPr>
            <a:lvl3pPr marL="914400" indent="0">
              <a:buNone/>
              <a:defRPr sz="1600" b="0" i="0">
                <a:latin typeface="Work Sans" pitchFamily="2" charset="77"/>
              </a:defRPr>
            </a:lvl3pPr>
            <a:lvl4pPr marL="1371600" indent="0">
              <a:buNone/>
              <a:defRPr sz="1600" b="0" i="0">
                <a:latin typeface="Work Sans" pitchFamily="2" charset="77"/>
              </a:defRPr>
            </a:lvl4pPr>
            <a:lvl5pPr marL="1828800" indent="0">
              <a:buNone/>
              <a:defRPr sz="1600" b="0" i="0">
                <a:latin typeface="Work Sans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13F70A-D674-3743-059C-ECB85BBF7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5AB430D9-42F4-5A77-B745-5262599BA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73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766916"/>
            <a:ext cx="5604388" cy="5474672"/>
          </a:xfrm>
          <a:prstGeom prst="roundRect">
            <a:avLst>
              <a:gd name="adj" fmla="val 3904"/>
            </a:avLst>
          </a:prstGeom>
          <a:ln w="1905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CE8FE0F8-408F-8CEB-A041-9375D3E8E7A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7874" y="766916"/>
            <a:ext cx="5604388" cy="5474672"/>
          </a:xfrm>
          <a:prstGeom prst="roundRect">
            <a:avLst>
              <a:gd name="adj" fmla="val 3904"/>
            </a:avLst>
          </a:prstGeom>
          <a:ln w="1905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3B733EC-566B-AA89-4FB6-6BAFECA93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0C81471D-5276-2AC5-CD99-CF740A5269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21323A46-82A9-C7A9-A748-FEBDE2AF1E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9736" y="766915"/>
            <a:ext cx="11411739" cy="5751871"/>
          </a:xfrm>
          <a:prstGeom prst="roundRect">
            <a:avLst>
              <a:gd name="adj" fmla="val 3904"/>
            </a:avLst>
          </a:prstGeom>
          <a:ln w="1905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9B5D94A5-8CAE-FF47-4493-5F05CF1645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09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4213FCDA-4295-6AF4-F5E0-4548D6F8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52BAB300-25A0-64F2-7FB5-CBA71AB294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noFill/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7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only, Purple)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53FE4036-BA42-5FB9-3ADC-9D9B17D18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4248214"/>
          </a:xfrm>
        </p:spPr>
        <p:txBody>
          <a:bodyPr anchor="ctr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F2B1A4C-F233-0955-FD2F-38B9161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3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F08B-FD5E-3A90-58D3-88F239AAF17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FE8027-CA82-27EB-22D2-C2BF5FE11157}"/>
              </a:ext>
            </a:extLst>
          </p:cNvPr>
          <p:cNvSpPr txBox="1"/>
          <p:nvPr userDrawn="1"/>
        </p:nvSpPr>
        <p:spPr>
          <a:xfrm>
            <a:off x="389736" y="3517985"/>
            <a:ext cx="9473475" cy="1107996"/>
          </a:xfrm>
          <a:prstGeom prst="rect">
            <a:avLst/>
          </a:prstGeom>
          <a:noFill/>
        </p:spPr>
        <p:txBody>
          <a:bodyPr wrap="square" lIns="9000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ans of Time Bold" panose="02000000000000000000" pitchFamily="2" charset="0"/>
                <a:ea typeface="+mj-ea"/>
                <a:cs typeface="+mj-cs"/>
              </a:rPr>
              <a:t>Any questions?</a:t>
            </a:r>
            <a:endParaRPr lang="en-US" sz="6600" b="1" i="0" dirty="0">
              <a:solidFill>
                <a:schemeClr val="accent3"/>
              </a:solidFill>
              <a:latin typeface="Work Sans SemiBol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65E02F-34C7-D550-0C6A-DB4EFCE42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1034" y="6039816"/>
            <a:ext cx="1447591" cy="4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664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FE8027-CA82-27EB-22D2-C2BF5FE11157}"/>
              </a:ext>
            </a:extLst>
          </p:cNvPr>
          <p:cNvSpPr txBox="1"/>
          <p:nvPr userDrawn="1"/>
        </p:nvSpPr>
        <p:spPr>
          <a:xfrm>
            <a:off x="389736" y="3517985"/>
            <a:ext cx="9473475" cy="1107996"/>
          </a:xfrm>
          <a:prstGeom prst="rect">
            <a:avLst/>
          </a:prstGeom>
          <a:noFill/>
        </p:spPr>
        <p:txBody>
          <a:bodyPr wrap="square" lIns="9000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ans of Time Bold" panose="02000000000000000000" pitchFamily="2" charset="0"/>
                <a:ea typeface="+mj-ea"/>
                <a:cs typeface="+mj-cs"/>
              </a:rPr>
              <a:t>And that’s time</a:t>
            </a:r>
            <a:endParaRPr lang="en-US" sz="6600" b="1" i="0" dirty="0">
              <a:solidFill>
                <a:schemeClr val="accent1"/>
              </a:solidFill>
              <a:latin typeface="Work Sans SemiBol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8FE84-6C71-BDDE-553E-46EB090E85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1034" y="6039816"/>
            <a:ext cx="1447591" cy="4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only, Blue)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53FE4036-BA42-5FB9-3ADC-9D9B17D18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4248214"/>
          </a:xfrm>
        </p:spPr>
        <p:txBody>
          <a:bodyPr anchor="ctr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F2B1A4C-F233-0955-FD2F-38B9161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9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ablishing Slide (Title only, 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A8C82C-FFD2-2AF9-859C-F481B839E23E}"/>
              </a:ext>
            </a:extLst>
          </p:cNvPr>
          <p:cNvSpPr txBox="1">
            <a:spLocks/>
          </p:cNvSpPr>
          <p:nvPr userDrawn="1"/>
        </p:nvSpPr>
        <p:spPr>
          <a:xfrm>
            <a:off x="389736" y="6247488"/>
            <a:ext cx="7224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chemeClr val="tx1"/>
                </a:solidFill>
                <a:latin typeface="Work Sans" pitchFamily="2" charset="77"/>
              </a:rPr>
              <a:t>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B62521F-1BA2-8D3F-B52C-52C1E53DF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3222" y="251289"/>
            <a:ext cx="509825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 b="0" i="0">
                <a:latin typeface="Work Sans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53FE4036-BA42-5FB9-3ADC-9D9B17D18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2634541" cy="363545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txBody>
          <a:bodyPr wrap="none" lIns="90000" anchor="ctr" anchorCtr="0">
            <a:spAutoFit/>
          </a:bodyPr>
          <a:lstStyle>
            <a:lvl1pPr marL="0" indent="0" algn="l">
              <a:buNone/>
              <a:defRPr sz="1200" b="1" i="0"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89BD7E-7B89-9956-D28A-0ABF2BF4BD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736" y="1417843"/>
            <a:ext cx="11411739" cy="4248214"/>
          </a:xfrm>
        </p:spPr>
        <p:txBody>
          <a:bodyPr anchor="ctr"/>
          <a:lstStyle>
            <a:lvl1pPr marL="0" indent="0" algn="l">
              <a:lnSpc>
                <a:spcPts val="3660"/>
              </a:lnSpc>
              <a:buNone/>
              <a:defRPr b="0" i="0">
                <a:latin typeface="Work Sans Medium" pitchFamily="2" charset="77"/>
              </a:defRPr>
            </a:lvl1pPr>
            <a:lvl2pPr marL="457200" indent="0">
              <a:buNone/>
              <a:defRPr b="0" i="0">
                <a:latin typeface="Work Sans SemiBold" pitchFamily="2" charset="77"/>
              </a:defRPr>
            </a:lvl2pPr>
            <a:lvl3pPr marL="914400" indent="0">
              <a:buNone/>
              <a:defRPr b="0" i="0">
                <a:latin typeface="Work Sans SemiBold" pitchFamily="2" charset="77"/>
              </a:defRPr>
            </a:lvl3pPr>
            <a:lvl4pPr marL="1371600" indent="0">
              <a:buNone/>
              <a:defRPr b="0" i="0">
                <a:latin typeface="Work Sans SemiBold" pitchFamily="2" charset="77"/>
              </a:defRPr>
            </a:lvl4pPr>
            <a:lvl5pPr marL="1828800" indent="0">
              <a:buNone/>
              <a:defRPr b="0" i="0">
                <a:latin typeface="Work Sans SemiBo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F2B1A4C-F233-0955-FD2F-38B9161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fld id="{286BC5A7-BDBD-F447-BCF6-7EA1BE2C14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FC9BF-9B0F-D146-8846-B0B101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ppt format (</a:t>
            </a:r>
            <a:r>
              <a:rPr lang="en-US" dirty="0" err="1"/>
              <a:t>sep</a:t>
            </a:r>
            <a:r>
              <a:rPr lang="en-US" dirty="0"/>
              <a:t> 2022)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AEE2-B8B8-8C48-A3AA-65C9C690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ABBEA-50DF-1F5A-0921-5C19E75CB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C5A7-BDBD-F447-BCF6-7EA1BE2C1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10" r:id="rId2"/>
    <p:sldLayoutId id="2147483661" r:id="rId3"/>
    <p:sldLayoutId id="2147483671" r:id="rId4"/>
    <p:sldLayoutId id="2147483672" r:id="rId5"/>
    <p:sldLayoutId id="2147483663" r:id="rId6"/>
    <p:sldLayoutId id="2147483726" r:id="rId7"/>
    <p:sldLayoutId id="2147483727" r:id="rId8"/>
    <p:sldLayoutId id="2147483730" r:id="rId9"/>
    <p:sldLayoutId id="2147483665" r:id="rId10"/>
    <p:sldLayoutId id="2147483728" r:id="rId11"/>
    <p:sldLayoutId id="2147483729" r:id="rId12"/>
    <p:sldLayoutId id="2147483731" r:id="rId13"/>
    <p:sldLayoutId id="2147483667" r:id="rId14"/>
    <p:sldLayoutId id="2147483740" r:id="rId15"/>
    <p:sldLayoutId id="2147483664" r:id="rId16"/>
    <p:sldLayoutId id="2147483666" r:id="rId17"/>
    <p:sldLayoutId id="2147483737" r:id="rId18"/>
    <p:sldLayoutId id="2147483668" r:id="rId19"/>
    <p:sldLayoutId id="2147483738" r:id="rId20"/>
    <p:sldLayoutId id="2147483669" r:id="rId21"/>
    <p:sldLayoutId id="2147483739" r:id="rId22"/>
    <p:sldLayoutId id="2147483670" r:id="rId23"/>
    <p:sldLayoutId id="2147483674" r:id="rId24"/>
    <p:sldLayoutId id="2147483673" r:id="rId25"/>
    <p:sldLayoutId id="2147483675" r:id="rId26"/>
    <p:sldLayoutId id="2147483693" r:id="rId27"/>
    <p:sldLayoutId id="2147483741" r:id="rId28"/>
    <p:sldLayoutId id="2147483743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ans of Time Bold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Work Sans Semi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ork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ork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FC9BF-9B0F-D146-8846-B0B101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ppt format (</a:t>
            </a:r>
            <a:r>
              <a:rPr lang="en-US" dirty="0" err="1"/>
              <a:t>sep</a:t>
            </a:r>
            <a:r>
              <a:rPr lang="en-US" dirty="0"/>
              <a:t> 2022)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AEE2-B8B8-8C48-A3AA-65C9C690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ABBEA-50DF-1F5A-0921-5C19E75CB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C5A7-BDBD-F447-BCF6-7EA1BE2C1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8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811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ans of Time Bold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Work Sans Semi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ork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ork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FC9BF-9B0F-D146-8846-B0B101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ppt format (</a:t>
            </a:r>
            <a:r>
              <a:rPr lang="en-US" dirty="0" err="1"/>
              <a:t>sep</a:t>
            </a:r>
            <a:r>
              <a:rPr lang="en-US" dirty="0"/>
              <a:t> 2022)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AEE2-B8B8-8C48-A3AA-65C9C690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BE09BD2-D16E-13F4-E70E-5930EAD4B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064" y="6247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C5A7-BDBD-F447-BCF6-7EA1BE2C1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6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12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ans of Time Bold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Work Sans Semi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ork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ork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.com.my/terms-and-condi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5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0BF88-CC2B-8502-B04D-5C1A7AE2B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36" y="843692"/>
            <a:ext cx="10394528" cy="3782289"/>
          </a:xfrm>
        </p:spPr>
        <p:txBody>
          <a:bodyPr/>
          <a:lstStyle/>
          <a:p>
            <a:r>
              <a:rPr lang="en-US" dirty="0"/>
              <a:t>Vendor Briefing – Marketing Mix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A495-98C3-2C55-2717-3B0BDF790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Selecting the Right Partner for Our Marketing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C8F4B8-F66E-AF8F-BDFC-43B2F6969A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88F3-085E-5A9A-967D-B2962A3FC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755771" cy="363545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0DC9-99DE-AFF6-9DBD-08F7E99E2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652E4E-6A87-443A-A762-39CB25441787}"/>
              </a:ext>
            </a:extLst>
          </p:cNvPr>
          <p:cNvSpPr txBox="1">
            <a:spLocks/>
          </p:cNvSpPr>
          <p:nvPr/>
        </p:nvSpPr>
        <p:spPr>
          <a:xfrm>
            <a:off x="788426" y="1537636"/>
            <a:ext cx="10615148" cy="3782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ts val="366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Work Sans Medium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3FDBF-2E8F-4C34-BF9B-576E38CABE19}"/>
              </a:ext>
            </a:extLst>
          </p:cNvPr>
          <p:cNvSpPr txBox="1"/>
          <p:nvPr/>
        </p:nvSpPr>
        <p:spPr>
          <a:xfrm>
            <a:off x="490890" y="1077460"/>
            <a:ext cx="1045303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Work Sans" pitchFamily="2" charset="0"/>
              </a:rPr>
              <a:t>Objective</a:t>
            </a:r>
            <a:r>
              <a:rPr lang="en-US" sz="1200" dirty="0">
                <a:latin typeface="Work Sans" pitchFamily="2" charset="0"/>
              </a:rPr>
              <a:t>:</a:t>
            </a:r>
          </a:p>
          <a:p>
            <a:r>
              <a:rPr lang="en-US" sz="1200" dirty="0">
                <a:latin typeface="Work Sans" pitchFamily="2" charset="0"/>
              </a:rPr>
              <a:t>Showcase the model MMM dashboard to demonstrate the following but not limited to:</a:t>
            </a:r>
          </a:p>
          <a:p>
            <a:endParaRPr lang="en-US" sz="1200" dirty="0">
              <a:latin typeface="Work Sans" pitchFamily="2" charset="0"/>
            </a:endParaRPr>
          </a:p>
          <a:p>
            <a:r>
              <a:rPr lang="en-US" sz="1200" b="1" dirty="0">
                <a:latin typeface="Work Sans" pitchFamily="2" charset="0"/>
              </a:rPr>
              <a:t>Activities:</a:t>
            </a:r>
          </a:p>
          <a:p>
            <a:endParaRPr lang="en-US" sz="1200" dirty="0">
              <a:latin typeface="Work Sans" pitchFamily="2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Work Sans" pitchFamily="2" charset="0"/>
              </a:rPr>
              <a:t>Descriptive model analysis (key drivers and analysis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Work Sans" pitchFamily="2" charset="0"/>
              </a:rPr>
              <a:t>Prescriptive actions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Work Sans" pitchFamily="2" charset="0"/>
              </a:rPr>
              <a:t>Predictive results and impact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Work Sans" pitchFamily="2" charset="0"/>
              </a:rPr>
              <a:t>Budget allocation and recommendations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Work Sans" pitchFamily="2" charset="0"/>
              </a:rPr>
              <a:t>Ongoing optimization</a:t>
            </a:r>
          </a:p>
          <a:p>
            <a:pPr marL="228600" indent="-228600">
              <a:buAutoNum type="arabicPeriod"/>
            </a:pPr>
            <a:endParaRPr lang="en-MY" sz="1200" dirty="0">
              <a:latin typeface="Work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95BCC-3ACD-4749-8F20-5269C11FC865}"/>
              </a:ext>
            </a:extLst>
          </p:cNvPr>
          <p:cNvSpPr txBox="1"/>
          <p:nvPr/>
        </p:nvSpPr>
        <p:spPr>
          <a:xfrm>
            <a:off x="1248878" y="24117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Marketing Mix Assessment and Optimization Proposal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1032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C8F4B8-F66E-AF8F-BDFC-43B2F6969A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88F3-085E-5A9A-967D-B2962A3FC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787239" cy="363545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0DC9-99DE-AFF6-9DBD-08F7E99E2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652E4E-6A87-443A-A762-39CB25441787}"/>
              </a:ext>
            </a:extLst>
          </p:cNvPr>
          <p:cNvSpPr txBox="1">
            <a:spLocks/>
          </p:cNvSpPr>
          <p:nvPr/>
        </p:nvSpPr>
        <p:spPr>
          <a:xfrm>
            <a:off x="788426" y="1537636"/>
            <a:ext cx="10615148" cy="3782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ts val="366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Work Sans Medium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3FDBF-2E8F-4C34-BF9B-576E38CABE19}"/>
              </a:ext>
            </a:extLst>
          </p:cNvPr>
          <p:cNvSpPr txBox="1"/>
          <p:nvPr/>
        </p:nvSpPr>
        <p:spPr>
          <a:xfrm>
            <a:off x="490890" y="817577"/>
            <a:ext cx="104530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Work Sans" pitchFamily="2" charset="0"/>
              </a:rPr>
              <a:t>Objective</a:t>
            </a:r>
            <a:r>
              <a:rPr lang="en-US" sz="1200" dirty="0">
                <a:latin typeface="Work Sans" pitchFamily="2" charset="0"/>
              </a:rPr>
              <a:t>:</a:t>
            </a:r>
          </a:p>
          <a:p>
            <a:r>
              <a:rPr lang="en-US" sz="1200" dirty="0">
                <a:latin typeface="Work Sans" pitchFamily="2" charset="0"/>
              </a:rPr>
              <a:t>Establish a streamlined model for customer interaction throughout the Marketing Mix Modeling (MMM) process, defining touchpoints, frequency, and cadence.</a:t>
            </a:r>
          </a:p>
          <a:p>
            <a:endParaRPr lang="en-US" sz="1200" dirty="0">
              <a:latin typeface="Work Sans" pitchFamily="2" charset="0"/>
            </a:endParaRPr>
          </a:p>
          <a:p>
            <a:r>
              <a:rPr lang="en-US" sz="1200" dirty="0">
                <a:latin typeface="Work Sans" pitchFamily="2" charset="0"/>
              </a:rPr>
              <a:t>Activities:</a:t>
            </a:r>
          </a:p>
          <a:p>
            <a:endParaRPr lang="en-US" sz="1200" dirty="0">
              <a:latin typeface="Work Sans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Identify key interaction touchpoints in the MMM journey.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Determine the frequency and cadence of customer engagements at each stage.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Define the nature of interactions to ensure effective collaboration.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Assess the pros and cons of managed service and self-service approaches.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Develop a comprehensive plan for implementing the chosen service model.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Communicate changes to stakeholders and initiate the transition process.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Identify key roles and responsibilities in the MMM process.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Assess whether resources will be internally managed or externally sourced.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" pitchFamily="2" charset="0"/>
              </a:rPr>
              <a:t>Determine the optimal placement of resources to provide effective coverage.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677F7-8627-402B-A8D9-2A1FB80408B4}"/>
              </a:ext>
            </a:extLst>
          </p:cNvPr>
          <p:cNvSpPr txBox="1"/>
          <p:nvPr/>
        </p:nvSpPr>
        <p:spPr>
          <a:xfrm>
            <a:off x="1302102" y="251289"/>
            <a:ext cx="8650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 Interaction Model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09BA-6E15-47AB-B8B9-8A8685FD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sz="5400" dirty="0"/>
              <a:t>Criteria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6882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9F498-5035-4A90-BEDE-82E02F5191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450870-3319-43E3-888E-5633F6E1B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617892" cy="363545"/>
          </a:xfrm>
        </p:spPr>
        <p:txBody>
          <a:bodyPr/>
          <a:lstStyle/>
          <a:p>
            <a:r>
              <a:rPr lang="en-US" dirty="0"/>
              <a:t>Criteria – Our </a:t>
            </a:r>
            <a:r>
              <a:rPr lang="en-US" dirty="0" err="1"/>
              <a:t>KPi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0E42-AEF0-4F23-B394-B9B6ACAB6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4D2AAC-EB3E-4AEC-B8EF-04356327D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4336"/>
              </p:ext>
            </p:extLst>
          </p:nvPr>
        </p:nvGraphicFramePr>
        <p:xfrm>
          <a:off x="502519" y="1093703"/>
          <a:ext cx="4926129" cy="4873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6129">
                  <a:extLst>
                    <a:ext uri="{9D8B030D-6E8A-4147-A177-3AD203B41FA5}">
                      <a16:colId xmlns:a16="http://schemas.microsoft.com/office/drawing/2014/main" val="2595238010"/>
                    </a:ext>
                  </a:extLst>
                </a:gridCol>
              </a:tblGrid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  <a:latin typeface="Work Sans Black" pitchFamily="2" charset="0"/>
                        </a:rPr>
                        <a:t>The MMM needs to be able to answer these questions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Work Sans Black" pitchFamily="2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73430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What percentage of total sales is driven by each marketing channel?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28738"/>
                  </a:ext>
                </a:extLst>
              </a:tr>
              <a:tr h="84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How does the sales contribution from each channel compare to its share of investment?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195129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How do non-media factors contribute to sales?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685667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What percentage of sales would be lost if all media investments were cancelled?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114888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digital media drive offline sales?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81253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What is the historic ROI for each media channel?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46456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What is the marginal ROI for each media channel?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08195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What is the recommended budget allocation for each 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33994"/>
                  </a:ext>
                </a:extLst>
              </a:tr>
              <a:tr h="364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Which tactics (creative, targeting, ad formats) contribute most to my media profitability?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84763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What are the direct and indirect effects of media channels?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56954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How does my media drive both short and long-term sales?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531718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How do media channels compare in their ability to drive sales and brand outcomes?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32179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How do I balance my media mix to drive both short and long-term sales?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14068"/>
                  </a:ext>
                </a:extLst>
              </a:tr>
              <a:tr h="28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are the synergies between media channels?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880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FBBDF1-8366-46BE-883B-CA0BA4F19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52564"/>
              </p:ext>
            </p:extLst>
          </p:nvPr>
        </p:nvGraphicFramePr>
        <p:xfrm>
          <a:off x="6806328" y="1155298"/>
          <a:ext cx="4108719" cy="4962526"/>
        </p:xfrm>
        <a:graphic>
          <a:graphicData uri="http://schemas.openxmlformats.org/drawingml/2006/table">
            <a:tbl>
              <a:tblPr/>
              <a:tblGrid>
                <a:gridCol w="4108719">
                  <a:extLst>
                    <a:ext uri="{9D8B030D-6E8A-4147-A177-3AD203B41FA5}">
                      <a16:colId xmlns:a16="http://schemas.microsoft.com/office/drawing/2014/main" val="4089413969"/>
                    </a:ext>
                  </a:extLst>
                </a:gridCol>
              </a:tblGrid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Work Sans Black" pitchFamily="2" charset="0"/>
                        </a:rPr>
                        <a:t>The following KPIs are (planned to be) included in our MMM?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978032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461697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Offline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71842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69356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action (leads, subscriptions,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52663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contracts, orders, etc.)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305135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Offline actions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832866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actions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53893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to site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364051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of Search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056762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query volume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651109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intent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44412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consideration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441475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preference/liking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33012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awareness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818161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ECD021-0681-4939-8B35-75184549F3AB}"/>
              </a:ext>
            </a:extLst>
          </p:cNvPr>
          <p:cNvCxnSpPr/>
          <p:nvPr/>
        </p:nvCxnSpPr>
        <p:spPr>
          <a:xfrm>
            <a:off x="5813659" y="930074"/>
            <a:ext cx="0" cy="541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8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9F498-5035-4A90-BEDE-82E02F5191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450870-3319-43E3-888E-5633F6E1B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590507" cy="363545"/>
          </a:xfrm>
        </p:spPr>
        <p:txBody>
          <a:bodyPr/>
          <a:lstStyle/>
          <a:p>
            <a:r>
              <a:rPr lang="en-US" dirty="0"/>
              <a:t>Criteria – Vendor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0E42-AEF0-4F23-B394-B9B6ACAB6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85B596-BBE1-4E90-A87E-47A82BDB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36962"/>
              </p:ext>
            </p:extLst>
          </p:nvPr>
        </p:nvGraphicFramePr>
        <p:xfrm>
          <a:off x="541020" y="1124075"/>
          <a:ext cx="5782778" cy="4535580"/>
        </p:xfrm>
        <a:graphic>
          <a:graphicData uri="http://schemas.openxmlformats.org/drawingml/2006/table">
            <a:tbl>
              <a:tblPr/>
              <a:tblGrid>
                <a:gridCol w="5782778">
                  <a:extLst>
                    <a:ext uri="{9D8B030D-6E8A-4147-A177-3AD203B41FA5}">
                      <a16:colId xmlns:a16="http://schemas.microsoft.com/office/drawing/2014/main" val="1284312779"/>
                    </a:ext>
                  </a:extLst>
                </a:gridCol>
              </a:tblGrid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Work Sans Black" pitchFamily="2" charset="0"/>
                        </a:rPr>
                        <a:t>What we expect from you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500822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0079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Marginal ROIs (return on the next $1 invested).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88779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 curves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21520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Hypotheses as to which factors influenced media ROIs.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36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 optimisation scenarios.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95053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Recommended actions outside of the media budgets.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02143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ROIs by channel.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28888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ROIs by ad format.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912691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ROIs by creative.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11186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ROIs by targeting.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515480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 by bidding strategy or buy model, e.g. CPM, CPV, CPA (if applicable).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45982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Clear and informative charts and data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visualisations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420102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Explanation of the model results and consultation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69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11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09BA-6E15-47AB-B8B9-8A8685FD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sz="5400" dirty="0"/>
              <a:t>Timeline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104237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F61DE3-22BD-41A5-A3CE-F35C1BD9C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A0480-254B-4AAD-A59B-A31AF96675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942499" cy="363545"/>
          </a:xfrm>
        </p:spPr>
        <p:txBody>
          <a:bodyPr/>
          <a:lstStyle/>
          <a:p>
            <a:r>
              <a:rPr lang="en-US" dirty="0"/>
              <a:t>Timeline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B153-ABBA-4C64-82EC-FAEF788BB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D5645D-5D4F-4712-A62E-D57F9288364F}"/>
              </a:ext>
            </a:extLst>
          </p:cNvPr>
          <p:cNvCxnSpPr/>
          <p:nvPr/>
        </p:nvCxnSpPr>
        <p:spPr>
          <a:xfrm>
            <a:off x="1137920" y="4856480"/>
            <a:ext cx="99364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EF834C-A8F1-4F73-AB99-34F35CB2A2EF}"/>
              </a:ext>
            </a:extLst>
          </p:cNvPr>
          <p:cNvSpPr txBox="1"/>
          <p:nvPr/>
        </p:nvSpPr>
        <p:spPr>
          <a:xfrm>
            <a:off x="860985" y="4970202"/>
            <a:ext cx="942498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b="1" i="0" dirty="0">
                <a:latin typeface="Work Sans SemiBold" pitchFamily="2" charset="77"/>
              </a:rPr>
              <a:t>Dec</a:t>
            </a:r>
            <a:endParaRPr lang="en-MY" b="1" i="0" dirty="0">
              <a:latin typeface="Work Sans SemiBold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9CA2BF-D14C-4F5A-B4A3-7D7EF055EE6A}"/>
              </a:ext>
            </a:extLst>
          </p:cNvPr>
          <p:cNvSpPr txBox="1"/>
          <p:nvPr/>
        </p:nvSpPr>
        <p:spPr>
          <a:xfrm>
            <a:off x="9648111" y="4987827"/>
            <a:ext cx="942498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b="1" i="0" dirty="0">
                <a:latin typeface="Work Sans SemiBold" pitchFamily="2" charset="77"/>
              </a:rPr>
              <a:t>Jan</a:t>
            </a:r>
            <a:endParaRPr lang="en-MY" b="1" i="0" dirty="0">
              <a:latin typeface="Work Sans SemiBold" pitchFamily="2" charset="77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2E97F7D-1F50-40B2-A40F-5C8AF17C0C66}"/>
              </a:ext>
            </a:extLst>
          </p:cNvPr>
          <p:cNvSpPr/>
          <p:nvPr/>
        </p:nvSpPr>
        <p:spPr>
          <a:xfrm>
            <a:off x="1116531" y="1612768"/>
            <a:ext cx="851957" cy="462278"/>
          </a:xfrm>
          <a:prstGeom prst="roundRect">
            <a:avLst/>
          </a:prstGeom>
          <a:solidFill>
            <a:srgbClr val="CD9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7FA78DE-C491-4F1E-9443-2C7E4700C544}"/>
              </a:ext>
            </a:extLst>
          </p:cNvPr>
          <p:cNvSpPr/>
          <p:nvPr/>
        </p:nvSpPr>
        <p:spPr>
          <a:xfrm>
            <a:off x="1968488" y="2222767"/>
            <a:ext cx="2975689" cy="462278"/>
          </a:xfrm>
          <a:prstGeom prst="roundRect">
            <a:avLst/>
          </a:prstGeom>
          <a:solidFill>
            <a:srgbClr val="CD9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D3E206A-6D1B-4556-9ABC-0BB3B2AAC22F}"/>
              </a:ext>
            </a:extLst>
          </p:cNvPr>
          <p:cNvSpPr/>
          <p:nvPr/>
        </p:nvSpPr>
        <p:spPr>
          <a:xfrm>
            <a:off x="4493248" y="2817995"/>
            <a:ext cx="1163320" cy="462278"/>
          </a:xfrm>
          <a:prstGeom prst="roundRect">
            <a:avLst/>
          </a:prstGeom>
          <a:solidFill>
            <a:srgbClr val="CD9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2A097B-7A77-481D-97FD-A78DAC148833}"/>
              </a:ext>
            </a:extLst>
          </p:cNvPr>
          <p:cNvSpPr txBox="1"/>
          <p:nvPr/>
        </p:nvSpPr>
        <p:spPr>
          <a:xfrm>
            <a:off x="1171730" y="1646999"/>
            <a:ext cx="796758" cy="43088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l"/>
            <a:r>
              <a:rPr lang="en-US" sz="1100" i="0" dirty="0">
                <a:latin typeface="Work Sans SemiBold" pitchFamily="2" charset="77"/>
              </a:rPr>
              <a:t>Briefing </a:t>
            </a:r>
            <a:r>
              <a:rPr lang="en-US" sz="1100" dirty="0">
                <a:latin typeface="Work Sans SemiBold" pitchFamily="2" charset="77"/>
              </a:rPr>
              <a:t>5</a:t>
            </a:r>
            <a:r>
              <a:rPr lang="en-US" sz="1100" baseline="30000" dirty="0">
                <a:latin typeface="Work Sans SemiBold" pitchFamily="2" charset="77"/>
              </a:rPr>
              <a:t>th</a:t>
            </a:r>
            <a:r>
              <a:rPr lang="en-US" sz="1100" dirty="0">
                <a:latin typeface="Work Sans SemiBold" pitchFamily="2" charset="77"/>
              </a:rPr>
              <a:t> Dec</a:t>
            </a:r>
            <a:endParaRPr lang="en-MY" sz="1100" i="0" dirty="0">
              <a:latin typeface="Work Sans SemiBold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FD2592-AC59-42D3-B13A-4A46C4E909BD}"/>
              </a:ext>
            </a:extLst>
          </p:cNvPr>
          <p:cNvSpPr txBox="1"/>
          <p:nvPr/>
        </p:nvSpPr>
        <p:spPr>
          <a:xfrm>
            <a:off x="2066223" y="2333026"/>
            <a:ext cx="3721100" cy="26161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l"/>
            <a:r>
              <a:rPr lang="en-US" sz="1100" b="1" i="0" dirty="0">
                <a:latin typeface="Work Sans SemiBold" pitchFamily="2" charset="77"/>
              </a:rPr>
              <a:t>Pitch development 6</a:t>
            </a:r>
            <a:r>
              <a:rPr lang="en-US" sz="1100" b="1" i="0" baseline="30000" dirty="0">
                <a:latin typeface="Work Sans SemiBold" pitchFamily="2" charset="77"/>
              </a:rPr>
              <a:t>th</a:t>
            </a:r>
            <a:r>
              <a:rPr lang="en-US" sz="1100" b="1" i="0" dirty="0">
                <a:latin typeface="Work Sans SemiBold" pitchFamily="2" charset="77"/>
              </a:rPr>
              <a:t> – </a:t>
            </a:r>
            <a:r>
              <a:rPr lang="en-US" sz="1100" b="1" dirty="0">
                <a:latin typeface="Work Sans SemiBold" pitchFamily="2" charset="77"/>
              </a:rPr>
              <a:t>13</a:t>
            </a:r>
            <a:r>
              <a:rPr lang="en-US" sz="1100" b="1" i="0" baseline="30000" dirty="0">
                <a:latin typeface="Work Sans SemiBold" pitchFamily="2" charset="77"/>
              </a:rPr>
              <a:t>th</a:t>
            </a:r>
            <a:r>
              <a:rPr lang="en-US" sz="1100" b="1" i="0" dirty="0">
                <a:latin typeface="Work Sans SemiBold" pitchFamily="2" charset="77"/>
              </a:rPr>
              <a:t> Dec</a:t>
            </a:r>
            <a:endParaRPr lang="en-MY" sz="1100" b="1" i="0" dirty="0">
              <a:latin typeface="Work Sans SemiBold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0829D2-E695-4418-9BF2-8A456ADBD809}"/>
              </a:ext>
            </a:extLst>
          </p:cNvPr>
          <p:cNvSpPr txBox="1"/>
          <p:nvPr/>
        </p:nvSpPr>
        <p:spPr>
          <a:xfrm>
            <a:off x="4384343" y="2847888"/>
            <a:ext cx="1381130" cy="43088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100" b="1" i="0" dirty="0">
                <a:latin typeface="Work Sans SemiBold" pitchFamily="2" charset="77"/>
              </a:rPr>
              <a:t>Submission </a:t>
            </a:r>
          </a:p>
          <a:p>
            <a:pPr algn="ctr"/>
            <a:r>
              <a:rPr lang="en-US" sz="1100" b="1" i="0" dirty="0">
                <a:latin typeface="Work Sans SemiBold" pitchFamily="2" charset="77"/>
              </a:rPr>
              <a:t>13</a:t>
            </a:r>
            <a:r>
              <a:rPr lang="en-US" sz="1100" b="1" i="0" baseline="30000" dirty="0">
                <a:latin typeface="Work Sans SemiBold" pitchFamily="2" charset="77"/>
              </a:rPr>
              <a:t>th</a:t>
            </a:r>
            <a:r>
              <a:rPr lang="en-US" sz="1100" b="1" i="0" dirty="0">
                <a:latin typeface="Work Sans SemiBold" pitchFamily="2" charset="77"/>
              </a:rPr>
              <a:t> Dec 5PM</a:t>
            </a:r>
            <a:endParaRPr lang="en-MY" sz="1100" b="1" i="0" dirty="0">
              <a:latin typeface="Work Sans SemiBold" pitchFamily="2" charset="77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276AC67-5903-498B-A7B2-CA4DA4AEF4C4}"/>
              </a:ext>
            </a:extLst>
          </p:cNvPr>
          <p:cNvSpPr/>
          <p:nvPr/>
        </p:nvSpPr>
        <p:spPr>
          <a:xfrm>
            <a:off x="5656568" y="3393251"/>
            <a:ext cx="1163320" cy="462278"/>
          </a:xfrm>
          <a:prstGeom prst="roundRect">
            <a:avLst/>
          </a:prstGeom>
          <a:solidFill>
            <a:srgbClr val="CD9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5AAE96-E52F-425F-AB61-6AA367E29AA2}"/>
              </a:ext>
            </a:extLst>
          </p:cNvPr>
          <p:cNvSpPr txBox="1"/>
          <p:nvPr/>
        </p:nvSpPr>
        <p:spPr>
          <a:xfrm>
            <a:off x="5656567" y="3408946"/>
            <a:ext cx="1163321" cy="43088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100" b="1" i="0" dirty="0">
                <a:latin typeface="Work Sans SemiBold" pitchFamily="2" charset="77"/>
              </a:rPr>
              <a:t>Presentation 13</a:t>
            </a:r>
            <a:r>
              <a:rPr lang="en-US" sz="1100" b="1" baseline="30000" dirty="0">
                <a:latin typeface="Work Sans SemiBold" pitchFamily="2" charset="77"/>
              </a:rPr>
              <a:t>th</a:t>
            </a:r>
            <a:r>
              <a:rPr lang="en-US" sz="1100" b="1" i="0" dirty="0">
                <a:latin typeface="Work Sans SemiBold" pitchFamily="2" charset="77"/>
              </a:rPr>
              <a:t> – 14</a:t>
            </a:r>
            <a:r>
              <a:rPr lang="en-US" sz="1100" b="1" i="0" baseline="30000" dirty="0">
                <a:latin typeface="Work Sans SemiBold" pitchFamily="2" charset="77"/>
              </a:rPr>
              <a:t>th</a:t>
            </a:r>
            <a:r>
              <a:rPr lang="en-US" sz="1100" b="1" i="0" dirty="0">
                <a:latin typeface="Work Sans SemiBold" pitchFamily="2" charset="77"/>
              </a:rPr>
              <a:t> Dec </a:t>
            </a:r>
            <a:endParaRPr lang="en-MY" sz="1100" b="1" i="0" dirty="0">
              <a:latin typeface="Work Sans SemiBold" pitchFamily="2" charset="77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4F1550B-877E-4D97-91F3-9BA882B3B14F}"/>
              </a:ext>
            </a:extLst>
          </p:cNvPr>
          <p:cNvSpPr/>
          <p:nvPr/>
        </p:nvSpPr>
        <p:spPr>
          <a:xfrm>
            <a:off x="8989996" y="3956259"/>
            <a:ext cx="2084404" cy="462274"/>
          </a:xfrm>
          <a:prstGeom prst="roundRect">
            <a:avLst/>
          </a:prstGeom>
          <a:solidFill>
            <a:srgbClr val="CD9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5F6100-DAF3-4B7A-BDF1-109C54567B7D}"/>
              </a:ext>
            </a:extLst>
          </p:cNvPr>
          <p:cNvSpPr txBox="1"/>
          <p:nvPr/>
        </p:nvSpPr>
        <p:spPr>
          <a:xfrm>
            <a:off x="8903373" y="3942540"/>
            <a:ext cx="2257650" cy="43088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100" b="1" i="0" dirty="0">
                <a:latin typeface="Work Sans SemiBold" pitchFamily="2" charset="77"/>
              </a:rPr>
              <a:t>Award </a:t>
            </a:r>
          </a:p>
          <a:p>
            <a:pPr algn="ctr"/>
            <a:r>
              <a:rPr lang="en-US" sz="1100" b="1" i="0" dirty="0">
                <a:latin typeface="Work Sans SemiBold" pitchFamily="2" charset="77"/>
              </a:rPr>
              <a:t>End Dec 23’ – Early Jan 24’</a:t>
            </a:r>
            <a:endParaRPr lang="en-MY" sz="1100" b="1" i="0" dirty="0">
              <a:latin typeface="Work Sans SemiBold" pitchFamily="2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CF3184-3001-43B2-8E31-2720D931E127}"/>
              </a:ext>
            </a:extLst>
          </p:cNvPr>
          <p:cNvCxnSpPr>
            <a:cxnSpLocks/>
          </p:cNvCxnSpPr>
          <p:nvPr/>
        </p:nvCxnSpPr>
        <p:spPr>
          <a:xfrm flipV="1">
            <a:off x="1137920" y="4540445"/>
            <a:ext cx="0" cy="3122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8E06DE-29CD-4A06-BDBA-9EFC66451FE4}"/>
              </a:ext>
            </a:extLst>
          </p:cNvPr>
          <p:cNvCxnSpPr>
            <a:cxnSpLocks/>
          </p:cNvCxnSpPr>
          <p:nvPr/>
        </p:nvCxnSpPr>
        <p:spPr>
          <a:xfrm flipV="1">
            <a:off x="10051983" y="4540446"/>
            <a:ext cx="0" cy="3122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4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9F498-5035-4A90-BEDE-82E02F5191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450870-3319-43E3-888E-5633F6E1B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482681" cy="363545"/>
          </a:xfrm>
        </p:spPr>
        <p:txBody>
          <a:bodyPr/>
          <a:lstStyle/>
          <a:p>
            <a:r>
              <a:rPr lang="en-US" dirty="0"/>
              <a:t>Judging Criteria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0E42-AEF0-4F23-B394-B9B6ACAB6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36D65D-A3F7-4EA9-BC93-8E26529EC364}"/>
              </a:ext>
            </a:extLst>
          </p:cNvPr>
          <p:cNvSpPr/>
          <p:nvPr/>
        </p:nvSpPr>
        <p:spPr>
          <a:xfrm>
            <a:off x="500514" y="1501542"/>
            <a:ext cx="2377440" cy="144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E91AC5-4E62-4BEE-B403-6FA2C7DE5EEE}"/>
              </a:ext>
            </a:extLst>
          </p:cNvPr>
          <p:cNvSpPr/>
          <p:nvPr/>
        </p:nvSpPr>
        <p:spPr>
          <a:xfrm>
            <a:off x="3415364" y="1501541"/>
            <a:ext cx="2377440" cy="144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CDE912-964B-4E3E-9F20-4A66AC41DF84}"/>
              </a:ext>
            </a:extLst>
          </p:cNvPr>
          <p:cNvSpPr/>
          <p:nvPr/>
        </p:nvSpPr>
        <p:spPr>
          <a:xfrm>
            <a:off x="6330214" y="1501540"/>
            <a:ext cx="2377440" cy="144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417B43-37B9-4F19-8291-EBD3872D680F}"/>
              </a:ext>
            </a:extLst>
          </p:cNvPr>
          <p:cNvSpPr/>
          <p:nvPr/>
        </p:nvSpPr>
        <p:spPr>
          <a:xfrm>
            <a:off x="9245064" y="1501539"/>
            <a:ext cx="2377440" cy="144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68A5-EFD4-4114-9A61-757C6A6986E8}"/>
              </a:ext>
            </a:extLst>
          </p:cNvPr>
          <p:cNvSpPr txBox="1"/>
          <p:nvPr/>
        </p:nvSpPr>
        <p:spPr>
          <a:xfrm>
            <a:off x="712269" y="4331368"/>
            <a:ext cx="7315200" cy="92333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l"/>
            <a:r>
              <a:rPr lang="en-US" b="1" i="0" dirty="0">
                <a:latin typeface="Work Sans SemiBold" pitchFamily="2" charset="77"/>
              </a:rPr>
              <a:t>Technical proposal weightage – 70%</a:t>
            </a:r>
          </a:p>
          <a:p>
            <a:pPr algn="l"/>
            <a:endParaRPr lang="en-US" b="1" dirty="0">
              <a:latin typeface="Work Sans SemiBold" pitchFamily="2" charset="77"/>
            </a:endParaRPr>
          </a:p>
          <a:p>
            <a:pPr algn="l"/>
            <a:r>
              <a:rPr lang="en-US" b="1" i="0" dirty="0">
                <a:latin typeface="Work Sans SemiBold" pitchFamily="2" charset="77"/>
              </a:rPr>
              <a:t>Commercial proposal weightage – 30%</a:t>
            </a:r>
            <a:endParaRPr lang="en-MY" b="1" i="0" dirty="0">
              <a:latin typeface="Work Sans SemiBold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1435EC-9969-4056-9CE4-477D3FD8B67A}"/>
              </a:ext>
            </a:extLst>
          </p:cNvPr>
          <p:cNvSpPr txBox="1"/>
          <p:nvPr/>
        </p:nvSpPr>
        <p:spPr>
          <a:xfrm>
            <a:off x="9184213" y="1858021"/>
            <a:ext cx="2507273" cy="83099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600" b="1" i="0" dirty="0">
                <a:latin typeface="Work Sans SemiBold" pitchFamily="2" charset="77"/>
              </a:rPr>
              <a:t>Customization and Collaboration</a:t>
            </a:r>
          </a:p>
          <a:p>
            <a:pPr algn="ctr"/>
            <a:endParaRPr lang="en-US" sz="1600" b="1" i="0" dirty="0">
              <a:latin typeface="Work Sans SemiBold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9FBE5-7002-42D7-BB1A-1CD3B15E1C0A}"/>
              </a:ext>
            </a:extLst>
          </p:cNvPr>
          <p:cNvSpPr txBox="1"/>
          <p:nvPr/>
        </p:nvSpPr>
        <p:spPr>
          <a:xfrm>
            <a:off x="6440530" y="1854396"/>
            <a:ext cx="2156808" cy="1077218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600" b="1" i="0" dirty="0">
                <a:latin typeface="Work Sans SemiBold" pitchFamily="2" charset="77"/>
              </a:rPr>
              <a:t>Technology and Analytical Capabilities</a:t>
            </a:r>
          </a:p>
          <a:p>
            <a:pPr algn="ctr"/>
            <a:endParaRPr lang="en-US" sz="1600" b="1" i="0" dirty="0">
              <a:latin typeface="Work Sans SemiBold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08989-6D15-4D29-8587-1F0D8CA66AA4}"/>
              </a:ext>
            </a:extLst>
          </p:cNvPr>
          <p:cNvSpPr txBox="1"/>
          <p:nvPr/>
        </p:nvSpPr>
        <p:spPr>
          <a:xfrm>
            <a:off x="3525680" y="1854396"/>
            <a:ext cx="2156808" cy="83099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600" b="1" i="0" dirty="0">
                <a:latin typeface="Work Sans SemiBold" pitchFamily="2" charset="77"/>
              </a:rPr>
              <a:t>Methodology and approach</a:t>
            </a:r>
          </a:p>
          <a:p>
            <a:pPr algn="ctr"/>
            <a:endParaRPr lang="en-US" sz="1600" b="1" i="0" dirty="0">
              <a:latin typeface="Work Sans SemiBold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1A7AE-4CB6-4BF6-A802-05D01BBCE90A}"/>
              </a:ext>
            </a:extLst>
          </p:cNvPr>
          <p:cNvSpPr txBox="1"/>
          <p:nvPr/>
        </p:nvSpPr>
        <p:spPr>
          <a:xfrm>
            <a:off x="610830" y="1846322"/>
            <a:ext cx="2156808" cy="58477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MY" sz="1600" b="1" i="0" dirty="0">
                <a:effectLst/>
                <a:latin typeface="Söhne"/>
              </a:rPr>
              <a:t>Expertise and Track Record</a:t>
            </a:r>
            <a:endParaRPr lang="en-US" sz="1600" b="1" i="0" dirty="0">
              <a:latin typeface="Work Sans SemiBold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42FF5-CBFC-4643-9EFF-F9E8178F83B9}"/>
              </a:ext>
            </a:extLst>
          </p:cNvPr>
          <p:cNvSpPr txBox="1"/>
          <p:nvPr/>
        </p:nvSpPr>
        <p:spPr>
          <a:xfrm>
            <a:off x="948196" y="3141057"/>
            <a:ext cx="1332991" cy="70788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4000" b="1" i="0" dirty="0">
                <a:latin typeface="Work Sans SemiBold" pitchFamily="2" charset="77"/>
              </a:rPr>
              <a:t>30%</a:t>
            </a:r>
            <a:endParaRPr lang="en-MY" sz="4000" b="1" i="0" dirty="0">
              <a:latin typeface="Work Sans SemiBold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4EF81-4F33-4B9A-B430-62A63B004687}"/>
              </a:ext>
            </a:extLst>
          </p:cNvPr>
          <p:cNvSpPr txBox="1"/>
          <p:nvPr/>
        </p:nvSpPr>
        <p:spPr>
          <a:xfrm>
            <a:off x="3937588" y="3149131"/>
            <a:ext cx="1332991" cy="70788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4000" b="1" i="0" dirty="0">
                <a:latin typeface="Work Sans SemiBold" pitchFamily="2" charset="77"/>
              </a:rPr>
              <a:t>30%</a:t>
            </a:r>
            <a:endParaRPr lang="en-MY" sz="4000" b="1" i="0" dirty="0">
              <a:latin typeface="Work Sans SemiBold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A89E3-0882-43ED-8638-278AC7DF86C1}"/>
              </a:ext>
            </a:extLst>
          </p:cNvPr>
          <p:cNvSpPr txBox="1"/>
          <p:nvPr/>
        </p:nvSpPr>
        <p:spPr>
          <a:xfrm>
            <a:off x="6921423" y="3149131"/>
            <a:ext cx="1332991" cy="70788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4000" b="1" i="0" dirty="0">
                <a:latin typeface="Work Sans SemiBold" pitchFamily="2" charset="77"/>
              </a:rPr>
              <a:t>25%</a:t>
            </a:r>
            <a:endParaRPr lang="en-MY" sz="4000" b="1" i="0" dirty="0">
              <a:latin typeface="Work Sans SemiBold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A1A01-16D9-42FE-B785-49F496F999A4}"/>
              </a:ext>
            </a:extLst>
          </p:cNvPr>
          <p:cNvSpPr txBox="1"/>
          <p:nvPr/>
        </p:nvSpPr>
        <p:spPr>
          <a:xfrm>
            <a:off x="9771353" y="3141056"/>
            <a:ext cx="1332991" cy="70788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4000" b="1" dirty="0">
                <a:latin typeface="Work Sans SemiBold" pitchFamily="2" charset="77"/>
              </a:rPr>
              <a:t>1</a:t>
            </a:r>
            <a:r>
              <a:rPr lang="en-US" sz="4000" b="1" i="0" dirty="0">
                <a:latin typeface="Work Sans SemiBold" pitchFamily="2" charset="77"/>
              </a:rPr>
              <a:t>5%</a:t>
            </a:r>
            <a:endParaRPr lang="en-MY" sz="4000" b="1" i="0" dirty="0">
              <a:latin typeface="Work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46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66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09BA-6E15-47AB-B8B9-8A8685FD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sz="5400" dirty="0"/>
              <a:t>What</a:t>
            </a:r>
            <a:br>
              <a:rPr lang="en-US" sz="5400" dirty="0"/>
            </a:br>
            <a:r>
              <a:rPr lang="en-US" sz="5400" dirty="0"/>
              <a:t>We’ll</a:t>
            </a:r>
            <a:br>
              <a:rPr lang="en-US" sz="5400" dirty="0"/>
            </a:br>
            <a:r>
              <a:rPr lang="en-US" sz="5400" dirty="0"/>
              <a:t>Cover</a:t>
            </a:r>
            <a:endParaRPr lang="en-MY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6D1F4-1497-4149-A4D5-6D41A37C1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Marketing Mix Modeling Objectives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Timeline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Vendor Selection Criteria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Q&amp;A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5899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BCDA6-348B-4FF0-93FE-177D3C64A7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7ABDA-5CC4-41E4-9FD4-9AD62B51C4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187187" cy="363545"/>
          </a:xfrm>
        </p:spPr>
        <p:txBody>
          <a:bodyPr/>
          <a:lstStyle/>
          <a:p>
            <a:r>
              <a:rPr lang="en-US" dirty="0"/>
              <a:t>Who we are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1FF6B-7CF8-4DE2-9272-333E29FF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42F2B-DCCC-433E-8EF9-22A9E3BE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02" y="1044715"/>
            <a:ext cx="10050395" cy="5025199"/>
          </a:xfrm>
          <a:prstGeom prst="rect">
            <a:avLst/>
          </a:prstGeom>
          <a:ln>
            <a:solidFill>
              <a:srgbClr val="F554CD"/>
            </a:solidFill>
          </a:ln>
        </p:spPr>
      </p:pic>
    </p:spTree>
    <p:extLst>
      <p:ext uri="{BB962C8B-B14F-4D97-AF65-F5344CB8AC3E}">
        <p14:creationId xmlns:p14="http://schemas.microsoft.com/office/powerpoint/2010/main" val="39708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BCDA6-348B-4FF0-93FE-177D3C64A7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7ABDA-5CC4-41E4-9FD4-9AD62B51C4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187187" cy="363545"/>
          </a:xfrm>
        </p:spPr>
        <p:txBody>
          <a:bodyPr/>
          <a:lstStyle/>
          <a:p>
            <a:r>
              <a:rPr lang="en-US" dirty="0"/>
              <a:t>Who we are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1FF6B-7CF8-4DE2-9272-333E29FF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7833A9-C445-4F65-BB7F-82612EDB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31" y="1244070"/>
            <a:ext cx="10600538" cy="4559964"/>
          </a:xfrm>
          <a:prstGeom prst="rect">
            <a:avLst/>
          </a:prstGeom>
          <a:ln>
            <a:solidFill>
              <a:srgbClr val="CD92FF"/>
            </a:solidFill>
          </a:ln>
        </p:spPr>
      </p:pic>
    </p:spTree>
    <p:extLst>
      <p:ext uri="{BB962C8B-B14F-4D97-AF65-F5344CB8AC3E}">
        <p14:creationId xmlns:p14="http://schemas.microsoft.com/office/powerpoint/2010/main" val="11685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BCDA6-348B-4FF0-93FE-177D3C64A7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7ABDA-5CC4-41E4-9FD4-9AD62B51C4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197629" cy="363545"/>
          </a:xfrm>
        </p:spPr>
        <p:txBody>
          <a:bodyPr/>
          <a:lstStyle/>
          <a:p>
            <a:r>
              <a:rPr lang="en-US" dirty="0"/>
              <a:t>Our product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1FF6B-7CF8-4DE2-9272-333E29FF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4CFA9-A5EB-4430-BC26-8A7757EA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193533"/>
            <a:ext cx="10390961" cy="4677878"/>
          </a:xfrm>
          <a:prstGeom prst="rect">
            <a:avLst/>
          </a:prstGeom>
          <a:ln>
            <a:solidFill>
              <a:srgbClr val="E96CA9"/>
            </a:solidFill>
          </a:ln>
        </p:spPr>
      </p:pic>
    </p:spTree>
    <p:extLst>
      <p:ext uri="{BB962C8B-B14F-4D97-AF65-F5344CB8AC3E}">
        <p14:creationId xmlns:p14="http://schemas.microsoft.com/office/powerpoint/2010/main" val="107941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BCDA6-348B-4FF0-93FE-177D3C64A7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7ABDA-5CC4-41E4-9FD4-9AD62B51C4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699909" cy="363545"/>
          </a:xfrm>
        </p:spPr>
        <p:txBody>
          <a:bodyPr/>
          <a:lstStyle/>
          <a:p>
            <a:r>
              <a:rPr lang="en-US" dirty="0"/>
              <a:t>Our business pillar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1FF6B-7CF8-4DE2-9272-333E29FF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1D8AE-5B63-4DDE-9DC9-61CF3B8D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31" y="1394091"/>
            <a:ext cx="10641697" cy="4075720"/>
          </a:xfrm>
          <a:prstGeom prst="rect">
            <a:avLst/>
          </a:prstGeom>
          <a:ln>
            <a:solidFill>
              <a:srgbClr val="E96CA9"/>
            </a:solidFill>
          </a:ln>
        </p:spPr>
      </p:pic>
    </p:spTree>
    <p:extLst>
      <p:ext uri="{BB962C8B-B14F-4D97-AF65-F5344CB8AC3E}">
        <p14:creationId xmlns:p14="http://schemas.microsoft.com/office/powerpoint/2010/main" val="107977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12CFFC-55AC-435E-91A8-1A00B54AA2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7809B-A170-4A7E-956E-97CD45DDF6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845767" cy="363545"/>
          </a:xfrm>
        </p:spPr>
        <p:txBody>
          <a:bodyPr/>
          <a:lstStyle/>
          <a:p>
            <a:r>
              <a:rPr lang="en-US" dirty="0"/>
              <a:t>Our product offering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D101-AA08-4118-B01B-178F3170E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6C374-77A1-4392-951F-4027C204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64" y="682493"/>
            <a:ext cx="9313672" cy="5420524"/>
          </a:xfrm>
          <a:prstGeom prst="rect">
            <a:avLst/>
          </a:prstGeom>
          <a:ln>
            <a:solidFill>
              <a:srgbClr val="E96CA9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58305-A0C5-4F0B-B49F-66AC057B8ED5}"/>
              </a:ext>
            </a:extLst>
          </p:cNvPr>
          <p:cNvSpPr txBox="1"/>
          <p:nvPr/>
        </p:nvSpPr>
        <p:spPr>
          <a:xfrm>
            <a:off x="1312619" y="6045329"/>
            <a:ext cx="10879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worksans-regular"/>
              </a:rPr>
              <a:t>All promotions displayed are applicable to 24-month contract plans and available for a limited time only. Terms and conditions apply.</a:t>
            </a:r>
          </a:p>
          <a:p>
            <a:pPr algn="l">
              <a:buFont typeface="+mj-lt"/>
              <a:buAutoNum type="arabicPeriod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worksans-regular"/>
              </a:rPr>
              <a:t>No contract subscribers are subject to a one-time charge: RM400 for the 100Mbps plan, RM650 for the 500Mbps plan and RM800 for the 1Gbps plan.</a:t>
            </a:r>
          </a:p>
          <a:p>
            <a:pPr algn="l">
              <a:buFont typeface="+mj-lt"/>
              <a:buAutoNum type="arabicPeriod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worksans-regular"/>
              </a:rPr>
              <a:t>Read our Terms and Conditions in full </a:t>
            </a:r>
            <a:r>
              <a:rPr lang="en-US" sz="1100" b="1" i="0" u="none" strike="noStrike" dirty="0">
                <a:solidFill>
                  <a:srgbClr val="F454CD"/>
                </a:solidFill>
                <a:effectLst/>
                <a:latin typeface="worksans-regular"/>
                <a:hlinkClick r:id="rId3"/>
              </a:rPr>
              <a:t>here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worksans-regular"/>
              </a:rPr>
              <a:t>.</a:t>
            </a:r>
          </a:p>
          <a:p>
            <a:pPr algn="l"/>
            <a:r>
              <a:rPr lang="en-US" sz="1100" b="0" i="0" dirty="0">
                <a:solidFill>
                  <a:srgbClr val="555555"/>
                </a:solidFill>
                <a:effectLst/>
                <a:latin typeface="worksans-regular"/>
              </a:rPr>
              <a:t>*Price(s) displayed are subject to 6% Service Tax where applicable.</a:t>
            </a:r>
          </a:p>
        </p:txBody>
      </p:sp>
    </p:spTree>
    <p:extLst>
      <p:ext uri="{BB962C8B-B14F-4D97-AF65-F5344CB8AC3E}">
        <p14:creationId xmlns:p14="http://schemas.microsoft.com/office/powerpoint/2010/main" val="10530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09BA-6E15-47AB-B8B9-8A8685FD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sz="5400" dirty="0"/>
              <a:t>The Brief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153939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C8F4B8-F66E-AF8F-BDFC-43B2F6969A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88F3-085E-5A9A-967D-B2962A3FC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9736" y="252078"/>
            <a:ext cx="1080603" cy="36354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0DC9-99DE-AFF6-9DBD-08F7E99E2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BC5A7-BDBD-F447-BCF6-7EA1BE2C14D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652E4E-6A87-443A-A762-39CB25441787}"/>
              </a:ext>
            </a:extLst>
          </p:cNvPr>
          <p:cNvSpPr txBox="1">
            <a:spLocks/>
          </p:cNvSpPr>
          <p:nvPr/>
        </p:nvSpPr>
        <p:spPr>
          <a:xfrm>
            <a:off x="788426" y="1537636"/>
            <a:ext cx="10615148" cy="3782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ts val="366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Work Sans Medium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Work Sans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Work Sans Black" pitchFamily="2" charset="0"/>
              </a:rPr>
              <a:t>Business Objectives: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Increasing sales and market share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>
                <a:latin typeface="Work Sans Black" pitchFamily="2" charset="0"/>
              </a:rPr>
              <a:t>Marketing strategy: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Fully optimize marketing channels to create leads and drive sign ups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Work Sans Black" pitchFamily="2" charset="0"/>
              </a:rPr>
              <a:t>Marketing objectives for the next 3 years: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1. Run Effective Marketing Campaigns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2. Optimal Allocation of Marketing Budget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3. Scenario Planning, Forecasting and Testing </a:t>
            </a:r>
          </a:p>
        </p:txBody>
      </p:sp>
    </p:spTree>
    <p:extLst>
      <p:ext uri="{BB962C8B-B14F-4D97-AF65-F5344CB8AC3E}">
        <p14:creationId xmlns:p14="http://schemas.microsoft.com/office/powerpoint/2010/main" val="251767267"/>
      </p:ext>
    </p:extLst>
  </p:cSld>
  <p:clrMapOvr>
    <a:masterClrMapping/>
  </p:clrMapOvr>
</p:sld>
</file>

<file path=ppt/theme/theme1.xml><?xml version="1.0" encoding="utf-8"?>
<a:theme xmlns:a="http://schemas.openxmlformats.org/drawingml/2006/main" name="Time deck format (FTTH)">
  <a:themeElements>
    <a:clrScheme name="Time color sc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354CD"/>
      </a:accent1>
      <a:accent2>
        <a:srgbClr val="C16FFB"/>
      </a:accent2>
      <a:accent3>
        <a:srgbClr val="14D0EF"/>
      </a:accent3>
      <a:accent4>
        <a:srgbClr val="FF6950"/>
      </a:accent4>
      <a:accent5>
        <a:srgbClr val="FFDC2E"/>
      </a:accent5>
      <a:accent6>
        <a:srgbClr val="00DD9E"/>
      </a:accent6>
      <a:hlink>
        <a:srgbClr val="0083FC"/>
      </a:hlink>
      <a:folHlink>
        <a:srgbClr val="B206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90000" rtlCol="0">
        <a:spAutoFit/>
      </a:bodyPr>
      <a:lstStyle>
        <a:defPPr algn="l">
          <a:defRPr b="1" i="0" dirty="0">
            <a:latin typeface="Work Sans SemiBold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IME PPT TEMPLATE (CLEAN VERSION) - For FTTH &amp; General Usage" id="{A8A4B525-2497-47F0-A001-A2E36AAC1603}" vid="{5AA7F235-5569-4761-9F2D-9D2C425FDE75}"/>
    </a:ext>
  </a:extLst>
</a:theme>
</file>

<file path=ppt/theme/theme2.xml><?xml version="1.0" encoding="utf-8"?>
<a:theme xmlns:a="http://schemas.openxmlformats.org/drawingml/2006/main" name="Time deck format (FTTO/SME)">
  <a:themeElements>
    <a:clrScheme name="Time color sc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354CD"/>
      </a:accent1>
      <a:accent2>
        <a:srgbClr val="C16FFB"/>
      </a:accent2>
      <a:accent3>
        <a:srgbClr val="14D0EF"/>
      </a:accent3>
      <a:accent4>
        <a:srgbClr val="FF6950"/>
      </a:accent4>
      <a:accent5>
        <a:srgbClr val="FFDC2E"/>
      </a:accent5>
      <a:accent6>
        <a:srgbClr val="00DD9E"/>
      </a:accent6>
      <a:hlink>
        <a:srgbClr val="0083FC"/>
      </a:hlink>
      <a:folHlink>
        <a:srgbClr val="B206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90000" rtlCol="0">
        <a:spAutoFit/>
      </a:bodyPr>
      <a:lstStyle>
        <a:defPPr algn="l">
          <a:defRPr b="1" i="0" dirty="0">
            <a:latin typeface="Work Sans SemiBold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IME PPT TEMPLATE (CLEAN VERSION) - For FTTH &amp; General Usage" id="{A8A4B525-2497-47F0-A001-A2E36AAC1603}" vid="{920079AF-4463-4604-951B-E7CAF80FCBA0}"/>
    </a:ext>
  </a:extLst>
</a:theme>
</file>

<file path=ppt/theme/theme3.xml><?xml version="1.0" encoding="utf-8"?>
<a:theme xmlns:a="http://schemas.openxmlformats.org/drawingml/2006/main" name="Time deck format (Enterprise)">
  <a:themeElements>
    <a:clrScheme name="Time color sc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354CD"/>
      </a:accent1>
      <a:accent2>
        <a:srgbClr val="C16FFB"/>
      </a:accent2>
      <a:accent3>
        <a:srgbClr val="14D0EF"/>
      </a:accent3>
      <a:accent4>
        <a:srgbClr val="FF6950"/>
      </a:accent4>
      <a:accent5>
        <a:srgbClr val="FFDC2E"/>
      </a:accent5>
      <a:accent6>
        <a:srgbClr val="00DD9E"/>
      </a:accent6>
      <a:hlink>
        <a:srgbClr val="0083FC"/>
      </a:hlink>
      <a:folHlink>
        <a:srgbClr val="B206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90000" rtlCol="0">
        <a:spAutoFit/>
      </a:bodyPr>
      <a:lstStyle>
        <a:defPPr algn="l">
          <a:defRPr b="1" i="0" dirty="0">
            <a:latin typeface="Work Sans SemiBold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IME PPT TEMPLATE (CLEAN VERSION) - For FTTH &amp; General Usage" id="{A8A4B525-2497-47F0-A001-A2E36AAC1603}" vid="{41BCB883-6AA0-4A86-9D0F-A30051003F9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20106</TotalTime>
  <Words>771</Words>
  <Application>Microsoft Office PowerPoint</Application>
  <PresentationFormat>Widescreen</PresentationFormat>
  <Paragraphs>150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Sans of Time Bold</vt:lpstr>
      <vt:lpstr>Söhne</vt:lpstr>
      <vt:lpstr>Work Sans</vt:lpstr>
      <vt:lpstr>Work Sans Black</vt:lpstr>
      <vt:lpstr>Work Sans Light</vt:lpstr>
      <vt:lpstr>Work Sans Medium</vt:lpstr>
      <vt:lpstr>Work Sans SemiBold</vt:lpstr>
      <vt:lpstr>worksans-regular</vt:lpstr>
      <vt:lpstr>Time deck format (FTTH)</vt:lpstr>
      <vt:lpstr>Time deck format (FTTO/SME)</vt:lpstr>
      <vt:lpstr>Time deck format (Enterprise)</vt:lpstr>
      <vt:lpstr>Vendor Briefing – Marketing Mix Modeling</vt:lpstr>
      <vt:lpstr>What We’ll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Brief</vt:lpstr>
      <vt:lpstr>PowerPoint Presentation</vt:lpstr>
      <vt:lpstr>PowerPoint Presentation</vt:lpstr>
      <vt:lpstr>PowerPoint Presentation</vt:lpstr>
      <vt:lpstr>Criteria</vt:lpstr>
      <vt:lpstr>PowerPoint Presentation</vt:lpstr>
      <vt:lpstr>PowerPoint Presentation</vt:lpstr>
      <vt:lpstr>Timeline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MMM</dc:title>
  <dc:creator>Raja Hairul Anwar Bin Raja Hairuddin</dc:creator>
  <cp:lastModifiedBy>Raja Hairul Anwar Bin Raja Hairuddin</cp:lastModifiedBy>
  <cp:revision>46</cp:revision>
  <dcterms:created xsi:type="dcterms:W3CDTF">2023-10-05T06:13:17Z</dcterms:created>
  <dcterms:modified xsi:type="dcterms:W3CDTF">2023-12-04T07:48:03Z</dcterms:modified>
</cp:coreProperties>
</file>