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7" r:id="rId6"/>
    <p:sldId id="270" r:id="rId7"/>
    <p:sldId id="275" r:id="rId8"/>
    <p:sldId id="273" r:id="rId9"/>
    <p:sldId id="274" r:id="rId10"/>
    <p:sldId id="269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799" autoAdjust="0"/>
  </p:normalViewPr>
  <p:slideViewPr>
    <p:cSldViewPr snapToGrid="0">
      <p:cViewPr varScale="1">
        <p:scale>
          <a:sx n="73" d="100"/>
          <a:sy n="73" d="100"/>
        </p:scale>
        <p:origin x="426" y="-4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16/4/2019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3E45D4-0CAB-43AD-8327-A4B3BCA5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D9CA3B9-594A-4133-B4F9-D27AA5726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FF6F31-09CB-47A3-AEDB-7CA7BE1E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16/4/2019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EFC938-9C31-4327-9275-3EB93C5B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30415C-79F5-4EAA-8D86-27D6FD1A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5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F9AA0A-4FF4-45DA-8DEC-4437E2DD9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3D255C-51DF-421E-A067-5E9E80CD9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627DEB-7DEA-43CC-A21F-F81EEC6C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16/4/2019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3EDAFC-3543-4A0D-80D2-F4871AED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F550C7-3342-49D6-8734-F9809E85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16/4/2019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16/4/2019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16/4/2019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16/4/2019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16/4/2019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16/4/2019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16/4/2019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16/4/2019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F5E9-5DAC-4C4A-9DF5-C2B87276BCC8}" type="datetimeFigureOut">
              <a:rPr lang="en-US" smtClean="0"/>
              <a:t>16/4/2019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xmlns="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xmlns="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Dự</a:t>
            </a:r>
            <a:r>
              <a:rPr lang="en-US" sz="80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đoán</a:t>
            </a:r>
            <a:r>
              <a:rPr lang="en-US" sz="80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giá</a:t>
            </a:r>
            <a:r>
              <a:rPr lang="en-US" sz="80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vàng</a:t>
            </a:r>
            <a:r>
              <a:rPr lang="en-US" sz="80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vi-VN" sz="8000" dirty="0" smtClean="0">
                <a:solidFill>
                  <a:schemeClr val="bg1"/>
                </a:solidFill>
                <a:latin typeface="Arial" panose="020B0604020202020204" pitchFamily="34" charset="0"/>
              </a:rPr>
              <a:t/>
            </a:r>
            <a:br>
              <a:rPr lang="vi-VN" sz="8000" dirty="0" smtClean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vi-VN" sz="8000" dirty="0" smtClean="0">
                <a:solidFill>
                  <a:schemeClr val="bg1"/>
                </a:solidFill>
                <a:latin typeface="Arial" panose="020B0604020202020204" pitchFamily="34" charset="0"/>
              </a:rPr>
              <a:t>sử dụng Tensorflow</a:t>
            </a:r>
            <a:endParaRPr lang="en-US" sz="8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3496" y="4368171"/>
            <a:ext cx="6844907" cy="209794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vi-VN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 1:</a:t>
            </a:r>
            <a:endParaRPr lang="vi-VN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vi-VN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Phạm Hùng </a:t>
            </a:r>
            <a:r>
              <a:rPr lang="vi-VN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Vỹ – 15521037</a:t>
            </a:r>
            <a:r>
              <a:rPr lang="vi-VN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</a:p>
          <a:p>
            <a:pPr algn="l"/>
            <a:r>
              <a:rPr lang="vi-VN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Trần Phú Vinh – 15521020</a:t>
            </a:r>
          </a:p>
          <a:p>
            <a:pPr algn="l"/>
            <a:r>
              <a:rPr lang="vi-VN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Phan Hữu Chí – 15520065</a:t>
            </a:r>
          </a:p>
          <a:p>
            <a:pPr algn="l"/>
            <a:r>
              <a:rPr lang="vi-VN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Đào Đức Huy – 15520295 	</a:t>
            </a:r>
          </a:p>
          <a:p>
            <a:pPr algn="l"/>
            <a:endParaRPr lang="vi-VN" sz="28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AA65E432-C1E6-4C36-BF8E-2DA25E65DC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xmlns="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xmlns="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 rot="20451125">
            <a:off x="9165357" y="-187391"/>
            <a:ext cx="3005286" cy="3005286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xmlns="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xmlns="" id="{D05F6415-1E7C-453D-B6B7-DBF76BDA691B}"/>
              </a:ext>
            </a:extLst>
          </p:cNvPr>
          <p:cNvSpPr txBox="1">
            <a:spLocks/>
          </p:cNvSpPr>
          <p:nvPr/>
        </p:nvSpPr>
        <p:spPr>
          <a:xfrm>
            <a:off x="1392851" y="365557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GVHD: Nguyễn Công Hoan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Kết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quả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582989" y="2254579"/>
                <a:ext cx="4445897" cy="802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1 − 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𝑝𝑟𝑒𝑑𝑖𝑐𝑡𝑖𝑜𝑛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𝑎𝑐𝑡𝑢𝑎𝑙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&lt;0.01])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989" y="2254579"/>
                <a:ext cx="4445897" cy="80207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7582989" y="3918855"/>
            <a:ext cx="402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Độ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chính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xác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: 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58,42%</a:t>
            </a:r>
            <a:endParaRPr lang="en-US" sz="3200" b="1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5" y="1392382"/>
            <a:ext cx="6453534" cy="502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9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xmlns="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xmlns="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8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Giá</a:t>
            </a:r>
            <a:r>
              <a:rPr lang="en-US" sz="80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vàng</a:t>
            </a:r>
            <a:r>
              <a:rPr lang="en-US" sz="80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hôm</a:t>
            </a:r>
            <a:r>
              <a:rPr lang="en-US" sz="8000" dirty="0" smtClean="0">
                <a:solidFill>
                  <a:schemeClr val="bg1"/>
                </a:solidFill>
                <a:latin typeface="Arial" panose="020B0604020202020204" pitchFamily="34" charset="0"/>
              </a:rPr>
              <a:t> nay…</a:t>
            </a:r>
            <a:r>
              <a:rPr lang="en-US" sz="8000" dirty="0">
                <a:solidFill>
                  <a:schemeClr val="bg1"/>
                </a:solidFill>
                <a:latin typeface="Arial" panose="020B0604020202020204" pitchFamily="34" charset="0"/>
              </a:rPr>
              <a:t/>
            </a:r>
            <a:br>
              <a:rPr lang="en-US" sz="80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sz="8000" dirty="0" smtClean="0">
                <a:solidFill>
                  <a:srgbClr val="FFFF00"/>
                </a:solidFill>
                <a:latin typeface="Arial" panose="020B0604020202020204" pitchFamily="34" charset="0"/>
              </a:rPr>
              <a:t>92.052849!</a:t>
            </a:r>
            <a:endParaRPr lang="en-US" sz="8000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</a:t>
            </a:r>
            <a:r>
              <a:rPr lang="en-US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ơn</a:t>
            </a:r>
            <a:r>
              <a:rPr lang="en-US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lắng</a:t>
            </a:r>
            <a:r>
              <a:rPr lang="en-US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nghe</a:t>
            </a:r>
            <a:r>
              <a:rPr lang="en-US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dõi</a:t>
            </a:r>
            <a:endParaRPr lang="en-US" sz="36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AA65E432-C1E6-4C36-BF8E-2DA25E65DC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xmlns="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xmlns="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xmlns="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xmlns="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xmlns="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xmlns="" id="{D05F6415-1E7C-453D-B6B7-DBF76BDA691B}"/>
              </a:ext>
            </a:extLst>
          </p:cNvPr>
          <p:cNvSpPr txBox="1">
            <a:spLocks/>
          </p:cNvSpPr>
          <p:nvPr/>
        </p:nvSpPr>
        <p:spPr>
          <a:xfrm>
            <a:off x="3922577" y="573928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3600" i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i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vàng</a:t>
            </a:r>
            <a:r>
              <a:rPr lang="en-US" sz="3600" i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7 </a:t>
            </a:r>
            <a:r>
              <a:rPr lang="en-US" sz="3600" i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sz="3600" i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i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sz="3600" i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i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3600" i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i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</a:t>
            </a:r>
            <a:r>
              <a:rPr lang="en-US" sz="3600" i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3600" i="1" dirty="0">
              <a:solidFill>
                <a:schemeClr val="accent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vi-VN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Bài toán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Cho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thông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tin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về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vàng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(Gold ETF) 29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ngày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gần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đây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,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</a:t>
            </a:r>
            <a:r>
              <a:rPr lang="vi-VN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àm sao dự đoán được giá vàng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chốt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phiên</a:t>
            </a:r>
            <a:r>
              <a:rPr lang="vi-VN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ngày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tiếp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theo</a:t>
            </a:r>
            <a:endParaRPr lang="vi-VN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798EA88B-C439-4F17-9585-820972CE0B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xmlns="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Dữ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liệu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Sử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dụng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package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fix_yahoo_finance</a:t>
            </a:r>
            <a:endParaRPr lang="en-US" sz="2400" dirty="0" smtClean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Cấu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trúc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của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dữ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liệu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thu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thập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được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:</a:t>
            </a:r>
          </a:p>
          <a:p>
            <a:pPr lvl="1"/>
            <a:endParaRPr lang="vi-VN" sz="2000" dirty="0" smtClean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019051"/>
              </p:ext>
            </p:extLst>
          </p:nvPr>
        </p:nvGraphicFramePr>
        <p:xfrm>
          <a:off x="698499" y="2977674"/>
          <a:ext cx="10515603" cy="2834640"/>
        </p:xfrm>
        <a:graphic>
          <a:graphicData uri="http://schemas.openxmlformats.org/drawingml/2006/table">
            <a:tbl>
              <a:tblPr/>
              <a:tblGrid>
                <a:gridCol w="1502229"/>
                <a:gridCol w="1502229"/>
                <a:gridCol w="1502229"/>
                <a:gridCol w="1502229"/>
                <a:gridCol w="1502229"/>
                <a:gridCol w="1502229"/>
                <a:gridCol w="1502229"/>
              </a:tblGrid>
              <a:tr h="1005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 smtClean="0">
                          <a:effectLst/>
                        </a:rPr>
                        <a:t>Date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 smtClean="0">
                          <a:effectLst/>
                        </a:rPr>
                        <a:t>Open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 smtClean="0">
                          <a:effectLst/>
                        </a:rPr>
                        <a:t>High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 smtClean="0">
                          <a:effectLst/>
                        </a:rPr>
                        <a:t>Low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 smtClean="0">
                          <a:effectLst/>
                        </a:rPr>
                        <a:t>Close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effectLst/>
                        </a:rPr>
                        <a:t>Adj</a:t>
                      </a:r>
                      <a:r>
                        <a:rPr lang="en-US" sz="1800" b="1" dirty="0" smtClean="0">
                          <a:effectLst/>
                        </a:rPr>
                        <a:t> Close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Volume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B w="12700" cmpd="sng">
                      <a:noFill/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2019-04-09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123.260002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123.349998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123.029999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123.150002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123.150002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4648400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2019-04-10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123.220001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123.769997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123.190002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123.529999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123.529999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6344800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2019-04-11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122.540001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122.750000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121.790001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121.949997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121.949997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11694500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2019-04-12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121.959999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122.309998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121.800003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121.830002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121.830002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5272800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2019-04-15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121.199997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121.309998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121.095001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121.290100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121.290100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535004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48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Dữ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liệu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train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1122621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Chia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theo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chu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kì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30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ngày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(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không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liên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tiếp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do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nghỉ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thứ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7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và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chủ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nhật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)</a:t>
            </a:r>
          </a:p>
          <a:p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Lấy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3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cột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[Close, Open, Volume]</a:t>
            </a:r>
          </a:p>
          <a:p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Gộp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29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ngày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đầu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với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3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cột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trên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, ta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được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bộ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dữ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liệu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đầu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vào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x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có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shape [29, 3]</a:t>
            </a:r>
          </a:p>
          <a:p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Đầu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ra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y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là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kết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quả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[Close]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của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ngày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thứ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30</a:t>
            </a:r>
          </a:p>
          <a:p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Bộ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dữ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liệu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tiếp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theo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thì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dịch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qua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bên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phải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1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ngày</a:t>
            </a:r>
            <a:endParaRPr lang="vi-VN" sz="2000" dirty="0" smtClean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41069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002714"/>
              </p:ext>
            </p:extLst>
          </p:nvPr>
        </p:nvGraphicFramePr>
        <p:xfrm>
          <a:off x="622300" y="132874"/>
          <a:ext cx="5689600" cy="3108960"/>
        </p:xfrm>
        <a:graphic>
          <a:graphicData uri="http://schemas.openxmlformats.org/drawingml/2006/table">
            <a:tbl>
              <a:tblPr/>
              <a:tblGrid>
                <a:gridCol w="1320800"/>
                <a:gridCol w="1346200"/>
                <a:gridCol w="1397000"/>
                <a:gridCol w="1625600"/>
              </a:tblGrid>
              <a:tr h="62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/>
                      </a:r>
                      <a:br>
                        <a:rPr lang="en-US" b="1" dirty="0">
                          <a:effectLst/>
                        </a:rPr>
                      </a:br>
                      <a:r>
                        <a:rPr lang="en-US" b="1" dirty="0" smtClean="0">
                          <a:effectLst/>
                        </a:rPr>
                        <a:t>Date</a:t>
                      </a:r>
                      <a:endParaRPr lang="en-US" b="1" dirty="0">
                        <a:effectLst/>
                      </a:endParaRPr>
                    </a:p>
                    <a:p>
                      <a:pPr algn="ctr" fontAlgn="ctr"/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Open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Close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Volume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B w="12700" cmpd="sng">
                      <a:noFill/>
                      <a:prstDash val="solid"/>
                    </a:lnB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2019-02-28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124.709999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123.989998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7811700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2019-03-01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123.480003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121.879997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16411700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smtClean="0">
                          <a:effectLst/>
                        </a:rPr>
                        <a:t>….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….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….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….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2019-04-08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122.970001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122.510002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4270800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2019-04-09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123.260002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123.150002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4648400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3836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b="1" dirty="0" err="1" smtClean="0">
                          <a:effectLst/>
                        </a:rPr>
                        <a:t>Tổng</a:t>
                      </a:r>
                      <a:r>
                        <a:rPr lang="en-US" b="1" baseline="0" dirty="0" smtClean="0">
                          <a:effectLst/>
                        </a:rPr>
                        <a:t> </a:t>
                      </a:r>
                      <a:r>
                        <a:rPr lang="en-US" b="1" baseline="0" dirty="0" err="1" smtClean="0">
                          <a:effectLst/>
                        </a:rPr>
                        <a:t>cộng</a:t>
                      </a:r>
                      <a:r>
                        <a:rPr lang="en-US" b="1" baseline="0" dirty="0" smtClean="0">
                          <a:effectLst/>
                        </a:rPr>
                        <a:t> </a:t>
                      </a:r>
                      <a:r>
                        <a:rPr lang="en-US" b="1" dirty="0" smtClean="0">
                          <a:effectLst/>
                        </a:rPr>
                        <a:t>29 </a:t>
                      </a:r>
                      <a:r>
                        <a:rPr lang="en-US" b="1" baseline="0" dirty="0" err="1" smtClean="0">
                          <a:effectLst/>
                        </a:rPr>
                        <a:t>Ngày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596001"/>
              </p:ext>
            </p:extLst>
          </p:nvPr>
        </p:nvGraphicFramePr>
        <p:xfrm>
          <a:off x="7581900" y="713740"/>
          <a:ext cx="3657600" cy="128016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62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/>
                      </a:r>
                      <a:br>
                        <a:rPr lang="en-US" b="1" dirty="0">
                          <a:effectLst/>
                        </a:rPr>
                      </a:br>
                      <a:r>
                        <a:rPr lang="en-US" b="1" dirty="0" smtClean="0">
                          <a:effectLst/>
                        </a:rPr>
                        <a:t>Date</a:t>
                      </a:r>
                      <a:endParaRPr lang="en-US" b="1" dirty="0">
                        <a:effectLst/>
                      </a:endParaRPr>
                    </a:p>
                    <a:p>
                      <a:pPr algn="ctr" fontAlgn="ctr"/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2019-04-10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123.529999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6515100" y="1219200"/>
            <a:ext cx="749300" cy="774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687261"/>
              </p:ext>
            </p:extLst>
          </p:nvPr>
        </p:nvGraphicFramePr>
        <p:xfrm>
          <a:off x="673100" y="3460274"/>
          <a:ext cx="5689600" cy="3108960"/>
        </p:xfrm>
        <a:graphic>
          <a:graphicData uri="http://schemas.openxmlformats.org/drawingml/2006/table">
            <a:tbl>
              <a:tblPr/>
              <a:tblGrid>
                <a:gridCol w="1320800"/>
                <a:gridCol w="1346200"/>
                <a:gridCol w="1397000"/>
                <a:gridCol w="1625600"/>
              </a:tblGrid>
              <a:tr h="62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/>
                      </a:r>
                      <a:br>
                        <a:rPr lang="en-US" b="1" dirty="0">
                          <a:effectLst/>
                        </a:rPr>
                      </a:br>
                      <a:r>
                        <a:rPr lang="en-US" b="1" dirty="0" smtClean="0">
                          <a:effectLst/>
                        </a:rPr>
                        <a:t>Date</a:t>
                      </a:r>
                      <a:endParaRPr lang="en-US" b="1" dirty="0">
                        <a:effectLst/>
                      </a:endParaRPr>
                    </a:p>
                    <a:p>
                      <a:pPr algn="ctr" fontAlgn="ctr"/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Open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Close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Volume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B w="12700" cmpd="sng">
                      <a:noFill/>
                      <a:prstDash val="solid"/>
                    </a:lnB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2019-03-01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123.480003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121.879997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16411700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2019-03-04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121.559998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121.559998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10272600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smtClean="0">
                          <a:effectLst/>
                        </a:rPr>
                        <a:t>….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….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….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….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2019-04-09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123.260002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123.150002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4648400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2019-04-10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123.220001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123.529999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6344800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3836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b="1" dirty="0" err="1" smtClean="0">
                          <a:effectLst/>
                        </a:rPr>
                        <a:t>Tổng</a:t>
                      </a:r>
                      <a:r>
                        <a:rPr lang="en-US" b="1" baseline="0" dirty="0" smtClean="0">
                          <a:effectLst/>
                        </a:rPr>
                        <a:t> </a:t>
                      </a:r>
                      <a:r>
                        <a:rPr lang="en-US" b="1" baseline="0" dirty="0" err="1" smtClean="0">
                          <a:effectLst/>
                        </a:rPr>
                        <a:t>cộng</a:t>
                      </a:r>
                      <a:r>
                        <a:rPr lang="en-US" b="1" baseline="0" dirty="0" smtClean="0">
                          <a:effectLst/>
                        </a:rPr>
                        <a:t> </a:t>
                      </a:r>
                      <a:r>
                        <a:rPr lang="en-US" b="1" dirty="0" smtClean="0">
                          <a:effectLst/>
                        </a:rPr>
                        <a:t>29 </a:t>
                      </a:r>
                      <a:r>
                        <a:rPr lang="en-US" b="1" baseline="0" dirty="0" err="1" smtClean="0">
                          <a:effectLst/>
                        </a:rPr>
                        <a:t>Ngày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348666"/>
              </p:ext>
            </p:extLst>
          </p:nvPr>
        </p:nvGraphicFramePr>
        <p:xfrm>
          <a:off x="7632700" y="4041140"/>
          <a:ext cx="3657600" cy="128016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62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/>
                      </a:r>
                      <a:br>
                        <a:rPr lang="en-US" b="1" dirty="0">
                          <a:effectLst/>
                        </a:rPr>
                      </a:br>
                      <a:r>
                        <a:rPr lang="en-US" b="1" dirty="0" smtClean="0">
                          <a:effectLst/>
                        </a:rPr>
                        <a:t>Date</a:t>
                      </a:r>
                      <a:endParaRPr lang="en-US" b="1" dirty="0">
                        <a:effectLst/>
                      </a:endParaRPr>
                    </a:p>
                    <a:p>
                      <a:pPr algn="ctr" fontAlgn="ctr"/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2019-04-11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121.949997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>
            <a:off x="6565900" y="4546600"/>
            <a:ext cx="749300" cy="774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3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Dữ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liệu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train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1122621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hênh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lệch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giữa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các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feature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cao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,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cần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normalize</a:t>
            </a:r>
          </a:p>
          <a:p>
            <a:endParaRPr lang="vi-VN" sz="2000" dirty="0" smtClean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40100" y="2430219"/>
                <a:ext cx="4216400" cy="851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100" y="2430219"/>
                <a:ext cx="4216400" cy="8513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464764"/>
              </p:ext>
            </p:extLst>
          </p:nvPr>
        </p:nvGraphicFramePr>
        <p:xfrm>
          <a:off x="520700" y="3549174"/>
          <a:ext cx="5689600" cy="3108960"/>
        </p:xfrm>
        <a:graphic>
          <a:graphicData uri="http://schemas.openxmlformats.org/drawingml/2006/table">
            <a:tbl>
              <a:tblPr/>
              <a:tblGrid>
                <a:gridCol w="1320800"/>
                <a:gridCol w="1346200"/>
                <a:gridCol w="1397000"/>
                <a:gridCol w="1625600"/>
              </a:tblGrid>
              <a:tr h="62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/>
                      </a:r>
                      <a:br>
                        <a:rPr lang="en-US" b="1" dirty="0">
                          <a:effectLst/>
                        </a:rPr>
                      </a:br>
                      <a:r>
                        <a:rPr lang="en-US" b="1" dirty="0" smtClean="0">
                          <a:effectLst/>
                        </a:rPr>
                        <a:t>Date</a:t>
                      </a:r>
                      <a:endParaRPr lang="en-US" b="1" dirty="0">
                        <a:effectLst/>
                      </a:endParaRPr>
                    </a:p>
                    <a:p>
                      <a:pPr algn="ctr" fontAlgn="ctr"/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Open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Close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Volume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B w="12700" cmpd="sng">
                      <a:noFill/>
                      <a:prstDash val="solid"/>
                    </a:lnB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2019-02-28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124.709999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123.989998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7811700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2019-03-01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123.480003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121.879997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002060"/>
                          </a:solidFill>
                          <a:effectLst/>
                        </a:rPr>
                        <a:t>16411700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smtClean="0">
                          <a:effectLst/>
                        </a:rPr>
                        <a:t>….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….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….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….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2019-04-08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122.970001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122.510002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4270800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2019-04-09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123.260002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123.150002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4648400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3836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b="1" dirty="0" err="1" smtClean="0">
                          <a:effectLst/>
                        </a:rPr>
                        <a:t>Tổng</a:t>
                      </a:r>
                      <a:r>
                        <a:rPr lang="en-US" b="1" baseline="0" dirty="0" smtClean="0">
                          <a:effectLst/>
                        </a:rPr>
                        <a:t> </a:t>
                      </a:r>
                      <a:r>
                        <a:rPr lang="en-US" b="1" baseline="0" dirty="0" err="1" smtClean="0">
                          <a:effectLst/>
                        </a:rPr>
                        <a:t>cộng</a:t>
                      </a:r>
                      <a:r>
                        <a:rPr lang="en-US" b="1" baseline="0" dirty="0" smtClean="0">
                          <a:effectLst/>
                        </a:rPr>
                        <a:t> </a:t>
                      </a:r>
                      <a:r>
                        <a:rPr lang="en-US" b="1" dirty="0" smtClean="0">
                          <a:effectLst/>
                        </a:rPr>
                        <a:t>29 </a:t>
                      </a:r>
                      <a:r>
                        <a:rPr lang="en-US" b="1" baseline="0" dirty="0" err="1" smtClean="0">
                          <a:effectLst/>
                        </a:rPr>
                        <a:t>Ngày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071013" y="4671645"/>
                <a:ext cx="4216400" cy="762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(1, 2)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(1,2)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000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16411700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0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7811700 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013" y="4671645"/>
                <a:ext cx="4216400" cy="7621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93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121982"/>
              </p:ext>
            </p:extLst>
          </p:nvPr>
        </p:nvGraphicFramePr>
        <p:xfrm>
          <a:off x="738414" y="1860074"/>
          <a:ext cx="5689600" cy="3108960"/>
        </p:xfrm>
        <a:graphic>
          <a:graphicData uri="http://schemas.openxmlformats.org/drawingml/2006/table">
            <a:tbl>
              <a:tblPr/>
              <a:tblGrid>
                <a:gridCol w="1320800"/>
                <a:gridCol w="1346200"/>
                <a:gridCol w="1397000"/>
                <a:gridCol w="1625600"/>
              </a:tblGrid>
              <a:tr h="62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/>
                      </a:r>
                      <a:br>
                        <a:rPr lang="en-US" b="1" dirty="0">
                          <a:effectLst/>
                        </a:rPr>
                      </a:br>
                      <a:r>
                        <a:rPr lang="en-US" b="1" dirty="0" smtClean="0">
                          <a:effectLst/>
                        </a:rPr>
                        <a:t>Date</a:t>
                      </a:r>
                      <a:endParaRPr lang="en-US" b="1" dirty="0">
                        <a:effectLst/>
                      </a:endParaRPr>
                    </a:p>
                    <a:p>
                      <a:pPr algn="ctr" fontAlgn="ctr"/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Open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Close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Volume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B w="12700" cmpd="sng">
                      <a:noFill/>
                      <a:prstDash val="solid"/>
                    </a:lnB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2019-02-28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0.000000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0.000000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0.000000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2019-03-01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0.001350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0.009013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0.945144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smtClean="0">
                          <a:effectLst/>
                        </a:rPr>
                        <a:t>….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….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….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….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2019-04-08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0.010128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0.008337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--0.471095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2019-04-09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0.011254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0.015097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0.018875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3836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b="1" dirty="0" err="1" smtClean="0">
                          <a:effectLst/>
                        </a:rPr>
                        <a:t>Tổng</a:t>
                      </a:r>
                      <a:r>
                        <a:rPr lang="en-US" b="1" baseline="0" dirty="0" smtClean="0">
                          <a:effectLst/>
                        </a:rPr>
                        <a:t> </a:t>
                      </a:r>
                      <a:r>
                        <a:rPr lang="en-US" b="1" baseline="0" dirty="0" err="1" smtClean="0">
                          <a:effectLst/>
                        </a:rPr>
                        <a:t>cộng</a:t>
                      </a:r>
                      <a:r>
                        <a:rPr lang="en-US" b="1" baseline="0" dirty="0" smtClean="0">
                          <a:effectLst/>
                        </a:rPr>
                        <a:t> </a:t>
                      </a:r>
                      <a:r>
                        <a:rPr lang="en-US" b="1" dirty="0" smtClean="0">
                          <a:effectLst/>
                        </a:rPr>
                        <a:t>29 </a:t>
                      </a:r>
                      <a:r>
                        <a:rPr lang="en-US" b="1" baseline="0" dirty="0" err="1" smtClean="0">
                          <a:effectLst/>
                        </a:rPr>
                        <a:t>Ngày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94218"/>
              </p:ext>
            </p:extLst>
          </p:nvPr>
        </p:nvGraphicFramePr>
        <p:xfrm>
          <a:off x="7698014" y="2440940"/>
          <a:ext cx="3657600" cy="128016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62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/>
                      </a:r>
                      <a:br>
                        <a:rPr lang="en-US" b="1" dirty="0">
                          <a:effectLst/>
                        </a:rPr>
                      </a:br>
                      <a:r>
                        <a:rPr lang="en-US" b="1" dirty="0" smtClean="0">
                          <a:effectLst/>
                        </a:rPr>
                        <a:t>Date</a:t>
                      </a:r>
                      <a:endParaRPr lang="en-US" b="1" dirty="0">
                        <a:effectLst/>
                      </a:endParaRPr>
                    </a:p>
                    <a:p>
                      <a:pPr algn="ctr" fontAlgn="ctr"/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2019-04-10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-0.013054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6631214" y="2946400"/>
            <a:ext cx="749300" cy="774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01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Model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5" y="1825625"/>
            <a:ext cx="477420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epochs = 5</a:t>
            </a:r>
          </a:p>
          <a:p>
            <a:pPr lvl="1"/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batch_size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= 32</a:t>
            </a:r>
          </a:p>
          <a:p>
            <a:pPr lvl="1"/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step_per_epoch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= 90</a:t>
            </a:r>
          </a:p>
          <a:p>
            <a:pPr lvl="1"/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ropout_rate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= 0.2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Graphic 12" descr="Beaker">
            <a:extLst>
              <a:ext uri="{FF2B5EF4-FFF2-40B4-BE49-F238E27FC236}">
                <a16:creationId xmlns:a16="http://schemas.microsoft.com/office/drawing/2014/main" xmlns="" id="{BF2CC76A-FBA9-49E0-9F1C-2C5299495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899813" y="2672702"/>
            <a:ext cx="3884322" cy="38843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003" y="0"/>
            <a:ext cx="3588742" cy="654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63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LTSM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5" y="1825625"/>
            <a:ext cx="837852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vi-VN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Mạng bộ nhớ dài-ngắn (Long Short Term Memory networks), thường được gọi là LSTM - là một dạng đặc biệt của RNN, nó có khả năng học được các phụ thuộc xa. </a:t>
            </a:r>
            <a:endParaRPr lang="en-US" sz="2000" dirty="0" smtClean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lvl="1"/>
            <a:r>
              <a:rPr lang="vi-VN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LSTM được thiết kế để tránh được vấn đề phụ thuộc xa (long-term dependency). Việc nhớ thông tin trong suốt thời gian dài là đặc tính mặc định của chúng, chứ ta không cần phải huấn luyện nó để có thể nhớ </a:t>
            </a:r>
            <a:r>
              <a:rPr lang="vi-VN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được</a:t>
            </a:r>
            <a:endParaRPr lang="en-US" sz="2000" dirty="0" smtClean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lvl="1"/>
            <a:r>
              <a:rPr lang="vi-VN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Mọi mạng hồi quy đều có dạng là một chuỗi các mô-đun lặp đi lặp lại của mạng nơ-ron. 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Graphic 12" descr="Beaker">
            <a:extLst>
              <a:ext uri="{FF2B5EF4-FFF2-40B4-BE49-F238E27FC236}">
                <a16:creationId xmlns:a16="http://schemas.microsoft.com/office/drawing/2014/main" xmlns="" id="{BF2CC76A-FBA9-49E0-9F1C-2C5299495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899813" y="2672702"/>
            <a:ext cx="3884322" cy="3884322"/>
          </a:xfrm>
          <a:prstGeom prst="rect">
            <a:avLst/>
          </a:prstGeom>
        </p:spPr>
      </p:pic>
      <p:pic>
        <p:nvPicPr>
          <p:cNvPr id="3074" name="Picture 2" descr="https://colah.github.io/posts/2015-08-Understanding-LSTMs/img/LSTM3-SimpleRN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950" y="4426593"/>
            <a:ext cx="5693000" cy="213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41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b Safety Template - blue design.potx" id="{6698E7C4-46F3-4B25-BFA1-E1D6AD3BE9F4}" vid="{1972FE81-5A08-41E9-AFBD-04B7B10F8F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0</TotalTime>
  <Words>468</Words>
  <Application>Microsoft Office PowerPoint</Application>
  <PresentationFormat>Widescreen</PresentationFormat>
  <Paragraphs>191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Tahoma</vt:lpstr>
      <vt:lpstr>Wingdings</vt:lpstr>
      <vt:lpstr>Office Theme</vt:lpstr>
      <vt:lpstr>Dự đoán giá vàng  sử dụng Tensorflow</vt:lpstr>
      <vt:lpstr>Bài toán</vt:lpstr>
      <vt:lpstr>Dữ liệu</vt:lpstr>
      <vt:lpstr>Dữ liệu train</vt:lpstr>
      <vt:lpstr>PowerPoint Presentation</vt:lpstr>
      <vt:lpstr>Dữ liệu train</vt:lpstr>
      <vt:lpstr>PowerPoint Presentation</vt:lpstr>
      <vt:lpstr>Model</vt:lpstr>
      <vt:lpstr>LTSM</vt:lpstr>
      <vt:lpstr>Kết quả</vt:lpstr>
      <vt:lpstr>Giá vàng hôm nay… 92.052849!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2019-04-15T12:50:49Z</dcterms:created>
  <dcterms:modified xsi:type="dcterms:W3CDTF">2019-04-16T14:06:32Z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2018-08-20T20:18:53.6769504Z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