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85" r:id="rId3"/>
    <p:sldId id="284" r:id="rId4"/>
    <p:sldId id="286" r:id="rId5"/>
    <p:sldId id="287" r:id="rId6"/>
    <p:sldId id="288" r:id="rId7"/>
    <p:sldId id="289" r:id="rId8"/>
    <p:sldId id="259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79" r:id="rId23"/>
    <p:sldId id="290" r:id="rId24"/>
    <p:sldId id="283" r:id="rId25"/>
  </p:sldIdLst>
  <p:sldSz cx="6858000" cy="5143500"/>
  <p:notesSz cx="6858000" cy="9144000"/>
  <p:embeddedFontLst>
    <p:embeddedFont>
      <p:font typeface="Dosis Light" panose="020B0604020202020204" charset="0"/>
      <p:regular r:id="rId27"/>
      <p:bold r:id="rId28"/>
    </p:embeddedFont>
    <p:embeddedFont>
      <p:font typeface="Montserrat Light" panose="00000400000000000000" pitchFamily="2" charset="0"/>
      <p:regular r:id="rId29"/>
      <p:italic r:id="rId30"/>
    </p:embeddedFont>
    <p:embeddedFont>
      <p:font typeface="Montserrat Medium" panose="00000600000000000000" pitchFamily="2" charset="0"/>
      <p:regular r:id="rId31"/>
      <p:italic r:id="rId32"/>
    </p:embeddedFont>
    <p:embeddedFont>
      <p:font typeface="Pontano Sans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399E0-46C5-4459-BF2E-2646A3CBA0E5}">
  <a:tblStyle styleId="{D57399E0-46C5-4459-BF2E-2646A3CBA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2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6858070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Montserrat Medium" panose="00000600000000000000" pitchFamily="2" charset="0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" y="4136140"/>
            <a:ext cx="814436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3" y="5"/>
            <a:ext cx="1452017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1666251" y="5"/>
            <a:ext cx="728737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hasCustomPrompt="1"/>
          </p:nvPr>
        </p:nvSpPr>
        <p:spPr>
          <a:xfrm>
            <a:off x="3688556" y="1991850"/>
            <a:ext cx="296842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Montserrat Medium" panose="000006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 dirty="0"/>
              <a:t>Á </a:t>
            </a:r>
            <a:r>
              <a:rPr lang="en-US" dirty="0" err="1"/>
              <a:t>bc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bg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 userDrawn="1"/>
        </p:nvSpPr>
        <p:spPr>
          <a:xfrm>
            <a:off x="894743" y="3"/>
            <a:ext cx="1757422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D7FFB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39" name="Google Shape;39;p5"/>
          <p:cNvSpPr/>
          <p:nvPr userDrawn="1"/>
        </p:nvSpPr>
        <p:spPr>
          <a:xfrm>
            <a:off x="0" y="3350346"/>
            <a:ext cx="942986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D7FFB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hasCustomPrompt="1"/>
          </p:nvPr>
        </p:nvSpPr>
        <p:spPr>
          <a:xfrm>
            <a:off x="351183" y="170981"/>
            <a:ext cx="6163973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Montserrat Light" panose="000004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dirty="0" err="1"/>
              <a:t>Èwe</a:t>
            </a:r>
            <a:r>
              <a:rPr lang="en-US" dirty="0"/>
              <a:t> </a:t>
            </a:r>
            <a:r>
              <a:rPr lang="en-US" dirty="0" err="1"/>
              <a:t>đệtr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 hasCustomPrompt="1"/>
          </p:nvPr>
        </p:nvSpPr>
        <p:spPr>
          <a:xfrm>
            <a:off x="351183" y="1032859"/>
            <a:ext cx="6163973" cy="37171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85743">
              <a:spcBef>
                <a:spcPts val="450"/>
              </a:spcBef>
              <a:spcAft>
                <a:spcPts val="0"/>
              </a:spcAft>
              <a:buSzPts val="2400"/>
              <a:buChar char="⊷"/>
              <a:defRPr>
                <a:latin typeface="Montserrat Light" panose="00000400000000000000" pitchFamily="2" charset="0"/>
              </a:defRPr>
            </a:lvl1pPr>
            <a:lvl2pPr marL="685783" lvl="1" indent="-285743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028675" lvl="2" indent="-285743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371566" lvl="3" indent="-28574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714457" lvl="4" indent="-285743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057348" lvl="5" indent="-285743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400240" lvl="6" indent="-28574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2743132" lvl="7" indent="-285743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3086023" lvl="8" indent="-285743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r>
              <a:rPr lang="vi-VN" dirty="0"/>
              <a:t>Ư</a:t>
            </a:r>
            <a:r>
              <a:rPr lang="en-US" dirty="0" err="1"/>
              <a:t>erewrwe</a:t>
            </a:r>
            <a:r>
              <a:rPr lang="en-US" dirty="0"/>
              <a:t> </a:t>
            </a:r>
            <a:r>
              <a:rPr lang="en-US" dirty="0" err="1"/>
              <a:t>Đệt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5715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5715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715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4" name="Google Shape;94;p12"/>
          <p:cNvSpPr/>
          <p:nvPr/>
        </p:nvSpPr>
        <p:spPr>
          <a:xfrm rot="3560713">
            <a:off x="5798767" y="4225621"/>
            <a:ext cx="1129759" cy="51426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5" name="Google Shape;95;p12"/>
          <p:cNvSpPr/>
          <p:nvPr/>
        </p:nvSpPr>
        <p:spPr>
          <a:xfrm rot="1619439">
            <a:off x="5639185" y="3963338"/>
            <a:ext cx="330077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783600" y="278606"/>
            <a:ext cx="672035" cy="402620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12"/>
          <p:cNvSpPr/>
          <p:nvPr/>
        </p:nvSpPr>
        <p:spPr>
          <a:xfrm rot="8585060">
            <a:off x="180829" y="264333"/>
            <a:ext cx="731744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"/>
            <a:ext cx="6857966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/>
          <p:nvPr/>
        </p:nvSpPr>
        <p:spPr>
          <a:xfrm>
            <a:off x="176852" y="2802078"/>
            <a:ext cx="1429210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Google Shape;18;p3"/>
          <p:cNvSpPr/>
          <p:nvPr/>
        </p:nvSpPr>
        <p:spPr>
          <a:xfrm>
            <a:off x="0" y="4136092"/>
            <a:ext cx="814488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1"/>
            <a:ext cx="1452053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666304" y="1"/>
            <a:ext cx="728718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260441" y="3914645"/>
            <a:ext cx="1118503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4011881" y="1964350"/>
            <a:ext cx="23316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011881" y="3221054"/>
            <a:ext cx="233167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3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44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0056" y="893225"/>
            <a:ext cx="3275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40056" y="1694182"/>
            <a:ext cx="3275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15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975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3773616" y="1186983"/>
            <a:ext cx="2968425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thử</a:t>
            </a:r>
            <a:r>
              <a:rPr lang="en-US" dirty="0">
                <a:latin typeface="+mj-lt"/>
              </a:rPr>
              <a:t> Android </a:t>
            </a:r>
            <a:r>
              <a:rPr lang="en-US" dirty="0" err="1">
                <a:latin typeface="+mj-lt"/>
              </a:rPr>
              <a:t>tự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động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ROBOTIUM</a:t>
            </a:r>
            <a:endParaRPr u="sng" dirty="0">
              <a:latin typeface="+mj-lt"/>
            </a:endParaRPr>
          </a:p>
        </p:txBody>
      </p:sp>
      <p:pic>
        <p:nvPicPr>
          <p:cNvPr id="3" name="Picture 2" descr="Robotium Recorder Reviews">
            <a:extLst>
              <a:ext uri="{FF2B5EF4-FFF2-40B4-BE49-F238E27FC236}">
                <a16:creationId xmlns:a16="http://schemas.microsoft.com/office/drawing/2014/main" id="{6A8BC4E3-D268-4421-B6C7-DAAD36C9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23" y="2981069"/>
            <a:ext cx="1444725" cy="14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239" y="2252773"/>
            <a:ext cx="6304797" cy="2178225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Android Instrumented Tests </a:t>
            </a:r>
            <a:r>
              <a:rPr lang="en-US" dirty="0" err="1"/>
              <a:t>vào</a:t>
            </a:r>
            <a:r>
              <a:rPr lang="en-US" dirty="0"/>
              <a:t> Run/Debug Configurations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212D9-0E1F-4538-8092-5EF4DF53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0" y="165062"/>
            <a:ext cx="6304797" cy="18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test case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AC41C-67A2-4BB8-A561-9633492E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276"/>
            <a:ext cx="6858000" cy="40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test case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3" y="1032859"/>
            <a:ext cx="6163973" cy="1123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r>
              <a:rPr lang="vi-VN" dirty="0"/>
              <a:t>Bất kỳ phương thức nào được truyền bằng chú thích </a:t>
            </a:r>
            <a:r>
              <a:rPr lang="vi-VN" dirty="0">
                <a:solidFill>
                  <a:srgbClr val="FFC000"/>
                </a:solidFill>
              </a:rPr>
              <a:t>@ Rule </a:t>
            </a:r>
            <a:r>
              <a:rPr lang="vi-VN" dirty="0"/>
              <a:t>đều sẽ chạy trước phương thức sử dụng </a:t>
            </a:r>
            <a:r>
              <a:rPr lang="vi-VN" dirty="0">
                <a:solidFill>
                  <a:srgbClr val="FFC000"/>
                </a:solidFill>
              </a:rPr>
              <a:t>@ Before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u="sng" dirty="0"/>
              <a:t>Activity </a:t>
            </a:r>
            <a:r>
              <a:rPr lang="en-US" u="sng" dirty="0" err="1"/>
              <a:t>để</a:t>
            </a:r>
            <a:r>
              <a:rPr lang="en-US" u="sng" dirty="0"/>
              <a:t> </a:t>
            </a:r>
            <a:r>
              <a:rPr lang="en-US" u="sng" dirty="0" err="1"/>
              <a:t>kiểm</a:t>
            </a:r>
            <a:r>
              <a:rPr lang="en-US" u="sng" dirty="0"/>
              <a:t> </a:t>
            </a:r>
            <a:r>
              <a:rPr lang="en-US" u="sng" dirty="0" err="1"/>
              <a:t>tra</a:t>
            </a:r>
            <a:endParaRPr lang="en-US" u="sng" dirty="0"/>
          </a:p>
          <a:p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B20FE-4D7D-4BF3-9E14-1B7EAAC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20" y="934937"/>
            <a:ext cx="638307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ActivityTestRule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activityTestRule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ActivityTestRule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test case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3" y="1032859"/>
            <a:ext cx="6163973" cy="1123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r>
              <a:rPr lang="vi-VN" dirty="0">
                <a:solidFill>
                  <a:srgbClr val="FFC000"/>
                </a:solidFill>
              </a:rPr>
              <a:t>@</a:t>
            </a:r>
            <a:r>
              <a:rPr lang="en-US" dirty="0">
                <a:solidFill>
                  <a:srgbClr val="FFC000"/>
                </a:solidFill>
              </a:rPr>
              <a:t>Before</a:t>
            </a:r>
            <a:r>
              <a:rPr lang="vi-VN" dirty="0">
                <a:solidFill>
                  <a:srgbClr val="FFC000"/>
                </a:solidFill>
              </a:rPr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@Test</a:t>
            </a:r>
            <a:r>
              <a:rPr lang="vi-VN" dirty="0"/>
              <a:t>, 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solo. Solo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UI.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B20FE-4D7D-4BF3-9E14-1B7EAAC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20" y="811826"/>
            <a:ext cx="638307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Solo(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InstrumentationRegistry.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getInstrumentation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activityTestRule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.getActivity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0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test case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3" y="1032859"/>
            <a:ext cx="6163973" cy="1123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r>
              <a:rPr lang="vi-VN" dirty="0">
                <a:solidFill>
                  <a:srgbClr val="FFC000"/>
                </a:solidFill>
              </a:rPr>
              <a:t>@</a:t>
            </a:r>
            <a:r>
              <a:rPr lang="en-US" dirty="0">
                <a:solidFill>
                  <a:srgbClr val="FFC000"/>
                </a:solidFill>
              </a:rPr>
              <a:t>After</a:t>
            </a:r>
            <a:r>
              <a:rPr lang="vi-VN" dirty="0">
                <a:solidFill>
                  <a:srgbClr val="FFC000"/>
                </a:solidFill>
              </a:rPr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@Test</a:t>
            </a:r>
            <a:r>
              <a:rPr lang="vi-VN" dirty="0"/>
              <a:t>, 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test </a:t>
            </a:r>
            <a:r>
              <a:rPr lang="en-US" dirty="0" err="1"/>
              <a:t>xong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B20FE-4D7D-4BF3-9E14-1B7EAAC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20" y="1058047"/>
            <a:ext cx="638307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@After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.finishOpenedActivities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0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test case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3" y="2301678"/>
            <a:ext cx="6163973" cy="1123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r>
              <a:rPr lang="en-US" dirty="0">
                <a:solidFill>
                  <a:srgbClr val="FFC000"/>
                </a:solidFill>
              </a:rPr>
              <a:t>@Test </a:t>
            </a:r>
            <a:r>
              <a:rPr lang="en-US" dirty="0" err="1">
                <a:solidFill>
                  <a:schemeClr val="bg2"/>
                </a:solidFill>
              </a:rPr>
              <a:t>đánh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dấu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</a:t>
            </a:r>
            <a:r>
              <a:rPr lang="vi-VN" dirty="0">
                <a:solidFill>
                  <a:schemeClr val="bg2"/>
                </a:solidFill>
              </a:rPr>
              <a:t>ư</a:t>
            </a:r>
            <a:r>
              <a:rPr lang="en-US" dirty="0" err="1">
                <a:solidFill>
                  <a:schemeClr val="bg2"/>
                </a:solidFill>
              </a:rPr>
              <a:t>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thức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dùng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test, </a:t>
            </a:r>
            <a:r>
              <a:rPr lang="en-US" dirty="0" err="1">
                <a:solidFill>
                  <a:schemeClr val="bg2"/>
                </a:solidFill>
              </a:rPr>
              <a:t>thực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thi</a:t>
            </a:r>
            <a:r>
              <a:rPr lang="en-US" dirty="0">
                <a:solidFill>
                  <a:schemeClr val="bg2"/>
                </a:solidFill>
              </a:rPr>
              <a:t> script</a:t>
            </a:r>
            <a:r>
              <a:rPr lang="vi-VN" dirty="0">
                <a:solidFill>
                  <a:schemeClr val="bg2"/>
                </a:solidFill>
              </a:rPr>
              <a:t>,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kiểm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kết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quả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trả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về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B20FE-4D7D-4BF3-9E14-1B7EAAC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20" y="943160"/>
            <a:ext cx="638307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BlackBoxGivenInvaildHourThenKhongHople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.unlockScreen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.setTimePicker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.waitForText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Khong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hop le"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qua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khong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solo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.searchText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Khong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hop le"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8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ActivityInstrumentationTestCase2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bị</a:t>
            </a:r>
            <a:r>
              <a:rPr lang="en-US" dirty="0"/>
              <a:t> deprecated </a:t>
            </a:r>
            <a:r>
              <a:rPr lang="en-US" dirty="0" err="1"/>
              <a:t>từ</a:t>
            </a:r>
            <a:r>
              <a:rPr lang="en-US" dirty="0"/>
              <a:t> API 24 (Android 7.0)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tutorial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2017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strike="sngStri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4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3" y="2301678"/>
            <a:ext cx="6163973" cy="1123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r>
              <a:rPr lang="en-US" dirty="0">
                <a:solidFill>
                  <a:schemeClr val="bg2"/>
                </a:solidFill>
              </a:rPr>
              <a:t>Test suite </a:t>
            </a:r>
            <a:r>
              <a:rPr lang="en-US" dirty="0" err="1">
                <a:solidFill>
                  <a:schemeClr val="bg2"/>
                </a:solidFill>
              </a:rPr>
              <a:t>là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các</a:t>
            </a:r>
            <a:r>
              <a:rPr lang="en-US" dirty="0">
                <a:solidFill>
                  <a:schemeClr val="bg2"/>
                </a:solidFill>
              </a:rPr>
              <a:t> test case </a:t>
            </a:r>
            <a:r>
              <a:rPr lang="en-US" dirty="0" err="1">
                <a:solidFill>
                  <a:schemeClr val="bg2"/>
                </a:solidFill>
              </a:rPr>
              <a:t>cho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một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mục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đích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nhất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B20FE-4D7D-4BF3-9E14-1B7EAAC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20" y="967033"/>
            <a:ext cx="638307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Suite.SuiteClasses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SingleTest.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ParameterizedTest.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b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AllTest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8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Solo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b="1" dirty="0" err="1">
                <a:solidFill>
                  <a:srgbClr val="24292E"/>
                </a:solidFill>
                <a:ea typeface="SFMono-Regular"/>
              </a:rPr>
              <a:t>solo.unlockScreen</a:t>
            </a:r>
            <a:r>
              <a:rPr lang="en-US" altLang="en-US" sz="1400" b="1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b="1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Mở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khóa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màn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hình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b="1" dirty="0" err="1">
                <a:solidFill>
                  <a:srgbClr val="24292E"/>
                </a:solidFill>
                <a:ea typeface="SFMono-Regular"/>
              </a:rPr>
              <a:t>getView</a:t>
            </a:r>
            <a:r>
              <a:rPr lang="en-US" altLang="en-US" sz="1400" b="1" dirty="0">
                <a:solidFill>
                  <a:srgbClr val="24292E"/>
                </a:solidFill>
                <a:ea typeface="SFMono-Regular"/>
              </a:rPr>
              <a:t>(int id)</a:t>
            </a:r>
            <a:r>
              <a:rPr lang="en-US" altLang="en-US" sz="1400" b="1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Tìm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view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với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ID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cụ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thể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Activity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tại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b="1" dirty="0" err="1">
                <a:solidFill>
                  <a:schemeClr val="bg2"/>
                </a:solidFill>
                <a:ea typeface="SFMono-Regular"/>
              </a:rPr>
              <a:t>clickOnView</a:t>
            </a:r>
            <a:r>
              <a:rPr lang="en-US" altLang="en-US" sz="1400" b="1" dirty="0">
                <a:solidFill>
                  <a:schemeClr val="bg2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assertCurrentActivity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(text, </a:t>
            </a: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Activity.class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đảm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bảo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activity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tại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bằng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tham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số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thứ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enterText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nhập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choỗi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clickInRecyclerView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1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mục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recycler view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trả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lại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clickOnImageButton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1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imae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button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bằng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index.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clickOnScreen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điểm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cụ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thể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trên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màn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hình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getCurrentActivity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Get current activity.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waitForText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Chờ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đoạn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text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xuất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màn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hình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,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mặc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định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là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chờ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5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giây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clickOnButton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nút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với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"text" text.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sendKey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</a:t>
            </a: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Solo.MENU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Gửi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sự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kiện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nút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menu.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clickOnText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Tìm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đoạn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text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giao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diện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tại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nó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waitForCondition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Chờ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1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điều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kiện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đó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thỏa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mãn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searchText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Tìm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đoạn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text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giao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diện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tại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trả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về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true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nếu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tìm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thấy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searchButton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(text)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Searches for a button with the text in the current user interface.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Tìm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nút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với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text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giao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diện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hiện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tại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clickOnSearch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Cho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phép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một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phần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trên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màn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hình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goBack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nút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back.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setDatePicker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Đặt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ngày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DatePicker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clickInList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(x)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mục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thử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x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ListView</a:t>
            </a:r>
            <a:endParaRPr lang="en-US" altLang="en-US" sz="1400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pressSpinnerItem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(0,2)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nhấn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vào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một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mục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Spinner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isCheckBoxChecked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Kiểm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tra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checkbox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có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đ</a:t>
            </a:r>
            <a:r>
              <a:rPr lang="vi-VN" altLang="en-US" sz="1400" dirty="0">
                <a:solidFill>
                  <a:srgbClr val="24292E"/>
                </a:solidFill>
                <a:ea typeface="-apple-system"/>
              </a:rPr>
              <a:t>ư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ợc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đánh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dấu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hay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không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takeScreenshot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Saves a screenshot on the device in the /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sdcard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/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Robotium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-Screenshots/ folder. Requires the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android.permission.WRITE_EXTERNAL_STORAGE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permission in the AndroidManifest.xml of the application under test.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waitForActivity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(</a:t>
            </a:r>
            <a:r>
              <a:rPr lang="en-US" altLang="en-US" sz="1400" dirty="0" err="1">
                <a:solidFill>
                  <a:srgbClr val="24292E"/>
                </a:solidFill>
                <a:ea typeface="SFMono-Regular"/>
              </a:rPr>
              <a:t>SecondActivity.class</a:t>
            </a:r>
            <a:r>
              <a:rPr lang="en-US" altLang="en-US" sz="1400" dirty="0">
                <a:solidFill>
                  <a:srgbClr val="24292E"/>
                </a:solidFill>
                <a:ea typeface="SFMono-Regular"/>
              </a:rPr>
              <a:t>, 2000)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: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chờ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1 activity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cụ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thể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trong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vòng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 2 </a:t>
            </a:r>
            <a:r>
              <a:rPr lang="en-US" altLang="en-US" sz="1400" dirty="0" err="1">
                <a:solidFill>
                  <a:srgbClr val="24292E"/>
                </a:solidFill>
                <a:ea typeface="-apple-system"/>
              </a:rPr>
              <a:t>giây</a:t>
            </a:r>
            <a:r>
              <a:rPr lang="en-US" altLang="en-US" sz="1400" dirty="0">
                <a:solidFill>
                  <a:srgbClr val="24292E"/>
                </a:solidFill>
                <a:ea typeface="-apple-system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4011881" y="2116200"/>
            <a:ext cx="2331675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/>
              <a:t>Robotium</a:t>
            </a:r>
            <a:r>
              <a:rPr lang="en-US" u="sng" dirty="0"/>
              <a:t>: </a:t>
            </a:r>
            <a:r>
              <a:rPr lang="en-US" dirty="0" err="1"/>
              <a:t>là</a:t>
            </a:r>
            <a:r>
              <a:rPr lang="en-US" dirty="0"/>
              <a:t> framework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Gray-box testing cases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Android</a:t>
            </a:r>
          </a:p>
          <a:p>
            <a:endParaRPr lang="en-US" u="sng" dirty="0"/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Apache License 2.0.</a:t>
            </a:r>
          </a:p>
          <a:p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Renas</a:t>
            </a:r>
            <a:r>
              <a:rPr lang="en-US" dirty="0"/>
              <a:t> Reda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2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1732-3767-45EB-838A-ACC59EDF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sz="2000" dirty="0"/>
              <a:t>Nếu bạn đi xe điện chuyến trước 9:30 sáng</a:t>
            </a:r>
            <a:br>
              <a:rPr lang="vi-VN" sz="2000" dirty="0"/>
            </a:br>
            <a:r>
              <a:rPr lang="vi-VN" sz="2000" dirty="0"/>
              <a:t>hoặc từ sau 4:00 chiều đến 7:30 tối (giờ cao</a:t>
            </a:r>
            <a:br>
              <a:rPr lang="vi-VN" sz="2000" dirty="0"/>
            </a:br>
            <a:r>
              <a:rPr lang="vi-VN" sz="2000" dirty="0"/>
              <a:t>điểm), thì bạn phải mua vé thường. Vé tiết kiệm</a:t>
            </a:r>
            <a:br>
              <a:rPr lang="vi-VN" sz="2000" dirty="0"/>
            </a:br>
            <a:r>
              <a:rPr lang="vi-VN" sz="2000" dirty="0"/>
              <a:t>(giá thấp hơn vé thường) có hiệu lực cho các</a:t>
            </a:r>
            <a:br>
              <a:rPr lang="vi-VN" sz="2000" dirty="0"/>
            </a:br>
            <a:r>
              <a:rPr lang="vi-VN" sz="2000" dirty="0"/>
              <a:t>chuyến xe từ 9:30 sáng đến 4:00 chiều và sau</a:t>
            </a:r>
            <a:br>
              <a:rPr lang="vi-VN" sz="2000" dirty="0"/>
            </a:br>
            <a:r>
              <a:rPr lang="vi-VN" sz="2000" dirty="0"/>
              <a:t>7:30 tối. Tàu hoạt động từ 4:00 sáng tới 23:00</a:t>
            </a:r>
            <a:br>
              <a:rPr lang="vi-VN" sz="2000" dirty="0"/>
            </a:br>
            <a:r>
              <a:rPr lang="vi-VN" sz="2000" dirty="0"/>
              <a:t>đêm </a:t>
            </a:r>
            <a:br>
              <a:rPr lang="vi-VN" sz="2000" dirty="0"/>
            </a:b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4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test case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0A30DD-363D-4125-81B2-F653F0CB4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36368"/>
              </p:ext>
            </p:extLst>
          </p:nvPr>
        </p:nvGraphicFramePr>
        <p:xfrm>
          <a:off x="533716" y="861881"/>
          <a:ext cx="5973101" cy="3986568"/>
        </p:xfrm>
        <a:graphic>
          <a:graphicData uri="http://schemas.openxmlformats.org/drawingml/2006/table">
            <a:tbl>
              <a:tblPr/>
              <a:tblGrid>
                <a:gridCol w="437391">
                  <a:extLst>
                    <a:ext uri="{9D8B030D-6E8A-4147-A177-3AD203B41FA5}">
                      <a16:colId xmlns:a16="http://schemas.microsoft.com/office/drawing/2014/main" val="3182503755"/>
                    </a:ext>
                  </a:extLst>
                </a:gridCol>
                <a:gridCol w="3343968">
                  <a:extLst>
                    <a:ext uri="{9D8B030D-6E8A-4147-A177-3AD203B41FA5}">
                      <a16:colId xmlns:a16="http://schemas.microsoft.com/office/drawing/2014/main" val="2294585412"/>
                    </a:ext>
                  </a:extLst>
                </a:gridCol>
                <a:gridCol w="2191742">
                  <a:extLst>
                    <a:ext uri="{9D8B030D-6E8A-4147-A177-3AD203B41FA5}">
                      <a16:colId xmlns:a16="http://schemas.microsoft.com/office/drawing/2014/main" val="759065557"/>
                    </a:ext>
                  </a:extLst>
                </a:gridCol>
              </a:tblGrid>
              <a:tr h="22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Ca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Đầu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vào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 Light" panose="00000400000000000000" pitchFamily="2" charset="0"/>
                        </a:rPr>
                        <a:t>Đầu ra mong đơi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70589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0h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Không hợp lệ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12488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2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phát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lúc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2h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Không hợp lệ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37683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3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3h59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Không hợp lệ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24481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4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4h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26957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5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6h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299416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6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9h29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32889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7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9h30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Vé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08324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8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12h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Vé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28775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9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phát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lúc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16h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Vé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16771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10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16h01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80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11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18h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64491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12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19h30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thường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29625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13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19h31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Vé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72849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14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21h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073624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15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22h59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Vé tiết kiệm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48684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16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23h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Không hợp lệ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16913"/>
                  </a:ext>
                </a:extLst>
              </a:tr>
              <a:tr h="22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17</a:t>
                      </a:r>
                    </a:p>
                  </a:txBody>
                  <a:tcPr marL="6949" marR="6949" marT="6949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Xuất phát lúc 23h30 </a:t>
                      </a:r>
                    </a:p>
                  </a:txBody>
                  <a:tcPr marL="6949" marR="6949" marT="694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Không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hợp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 Light" panose="00000400000000000000" pitchFamily="2" charset="0"/>
                        </a:rPr>
                        <a:t>lê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6949" marR="6949" marT="6949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1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1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5715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514351" y="1716151"/>
            <a:ext cx="3292875" cy="6468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7200">
                <a:solidFill>
                  <a:srgbClr val="51B148"/>
                </a:solidFill>
              </a:rPr>
              <a:t>Thanks!</a:t>
            </a:r>
            <a:endParaRPr sz="720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514351" y="2156649"/>
            <a:ext cx="3292875" cy="1757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3765187" y="1255228"/>
            <a:ext cx="2035136" cy="185117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2" name="Google Shape;342;p37"/>
          <p:cNvSpPr/>
          <p:nvPr/>
        </p:nvSpPr>
        <p:spPr>
          <a:xfrm rot="2240807">
            <a:off x="4702348" y="3154783"/>
            <a:ext cx="1238810" cy="751871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5689576" y="2565013"/>
            <a:ext cx="480732" cy="748749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F03DD-BB16-4905-B3E6-FBF404EFEA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37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/>
          <p:nvPr/>
        </p:nvSpPr>
        <p:spPr>
          <a:xfrm>
            <a:off x="1565738" y="1328645"/>
            <a:ext cx="5007600" cy="10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r>
              <a:rPr lang="en" sz="105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sz="1050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>
              <a:buClr>
                <a:schemeClr val="dk1"/>
              </a:buClr>
              <a:buSzPts val="1100"/>
            </a:pPr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endParaRPr sz="105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548926" y="2423626"/>
            <a:ext cx="5495625" cy="192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180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180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429581" y="1285248"/>
            <a:ext cx="108045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7200">
                <a:solidFill>
                  <a:srgbClr val="51B148"/>
                </a:solidFill>
              </a:rPr>
              <a:t>😉</a:t>
            </a:r>
            <a:endParaRPr sz="7200">
              <a:solidFill>
                <a:srgbClr val="51B148"/>
              </a:solidFill>
            </a:endParaRPr>
          </a:p>
        </p:txBody>
      </p:sp>
      <p:sp>
        <p:nvSpPr>
          <p:cNvPr id="655" name="Google Shape;655;p41"/>
          <p:cNvSpPr txBox="1">
            <a:spLocks noGrp="1"/>
          </p:cNvSpPr>
          <p:nvPr>
            <p:ph type="sldNum" idx="12"/>
          </p:nvPr>
        </p:nvSpPr>
        <p:spPr>
          <a:xfrm>
            <a:off x="57158" y="4205326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test case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Function test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System test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Acceptance test</a:t>
            </a:r>
          </a:p>
          <a:p>
            <a:endParaRPr lang="en-US" u="sng" dirty="0"/>
          </a:p>
          <a:p>
            <a:r>
              <a:rPr lang="en-US" dirty="0" err="1"/>
              <a:t>Robotium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test:</a:t>
            </a:r>
          </a:p>
          <a:p>
            <a:pPr lvl="1"/>
            <a:r>
              <a:rPr lang="en-US" dirty="0">
                <a:latin typeface="Montserrat Light" panose="00000400000000000000" pitchFamily="2" charset="0"/>
              </a:rPr>
              <a:t>Source code</a:t>
            </a:r>
          </a:p>
          <a:p>
            <a:pPr lvl="1"/>
            <a:r>
              <a:rPr lang="en-US" dirty="0" err="1">
                <a:latin typeface="Montserrat Light" panose="00000400000000000000" pitchFamily="2" charset="0"/>
              </a:rPr>
              <a:t>Chỉ</a:t>
            </a:r>
            <a:r>
              <a:rPr lang="en-US" dirty="0">
                <a:latin typeface="Montserrat Light" panose="00000400000000000000" pitchFamily="2" charset="0"/>
              </a:rPr>
              <a:t> APK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Robotium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Selenium,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u="sng" dirty="0"/>
              <a:t>Android</a:t>
            </a:r>
          </a:p>
          <a:p>
            <a:endParaRPr lang="en-US" dirty="0"/>
          </a:p>
          <a:p>
            <a:r>
              <a:rPr lang="en-US" dirty="0"/>
              <a:t>Test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Junit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Dễ viết, code ngắn hơn</a:t>
            </a:r>
            <a:endParaRPr lang="en-US" dirty="0"/>
          </a:p>
          <a:p>
            <a:r>
              <a:rPr lang="en-US" dirty="0"/>
              <a:t>Framework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Android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.</a:t>
            </a:r>
          </a:p>
          <a:p>
            <a:r>
              <a:rPr lang="vi-VN" dirty="0"/>
              <a:t>Tự động đưa ra quyết định riêng của mình (ví dụ: Khi di chuyển, vv).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Android.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</a:t>
            </a:r>
            <a:r>
              <a:rPr lang="en-US" dirty="0" err="1"/>
              <a:t>nhanh</a:t>
            </a:r>
            <a:r>
              <a:rPr lang="en-US" dirty="0"/>
              <a:t>.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.</a:t>
            </a:r>
          </a:p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GUI.</a:t>
            </a:r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Maven, Gradle</a:t>
            </a:r>
          </a:p>
        </p:txBody>
      </p:sp>
    </p:spTree>
    <p:extLst>
      <p:ext uri="{BB962C8B-B14F-4D97-AF65-F5344CB8AC3E}">
        <p14:creationId xmlns:p14="http://schemas.microsoft.com/office/powerpoint/2010/main" val="38139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01D6B-E8E0-4EAD-91AD-0E0754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Robotium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Flash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 (Web App </a:t>
            </a:r>
            <a:r>
              <a:rPr lang="en-US" dirty="0" err="1"/>
              <a:t>thì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)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Status Bar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4748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4011881" y="2116200"/>
            <a:ext cx="2331675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dirty="0"/>
              <a:t>C</a:t>
            </a:r>
            <a:r>
              <a:rPr lang="en-US" dirty="0" err="1"/>
              <a:t>ách</a:t>
            </a:r>
            <a:r>
              <a:rPr lang="en-US" dirty="0"/>
              <a:t> test project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robotium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B990-9FB7-4DAB-BFC9-144CBC19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239" y="2252773"/>
            <a:ext cx="6304797" cy="2178225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robotium</a:t>
            </a:r>
            <a:r>
              <a:rPr lang="en-US" dirty="0"/>
              <a:t>, junit4 </a:t>
            </a:r>
            <a:r>
              <a:rPr lang="en-US" dirty="0" err="1"/>
              <a:t>và</a:t>
            </a:r>
            <a:r>
              <a:rPr lang="en-US" dirty="0"/>
              <a:t> rules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build.gradle</a:t>
            </a:r>
            <a:r>
              <a:rPr lang="en-US" dirty="0"/>
              <a:t>(module: app)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9328F-91A0-4083-9768-DCE2E2E5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0" y="165062"/>
            <a:ext cx="6304797" cy="18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9692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1047</Words>
  <Application>Microsoft Office PowerPoint</Application>
  <PresentationFormat>Custom</PresentationFormat>
  <Paragraphs>173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SFMono-Regular</vt:lpstr>
      <vt:lpstr>Montserrat Light</vt:lpstr>
      <vt:lpstr>Arial</vt:lpstr>
      <vt:lpstr>-apple-system</vt:lpstr>
      <vt:lpstr>Courier New</vt:lpstr>
      <vt:lpstr>Dosis Light</vt:lpstr>
      <vt:lpstr>Pontano Sans</vt:lpstr>
      <vt:lpstr>Montserrat Medium</vt:lpstr>
      <vt:lpstr>Solanio template</vt:lpstr>
      <vt:lpstr>Kiểm thử Android tự động ROBOTIUM</vt:lpstr>
      <vt:lpstr>Giới thiệu</vt:lpstr>
      <vt:lpstr>Giới thiệu (tt)</vt:lpstr>
      <vt:lpstr>Giới thiệu (tt)</vt:lpstr>
      <vt:lpstr>Lợi ích</vt:lpstr>
      <vt:lpstr>Lợi ích(tt)</vt:lpstr>
      <vt:lpstr>Hạn chế</vt:lpstr>
      <vt:lpstr>Cách test project bằng robotium</vt:lpstr>
      <vt:lpstr>PowerPoint Presentation</vt:lpstr>
      <vt:lpstr>PowerPoint Presentation</vt:lpstr>
      <vt:lpstr>Cấu trúc test case </vt:lpstr>
      <vt:lpstr>Cấu trúc test case (tt)</vt:lpstr>
      <vt:lpstr>Cấu trúc test case (tt)</vt:lpstr>
      <vt:lpstr>Cấu trúc test case (tt)</vt:lpstr>
      <vt:lpstr>Cấu trúc test case (tt)</vt:lpstr>
      <vt:lpstr>Lưu ý</vt:lpstr>
      <vt:lpstr>Test Suite(tt)</vt:lpstr>
      <vt:lpstr>Một số Solo API</vt:lpstr>
      <vt:lpstr>Demo</vt:lpstr>
      <vt:lpstr>Đề bài</vt:lpstr>
      <vt:lpstr>Các test case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CỤ KIỂM THỬ ANDROID TỰ ĐỘNG: Robotium</dc:title>
  <dc:creator>RabbitTank</dc:creator>
  <cp:lastModifiedBy>Pham Hung Vy</cp:lastModifiedBy>
  <cp:revision>23</cp:revision>
  <dcterms:modified xsi:type="dcterms:W3CDTF">2018-11-06T16:30:45Z</dcterms:modified>
</cp:coreProperties>
</file>