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6" r:id="rId3"/>
    <p:sldId id="272" r:id="rId4"/>
    <p:sldId id="273" r:id="rId5"/>
    <p:sldId id="268" r:id="rId6"/>
    <p:sldId id="261" r:id="rId7"/>
    <p:sldId id="262" r:id="rId8"/>
    <p:sldId id="263" r:id="rId9"/>
    <p:sldId id="264" r:id="rId10"/>
    <p:sldId id="265" r:id="rId11"/>
    <p:sldId id="266" r:id="rId12"/>
    <p:sldId id="267" r:id="rId13"/>
    <p:sldId id="270" r:id="rId14"/>
    <p:sldId id="271" r:id="rId15"/>
    <p:sldId id="258" r:id="rId16"/>
    <p:sldId id="259" r:id="rId17"/>
    <p:sldId id="260"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1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C7796-74C4-477A-B922-A2D108B33B30}" type="datetimeFigureOut">
              <a:rPr lang="en-US" smtClean="0"/>
              <a:t>6/24/2025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05ACA-261B-44FE-9DC7-E117A0077716}" type="slidenum">
              <a:rPr lang="en-US" smtClean="0"/>
              <a:t>‹#›</a:t>
            </a:fld>
            <a:endParaRPr lang="en-US"/>
          </a:p>
        </p:txBody>
      </p:sp>
    </p:spTree>
    <p:extLst>
      <p:ext uri="{BB962C8B-B14F-4D97-AF65-F5344CB8AC3E}">
        <p14:creationId xmlns:p14="http://schemas.microsoft.com/office/powerpoint/2010/main" val="1155671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05ACA-261B-44FE-9DC7-E117A0077716}" type="slidenum">
              <a:rPr lang="en-US" smtClean="0"/>
              <a:t>3</a:t>
            </a:fld>
            <a:endParaRPr lang="en-US"/>
          </a:p>
        </p:txBody>
      </p:sp>
    </p:spTree>
    <p:extLst>
      <p:ext uri="{BB962C8B-B14F-4D97-AF65-F5344CB8AC3E}">
        <p14:creationId xmlns:p14="http://schemas.microsoft.com/office/powerpoint/2010/main" val="3130576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EC9CC-F28E-C192-E957-AF635FDBC3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C22920-0CF8-4B7C-9B74-8BC8F7466A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BA126F-3234-92DF-12BC-6C83759DBAD4}"/>
              </a:ext>
            </a:extLst>
          </p:cNvPr>
          <p:cNvSpPr>
            <a:spLocks noGrp="1"/>
          </p:cNvSpPr>
          <p:nvPr>
            <p:ph type="dt" sz="half" idx="10"/>
          </p:nvPr>
        </p:nvSpPr>
        <p:spPr/>
        <p:txBody>
          <a:bodyPr/>
          <a:lstStyle/>
          <a:p>
            <a:fld id="{AAAAC7B1-67BE-4EC6-BB4C-0AA3029D29BD}" type="datetimeFigureOut">
              <a:rPr lang="en-US" smtClean="0"/>
              <a:t>6/24/2025</a:t>
            </a:fld>
            <a:endParaRPr lang="en-US"/>
          </a:p>
        </p:txBody>
      </p:sp>
      <p:sp>
        <p:nvSpPr>
          <p:cNvPr id="5" name="Footer Placeholder 4">
            <a:extLst>
              <a:ext uri="{FF2B5EF4-FFF2-40B4-BE49-F238E27FC236}">
                <a16:creationId xmlns:a16="http://schemas.microsoft.com/office/drawing/2014/main" id="{2C95FDEA-E54A-0576-3FE8-4637BAF12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934195-E63A-280C-A230-B46396DA9607}"/>
              </a:ext>
            </a:extLst>
          </p:cNvPr>
          <p:cNvSpPr>
            <a:spLocks noGrp="1"/>
          </p:cNvSpPr>
          <p:nvPr>
            <p:ph type="sldNum" sz="quarter" idx="12"/>
          </p:nvPr>
        </p:nvSpPr>
        <p:spPr/>
        <p:txBody>
          <a:bodyPr/>
          <a:lstStyle/>
          <a:p>
            <a:fld id="{69EB1DC5-3259-4EB8-BE4D-43A75A57CADA}" type="slidenum">
              <a:rPr lang="en-US" smtClean="0"/>
              <a:t>‹#›</a:t>
            </a:fld>
            <a:endParaRPr lang="en-US"/>
          </a:p>
        </p:txBody>
      </p:sp>
    </p:spTree>
    <p:extLst>
      <p:ext uri="{BB962C8B-B14F-4D97-AF65-F5344CB8AC3E}">
        <p14:creationId xmlns:p14="http://schemas.microsoft.com/office/powerpoint/2010/main" val="317252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04ED1-916F-D71B-14C9-1CF7710B43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6195C0-EA13-5C89-8000-CC3EE2474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18732-025E-3513-3CBB-C6A50B482CFA}"/>
              </a:ext>
            </a:extLst>
          </p:cNvPr>
          <p:cNvSpPr>
            <a:spLocks noGrp="1"/>
          </p:cNvSpPr>
          <p:nvPr>
            <p:ph type="dt" sz="half" idx="10"/>
          </p:nvPr>
        </p:nvSpPr>
        <p:spPr/>
        <p:txBody>
          <a:bodyPr/>
          <a:lstStyle/>
          <a:p>
            <a:fld id="{AAAAC7B1-67BE-4EC6-BB4C-0AA3029D29BD}" type="datetimeFigureOut">
              <a:rPr lang="en-US" smtClean="0"/>
              <a:t>6/24/2025</a:t>
            </a:fld>
            <a:endParaRPr lang="en-US"/>
          </a:p>
        </p:txBody>
      </p:sp>
      <p:sp>
        <p:nvSpPr>
          <p:cNvPr id="5" name="Footer Placeholder 4">
            <a:extLst>
              <a:ext uri="{FF2B5EF4-FFF2-40B4-BE49-F238E27FC236}">
                <a16:creationId xmlns:a16="http://schemas.microsoft.com/office/drawing/2014/main" id="{56F625A4-34B6-7485-E1A8-1B43E91BE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8BA45-ACEB-995E-B39D-A69887B9F57F}"/>
              </a:ext>
            </a:extLst>
          </p:cNvPr>
          <p:cNvSpPr>
            <a:spLocks noGrp="1"/>
          </p:cNvSpPr>
          <p:nvPr>
            <p:ph type="sldNum" sz="quarter" idx="12"/>
          </p:nvPr>
        </p:nvSpPr>
        <p:spPr/>
        <p:txBody>
          <a:bodyPr/>
          <a:lstStyle/>
          <a:p>
            <a:fld id="{69EB1DC5-3259-4EB8-BE4D-43A75A57CADA}" type="slidenum">
              <a:rPr lang="en-US" smtClean="0"/>
              <a:t>‹#›</a:t>
            </a:fld>
            <a:endParaRPr lang="en-US"/>
          </a:p>
        </p:txBody>
      </p:sp>
    </p:spTree>
    <p:extLst>
      <p:ext uri="{BB962C8B-B14F-4D97-AF65-F5344CB8AC3E}">
        <p14:creationId xmlns:p14="http://schemas.microsoft.com/office/powerpoint/2010/main" val="2567205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4E5636-761D-0B8D-5D26-B7973BFAF4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1E0465-C7EA-5AF3-BE1E-BBCF48164A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056488-7FA8-1C37-1729-88C6ABAEDBD0}"/>
              </a:ext>
            </a:extLst>
          </p:cNvPr>
          <p:cNvSpPr>
            <a:spLocks noGrp="1"/>
          </p:cNvSpPr>
          <p:nvPr>
            <p:ph type="dt" sz="half" idx="10"/>
          </p:nvPr>
        </p:nvSpPr>
        <p:spPr/>
        <p:txBody>
          <a:bodyPr/>
          <a:lstStyle/>
          <a:p>
            <a:fld id="{AAAAC7B1-67BE-4EC6-BB4C-0AA3029D29BD}" type="datetimeFigureOut">
              <a:rPr lang="en-US" smtClean="0"/>
              <a:t>6/24/2025</a:t>
            </a:fld>
            <a:endParaRPr lang="en-US"/>
          </a:p>
        </p:txBody>
      </p:sp>
      <p:sp>
        <p:nvSpPr>
          <p:cNvPr id="5" name="Footer Placeholder 4">
            <a:extLst>
              <a:ext uri="{FF2B5EF4-FFF2-40B4-BE49-F238E27FC236}">
                <a16:creationId xmlns:a16="http://schemas.microsoft.com/office/drawing/2014/main" id="{45023B73-C43E-227A-41C7-A572EE71BC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B793CF-D158-31F3-2172-176500202B8B}"/>
              </a:ext>
            </a:extLst>
          </p:cNvPr>
          <p:cNvSpPr>
            <a:spLocks noGrp="1"/>
          </p:cNvSpPr>
          <p:nvPr>
            <p:ph type="sldNum" sz="quarter" idx="12"/>
          </p:nvPr>
        </p:nvSpPr>
        <p:spPr/>
        <p:txBody>
          <a:bodyPr/>
          <a:lstStyle/>
          <a:p>
            <a:fld id="{69EB1DC5-3259-4EB8-BE4D-43A75A57CADA}" type="slidenum">
              <a:rPr lang="en-US" smtClean="0"/>
              <a:t>‹#›</a:t>
            </a:fld>
            <a:endParaRPr lang="en-US"/>
          </a:p>
        </p:txBody>
      </p:sp>
    </p:spTree>
    <p:extLst>
      <p:ext uri="{BB962C8B-B14F-4D97-AF65-F5344CB8AC3E}">
        <p14:creationId xmlns:p14="http://schemas.microsoft.com/office/powerpoint/2010/main" val="287696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968E3-A905-9616-4CBC-E63E40DABE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790ACE-FD23-5411-5F4D-C78AD46419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E8C7B4-B395-B3DE-4BF6-1A5838D2DAF8}"/>
              </a:ext>
            </a:extLst>
          </p:cNvPr>
          <p:cNvSpPr>
            <a:spLocks noGrp="1"/>
          </p:cNvSpPr>
          <p:nvPr>
            <p:ph type="dt" sz="half" idx="10"/>
          </p:nvPr>
        </p:nvSpPr>
        <p:spPr/>
        <p:txBody>
          <a:bodyPr/>
          <a:lstStyle/>
          <a:p>
            <a:fld id="{AAAAC7B1-67BE-4EC6-BB4C-0AA3029D29BD}" type="datetimeFigureOut">
              <a:rPr lang="en-US" smtClean="0"/>
              <a:t>6/24/2025</a:t>
            </a:fld>
            <a:endParaRPr lang="en-US"/>
          </a:p>
        </p:txBody>
      </p:sp>
      <p:sp>
        <p:nvSpPr>
          <p:cNvPr id="5" name="Footer Placeholder 4">
            <a:extLst>
              <a:ext uri="{FF2B5EF4-FFF2-40B4-BE49-F238E27FC236}">
                <a16:creationId xmlns:a16="http://schemas.microsoft.com/office/drawing/2014/main" id="{80D103D4-1D01-D1F1-1120-E6990D2A0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06BAEC-6EC0-9D72-B73D-6BFE6602D54A}"/>
              </a:ext>
            </a:extLst>
          </p:cNvPr>
          <p:cNvSpPr>
            <a:spLocks noGrp="1"/>
          </p:cNvSpPr>
          <p:nvPr>
            <p:ph type="sldNum" sz="quarter" idx="12"/>
          </p:nvPr>
        </p:nvSpPr>
        <p:spPr/>
        <p:txBody>
          <a:bodyPr/>
          <a:lstStyle/>
          <a:p>
            <a:fld id="{69EB1DC5-3259-4EB8-BE4D-43A75A57CADA}" type="slidenum">
              <a:rPr lang="en-US" smtClean="0"/>
              <a:t>‹#›</a:t>
            </a:fld>
            <a:endParaRPr lang="en-US"/>
          </a:p>
        </p:txBody>
      </p:sp>
    </p:spTree>
    <p:extLst>
      <p:ext uri="{BB962C8B-B14F-4D97-AF65-F5344CB8AC3E}">
        <p14:creationId xmlns:p14="http://schemas.microsoft.com/office/powerpoint/2010/main" val="1741902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9E4F6-94D3-781E-DC09-33B7948146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81FBC2-587C-8036-82F9-ABB14B5AE1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1772CE-2532-2648-C162-BC421697F35E}"/>
              </a:ext>
            </a:extLst>
          </p:cNvPr>
          <p:cNvSpPr>
            <a:spLocks noGrp="1"/>
          </p:cNvSpPr>
          <p:nvPr>
            <p:ph type="dt" sz="half" idx="10"/>
          </p:nvPr>
        </p:nvSpPr>
        <p:spPr/>
        <p:txBody>
          <a:bodyPr/>
          <a:lstStyle/>
          <a:p>
            <a:fld id="{AAAAC7B1-67BE-4EC6-BB4C-0AA3029D29BD}" type="datetimeFigureOut">
              <a:rPr lang="en-US" smtClean="0"/>
              <a:t>6/24/2025</a:t>
            </a:fld>
            <a:endParaRPr lang="en-US"/>
          </a:p>
        </p:txBody>
      </p:sp>
      <p:sp>
        <p:nvSpPr>
          <p:cNvPr id="5" name="Footer Placeholder 4">
            <a:extLst>
              <a:ext uri="{FF2B5EF4-FFF2-40B4-BE49-F238E27FC236}">
                <a16:creationId xmlns:a16="http://schemas.microsoft.com/office/drawing/2014/main" id="{D19BA539-2E0D-E107-3F2C-518D8C2234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4E905-C7FB-CCC6-1F4A-06830E970A26}"/>
              </a:ext>
            </a:extLst>
          </p:cNvPr>
          <p:cNvSpPr>
            <a:spLocks noGrp="1"/>
          </p:cNvSpPr>
          <p:nvPr>
            <p:ph type="sldNum" sz="quarter" idx="12"/>
          </p:nvPr>
        </p:nvSpPr>
        <p:spPr/>
        <p:txBody>
          <a:bodyPr/>
          <a:lstStyle/>
          <a:p>
            <a:fld id="{69EB1DC5-3259-4EB8-BE4D-43A75A57CADA}" type="slidenum">
              <a:rPr lang="en-US" smtClean="0"/>
              <a:t>‹#›</a:t>
            </a:fld>
            <a:endParaRPr lang="en-US"/>
          </a:p>
        </p:txBody>
      </p:sp>
    </p:spTree>
    <p:extLst>
      <p:ext uri="{BB962C8B-B14F-4D97-AF65-F5344CB8AC3E}">
        <p14:creationId xmlns:p14="http://schemas.microsoft.com/office/powerpoint/2010/main" val="1402040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4DF4A-80C8-3191-6948-D7D79AC1EF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7A8D6C-C047-1C15-A775-066EF6C8F3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3B1752-9632-CFE8-75BB-6C1316E271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9C0E09-56B8-D3E5-B889-E0798C5FB6F8}"/>
              </a:ext>
            </a:extLst>
          </p:cNvPr>
          <p:cNvSpPr>
            <a:spLocks noGrp="1"/>
          </p:cNvSpPr>
          <p:nvPr>
            <p:ph type="dt" sz="half" idx="10"/>
          </p:nvPr>
        </p:nvSpPr>
        <p:spPr/>
        <p:txBody>
          <a:bodyPr/>
          <a:lstStyle/>
          <a:p>
            <a:fld id="{AAAAC7B1-67BE-4EC6-BB4C-0AA3029D29BD}" type="datetimeFigureOut">
              <a:rPr lang="en-US" smtClean="0"/>
              <a:t>6/24/2025</a:t>
            </a:fld>
            <a:endParaRPr lang="en-US"/>
          </a:p>
        </p:txBody>
      </p:sp>
      <p:sp>
        <p:nvSpPr>
          <p:cNvPr id="6" name="Footer Placeholder 5">
            <a:extLst>
              <a:ext uri="{FF2B5EF4-FFF2-40B4-BE49-F238E27FC236}">
                <a16:creationId xmlns:a16="http://schemas.microsoft.com/office/drawing/2014/main" id="{EBED54F9-BD4E-6E65-FAB2-D6E2A9D9B4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11577F-1629-AEAD-9137-A8842ECDB0FD}"/>
              </a:ext>
            </a:extLst>
          </p:cNvPr>
          <p:cNvSpPr>
            <a:spLocks noGrp="1"/>
          </p:cNvSpPr>
          <p:nvPr>
            <p:ph type="sldNum" sz="quarter" idx="12"/>
          </p:nvPr>
        </p:nvSpPr>
        <p:spPr/>
        <p:txBody>
          <a:bodyPr/>
          <a:lstStyle/>
          <a:p>
            <a:fld id="{69EB1DC5-3259-4EB8-BE4D-43A75A57CADA}" type="slidenum">
              <a:rPr lang="en-US" smtClean="0"/>
              <a:t>‹#›</a:t>
            </a:fld>
            <a:endParaRPr lang="en-US"/>
          </a:p>
        </p:txBody>
      </p:sp>
    </p:spTree>
    <p:extLst>
      <p:ext uri="{BB962C8B-B14F-4D97-AF65-F5344CB8AC3E}">
        <p14:creationId xmlns:p14="http://schemas.microsoft.com/office/powerpoint/2010/main" val="227369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E1D95-FA3E-C618-8584-CD6C458711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BA5F47-AD95-2511-DF93-5E49785E5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00D951-087F-6BE6-1EB3-CE77588874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EA64DA-0770-C546-9851-AF23AE5CC2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26647B-E63F-3CEA-03E6-E23BD2C9EB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028276-7A7D-65A7-3ED8-AE1195616960}"/>
              </a:ext>
            </a:extLst>
          </p:cNvPr>
          <p:cNvSpPr>
            <a:spLocks noGrp="1"/>
          </p:cNvSpPr>
          <p:nvPr>
            <p:ph type="dt" sz="half" idx="10"/>
          </p:nvPr>
        </p:nvSpPr>
        <p:spPr/>
        <p:txBody>
          <a:bodyPr/>
          <a:lstStyle/>
          <a:p>
            <a:fld id="{AAAAC7B1-67BE-4EC6-BB4C-0AA3029D29BD}" type="datetimeFigureOut">
              <a:rPr lang="en-US" smtClean="0"/>
              <a:t>6/24/2025</a:t>
            </a:fld>
            <a:endParaRPr lang="en-US"/>
          </a:p>
        </p:txBody>
      </p:sp>
      <p:sp>
        <p:nvSpPr>
          <p:cNvPr id="8" name="Footer Placeholder 7">
            <a:extLst>
              <a:ext uri="{FF2B5EF4-FFF2-40B4-BE49-F238E27FC236}">
                <a16:creationId xmlns:a16="http://schemas.microsoft.com/office/drawing/2014/main" id="{CFD27FB0-B9AA-82F0-58C1-5E5134ADB2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EE0C74-0CF3-5BFF-582E-5F575DABA68D}"/>
              </a:ext>
            </a:extLst>
          </p:cNvPr>
          <p:cNvSpPr>
            <a:spLocks noGrp="1"/>
          </p:cNvSpPr>
          <p:nvPr>
            <p:ph type="sldNum" sz="quarter" idx="12"/>
          </p:nvPr>
        </p:nvSpPr>
        <p:spPr/>
        <p:txBody>
          <a:bodyPr/>
          <a:lstStyle/>
          <a:p>
            <a:fld id="{69EB1DC5-3259-4EB8-BE4D-43A75A57CADA}" type="slidenum">
              <a:rPr lang="en-US" smtClean="0"/>
              <a:t>‹#›</a:t>
            </a:fld>
            <a:endParaRPr lang="en-US"/>
          </a:p>
        </p:txBody>
      </p:sp>
    </p:spTree>
    <p:extLst>
      <p:ext uri="{BB962C8B-B14F-4D97-AF65-F5344CB8AC3E}">
        <p14:creationId xmlns:p14="http://schemas.microsoft.com/office/powerpoint/2010/main" val="2546928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EED47-5936-3FD1-40F9-F20185F838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D76C7F-04BA-5E68-6C41-6EF361170B2E}"/>
              </a:ext>
            </a:extLst>
          </p:cNvPr>
          <p:cNvSpPr>
            <a:spLocks noGrp="1"/>
          </p:cNvSpPr>
          <p:nvPr>
            <p:ph type="dt" sz="half" idx="10"/>
          </p:nvPr>
        </p:nvSpPr>
        <p:spPr/>
        <p:txBody>
          <a:bodyPr/>
          <a:lstStyle/>
          <a:p>
            <a:fld id="{AAAAC7B1-67BE-4EC6-BB4C-0AA3029D29BD}" type="datetimeFigureOut">
              <a:rPr lang="en-US" smtClean="0"/>
              <a:t>6/24/2025</a:t>
            </a:fld>
            <a:endParaRPr lang="en-US"/>
          </a:p>
        </p:txBody>
      </p:sp>
      <p:sp>
        <p:nvSpPr>
          <p:cNvPr id="4" name="Footer Placeholder 3">
            <a:extLst>
              <a:ext uri="{FF2B5EF4-FFF2-40B4-BE49-F238E27FC236}">
                <a16:creationId xmlns:a16="http://schemas.microsoft.com/office/drawing/2014/main" id="{69B65327-92C8-8526-1AB6-2B7C89F317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0B0318-956F-16A5-B674-B2D770EFD184}"/>
              </a:ext>
            </a:extLst>
          </p:cNvPr>
          <p:cNvSpPr>
            <a:spLocks noGrp="1"/>
          </p:cNvSpPr>
          <p:nvPr>
            <p:ph type="sldNum" sz="quarter" idx="12"/>
          </p:nvPr>
        </p:nvSpPr>
        <p:spPr/>
        <p:txBody>
          <a:bodyPr/>
          <a:lstStyle/>
          <a:p>
            <a:fld id="{69EB1DC5-3259-4EB8-BE4D-43A75A57CADA}" type="slidenum">
              <a:rPr lang="en-US" smtClean="0"/>
              <a:t>‹#›</a:t>
            </a:fld>
            <a:endParaRPr lang="en-US"/>
          </a:p>
        </p:txBody>
      </p:sp>
    </p:spTree>
    <p:extLst>
      <p:ext uri="{BB962C8B-B14F-4D97-AF65-F5344CB8AC3E}">
        <p14:creationId xmlns:p14="http://schemas.microsoft.com/office/powerpoint/2010/main" val="103877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036D3-45B1-FBCE-3D8D-2F00E81A9AA3}"/>
              </a:ext>
            </a:extLst>
          </p:cNvPr>
          <p:cNvSpPr>
            <a:spLocks noGrp="1"/>
          </p:cNvSpPr>
          <p:nvPr>
            <p:ph type="dt" sz="half" idx="10"/>
          </p:nvPr>
        </p:nvSpPr>
        <p:spPr/>
        <p:txBody>
          <a:bodyPr/>
          <a:lstStyle/>
          <a:p>
            <a:fld id="{AAAAC7B1-67BE-4EC6-BB4C-0AA3029D29BD}" type="datetimeFigureOut">
              <a:rPr lang="en-US" smtClean="0"/>
              <a:t>6/24/2025</a:t>
            </a:fld>
            <a:endParaRPr lang="en-US"/>
          </a:p>
        </p:txBody>
      </p:sp>
      <p:sp>
        <p:nvSpPr>
          <p:cNvPr id="3" name="Footer Placeholder 2">
            <a:extLst>
              <a:ext uri="{FF2B5EF4-FFF2-40B4-BE49-F238E27FC236}">
                <a16:creationId xmlns:a16="http://schemas.microsoft.com/office/drawing/2014/main" id="{2FB18619-54EF-777E-57AA-29953B40E1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F37641-53A2-5FB3-F2BF-407EC488F6B1}"/>
              </a:ext>
            </a:extLst>
          </p:cNvPr>
          <p:cNvSpPr>
            <a:spLocks noGrp="1"/>
          </p:cNvSpPr>
          <p:nvPr>
            <p:ph type="sldNum" sz="quarter" idx="12"/>
          </p:nvPr>
        </p:nvSpPr>
        <p:spPr/>
        <p:txBody>
          <a:bodyPr/>
          <a:lstStyle/>
          <a:p>
            <a:fld id="{69EB1DC5-3259-4EB8-BE4D-43A75A57CADA}" type="slidenum">
              <a:rPr lang="en-US" smtClean="0"/>
              <a:t>‹#›</a:t>
            </a:fld>
            <a:endParaRPr lang="en-US"/>
          </a:p>
        </p:txBody>
      </p:sp>
    </p:spTree>
    <p:extLst>
      <p:ext uri="{BB962C8B-B14F-4D97-AF65-F5344CB8AC3E}">
        <p14:creationId xmlns:p14="http://schemas.microsoft.com/office/powerpoint/2010/main" val="2737406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C8C7-25BB-216B-699A-8D870A713B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634033-34CE-978F-1DBD-5FADF75EC8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94884D-8A1D-1DB8-BB82-B9570E9A6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D7BD1-5E54-7EAB-7246-F934B8BDBDF7}"/>
              </a:ext>
            </a:extLst>
          </p:cNvPr>
          <p:cNvSpPr>
            <a:spLocks noGrp="1"/>
          </p:cNvSpPr>
          <p:nvPr>
            <p:ph type="dt" sz="half" idx="10"/>
          </p:nvPr>
        </p:nvSpPr>
        <p:spPr/>
        <p:txBody>
          <a:bodyPr/>
          <a:lstStyle/>
          <a:p>
            <a:fld id="{AAAAC7B1-67BE-4EC6-BB4C-0AA3029D29BD}" type="datetimeFigureOut">
              <a:rPr lang="en-US" smtClean="0"/>
              <a:t>6/24/2025</a:t>
            </a:fld>
            <a:endParaRPr lang="en-US"/>
          </a:p>
        </p:txBody>
      </p:sp>
      <p:sp>
        <p:nvSpPr>
          <p:cNvPr id="6" name="Footer Placeholder 5">
            <a:extLst>
              <a:ext uri="{FF2B5EF4-FFF2-40B4-BE49-F238E27FC236}">
                <a16:creationId xmlns:a16="http://schemas.microsoft.com/office/drawing/2014/main" id="{126A3097-3AB2-361B-CEC1-899569B23D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E3680A-2F6B-1374-A5DB-DCC687C145E9}"/>
              </a:ext>
            </a:extLst>
          </p:cNvPr>
          <p:cNvSpPr>
            <a:spLocks noGrp="1"/>
          </p:cNvSpPr>
          <p:nvPr>
            <p:ph type="sldNum" sz="quarter" idx="12"/>
          </p:nvPr>
        </p:nvSpPr>
        <p:spPr/>
        <p:txBody>
          <a:bodyPr/>
          <a:lstStyle/>
          <a:p>
            <a:fld id="{69EB1DC5-3259-4EB8-BE4D-43A75A57CADA}" type="slidenum">
              <a:rPr lang="en-US" smtClean="0"/>
              <a:t>‹#›</a:t>
            </a:fld>
            <a:endParaRPr lang="en-US"/>
          </a:p>
        </p:txBody>
      </p:sp>
    </p:spTree>
    <p:extLst>
      <p:ext uri="{BB962C8B-B14F-4D97-AF65-F5344CB8AC3E}">
        <p14:creationId xmlns:p14="http://schemas.microsoft.com/office/powerpoint/2010/main" val="4244587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324F-D87B-5E1D-765C-BF131D6518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BAB612-9ED2-4852-229B-A440E9C151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CDB534-EEB7-C248-64C1-14E3C2C8D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818AE-653A-B7CC-38EB-9569A6EFF05E}"/>
              </a:ext>
            </a:extLst>
          </p:cNvPr>
          <p:cNvSpPr>
            <a:spLocks noGrp="1"/>
          </p:cNvSpPr>
          <p:nvPr>
            <p:ph type="dt" sz="half" idx="10"/>
          </p:nvPr>
        </p:nvSpPr>
        <p:spPr/>
        <p:txBody>
          <a:bodyPr/>
          <a:lstStyle/>
          <a:p>
            <a:fld id="{AAAAC7B1-67BE-4EC6-BB4C-0AA3029D29BD}" type="datetimeFigureOut">
              <a:rPr lang="en-US" smtClean="0"/>
              <a:t>6/24/2025</a:t>
            </a:fld>
            <a:endParaRPr lang="en-US"/>
          </a:p>
        </p:txBody>
      </p:sp>
      <p:sp>
        <p:nvSpPr>
          <p:cNvPr id="6" name="Footer Placeholder 5">
            <a:extLst>
              <a:ext uri="{FF2B5EF4-FFF2-40B4-BE49-F238E27FC236}">
                <a16:creationId xmlns:a16="http://schemas.microsoft.com/office/drawing/2014/main" id="{B4CAF9F2-3F59-C72B-934B-7414660817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B406DD-86B3-1088-45E9-3F55E83A2338}"/>
              </a:ext>
            </a:extLst>
          </p:cNvPr>
          <p:cNvSpPr>
            <a:spLocks noGrp="1"/>
          </p:cNvSpPr>
          <p:nvPr>
            <p:ph type="sldNum" sz="quarter" idx="12"/>
          </p:nvPr>
        </p:nvSpPr>
        <p:spPr/>
        <p:txBody>
          <a:bodyPr/>
          <a:lstStyle/>
          <a:p>
            <a:fld id="{69EB1DC5-3259-4EB8-BE4D-43A75A57CADA}" type="slidenum">
              <a:rPr lang="en-US" smtClean="0"/>
              <a:t>‹#›</a:t>
            </a:fld>
            <a:endParaRPr lang="en-US"/>
          </a:p>
        </p:txBody>
      </p:sp>
    </p:spTree>
    <p:extLst>
      <p:ext uri="{BB962C8B-B14F-4D97-AF65-F5344CB8AC3E}">
        <p14:creationId xmlns:p14="http://schemas.microsoft.com/office/powerpoint/2010/main" val="2294547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44DFFE-629B-61C6-5555-77B4C258B6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E1DE18-96AB-129F-022A-F0978C7D2F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3B386-BE38-2DBA-7AF8-D8D6C37C25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AC7B1-67BE-4EC6-BB4C-0AA3029D29BD}" type="datetimeFigureOut">
              <a:rPr lang="en-US" smtClean="0"/>
              <a:t>6/24/2025</a:t>
            </a:fld>
            <a:endParaRPr lang="en-US"/>
          </a:p>
        </p:txBody>
      </p:sp>
      <p:sp>
        <p:nvSpPr>
          <p:cNvPr id="5" name="Footer Placeholder 4">
            <a:extLst>
              <a:ext uri="{FF2B5EF4-FFF2-40B4-BE49-F238E27FC236}">
                <a16:creationId xmlns:a16="http://schemas.microsoft.com/office/drawing/2014/main" id="{C36EE8E9-83D0-503C-A8C9-7EA42FDAAB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E6AF31-E404-D150-99D4-0C13BD6A89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B1DC5-3259-4EB8-BE4D-43A75A57CADA}" type="slidenum">
              <a:rPr lang="en-US" smtClean="0"/>
              <a:t>‹#›</a:t>
            </a:fld>
            <a:endParaRPr lang="en-US"/>
          </a:p>
        </p:txBody>
      </p:sp>
    </p:spTree>
    <p:extLst>
      <p:ext uri="{BB962C8B-B14F-4D97-AF65-F5344CB8AC3E}">
        <p14:creationId xmlns:p14="http://schemas.microsoft.com/office/powerpoint/2010/main" val="4154229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63416A-D303-CB31-896E-B016522EFDBF}"/>
              </a:ext>
            </a:extLst>
          </p:cNvPr>
          <p:cNvSpPr txBox="1"/>
          <p:nvPr/>
        </p:nvSpPr>
        <p:spPr>
          <a:xfrm>
            <a:off x="0" y="20231"/>
            <a:ext cx="12192000" cy="6447919"/>
          </a:xfrm>
          <a:prstGeom prst="rect">
            <a:avLst/>
          </a:prstGeom>
          <a:noFill/>
        </p:spPr>
        <p:txBody>
          <a:bodyPr wrap="square">
            <a:spAutoFit/>
          </a:bodyPr>
          <a:lstStyle/>
          <a:p>
            <a:pPr algn="ctr">
              <a:spcAft>
                <a:spcPts val="1000"/>
              </a:spcAft>
              <a:buNone/>
            </a:pPr>
            <a:r>
              <a:rPr lang="az-Latn-AZ"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AZƏRBAYCAN RESPUBLİKASI ELM VƏ TƏHSİL NAZİRLİYİ </a:t>
            </a:r>
            <a:endParaRPr lang="en-US"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algn="ctr">
              <a:spcAft>
                <a:spcPts val="1000"/>
              </a:spcAft>
              <a:buNone/>
            </a:pPr>
            <a:r>
              <a:rPr lang="az-Latn-AZ"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AZƏRBAYCAN TEXNİKİ UNİVERSİTETİ</a:t>
            </a:r>
            <a:endParaRPr lang="en-US" dirty="0">
              <a:effectLst/>
              <a:latin typeface="Arial" panose="020B0604020202020204" pitchFamily="34" charset="0"/>
              <a:ea typeface="Calibri" panose="020F0502020204030204" pitchFamily="34" charset="0"/>
              <a:cs typeface="Arial" panose="020B0604020202020204" pitchFamily="34" charset="0"/>
            </a:endParaRPr>
          </a:p>
          <a:p>
            <a:pPr algn="ctr">
              <a:spcAft>
                <a:spcPts val="1000"/>
              </a:spcAft>
              <a:buNone/>
            </a:pPr>
            <a:r>
              <a:rPr lang="az-Latn-AZ"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YÜKSƏK TƏHSİL İNSTİTUTU</a:t>
            </a:r>
            <a:endParaRPr lang="en-US" dirty="0">
              <a:effectLst/>
              <a:latin typeface="Arial" panose="020B0604020202020204" pitchFamily="34" charset="0"/>
              <a:ea typeface="Calibri" panose="020F0502020204030204" pitchFamily="34" charset="0"/>
              <a:cs typeface="Arial" panose="020B0604020202020204" pitchFamily="34" charset="0"/>
            </a:endParaRPr>
          </a:p>
          <a:p>
            <a:pPr algn="ctr">
              <a:spcAft>
                <a:spcPts val="1000"/>
              </a:spcAft>
              <a:buNone/>
            </a:pPr>
            <a:r>
              <a:rPr lang="az-Latn-AZ"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dirty="0">
              <a:effectLst/>
              <a:latin typeface="Arial" panose="020B0604020202020204" pitchFamily="34" charset="0"/>
              <a:ea typeface="Calibri" panose="020F0502020204030204" pitchFamily="34" charset="0"/>
              <a:cs typeface="Arial" panose="020B0604020202020204" pitchFamily="34" charset="0"/>
            </a:endParaRPr>
          </a:p>
          <a:p>
            <a:pPr algn="ctr">
              <a:spcAft>
                <a:spcPts val="1000"/>
              </a:spcAft>
              <a:buNone/>
            </a:pPr>
            <a:r>
              <a:rPr lang="az-Latn-AZ"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Hüseynova Gülər Arif Qızı</a:t>
            </a:r>
            <a:endParaRPr lang="en-US" dirty="0">
              <a:effectLst/>
              <a:latin typeface="Arial" panose="020B0604020202020204" pitchFamily="34" charset="0"/>
              <a:ea typeface="Calibri" panose="020F0502020204030204" pitchFamily="34" charset="0"/>
              <a:cs typeface="Arial" panose="020B0604020202020204" pitchFamily="34" charset="0"/>
            </a:endParaRPr>
          </a:p>
          <a:p>
            <a:pPr algn="ctr">
              <a:spcAft>
                <a:spcPts val="1000"/>
              </a:spcAft>
              <a:buNone/>
            </a:pPr>
            <a:r>
              <a:rPr lang="az-Latn-AZ"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Abdullayeva Fatimə Əzizulla Qızı</a:t>
            </a:r>
            <a:endParaRPr lang="en-US" dirty="0">
              <a:effectLst/>
              <a:latin typeface="Arial" panose="020B0604020202020204" pitchFamily="34" charset="0"/>
              <a:ea typeface="Calibri" panose="020F0502020204030204" pitchFamily="34" charset="0"/>
              <a:cs typeface="Arial" panose="020B0604020202020204" pitchFamily="34" charset="0"/>
            </a:endParaRPr>
          </a:p>
          <a:p>
            <a:pPr algn="ctr">
              <a:spcAft>
                <a:spcPts val="1000"/>
              </a:spcAft>
              <a:buNone/>
            </a:pPr>
            <a:r>
              <a:rPr lang="az-Latn-AZ"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Quliyev Elnur Şahmalı Oğlu</a:t>
            </a:r>
            <a:endParaRPr lang="en-US" dirty="0">
              <a:effectLst/>
              <a:latin typeface="Arial" panose="020B0604020202020204" pitchFamily="34" charset="0"/>
              <a:ea typeface="Calibri" panose="020F0502020204030204" pitchFamily="34" charset="0"/>
              <a:cs typeface="Arial" panose="020B0604020202020204" pitchFamily="34" charset="0"/>
            </a:endParaRPr>
          </a:p>
          <a:p>
            <a:pPr algn="ctr">
              <a:spcAft>
                <a:spcPts val="1000"/>
              </a:spcAft>
              <a:buNone/>
            </a:pPr>
            <a:r>
              <a:rPr lang="az-Latn-AZ"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Ömərov İzzət Nüsrət Oğlu</a:t>
            </a:r>
            <a:endParaRPr lang="en-US" dirty="0">
              <a:effectLst/>
              <a:latin typeface="Arial" panose="020B0604020202020204" pitchFamily="34" charset="0"/>
              <a:ea typeface="Calibri" panose="020F0502020204030204" pitchFamily="34" charset="0"/>
              <a:cs typeface="Arial" panose="020B0604020202020204" pitchFamily="34" charset="0"/>
            </a:endParaRPr>
          </a:p>
          <a:p>
            <a:pPr algn="ctr">
              <a:spcAft>
                <a:spcPts val="1000"/>
              </a:spcAft>
              <a:buNone/>
            </a:pPr>
            <a:r>
              <a:rPr lang="az-Latn-AZ"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Söhbətov Rəfail Elmar Oğlu</a:t>
            </a:r>
            <a:endParaRPr lang="en-US" dirty="0">
              <a:effectLst/>
              <a:latin typeface="Arial" panose="020B0604020202020204" pitchFamily="34" charset="0"/>
              <a:ea typeface="Calibri" panose="020F0502020204030204" pitchFamily="34" charset="0"/>
              <a:cs typeface="Arial" panose="020B0604020202020204" pitchFamily="34" charset="0"/>
            </a:endParaRPr>
          </a:p>
          <a:p>
            <a:pPr algn="ctr">
              <a:spcAft>
                <a:spcPts val="1000"/>
              </a:spcAft>
              <a:buNone/>
            </a:pPr>
            <a:r>
              <a:rPr lang="az-Latn-AZ"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dirty="0">
              <a:effectLst/>
              <a:latin typeface="Arial" panose="020B0604020202020204" pitchFamily="34" charset="0"/>
              <a:ea typeface="Calibri" panose="020F0502020204030204" pitchFamily="34" charset="0"/>
              <a:cs typeface="Arial" panose="020B0604020202020204" pitchFamily="34" charset="0"/>
            </a:endParaRPr>
          </a:p>
          <a:p>
            <a:pPr>
              <a:spcAft>
                <a:spcPts val="1000"/>
              </a:spcAft>
              <a:buNone/>
            </a:pPr>
            <a:r>
              <a:rPr lang="en-US" b="1" dirty="0">
                <a:effectLst/>
                <a:latin typeface="Arial" panose="020B0604020202020204" pitchFamily="34" charset="0"/>
                <a:ea typeface="Calibri" panose="020F0502020204030204" pitchFamily="34" charset="0"/>
                <a:cs typeface="Arial" panose="020B0604020202020204" pitchFamily="34" charset="0"/>
              </a:rPr>
              <a:t>M</a:t>
            </a:r>
            <a:r>
              <a:rPr lang="az-Latn-AZ" b="1" dirty="0">
                <a:effectLst/>
                <a:latin typeface="Arial" panose="020B0604020202020204" pitchFamily="34" charset="0"/>
                <a:ea typeface="Calibri" panose="020F0502020204030204" pitchFamily="34" charset="0"/>
                <a:cs typeface="Arial" panose="020B0604020202020204" pitchFamily="34" charset="0"/>
              </a:rPr>
              <a:t>övzu:                  </a:t>
            </a:r>
            <a:r>
              <a:rPr lang="ru-RU" b="1" dirty="0">
                <a:effectLst/>
                <a:latin typeface="Arial" panose="020B0604020202020204" pitchFamily="34" charset="0"/>
                <a:ea typeface="Calibri" panose="020F0502020204030204" pitchFamily="34" charset="0"/>
                <a:cs typeface="Arial" panose="020B0604020202020204" pitchFamily="34" charset="0"/>
              </a:rPr>
              <a:t>Kr</a:t>
            </a:r>
            <a:r>
              <a:rPr lang="az-Latn-AZ" b="1" dirty="0">
                <a:effectLst/>
                <a:latin typeface="Arial" panose="020B0604020202020204" pitchFamily="34" charset="0"/>
                <a:ea typeface="Calibri" panose="020F0502020204030204" pitchFamily="34" charset="0"/>
                <a:cs typeface="Arial" panose="020B0604020202020204" pitchFamily="34" charset="0"/>
              </a:rPr>
              <a:t>i</a:t>
            </a:r>
            <a:r>
              <a:rPr lang="ru-RU" b="1" dirty="0">
                <a:effectLst/>
                <a:latin typeface="Arial" panose="020B0604020202020204" pitchFamily="34" charset="0"/>
                <a:ea typeface="Calibri" panose="020F0502020204030204" pitchFamily="34" charset="0"/>
                <a:cs typeface="Arial" panose="020B0604020202020204" pitchFamily="34" charset="0"/>
              </a:rPr>
              <a:t>ptoqraf</a:t>
            </a:r>
            <a:r>
              <a:rPr lang="az-Latn-AZ" b="1" dirty="0">
                <a:effectLst/>
                <a:latin typeface="Arial" panose="020B0604020202020204" pitchFamily="34" charset="0"/>
                <a:ea typeface="Calibri" panose="020F0502020204030204" pitchFamily="34" charset="0"/>
                <a:cs typeface="Arial" panose="020B0604020202020204" pitchFamily="34" charset="0"/>
              </a:rPr>
              <a:t>i</a:t>
            </a:r>
            <a:r>
              <a:rPr lang="ru-RU" b="1" dirty="0">
                <a:effectLst/>
                <a:latin typeface="Arial" panose="020B0604020202020204" pitchFamily="34" charset="0"/>
                <a:ea typeface="Calibri" panose="020F0502020204030204" pitchFamily="34" charset="0"/>
                <a:cs typeface="Arial" panose="020B0604020202020204" pitchFamily="34" charset="0"/>
              </a:rPr>
              <a:t>yadan </a:t>
            </a:r>
            <a:r>
              <a:rPr lang="az-Latn-AZ" b="1" dirty="0">
                <a:effectLst/>
                <a:latin typeface="Arial" panose="020B0604020202020204" pitchFamily="34" charset="0"/>
                <a:ea typeface="Calibri" panose="020F0502020204030204" pitchFamily="34" charset="0"/>
                <a:cs typeface="Arial" panose="020B0604020202020204" pitchFamily="34" charset="0"/>
              </a:rPr>
              <a:t>İ</a:t>
            </a:r>
            <a:r>
              <a:rPr lang="ru-RU" b="1" dirty="0">
                <a:effectLst/>
                <a:latin typeface="Arial" panose="020B0604020202020204" pitchFamily="34" charset="0"/>
                <a:ea typeface="Calibri" panose="020F0502020204030204" pitchFamily="34" charset="0"/>
                <a:cs typeface="Arial" panose="020B0604020202020204" pitchFamily="34" charset="0"/>
              </a:rPr>
              <a:t>st</a:t>
            </a:r>
            <a:r>
              <a:rPr lang="az-Latn-AZ" b="1" dirty="0">
                <a:effectLst/>
                <a:latin typeface="Arial" panose="020B0604020202020204" pitchFamily="34" charset="0"/>
                <a:ea typeface="Calibri" panose="020F0502020204030204" pitchFamily="34" charset="0"/>
                <a:cs typeface="Arial" panose="020B0604020202020204" pitchFamily="34" charset="0"/>
              </a:rPr>
              <a:t>i</a:t>
            </a:r>
            <a:r>
              <a:rPr lang="ru-RU" b="1" dirty="0">
                <a:effectLst/>
                <a:latin typeface="Arial" panose="020B0604020202020204" pitchFamily="34" charset="0"/>
                <a:ea typeface="Calibri" panose="020F0502020204030204" pitchFamily="34" charset="0"/>
                <a:cs typeface="Arial" panose="020B0604020202020204" pitchFamily="34" charset="0"/>
              </a:rPr>
              <a:t>fadə Edərək Təhlükəs</a:t>
            </a:r>
            <a:r>
              <a:rPr lang="az-Latn-AZ" b="1" dirty="0">
                <a:effectLst/>
                <a:latin typeface="Arial" panose="020B0604020202020204" pitchFamily="34" charset="0"/>
                <a:ea typeface="Calibri" panose="020F0502020204030204" pitchFamily="34" charset="0"/>
                <a:cs typeface="Arial" panose="020B0604020202020204" pitchFamily="34" charset="0"/>
              </a:rPr>
              <a:t>i</a:t>
            </a:r>
            <a:r>
              <a:rPr lang="ru-RU" b="1" dirty="0">
                <a:effectLst/>
                <a:latin typeface="Arial" panose="020B0604020202020204" pitchFamily="34" charset="0"/>
                <a:ea typeface="Calibri" panose="020F0502020204030204" pitchFamily="34" charset="0"/>
                <a:cs typeface="Arial" panose="020B0604020202020204" pitchFamily="34" charset="0"/>
              </a:rPr>
              <a:t>z Sənəd Mübad</a:t>
            </a:r>
            <a:r>
              <a:rPr lang="az-Latn-AZ" b="1" dirty="0">
                <a:effectLst/>
                <a:latin typeface="Arial" panose="020B0604020202020204" pitchFamily="34" charset="0"/>
                <a:ea typeface="Calibri" panose="020F0502020204030204" pitchFamily="34" charset="0"/>
                <a:cs typeface="Arial" panose="020B0604020202020204" pitchFamily="34" charset="0"/>
              </a:rPr>
              <a:t>i</a:t>
            </a:r>
            <a:r>
              <a:rPr lang="ru-RU" b="1" dirty="0">
                <a:effectLst/>
                <a:latin typeface="Arial" panose="020B0604020202020204" pitchFamily="34" charset="0"/>
                <a:ea typeface="Calibri" panose="020F0502020204030204" pitchFamily="34" charset="0"/>
                <a:cs typeface="Arial" panose="020B0604020202020204" pitchFamily="34" charset="0"/>
              </a:rPr>
              <a:t>lə S</a:t>
            </a:r>
            <a:r>
              <a:rPr lang="az-Latn-AZ" b="1" dirty="0">
                <a:effectLst/>
                <a:latin typeface="Arial" panose="020B0604020202020204" pitchFamily="34" charset="0"/>
                <a:ea typeface="Calibri" panose="020F0502020204030204" pitchFamily="34" charset="0"/>
                <a:cs typeface="Arial" panose="020B0604020202020204" pitchFamily="34" charset="0"/>
              </a:rPr>
              <a:t>i</a:t>
            </a:r>
            <a:r>
              <a:rPr lang="ru-RU" b="1" dirty="0">
                <a:effectLst/>
                <a:latin typeface="Arial" panose="020B0604020202020204" pitchFamily="34" charset="0"/>
                <a:ea typeface="Calibri" panose="020F0502020204030204" pitchFamily="34" charset="0"/>
                <a:cs typeface="Arial" panose="020B0604020202020204" pitchFamily="34" charset="0"/>
              </a:rPr>
              <a:t>stem</a:t>
            </a:r>
            <a:r>
              <a:rPr lang="az-Latn-AZ" b="1" dirty="0">
                <a:effectLst/>
                <a:latin typeface="Arial" panose="020B0604020202020204" pitchFamily="34" charset="0"/>
                <a:ea typeface="Calibri" panose="020F0502020204030204" pitchFamily="34" charset="0"/>
                <a:cs typeface="Arial" panose="020B0604020202020204" pitchFamily="34" charset="0"/>
              </a:rPr>
              <a:t>i</a:t>
            </a:r>
            <a:endParaRPr lang="en-US" dirty="0">
              <a:effectLst/>
              <a:latin typeface="Arial" panose="020B0604020202020204" pitchFamily="34" charset="0"/>
              <a:ea typeface="Calibri" panose="020F0502020204030204" pitchFamily="34" charset="0"/>
              <a:cs typeface="Arial" panose="020B0604020202020204" pitchFamily="34" charset="0"/>
            </a:endParaRPr>
          </a:p>
          <a:p>
            <a:pPr>
              <a:spcAft>
                <a:spcPts val="1000"/>
              </a:spcAft>
              <a:buNone/>
            </a:pPr>
            <a:r>
              <a:rPr lang="az-Latn-AZ"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İxtisas:</a:t>
            </a:r>
            <a:r>
              <a:rPr lang="az-Latn-AZ"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ru-RU"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060631-Kompüter mühəndisliyi </a:t>
            </a:r>
            <a:endParaRPr lang="en-US" dirty="0">
              <a:effectLst/>
              <a:latin typeface="Arial" panose="020B0604020202020204" pitchFamily="34" charset="0"/>
              <a:ea typeface="Calibri" panose="020F0502020204030204" pitchFamily="34" charset="0"/>
              <a:cs typeface="Arial" panose="020B0604020202020204" pitchFamily="34" charset="0"/>
            </a:endParaRPr>
          </a:p>
          <a:p>
            <a:pPr>
              <a:spcAft>
                <a:spcPts val="1000"/>
              </a:spcAft>
              <a:buNone/>
            </a:pPr>
            <a:r>
              <a:rPr lang="az-Latn-AZ"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İxtisaslaşma: </a:t>
            </a:r>
            <a:r>
              <a:rPr lang="az-Latn-AZ"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ru-RU"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Kompüter sistemləri və şəbəkələri</a:t>
            </a:r>
            <a:endParaRPr lang="en-US" dirty="0">
              <a:effectLst/>
              <a:latin typeface="Arial" panose="020B0604020202020204" pitchFamily="34" charset="0"/>
              <a:ea typeface="Calibri" panose="020F0502020204030204" pitchFamily="34" charset="0"/>
              <a:cs typeface="Arial" panose="020B0604020202020204" pitchFamily="34" charset="0"/>
            </a:endParaRPr>
          </a:p>
          <a:p>
            <a:pPr>
              <a:spcAft>
                <a:spcPts val="1000"/>
              </a:spcAft>
              <a:buNone/>
            </a:pPr>
            <a:r>
              <a:rPr lang="az-Latn-AZ"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Elmi Rəhbər: </a:t>
            </a:r>
            <a:r>
              <a:rPr lang="az-Latn-AZ"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az-Latn-AZ"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t.e.d., dosent Rzayev Xəzail Nurəddin oğlu </a:t>
            </a:r>
            <a:endParaRPr lang="en-US" dirty="0">
              <a:effectLst/>
              <a:latin typeface="Arial" panose="020B0604020202020204" pitchFamily="34" charset="0"/>
              <a:ea typeface="Calibri" panose="020F0502020204030204" pitchFamily="34" charset="0"/>
              <a:cs typeface="Arial" panose="020B0604020202020204" pitchFamily="34" charset="0"/>
            </a:endParaRPr>
          </a:p>
          <a:p>
            <a:pPr>
              <a:spcAft>
                <a:spcPts val="1000"/>
              </a:spcAft>
              <a:buNone/>
            </a:pPr>
            <a:endParaRPr lang="en-US" dirty="0">
              <a:effectLst/>
              <a:latin typeface="Arial" panose="020B0604020202020204" pitchFamily="34" charset="0"/>
              <a:ea typeface="Calibri" panose="020F0502020204030204" pitchFamily="34" charset="0"/>
              <a:cs typeface="Arial" panose="020B0604020202020204" pitchFamily="34" charset="0"/>
            </a:endParaRPr>
          </a:p>
          <a:p>
            <a:pPr algn="ctr">
              <a:spcAft>
                <a:spcPts val="1000"/>
              </a:spcAft>
            </a:pPr>
            <a:r>
              <a:rPr lang="az-Latn-AZ"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BAKI – 2025 </a:t>
            </a:r>
            <a:endParaRPr lang="en-US"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09625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4191B824-6DCB-29F1-96BA-6D42D06EBFE7}"/>
              </a:ext>
            </a:extLst>
          </p:cNvPr>
          <p:cNvSpPr txBox="1">
            <a:spLocks/>
          </p:cNvSpPr>
          <p:nvPr/>
        </p:nvSpPr>
        <p:spPr>
          <a:xfrm>
            <a:off x="1081505" y="879212"/>
            <a:ext cx="8677442" cy="3720337"/>
          </a:xfrm>
          <a:prstGeom prst="rect">
            <a:avLst/>
          </a:prstGeom>
        </p:spPr>
        <p:txBody>
          <a:bodyPr>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az-Latn-AZ" sz="2400" dirty="0">
                <a:solidFill>
                  <a:schemeClr val="tx1"/>
                </a:solidFill>
              </a:rPr>
              <a:t>Mərkəzləşdirilməmiş sistemlər idarəetmə, məlumatların emalı və qərar qəbuletmə proseslərinin bir mərkəzdən deyil, bir neçə müstəqil və ya əlaqəli nöqtə tərəfindən həyata keçirildiyi sistemlərdir.Əsas xüsusiyyətləri aşağıdakılardır:</a:t>
            </a:r>
            <a:endParaRPr lang="en-US" sz="2400" dirty="0">
              <a:solidFill>
                <a:schemeClr val="tx1"/>
              </a:solidFill>
            </a:endParaRPr>
          </a:p>
        </p:txBody>
      </p:sp>
      <p:sp>
        <p:nvSpPr>
          <p:cNvPr id="4" name="Content Placeholder 7">
            <a:extLst>
              <a:ext uri="{FF2B5EF4-FFF2-40B4-BE49-F238E27FC236}">
                <a16:creationId xmlns:a16="http://schemas.microsoft.com/office/drawing/2014/main" id="{A0A31EF8-7B83-B576-5592-FD189712EA0E}"/>
              </a:ext>
            </a:extLst>
          </p:cNvPr>
          <p:cNvSpPr txBox="1">
            <a:spLocks/>
          </p:cNvSpPr>
          <p:nvPr/>
        </p:nvSpPr>
        <p:spPr>
          <a:xfrm>
            <a:off x="1081506" y="2564796"/>
            <a:ext cx="8677441" cy="2486890"/>
          </a:xfrm>
          <a:prstGeom prst="rect">
            <a:avLst/>
          </a:prstGeom>
        </p:spPr>
        <p:txBody>
          <a:bodyPr>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az-Latn-AZ" sz="2400" dirty="0">
                <a:solidFill>
                  <a:schemeClr val="tx1"/>
                </a:solidFill>
              </a:rPr>
              <a:t>Tam bir mərkəz yoxdur</a:t>
            </a:r>
            <a:endParaRPr lang="en-US" sz="2400" dirty="0">
              <a:solidFill>
                <a:schemeClr val="tx1"/>
              </a:solidFill>
            </a:endParaRPr>
          </a:p>
          <a:p>
            <a:r>
              <a:rPr lang="az-Latn-AZ" sz="2400" dirty="0">
                <a:solidFill>
                  <a:schemeClr val="tx1"/>
                </a:solidFill>
              </a:rPr>
              <a:t>Məlumatlar bir neçə serverdə və ya istifadəçi cihazında saxlanıla bilər</a:t>
            </a:r>
            <a:endParaRPr lang="en-US" sz="2400" dirty="0">
              <a:solidFill>
                <a:schemeClr val="tx1"/>
              </a:solidFill>
            </a:endParaRPr>
          </a:p>
          <a:p>
            <a:r>
              <a:rPr lang="az-Latn-AZ" sz="2400" dirty="0">
                <a:solidFill>
                  <a:schemeClr val="tx1"/>
                </a:solidFill>
              </a:rPr>
              <a:t>İstifadəçilər və ya komponentlər bir-biri ilə birbaşa əlaqə quraraq əməliyyatları yerinə yetirə bilir</a:t>
            </a:r>
            <a:endParaRPr lang="en-US" sz="2400" dirty="0">
              <a:solidFill>
                <a:schemeClr val="tx1"/>
              </a:solidFill>
            </a:endParaRPr>
          </a:p>
        </p:txBody>
      </p:sp>
    </p:spTree>
    <p:extLst>
      <p:ext uri="{BB962C8B-B14F-4D97-AF65-F5344CB8AC3E}">
        <p14:creationId xmlns:p14="http://schemas.microsoft.com/office/powerpoint/2010/main" val="74682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AFEA58-904B-C740-710E-13F076B48563}"/>
              </a:ext>
            </a:extLst>
          </p:cNvPr>
          <p:cNvSpPr txBox="1">
            <a:spLocks/>
          </p:cNvSpPr>
          <p:nvPr/>
        </p:nvSpPr>
        <p:spPr>
          <a:xfrm>
            <a:off x="1439779" y="612118"/>
            <a:ext cx="9312442" cy="858408"/>
          </a:xfrm>
          <a:prstGeom prst="rect">
            <a:avLst/>
          </a:prstGeom>
        </p:spPr>
        <p:txBody>
          <a:bodyPr/>
          <a:lst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a:lstStyle>
          <a:p>
            <a:r>
              <a:rPr lang="ru-RU" sz="2400" dirty="0" err="1">
                <a:solidFill>
                  <a:schemeClr val="tx1"/>
                </a:solidFill>
                <a:latin typeface="Times New Roman" panose="02020603050405020304" pitchFamily="18" charset="0"/>
                <a:ea typeface="Calibri" panose="020F0502020204030204" pitchFamily="34" charset="0"/>
                <a:cs typeface="Arial" panose="020B0604020202020204" pitchFamily="34" charset="0"/>
              </a:rPr>
              <a:t>Təhlükəsiz</a:t>
            </a:r>
            <a:r>
              <a:rPr lang="ru-RU" sz="2400" dirty="0">
                <a:solidFill>
                  <a:schemeClr val="tx1"/>
                </a:solidFill>
                <a:latin typeface="Times New Roman" panose="02020603050405020304" pitchFamily="18" charset="0"/>
                <a:ea typeface="Calibri" panose="020F0502020204030204" pitchFamily="34" charset="0"/>
                <a:cs typeface="Arial" panose="020B0604020202020204" pitchFamily="34" charset="0"/>
              </a:rPr>
              <a:t> sənəd </a:t>
            </a:r>
            <a:r>
              <a:rPr lang="ru-RU" sz="2400" dirty="0" err="1">
                <a:solidFill>
                  <a:schemeClr val="tx1"/>
                </a:solidFill>
                <a:latin typeface="Times New Roman" panose="02020603050405020304" pitchFamily="18" charset="0"/>
                <a:ea typeface="Calibri" panose="020F0502020204030204" pitchFamily="34" charset="0"/>
                <a:cs typeface="Arial" panose="020B0604020202020204" pitchFamily="34" charset="0"/>
              </a:rPr>
              <a:t>mübadiləsi</a:t>
            </a:r>
            <a:r>
              <a:rPr lang="ru-RU" sz="2400" dirty="0">
                <a:solidFill>
                  <a:schemeClr val="tx1"/>
                </a:solidFill>
                <a:latin typeface="Times New Roman" panose="02020603050405020304" pitchFamily="18" charset="0"/>
                <a:ea typeface="Calibri" panose="020F0502020204030204" pitchFamily="34" charset="0"/>
                <a:cs typeface="Arial" panose="020B0604020202020204" pitchFamily="34" charset="0"/>
              </a:rPr>
              <a:t> üçün </a:t>
            </a:r>
            <a:r>
              <a:rPr lang="ru-RU" sz="2400" dirty="0" err="1">
                <a:solidFill>
                  <a:schemeClr val="tx1"/>
                </a:solidFill>
                <a:latin typeface="Times New Roman" panose="02020603050405020304" pitchFamily="18" charset="0"/>
                <a:ea typeface="Calibri" panose="020F0502020204030204" pitchFamily="34" charset="0"/>
                <a:cs typeface="Arial" panose="020B0604020202020204" pitchFamily="34" charset="0"/>
              </a:rPr>
              <a:t>istifadə</a:t>
            </a:r>
            <a:r>
              <a:rPr lang="ru-RU" sz="2400" dirty="0">
                <a:solidFill>
                  <a:schemeClr val="tx1"/>
                </a:solidFill>
                <a:latin typeface="Times New Roman" panose="02020603050405020304" pitchFamily="18" charset="0"/>
                <a:ea typeface="Calibri" panose="020F0502020204030204" pitchFamily="34" charset="0"/>
                <a:cs typeface="Arial" panose="020B0604020202020204" pitchFamily="34" charset="0"/>
              </a:rPr>
              <a:t> </a:t>
            </a:r>
            <a:r>
              <a:rPr lang="ru-RU" sz="2400" dirty="0" err="1">
                <a:solidFill>
                  <a:schemeClr val="tx1"/>
                </a:solidFill>
                <a:latin typeface="Times New Roman" panose="02020603050405020304" pitchFamily="18" charset="0"/>
                <a:ea typeface="Calibri" panose="020F0502020204030204" pitchFamily="34" charset="0"/>
                <a:cs typeface="Arial" panose="020B0604020202020204" pitchFamily="34" charset="0"/>
              </a:rPr>
              <a:t>edilən</a:t>
            </a:r>
            <a:r>
              <a:rPr lang="ru-RU" sz="2400" dirty="0">
                <a:solidFill>
                  <a:schemeClr val="tx1"/>
                </a:solidFill>
                <a:latin typeface="Times New Roman" panose="02020603050405020304" pitchFamily="18" charset="0"/>
                <a:ea typeface="Calibri" panose="020F0502020204030204" pitchFamily="34" charset="0"/>
                <a:cs typeface="Arial" panose="020B0604020202020204" pitchFamily="34" charset="0"/>
              </a:rPr>
              <a:t> </a:t>
            </a:r>
            <a:r>
              <a:rPr lang="ru-RU" sz="2400" dirty="0" err="1">
                <a:solidFill>
                  <a:schemeClr val="tx1"/>
                </a:solidFill>
                <a:latin typeface="Times New Roman" panose="02020603050405020304" pitchFamily="18" charset="0"/>
                <a:ea typeface="Calibri" panose="020F0502020204030204" pitchFamily="34" charset="0"/>
                <a:cs typeface="Arial" panose="020B0604020202020204" pitchFamily="34" charset="0"/>
              </a:rPr>
              <a:t>texnologiyalar</a:t>
            </a:r>
            <a:endParaRPr lang="en-US" sz="4400" dirty="0">
              <a:solidFill>
                <a:schemeClr val="tx1"/>
              </a:solidFill>
            </a:endParaRPr>
          </a:p>
        </p:txBody>
      </p:sp>
      <p:sp>
        <p:nvSpPr>
          <p:cNvPr id="4" name="Content Placeholder 7">
            <a:extLst>
              <a:ext uri="{FF2B5EF4-FFF2-40B4-BE49-F238E27FC236}">
                <a16:creationId xmlns:a16="http://schemas.microsoft.com/office/drawing/2014/main" id="{C4D92F0F-E18F-797E-46EF-A3F7F6ECA86D}"/>
              </a:ext>
            </a:extLst>
          </p:cNvPr>
          <p:cNvSpPr txBox="1">
            <a:spLocks/>
          </p:cNvSpPr>
          <p:nvPr/>
        </p:nvSpPr>
        <p:spPr>
          <a:xfrm>
            <a:off x="1439779" y="2819557"/>
            <a:ext cx="10086781" cy="2456982"/>
          </a:xfrm>
          <a:prstGeom prst="rect">
            <a:avLst/>
          </a:prstGeom>
        </p:spPr>
        <p:txBody>
          <a:bodyPr>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400" dirty="0" err="1">
                <a:solidFill>
                  <a:schemeClr val="tx1"/>
                </a:solidFill>
                <a:latin typeface="Times New Roman" panose="02020603050405020304" pitchFamily="18" charset="0"/>
                <a:ea typeface="Calibri" panose="020F0502020204030204" pitchFamily="34" charset="0"/>
              </a:rPr>
              <a:t>Təhlükəsiz</a:t>
            </a:r>
            <a:r>
              <a:rPr lang="tr-TR" sz="2400" dirty="0">
                <a:solidFill>
                  <a:schemeClr val="tx1"/>
                </a:solidFill>
                <a:latin typeface="Times New Roman" panose="02020603050405020304" pitchFamily="18" charset="0"/>
                <a:ea typeface="Calibri" panose="020F0502020204030204" pitchFamily="34" charset="0"/>
              </a:rPr>
              <a:t> sənəd mübadiləsi </a:t>
            </a:r>
            <a:r>
              <a:rPr lang="tr-TR" sz="2400" dirty="0" err="1">
                <a:solidFill>
                  <a:schemeClr val="tx1"/>
                </a:solidFill>
                <a:latin typeface="Times New Roman" panose="02020603050405020304" pitchFamily="18" charset="0"/>
                <a:ea typeface="Calibri" panose="020F0502020204030204" pitchFamily="34" charset="0"/>
              </a:rPr>
              <a:t>sistemləri</a:t>
            </a:r>
            <a:r>
              <a:rPr lang="tr-TR" sz="2400" dirty="0">
                <a:solidFill>
                  <a:schemeClr val="tx1"/>
                </a:solidFill>
                <a:latin typeface="Times New Roman" panose="02020603050405020304" pitchFamily="18" charset="0"/>
                <a:ea typeface="Calibri" panose="020F0502020204030204" pitchFamily="34" charset="0"/>
              </a:rPr>
              <a:t> </a:t>
            </a:r>
            <a:r>
              <a:rPr lang="az-Latn-AZ" sz="2400" dirty="0">
                <a:solidFill>
                  <a:schemeClr val="tx1"/>
                </a:solidFill>
                <a:latin typeface="Times New Roman" panose="02020603050405020304" pitchFamily="18" charset="0"/>
                <a:ea typeface="Calibri" panose="020F0502020204030204" pitchFamily="34" charset="0"/>
              </a:rPr>
              <a:t>funksional</a:t>
            </a:r>
            <a:r>
              <a:rPr lang="tr-TR" sz="2400" dirty="0">
                <a:solidFill>
                  <a:schemeClr val="tx1"/>
                </a:solidFill>
                <a:latin typeface="Times New Roman" panose="02020603050405020304" pitchFamily="18" charset="0"/>
                <a:ea typeface="Calibri" panose="020F0502020204030204" pitchFamily="34" charset="0"/>
              </a:rPr>
              <a:t> və fərdi </a:t>
            </a:r>
            <a:r>
              <a:rPr lang="tr-TR" sz="2400" dirty="0" err="1">
                <a:solidFill>
                  <a:schemeClr val="tx1"/>
                </a:solidFill>
                <a:latin typeface="Times New Roman" panose="02020603050405020304" pitchFamily="18" charset="0"/>
                <a:ea typeface="Calibri" panose="020F0502020204030204" pitchFamily="34" charset="0"/>
              </a:rPr>
              <a:t>səviyyədə</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informasiya</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təhlükəsizliyini</a:t>
            </a:r>
            <a:r>
              <a:rPr lang="tr-TR" sz="2400" dirty="0">
                <a:solidFill>
                  <a:schemeClr val="tx1"/>
                </a:solidFill>
                <a:latin typeface="Times New Roman" panose="02020603050405020304" pitchFamily="18" charset="0"/>
                <a:ea typeface="Calibri" panose="020F0502020204030204" pitchFamily="34" charset="0"/>
              </a:rPr>
              <a:t> təmin </a:t>
            </a:r>
            <a:r>
              <a:rPr lang="tr-TR" sz="2400" dirty="0" err="1">
                <a:solidFill>
                  <a:schemeClr val="tx1"/>
                </a:solidFill>
                <a:latin typeface="Times New Roman" panose="02020603050405020304" pitchFamily="18" charset="0"/>
                <a:ea typeface="Calibri" panose="020F0502020204030204" pitchFamily="34" charset="0"/>
              </a:rPr>
              <a:t>etmək</a:t>
            </a:r>
            <a:r>
              <a:rPr lang="tr-TR" sz="2400" dirty="0">
                <a:solidFill>
                  <a:schemeClr val="tx1"/>
                </a:solidFill>
                <a:latin typeface="Times New Roman" panose="02020603050405020304" pitchFamily="18" charset="0"/>
                <a:ea typeface="Calibri" panose="020F0502020204030204" pitchFamily="34" charset="0"/>
              </a:rPr>
              <a:t> üçün son dərəcə vacib </a:t>
            </a:r>
            <a:r>
              <a:rPr lang="tr-TR" sz="2400" dirty="0" err="1">
                <a:solidFill>
                  <a:schemeClr val="tx1"/>
                </a:solidFill>
                <a:latin typeface="Times New Roman" panose="02020603050405020304" pitchFamily="18" charset="0"/>
                <a:ea typeface="Calibri" panose="020F0502020204030204" pitchFamily="34" charset="0"/>
              </a:rPr>
              <a:t>texnoloji</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infrastrukturdur</a:t>
            </a:r>
            <a:r>
              <a:rPr lang="az-Latn-AZ" sz="2400" dirty="0">
                <a:solidFill>
                  <a:schemeClr val="tx1"/>
                </a:solidFill>
                <a:latin typeface="Times New Roman" panose="02020603050405020304" pitchFamily="18" charset="0"/>
                <a:ea typeface="Calibri" panose="020F0502020204030204" pitchFamily="34" charset="0"/>
              </a:rPr>
              <a:t>.</a:t>
            </a:r>
            <a:r>
              <a:rPr lang="tr-TR" sz="2400" dirty="0">
                <a:solidFill>
                  <a:schemeClr val="tx1"/>
                </a:solidFill>
                <a:latin typeface="Times New Roman" panose="02020603050405020304" pitchFamily="18" charset="0"/>
                <a:ea typeface="Calibri" panose="020F0502020204030204" pitchFamily="34" charset="0"/>
              </a:rPr>
              <a:t> Bu </a:t>
            </a:r>
            <a:r>
              <a:rPr lang="tr-TR" sz="2400" dirty="0" err="1">
                <a:solidFill>
                  <a:schemeClr val="tx1"/>
                </a:solidFill>
                <a:latin typeface="Times New Roman" panose="02020603050405020304" pitchFamily="18" charset="0"/>
                <a:ea typeface="Calibri" panose="020F0502020204030204" pitchFamily="34" charset="0"/>
              </a:rPr>
              <a:t>sistemlərin</a:t>
            </a:r>
            <a:r>
              <a:rPr lang="tr-TR" sz="2400" dirty="0">
                <a:solidFill>
                  <a:schemeClr val="tx1"/>
                </a:solidFill>
                <a:latin typeface="Times New Roman" panose="02020603050405020304" pitchFamily="18" charset="0"/>
                <a:ea typeface="Calibri" panose="020F0502020204030204" pitchFamily="34" charset="0"/>
              </a:rPr>
              <a:t> ən </a:t>
            </a:r>
            <a:r>
              <a:rPr lang="tr-TR" sz="2400" dirty="0" err="1">
                <a:solidFill>
                  <a:schemeClr val="tx1"/>
                </a:solidFill>
                <a:latin typeface="Times New Roman" panose="02020603050405020304" pitchFamily="18" charset="0"/>
                <a:ea typeface="Calibri" panose="020F0502020204030204" pitchFamily="34" charset="0"/>
              </a:rPr>
              <a:t>fundamental</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komponentlərindən</a:t>
            </a:r>
            <a:r>
              <a:rPr lang="tr-TR" sz="2400" dirty="0">
                <a:solidFill>
                  <a:schemeClr val="tx1"/>
                </a:solidFill>
                <a:latin typeface="Times New Roman" panose="02020603050405020304" pitchFamily="18" charset="0"/>
                <a:ea typeface="Calibri" panose="020F0502020204030204" pitchFamily="34" charset="0"/>
              </a:rPr>
              <a:t> biri olan </a:t>
            </a:r>
            <a:r>
              <a:rPr lang="tr-TR" sz="2400" dirty="0" err="1">
                <a:solidFill>
                  <a:schemeClr val="tx1"/>
                </a:solidFill>
                <a:latin typeface="Times New Roman" panose="02020603050405020304" pitchFamily="18" charset="0"/>
                <a:ea typeface="Calibri" panose="020F0502020204030204" pitchFamily="34" charset="0"/>
              </a:rPr>
              <a:t>autentifikasiya</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mexanizmi</a:t>
            </a:r>
            <a:r>
              <a:rPr lang="tr-TR" sz="2400" dirty="0">
                <a:solidFill>
                  <a:schemeClr val="tx1"/>
                </a:solidFill>
                <a:latin typeface="Times New Roman" panose="02020603050405020304" pitchFamily="18" charset="0"/>
                <a:ea typeface="Calibri" panose="020F0502020204030204" pitchFamily="34" charset="0"/>
              </a:rPr>
              <a:t> sistemə yalnız </a:t>
            </a:r>
            <a:r>
              <a:rPr lang="tr-TR" sz="2400" dirty="0" err="1">
                <a:solidFill>
                  <a:schemeClr val="tx1"/>
                </a:solidFill>
                <a:latin typeface="Times New Roman" panose="02020603050405020304" pitchFamily="18" charset="0"/>
                <a:ea typeface="Calibri" panose="020F0502020204030204" pitchFamily="34" charset="0"/>
              </a:rPr>
              <a:t>səlahiyyətli</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şəxslərin</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daxil</a:t>
            </a:r>
            <a:r>
              <a:rPr lang="tr-TR" sz="2400" dirty="0">
                <a:solidFill>
                  <a:schemeClr val="tx1"/>
                </a:solidFill>
                <a:latin typeface="Times New Roman" panose="02020603050405020304" pitchFamily="18" charset="0"/>
                <a:ea typeface="Calibri" panose="020F0502020204030204" pitchFamily="34" charset="0"/>
              </a:rPr>
              <a:t> olmasını təmin </a:t>
            </a:r>
            <a:r>
              <a:rPr lang="tr-TR" sz="2400" dirty="0" err="1">
                <a:solidFill>
                  <a:schemeClr val="tx1"/>
                </a:solidFill>
                <a:latin typeface="Times New Roman" panose="02020603050405020304" pitchFamily="18" charset="0"/>
                <a:ea typeface="Calibri" panose="020F0502020204030204" pitchFamily="34" charset="0"/>
              </a:rPr>
              <a:t>etməklə</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məlumat</a:t>
            </a:r>
            <a:r>
              <a:rPr lang="tr-TR" sz="2400" dirty="0">
                <a:solidFill>
                  <a:schemeClr val="tx1"/>
                </a:solidFill>
                <a:latin typeface="Times New Roman" panose="02020603050405020304" pitchFamily="18" charset="0"/>
                <a:ea typeface="Calibri" panose="020F0502020204030204" pitchFamily="34" charset="0"/>
              </a:rPr>
              <a:t> sızması və icazəsiz giriş </a:t>
            </a:r>
            <a:r>
              <a:rPr lang="tr-TR" sz="2400" dirty="0" err="1">
                <a:solidFill>
                  <a:schemeClr val="tx1"/>
                </a:solidFill>
                <a:latin typeface="Times New Roman" panose="02020603050405020304" pitchFamily="18" charset="0"/>
                <a:ea typeface="Calibri" panose="020F0502020204030204" pitchFamily="34" charset="0"/>
              </a:rPr>
              <a:t>risklərini</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tamamilə</a:t>
            </a:r>
            <a:r>
              <a:rPr lang="tr-TR" sz="2400" dirty="0">
                <a:solidFill>
                  <a:schemeClr val="tx1"/>
                </a:solidFill>
                <a:latin typeface="Times New Roman" panose="02020603050405020304" pitchFamily="18" charset="0"/>
                <a:ea typeface="Calibri" panose="020F0502020204030204" pitchFamily="34" charset="0"/>
              </a:rPr>
              <a:t> aradan </a:t>
            </a:r>
            <a:r>
              <a:rPr lang="tr-TR" sz="2400" dirty="0" err="1">
                <a:solidFill>
                  <a:schemeClr val="tx1"/>
                </a:solidFill>
                <a:latin typeface="Times New Roman" panose="02020603050405020304" pitchFamily="18" charset="0"/>
                <a:ea typeface="Calibri" panose="020F0502020204030204" pitchFamily="34" charset="0"/>
              </a:rPr>
              <a:t>qaldırır</a:t>
            </a:r>
            <a:r>
              <a:rPr lang="tr-TR" sz="2400" dirty="0">
                <a:solidFill>
                  <a:schemeClr val="tx1"/>
                </a:solidFill>
                <a:latin typeface="Times New Roman" panose="02020603050405020304" pitchFamily="18" charset="0"/>
                <a:ea typeface="Calibri" panose="020F0502020204030204" pitchFamily="34" charset="0"/>
              </a:rPr>
              <a:t>. Bu </a:t>
            </a:r>
            <a:r>
              <a:rPr lang="tr-TR" sz="2400" dirty="0" err="1">
                <a:solidFill>
                  <a:schemeClr val="tx1"/>
                </a:solidFill>
                <a:latin typeface="Times New Roman" panose="02020603050405020304" pitchFamily="18" charset="0"/>
                <a:ea typeface="Calibri" panose="020F0502020204030204" pitchFamily="34" charset="0"/>
              </a:rPr>
              <a:t>kontekstdə</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istifadə</a:t>
            </a:r>
            <a:r>
              <a:rPr lang="tr-TR" sz="2400" dirty="0">
                <a:solidFill>
                  <a:schemeClr val="tx1"/>
                </a:solidFill>
                <a:latin typeface="Times New Roman" panose="02020603050405020304" pitchFamily="18" charset="0"/>
                <a:ea typeface="Calibri" panose="020F0502020204030204" pitchFamily="34" charset="0"/>
              </a:rPr>
              <a:t> edilən </a:t>
            </a:r>
            <a:r>
              <a:rPr lang="az-Latn-AZ" sz="2400" dirty="0">
                <a:solidFill>
                  <a:schemeClr val="tx1"/>
                </a:solidFill>
                <a:latin typeface="Times New Roman" panose="02020603050405020304" pitchFamily="18" charset="0"/>
                <a:ea typeface="Calibri" panose="020F0502020204030204" pitchFamily="34" charset="0"/>
              </a:rPr>
              <a:t>üsullar bunlardır:</a:t>
            </a:r>
            <a:endParaRPr lang="en-US" sz="3600" dirty="0">
              <a:solidFill>
                <a:schemeClr val="tx1"/>
              </a:solidFill>
            </a:endParaRPr>
          </a:p>
        </p:txBody>
      </p:sp>
    </p:spTree>
    <p:extLst>
      <p:ext uri="{BB962C8B-B14F-4D97-AF65-F5344CB8AC3E}">
        <p14:creationId xmlns:p14="http://schemas.microsoft.com/office/powerpoint/2010/main" val="1951718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AAD03A-9557-9D8F-6632-0FACDF263BAB}"/>
              </a:ext>
            </a:extLst>
          </p:cNvPr>
          <p:cNvSpPr txBox="1">
            <a:spLocks/>
          </p:cNvSpPr>
          <p:nvPr/>
        </p:nvSpPr>
        <p:spPr>
          <a:xfrm>
            <a:off x="1454047" y="311458"/>
            <a:ext cx="8563872" cy="1860909"/>
          </a:xfrm>
          <a:prstGeom prst="rect">
            <a:avLst/>
          </a:prstGeom>
        </p:spPr>
        <p:txBody>
          <a:bodyPr/>
          <a:lst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a:lstStyle>
          <a:p>
            <a:r>
              <a:rPr lang="ru-RU" sz="2400" dirty="0" err="1">
                <a:solidFill>
                  <a:schemeClr val="tx1"/>
                </a:solidFill>
                <a:latin typeface="Times New Roman" panose="02020603050405020304" pitchFamily="18" charset="0"/>
                <a:ea typeface="Calibri" panose="020F0502020204030204" pitchFamily="34" charset="0"/>
                <a:cs typeface="Arial" panose="020B0604020202020204" pitchFamily="34" charset="0"/>
              </a:rPr>
              <a:t>Verilənlərin</a:t>
            </a:r>
            <a:r>
              <a:rPr lang="ru-RU" sz="2400" dirty="0">
                <a:solidFill>
                  <a:schemeClr val="tx1"/>
                </a:solidFill>
                <a:latin typeface="Times New Roman" panose="02020603050405020304" pitchFamily="18" charset="0"/>
                <a:ea typeface="Calibri" panose="020F0502020204030204" pitchFamily="34" charset="0"/>
                <a:cs typeface="Arial" panose="020B0604020202020204" pitchFamily="34" charset="0"/>
              </a:rPr>
              <a:t> </a:t>
            </a:r>
            <a:r>
              <a:rPr lang="ru-RU" sz="2400" dirty="0" err="1">
                <a:solidFill>
                  <a:schemeClr val="tx1"/>
                </a:solidFill>
                <a:latin typeface="Times New Roman" panose="02020603050405020304" pitchFamily="18" charset="0"/>
                <a:ea typeface="Calibri" panose="020F0502020204030204" pitchFamily="34" charset="0"/>
                <a:cs typeface="Arial" panose="020B0604020202020204" pitchFamily="34" charset="0"/>
              </a:rPr>
              <a:t>saxlanması</a:t>
            </a:r>
            <a:r>
              <a:rPr lang="ru-RU" sz="2400" dirty="0">
                <a:solidFill>
                  <a:schemeClr val="tx1"/>
                </a:solidFill>
                <a:latin typeface="Times New Roman" panose="02020603050405020304" pitchFamily="18" charset="0"/>
                <a:ea typeface="Calibri" panose="020F0502020204030204" pitchFamily="34" charset="0"/>
                <a:cs typeface="Arial" panose="020B0604020202020204" pitchFamily="34" charset="0"/>
              </a:rPr>
              <a:t> və </a:t>
            </a:r>
            <a:r>
              <a:rPr lang="ru-RU" sz="2400" dirty="0" err="1">
                <a:solidFill>
                  <a:schemeClr val="tx1"/>
                </a:solidFill>
                <a:latin typeface="Times New Roman" panose="02020603050405020304" pitchFamily="18" charset="0"/>
                <a:ea typeface="Calibri" panose="020F0502020204030204" pitchFamily="34" charset="0"/>
                <a:cs typeface="Arial" panose="020B0604020202020204" pitchFamily="34" charset="0"/>
              </a:rPr>
              <a:t>ötürülməsi</a:t>
            </a:r>
            <a:r>
              <a:rPr lang="ru-RU" sz="2400" dirty="0">
                <a:solidFill>
                  <a:schemeClr val="tx1"/>
                </a:solidFill>
                <a:latin typeface="Times New Roman" panose="02020603050405020304" pitchFamily="18" charset="0"/>
                <a:ea typeface="Calibri" panose="020F0502020204030204" pitchFamily="34" charset="0"/>
                <a:cs typeface="Arial" panose="020B0604020202020204" pitchFamily="34" charset="0"/>
              </a:rPr>
              <a:t> </a:t>
            </a:r>
            <a:r>
              <a:rPr lang="ru-RU" sz="2400" dirty="0" err="1">
                <a:solidFill>
                  <a:schemeClr val="tx1"/>
                </a:solidFill>
                <a:latin typeface="Times New Roman" panose="02020603050405020304" pitchFamily="18" charset="0"/>
                <a:ea typeface="Calibri" panose="020F0502020204030204" pitchFamily="34" charset="0"/>
                <a:cs typeface="Arial" panose="020B0604020202020204" pitchFamily="34" charset="0"/>
              </a:rPr>
              <a:t>zamanı</a:t>
            </a:r>
            <a:r>
              <a:rPr lang="ru-RU" sz="2400" dirty="0">
                <a:solidFill>
                  <a:schemeClr val="tx1"/>
                </a:solidFill>
                <a:latin typeface="Times New Roman" panose="02020603050405020304" pitchFamily="18" charset="0"/>
                <a:ea typeface="Calibri" panose="020F0502020204030204" pitchFamily="34" charset="0"/>
                <a:cs typeface="Arial" panose="020B0604020202020204" pitchFamily="34" charset="0"/>
              </a:rPr>
              <a:t> </a:t>
            </a:r>
            <a:r>
              <a:rPr lang="ru-RU" sz="2400" dirty="0" err="1">
                <a:solidFill>
                  <a:schemeClr val="tx1"/>
                </a:solidFill>
                <a:latin typeface="Times New Roman" panose="02020603050405020304" pitchFamily="18" charset="0"/>
                <a:ea typeface="Calibri" panose="020F0502020204030204" pitchFamily="34" charset="0"/>
                <a:cs typeface="Arial" panose="020B0604020202020204" pitchFamily="34" charset="0"/>
              </a:rPr>
              <a:t>təhlükəsizlik</a:t>
            </a:r>
            <a:r>
              <a:rPr lang="ru-RU" sz="2400" dirty="0">
                <a:solidFill>
                  <a:schemeClr val="tx1"/>
                </a:solidFill>
                <a:latin typeface="Times New Roman" panose="02020603050405020304" pitchFamily="18" charset="0"/>
                <a:ea typeface="Calibri" panose="020F0502020204030204" pitchFamily="34" charset="0"/>
                <a:cs typeface="Arial" panose="020B0604020202020204" pitchFamily="34" charset="0"/>
              </a:rPr>
              <a:t> </a:t>
            </a:r>
            <a:r>
              <a:rPr lang="ru-RU" sz="2400" dirty="0" err="1">
                <a:solidFill>
                  <a:schemeClr val="tx1"/>
                </a:solidFill>
                <a:latin typeface="Times New Roman" panose="02020603050405020304" pitchFamily="18" charset="0"/>
                <a:ea typeface="Calibri" panose="020F0502020204030204" pitchFamily="34" charset="0"/>
                <a:cs typeface="Arial" panose="020B0604020202020204" pitchFamily="34" charset="0"/>
              </a:rPr>
              <a:t>tədbirləri</a:t>
            </a:r>
            <a:endParaRPr lang="en-US" sz="4400" dirty="0">
              <a:solidFill>
                <a:schemeClr val="tx1"/>
              </a:solidFill>
            </a:endParaRPr>
          </a:p>
        </p:txBody>
      </p:sp>
      <p:sp>
        <p:nvSpPr>
          <p:cNvPr id="4" name="Content Placeholder 3">
            <a:extLst>
              <a:ext uri="{FF2B5EF4-FFF2-40B4-BE49-F238E27FC236}">
                <a16:creationId xmlns:a16="http://schemas.microsoft.com/office/drawing/2014/main" id="{9B1D2B98-9FA5-1EAF-8ADC-5CCCA7F7115D}"/>
              </a:ext>
            </a:extLst>
          </p:cNvPr>
          <p:cNvSpPr txBox="1">
            <a:spLocks/>
          </p:cNvSpPr>
          <p:nvPr/>
        </p:nvSpPr>
        <p:spPr>
          <a:xfrm>
            <a:off x="924958" y="2293495"/>
            <a:ext cx="10342083" cy="4253047"/>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400" dirty="0">
                <a:solidFill>
                  <a:schemeClr val="tx1"/>
                </a:solidFill>
                <a:latin typeface="Times New Roman" panose="02020603050405020304" pitchFamily="18" charset="0"/>
                <a:ea typeface="Calibri" panose="020F0502020204030204" pitchFamily="34" charset="0"/>
              </a:rPr>
              <a:t>Sənəd mübadiləsi </a:t>
            </a:r>
            <a:r>
              <a:rPr lang="tr-TR" sz="2400" dirty="0" err="1">
                <a:solidFill>
                  <a:schemeClr val="tx1"/>
                </a:solidFill>
                <a:latin typeface="Times New Roman" panose="02020603050405020304" pitchFamily="18" charset="0"/>
                <a:ea typeface="Calibri" panose="020F0502020204030204" pitchFamily="34" charset="0"/>
              </a:rPr>
              <a:t>sistemlərində</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məlumatların</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saxlanması</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mərhələsində</a:t>
            </a:r>
            <a:r>
              <a:rPr lang="tr-TR" sz="2400" dirty="0">
                <a:solidFill>
                  <a:schemeClr val="tx1"/>
                </a:solidFill>
                <a:latin typeface="Times New Roman" panose="02020603050405020304" pitchFamily="18" charset="0"/>
                <a:ea typeface="Calibri" panose="020F0502020204030204" pitchFamily="34" charset="0"/>
              </a:rPr>
              <a:t> görülən </a:t>
            </a:r>
            <a:r>
              <a:rPr lang="tr-TR" sz="2400" dirty="0" err="1">
                <a:solidFill>
                  <a:schemeClr val="tx1"/>
                </a:solidFill>
                <a:latin typeface="Times New Roman" panose="02020603050405020304" pitchFamily="18" charset="0"/>
                <a:ea typeface="Calibri" panose="020F0502020204030204" pitchFamily="34" charset="0"/>
              </a:rPr>
              <a:t>təhlükəsizlik</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tədbirləri</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informasiya</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təhlükəsizliyi</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prinsiplərinə</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uyğun</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olaraq</a:t>
            </a:r>
            <a:r>
              <a:rPr lang="tr-TR" sz="2400" dirty="0">
                <a:solidFill>
                  <a:schemeClr val="tx1"/>
                </a:solidFill>
                <a:latin typeface="Times New Roman" panose="02020603050405020304" pitchFamily="18" charset="0"/>
                <a:ea typeface="Calibri" panose="020F0502020204030204" pitchFamily="34" charset="0"/>
              </a:rPr>
              <a:t> ciddi </a:t>
            </a:r>
            <a:r>
              <a:rPr lang="tr-TR" sz="2400" dirty="0" err="1">
                <a:solidFill>
                  <a:schemeClr val="tx1"/>
                </a:solidFill>
                <a:latin typeface="Times New Roman" panose="02020603050405020304" pitchFamily="18" charset="0"/>
                <a:ea typeface="Calibri" panose="020F0502020204030204" pitchFamily="34" charset="0"/>
              </a:rPr>
              <a:t>şəkildə</a:t>
            </a:r>
            <a:r>
              <a:rPr lang="tr-TR" sz="2400" dirty="0">
                <a:solidFill>
                  <a:schemeClr val="tx1"/>
                </a:solidFill>
                <a:latin typeface="Times New Roman" panose="02020603050405020304" pitchFamily="18" charset="0"/>
                <a:ea typeface="Calibri" panose="020F0502020204030204" pitchFamily="34" charset="0"/>
              </a:rPr>
              <a:t> həyata </a:t>
            </a:r>
            <a:r>
              <a:rPr lang="tr-TR" sz="2400" dirty="0" err="1">
                <a:solidFill>
                  <a:schemeClr val="tx1"/>
                </a:solidFill>
                <a:latin typeface="Times New Roman" panose="02020603050405020304" pitchFamily="18" charset="0"/>
                <a:ea typeface="Calibri" panose="020F0502020204030204" pitchFamily="34" charset="0"/>
              </a:rPr>
              <a:t>keçirilməlidir</a:t>
            </a:r>
            <a:r>
              <a:rPr lang="tr-TR" sz="2400" dirty="0">
                <a:solidFill>
                  <a:schemeClr val="tx1"/>
                </a:solidFill>
                <a:latin typeface="Times New Roman" panose="02020603050405020304" pitchFamily="18" charset="0"/>
                <a:ea typeface="Calibri" panose="020F0502020204030204" pitchFamily="34" charset="0"/>
              </a:rPr>
              <a:t>. Bu </a:t>
            </a:r>
            <a:r>
              <a:rPr lang="tr-TR" sz="2400" dirty="0" err="1">
                <a:solidFill>
                  <a:schemeClr val="tx1"/>
                </a:solidFill>
                <a:latin typeface="Times New Roman" panose="02020603050405020304" pitchFamily="18" charset="0"/>
                <a:ea typeface="Calibri" panose="020F0502020204030204" pitchFamily="34" charset="0"/>
              </a:rPr>
              <a:t>tədbirlər</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məlumatların</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bütövlüyünü</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məxfiliyini</a:t>
            </a:r>
            <a:r>
              <a:rPr lang="tr-TR" sz="2400" dirty="0">
                <a:solidFill>
                  <a:schemeClr val="tx1"/>
                </a:solidFill>
                <a:latin typeface="Times New Roman" panose="02020603050405020304" pitchFamily="18" charset="0"/>
                <a:ea typeface="Calibri" panose="020F0502020204030204" pitchFamily="34" charset="0"/>
              </a:rPr>
              <a:t> və </a:t>
            </a:r>
            <a:r>
              <a:rPr lang="tr-TR" sz="2400" dirty="0" err="1">
                <a:solidFill>
                  <a:schemeClr val="tx1"/>
                </a:solidFill>
                <a:latin typeface="Times New Roman" panose="02020603050405020304" pitchFamily="18" charset="0"/>
                <a:ea typeface="Calibri" panose="020F0502020204030204" pitchFamily="34" charset="0"/>
              </a:rPr>
              <a:t>əlçatanlığını</a:t>
            </a:r>
            <a:r>
              <a:rPr lang="tr-TR" sz="2400" dirty="0">
                <a:solidFill>
                  <a:schemeClr val="tx1"/>
                </a:solidFill>
                <a:latin typeface="Times New Roman" panose="02020603050405020304" pitchFamily="18" charset="0"/>
                <a:ea typeface="Calibri" panose="020F0502020204030204" pitchFamily="34" charset="0"/>
              </a:rPr>
              <a:t> təmin </a:t>
            </a:r>
            <a:r>
              <a:rPr lang="tr-TR" sz="2400" dirty="0" err="1">
                <a:solidFill>
                  <a:schemeClr val="tx1"/>
                </a:solidFill>
                <a:latin typeface="Times New Roman" panose="02020603050405020304" pitchFamily="18" charset="0"/>
                <a:ea typeface="Calibri" panose="020F0502020204030204" pitchFamily="34" charset="0"/>
              </a:rPr>
              <a:t>etmək</a:t>
            </a:r>
            <a:r>
              <a:rPr lang="tr-TR" sz="2400" dirty="0">
                <a:solidFill>
                  <a:schemeClr val="tx1"/>
                </a:solidFill>
                <a:latin typeface="Times New Roman" panose="02020603050405020304" pitchFamily="18" charset="0"/>
                <a:ea typeface="Calibri" panose="020F0502020204030204" pitchFamily="34" charset="0"/>
              </a:rPr>
              <a:t> üçün </a:t>
            </a:r>
            <a:r>
              <a:rPr lang="tr-TR" sz="2400" dirty="0" err="1">
                <a:solidFill>
                  <a:schemeClr val="tx1"/>
                </a:solidFill>
                <a:latin typeface="Times New Roman" panose="02020603050405020304" pitchFamily="18" charset="0"/>
                <a:ea typeface="Calibri" panose="020F0502020204030204" pitchFamily="34" charset="0"/>
              </a:rPr>
              <a:t>strukturlaşdırılmalıdır</a:t>
            </a:r>
            <a:r>
              <a:rPr lang="az-Latn-AZ" sz="2400" dirty="0">
                <a:solidFill>
                  <a:schemeClr val="tx1"/>
                </a:solidFill>
                <a:latin typeface="Times New Roman" panose="02020603050405020304" pitchFamily="18" charset="0"/>
                <a:ea typeface="Calibri" panose="020F0502020204030204" pitchFamily="34" charset="0"/>
              </a:rPr>
              <a:t>.</a:t>
            </a:r>
            <a:r>
              <a:rPr lang="tr-TR" sz="2400" dirty="0">
                <a:solidFill>
                  <a:schemeClr val="tx1"/>
                </a:solidFill>
                <a:latin typeface="Times New Roman" panose="02020603050405020304" pitchFamily="18" charset="0"/>
                <a:ea typeface="Calibri" panose="020F0502020204030204" pitchFamily="34" charset="0"/>
              </a:rPr>
              <a:t> Aşağıda sənəd mübadiləsi </a:t>
            </a:r>
            <a:r>
              <a:rPr lang="tr-TR" sz="2400" dirty="0" err="1">
                <a:solidFill>
                  <a:schemeClr val="tx1"/>
                </a:solidFill>
                <a:latin typeface="Times New Roman" panose="02020603050405020304" pitchFamily="18" charset="0"/>
                <a:ea typeface="Calibri" panose="020F0502020204030204" pitchFamily="34" charset="0"/>
              </a:rPr>
              <a:t>sistemlərində</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məlumatların</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saxlanması</a:t>
            </a:r>
            <a:r>
              <a:rPr lang="tr-TR" sz="2400" dirty="0">
                <a:solidFill>
                  <a:schemeClr val="tx1"/>
                </a:solidFill>
                <a:latin typeface="Times New Roman" panose="02020603050405020304" pitchFamily="18" charset="0"/>
                <a:ea typeface="Calibri" panose="020F0502020204030204" pitchFamily="34" charset="0"/>
              </a:rPr>
              <a:t> zamanı həyata </a:t>
            </a:r>
            <a:r>
              <a:rPr lang="tr-TR" sz="2400" dirty="0" err="1">
                <a:solidFill>
                  <a:schemeClr val="tx1"/>
                </a:solidFill>
                <a:latin typeface="Times New Roman" panose="02020603050405020304" pitchFamily="18" charset="0"/>
                <a:ea typeface="Calibri" panose="020F0502020204030204" pitchFamily="34" charset="0"/>
              </a:rPr>
              <a:t>keçirilməli</a:t>
            </a:r>
            <a:r>
              <a:rPr lang="tr-TR" sz="2400" dirty="0">
                <a:solidFill>
                  <a:schemeClr val="tx1"/>
                </a:solidFill>
                <a:latin typeface="Times New Roman" panose="02020603050405020304" pitchFamily="18" charset="0"/>
                <a:ea typeface="Calibri" panose="020F0502020204030204" pitchFamily="34" charset="0"/>
              </a:rPr>
              <a:t> olan </a:t>
            </a:r>
            <a:r>
              <a:rPr lang="tr-TR" sz="2400" dirty="0" err="1">
                <a:solidFill>
                  <a:schemeClr val="tx1"/>
                </a:solidFill>
                <a:latin typeface="Times New Roman" panose="02020603050405020304" pitchFamily="18" charset="0"/>
                <a:ea typeface="Calibri" panose="020F0502020204030204" pitchFamily="34" charset="0"/>
              </a:rPr>
              <a:t>təhlükəsizlik</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tədbirləri</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ətraflı</a:t>
            </a:r>
            <a:r>
              <a:rPr lang="tr-TR" sz="2400" dirty="0">
                <a:solidFill>
                  <a:schemeClr val="tx1"/>
                </a:solidFill>
                <a:latin typeface="Times New Roman" panose="02020603050405020304" pitchFamily="18" charset="0"/>
                <a:ea typeface="Calibri" panose="020F0502020204030204" pitchFamily="34" charset="0"/>
              </a:rPr>
              <a:t> izah </a:t>
            </a:r>
            <a:r>
              <a:rPr lang="tr-TR" sz="2400" dirty="0" err="1">
                <a:solidFill>
                  <a:schemeClr val="tx1"/>
                </a:solidFill>
                <a:latin typeface="Times New Roman" panose="02020603050405020304" pitchFamily="18" charset="0"/>
                <a:ea typeface="Calibri" panose="020F0502020204030204" pitchFamily="34" charset="0"/>
              </a:rPr>
              <a:t>edilmişdir</a:t>
            </a:r>
            <a:r>
              <a:rPr lang="tr-TR" sz="2400" dirty="0">
                <a:solidFill>
                  <a:schemeClr val="tx1"/>
                </a:solidFill>
                <a:latin typeface="Times New Roman" panose="02020603050405020304" pitchFamily="18" charset="0"/>
                <a:ea typeface="Calibri" panose="020F0502020204030204" pitchFamily="34" charset="0"/>
              </a:rPr>
              <a:t>.</a:t>
            </a:r>
            <a:endParaRPr lang="az-Latn-AZ" sz="2400" dirty="0">
              <a:solidFill>
                <a:schemeClr val="tx1"/>
              </a:solidFill>
              <a:latin typeface="Times New Roman" panose="02020603050405020304" pitchFamily="18" charset="0"/>
              <a:ea typeface="Calibri" panose="020F0502020204030204" pitchFamily="34" charset="0"/>
            </a:endParaRPr>
          </a:p>
          <a:p>
            <a:pPr marL="342900" indent="-342900">
              <a:buFont typeface="Arial" panose="020B0604020202020204" pitchFamily="34" charset="0"/>
              <a:buAutoNum type="arabicPeriod"/>
            </a:pPr>
            <a:r>
              <a:rPr lang="az-Latn-AZ" sz="2400" dirty="0">
                <a:solidFill>
                  <a:schemeClr val="tx1"/>
                </a:solidFill>
                <a:latin typeface="Times New Roman" panose="02020603050405020304" pitchFamily="18" charset="0"/>
                <a:ea typeface="Calibri" panose="020F0502020204030204" pitchFamily="34" charset="0"/>
              </a:rPr>
              <a:t>Ş</a:t>
            </a:r>
            <a:r>
              <a:rPr lang="tr-TR" sz="2400" dirty="0" err="1">
                <a:solidFill>
                  <a:schemeClr val="tx1"/>
                </a:solidFill>
                <a:latin typeface="Times New Roman" panose="02020603050405020304" pitchFamily="18" charset="0"/>
                <a:ea typeface="Calibri" panose="020F0502020204030204" pitchFamily="34" charset="0"/>
              </a:rPr>
              <a:t>ifrləmə</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gözləmə</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mexanizmləri</a:t>
            </a:r>
            <a:endParaRPr lang="az-Latn-AZ" sz="2400" dirty="0">
              <a:solidFill>
                <a:schemeClr val="tx1"/>
              </a:solidFill>
              <a:latin typeface="Times New Roman" panose="02020603050405020304" pitchFamily="18" charset="0"/>
              <a:ea typeface="Calibri" panose="020F0502020204030204" pitchFamily="34" charset="0"/>
            </a:endParaRPr>
          </a:p>
          <a:p>
            <a:pPr marL="342900" indent="-342900">
              <a:buFont typeface="Arial" panose="020B0604020202020204" pitchFamily="34" charset="0"/>
              <a:buAutoNum type="arabicPeriod" startAt="2"/>
            </a:pPr>
            <a:r>
              <a:rPr lang="az-Latn-AZ" sz="2400" dirty="0">
                <a:solidFill>
                  <a:schemeClr val="tx1"/>
                </a:solidFill>
                <a:latin typeface="Times New Roman" panose="02020603050405020304" pitchFamily="18" charset="0"/>
                <a:ea typeface="Calibri" panose="020F0502020204030204" pitchFamily="34" charset="0"/>
              </a:rPr>
              <a:t>G</a:t>
            </a:r>
            <a:r>
              <a:rPr lang="tr-TR" sz="2400" dirty="0">
                <a:solidFill>
                  <a:schemeClr val="tx1"/>
                </a:solidFill>
                <a:latin typeface="Times New Roman" panose="02020603050405020304" pitchFamily="18" charset="0"/>
                <a:ea typeface="Calibri" panose="020F0502020204030204" pitchFamily="34" charset="0"/>
              </a:rPr>
              <a:t>irişə nəzarət və </a:t>
            </a:r>
            <a:r>
              <a:rPr lang="tr-TR" sz="2400" dirty="0" err="1">
                <a:solidFill>
                  <a:schemeClr val="tx1"/>
                </a:solidFill>
                <a:latin typeface="Times New Roman" panose="02020603050405020304" pitchFamily="18" charset="0"/>
                <a:ea typeface="Calibri" panose="020F0502020204030204" pitchFamily="34" charset="0"/>
              </a:rPr>
              <a:t>autentifikasiya</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sistemləri</a:t>
            </a:r>
            <a:r>
              <a:rPr lang="tr-TR" sz="2400" dirty="0">
                <a:solidFill>
                  <a:schemeClr val="tx1"/>
                </a:solidFill>
                <a:latin typeface="Times New Roman" panose="02020603050405020304" pitchFamily="18" charset="0"/>
                <a:ea typeface="Calibri" panose="020F0502020204030204" pitchFamily="34" charset="0"/>
              </a:rPr>
              <a:t> </a:t>
            </a:r>
            <a:endParaRPr lang="az-Latn-AZ" sz="2400" dirty="0">
              <a:solidFill>
                <a:schemeClr val="tx1"/>
              </a:solidFill>
              <a:latin typeface="Times New Roman" panose="02020603050405020304" pitchFamily="18" charset="0"/>
              <a:ea typeface="Calibri" panose="020F0502020204030204" pitchFamily="34" charset="0"/>
            </a:endParaRPr>
          </a:p>
          <a:p>
            <a:r>
              <a:rPr lang="az-Latn-AZ" sz="2400" dirty="0">
                <a:solidFill>
                  <a:schemeClr val="tx1"/>
                </a:solidFill>
                <a:latin typeface="Times New Roman" panose="02020603050405020304" pitchFamily="18" charset="0"/>
                <a:ea typeface="Calibri" panose="020F0502020204030204" pitchFamily="34" charset="0"/>
              </a:rPr>
              <a:t>3.   M</a:t>
            </a:r>
            <a:r>
              <a:rPr lang="tr-TR" sz="2400" dirty="0" err="1">
                <a:solidFill>
                  <a:schemeClr val="tx1"/>
                </a:solidFill>
                <a:latin typeface="Times New Roman" panose="02020603050405020304" pitchFamily="18" charset="0"/>
                <a:ea typeface="Calibri" panose="020F0502020204030204" pitchFamily="34" charset="0"/>
              </a:rPr>
              <a:t>əlumatların</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bütövlüyünün</a:t>
            </a:r>
            <a:r>
              <a:rPr lang="tr-TR" sz="2400" dirty="0">
                <a:solidFill>
                  <a:schemeClr val="tx1"/>
                </a:solidFill>
                <a:latin typeface="Times New Roman" panose="02020603050405020304" pitchFamily="18" charset="0"/>
                <a:ea typeface="Calibri" panose="020F0502020204030204" pitchFamily="34" charset="0"/>
              </a:rPr>
              <a:t> </a:t>
            </a:r>
            <a:r>
              <a:rPr lang="tr-TR" sz="2400" dirty="0" err="1">
                <a:solidFill>
                  <a:schemeClr val="tx1"/>
                </a:solidFill>
                <a:latin typeface="Times New Roman" panose="02020603050405020304" pitchFamily="18" charset="0"/>
                <a:ea typeface="Calibri" panose="020F0502020204030204" pitchFamily="34" charset="0"/>
              </a:rPr>
              <a:t>yoxlanılması</a:t>
            </a:r>
            <a:endParaRPr lang="en-US" sz="3600" dirty="0">
              <a:solidFill>
                <a:schemeClr val="tx1"/>
              </a:solidFill>
            </a:endParaRPr>
          </a:p>
        </p:txBody>
      </p:sp>
    </p:spTree>
    <p:extLst>
      <p:ext uri="{BB962C8B-B14F-4D97-AF65-F5344CB8AC3E}">
        <p14:creationId xmlns:p14="http://schemas.microsoft.com/office/powerpoint/2010/main" val="364121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287277-F792-127A-7B49-37AC96FD286B}"/>
              </a:ext>
            </a:extLst>
          </p:cNvPr>
          <p:cNvSpPr>
            <a:spLocks noGrp="1"/>
          </p:cNvSpPr>
          <p:nvPr>
            <p:ph idx="1"/>
          </p:nvPr>
        </p:nvSpPr>
        <p:spPr>
          <a:xfrm>
            <a:off x="734517" y="764499"/>
            <a:ext cx="10154587" cy="4722917"/>
          </a:xfrm>
        </p:spPr>
        <p:txBody>
          <a:bodyPr>
            <a:normAutofit fontScale="85000" lnSpcReduction="20000"/>
          </a:bodyPr>
          <a:lstStyle/>
          <a:p>
            <a:pPr marL="0" indent="0">
              <a:buNone/>
            </a:pPr>
            <a:r>
              <a:rPr lang="en-US"/>
              <a:t> </a:t>
            </a:r>
            <a:r>
              <a:rPr lang="en-US" b="1"/>
              <a:t>1. S</a:t>
            </a:r>
            <a:r>
              <a:rPr lang="az-Latn-AZ" b="1"/>
              <a:t>ənəd mübadiləsində təhdidlər və kriptoqrafik həllər</a:t>
            </a:r>
            <a:endParaRPr lang="en-US" b="1"/>
          </a:p>
          <a:p>
            <a:pPr marL="0" indent="0">
              <a:buNone/>
            </a:pPr>
            <a:br>
              <a:rPr lang="en-US"/>
            </a:br>
            <a:r>
              <a:rPr lang="en-US"/>
              <a:t>Bu fəsildə əsas diqqət sənədlərin ötürülməsi zamanı informasiya təhlükəsizliyinə qarşı yaranan təhdidlərin təsnifatına və onların kriptoloji həll yollarına yönəldilmişdir.</a:t>
            </a:r>
          </a:p>
          <a:p>
            <a:pPr marL="0" indent="0">
              <a:buNone/>
            </a:pPr>
            <a:endParaRPr lang="en-US"/>
          </a:p>
          <a:p>
            <a:pPr marL="0" indent="0">
              <a:buNone/>
            </a:pPr>
            <a:r>
              <a:rPr lang="en-US"/>
              <a:t> </a:t>
            </a:r>
            <a:r>
              <a:rPr lang="en-US" b="1"/>
              <a:t>1. Təhdidlərin təsnifatı</a:t>
            </a:r>
          </a:p>
          <a:p>
            <a:pPr marL="0" indent="0">
              <a:buNone/>
            </a:pPr>
            <a:endParaRPr lang="en-US"/>
          </a:p>
          <a:p>
            <a:pPr marL="0" indent="0">
              <a:buNone/>
            </a:pPr>
            <a:r>
              <a:rPr lang="en-US"/>
              <a:t>Sənəd mübadiləsi zamanı qarşılaşa biləcəyimiz əsas təhdidlər dörd qrupa bölünür:Məxfilik pozuntusu – məlumatın üçüncü tərəflər tərəfindən icazəsiz əldə olunması.Məlumatın bütövlüyünün pozulması – sənədə müdaxilə edilməsi və dəyişdirilməsi.Autentifikasiya problemi – istifadəçinin sistemə kim olduğunu düzgün təsdiq edə bilməməsi.İnkar edilməzlik prinsipi – göndərənin sonradan göndərməni inkar etməsi.Bu təhdidlərin hər biri sənədin təhlükəsizliyini zəiflədir və onların qarşısını almaq üçün kriptoqrafik üsullar tətbiq olunur.</a:t>
            </a:r>
          </a:p>
        </p:txBody>
      </p:sp>
    </p:spTree>
    <p:extLst>
      <p:ext uri="{BB962C8B-B14F-4D97-AF65-F5344CB8AC3E}">
        <p14:creationId xmlns:p14="http://schemas.microsoft.com/office/powerpoint/2010/main" val="3973888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A71CCC-6DD7-26F1-930B-9B912CC60C65}"/>
              </a:ext>
            </a:extLst>
          </p:cNvPr>
          <p:cNvSpPr>
            <a:spLocks noGrp="1"/>
          </p:cNvSpPr>
          <p:nvPr>
            <p:ph idx="1"/>
          </p:nvPr>
        </p:nvSpPr>
        <p:spPr>
          <a:xfrm>
            <a:off x="854438" y="704538"/>
            <a:ext cx="10499361" cy="5472425"/>
          </a:xfrm>
        </p:spPr>
        <p:txBody>
          <a:bodyPr/>
          <a:lstStyle/>
          <a:p>
            <a:pPr marL="0" indent="0">
              <a:buNone/>
            </a:pPr>
            <a:r>
              <a:rPr lang="en-US"/>
              <a:t>2. </a:t>
            </a:r>
            <a:r>
              <a:rPr lang="en-US" sz="3200" b="1"/>
              <a:t>Məxfiliyin təmin edilməsi</a:t>
            </a:r>
          </a:p>
          <a:p>
            <a:pPr marL="0" indent="0">
              <a:buNone/>
            </a:pPr>
            <a:endParaRPr lang="en-US"/>
          </a:p>
          <a:p>
            <a:pPr marL="0" indent="0">
              <a:buNone/>
            </a:pPr>
            <a:r>
              <a:rPr lang="en-US"/>
              <a:t>Məxfiliyin qorunması üçün şifrələmə metodlarından istifadə olunur:Simmetrik şifrələmə – burada eyni açar həm şifrələmə, həm də deşifrə üçün istifadə olunur. Bu üsul çox sürətlidir, lakin açar paylaşımı risk daşıyır. Ən məşhur simmetrik alqoritm AES-dir.Asimmetrik şifrələmə – iki fərqli açar mövcuddur: açıq və gizli açar. Məlumat açıq açarla şifrələnir, yalnız gizli açarla açıla bilir. Bu üsul daha təhlükəsizdir, RSA alqoritmi burada geniş istifadə olunur.Ən optimal nəticə üçün real sistemlərdə hibrid şifrələmə tətbiq olunur. Burada məlumat AES ilə, AES açarı isə RSA ilə ötürülür.</a:t>
            </a:r>
          </a:p>
        </p:txBody>
      </p:sp>
    </p:spTree>
    <p:extLst>
      <p:ext uri="{BB962C8B-B14F-4D97-AF65-F5344CB8AC3E}">
        <p14:creationId xmlns:p14="http://schemas.microsoft.com/office/powerpoint/2010/main" val="744929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C00FA0-78BD-BDF2-E833-470C03DC5BF9}"/>
              </a:ext>
            </a:extLst>
          </p:cNvPr>
          <p:cNvPicPr>
            <a:picLocks noChangeAspect="1"/>
          </p:cNvPicPr>
          <p:nvPr/>
        </p:nvPicPr>
        <p:blipFill>
          <a:blip r:embed="rId2"/>
          <a:stretch>
            <a:fillRect/>
          </a:stretch>
        </p:blipFill>
        <p:spPr>
          <a:xfrm>
            <a:off x="850006" y="1206434"/>
            <a:ext cx="9817994" cy="5467126"/>
          </a:xfrm>
          <a:prstGeom prst="rect">
            <a:avLst/>
          </a:prstGeom>
        </p:spPr>
      </p:pic>
      <p:sp>
        <p:nvSpPr>
          <p:cNvPr id="3" name="TextBox 2">
            <a:extLst>
              <a:ext uri="{FF2B5EF4-FFF2-40B4-BE49-F238E27FC236}">
                <a16:creationId xmlns:a16="http://schemas.microsoft.com/office/drawing/2014/main" id="{6DF8C515-F42E-ACD1-C86A-8772FFF3506F}"/>
              </a:ext>
            </a:extLst>
          </p:cNvPr>
          <p:cNvSpPr txBox="1"/>
          <p:nvPr/>
        </p:nvSpPr>
        <p:spPr>
          <a:xfrm>
            <a:off x="447540" y="184440"/>
            <a:ext cx="10220460" cy="496996"/>
          </a:xfrm>
          <a:prstGeom prst="rect">
            <a:avLst/>
          </a:prstGeom>
          <a:noFill/>
        </p:spPr>
        <p:txBody>
          <a:bodyPr wrap="square">
            <a:spAutoFit/>
          </a:bodyPr>
          <a:lstStyle/>
          <a:p>
            <a:pPr marL="0" marR="0" lvl="0" indent="0" defTabSz="914400" rtl="0" eaLnBrk="0" fontAlgn="base" latinLnBrk="0" hangingPunct="0">
              <a:lnSpc>
                <a:spcPct val="150000"/>
              </a:lnSpc>
              <a:spcBef>
                <a:spcPct val="0"/>
              </a:spcBef>
              <a:spcAft>
                <a:spcPct val="0"/>
              </a:spcAft>
              <a:buClrTx/>
              <a:buSzTx/>
              <a:buFontTx/>
              <a:buNone/>
              <a:tabLst/>
            </a:pPr>
            <a:r>
              <a:rPr kumimoji="0" lang="az-Latn-AZ" altLang="en-US" sz="200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III</a:t>
            </a:r>
            <a:r>
              <a:rPr kumimoji="0" lang="ru-RU" altLang="en-US" sz="200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F</a:t>
            </a:r>
            <a:r>
              <a:rPr kumimoji="0" lang="az-Latn-AZ" altLang="en-US" sz="200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ƏSİL. </a:t>
            </a:r>
            <a:r>
              <a:rPr kumimoji="0" lang="ru-RU" altLang="en-US" sz="200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KR</a:t>
            </a:r>
            <a:r>
              <a:rPr kumimoji="0" lang="az-Latn-AZ" altLang="en-US" sz="200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a:t>
            </a:r>
            <a:r>
              <a:rPr kumimoji="0" lang="ru-RU" altLang="en-US" sz="200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PTOQRAFİK STANDARTLAR VƏ ONLARIN TƏTBİQ MEYARLARI </a:t>
            </a:r>
            <a:endPar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822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A93502-2C82-C421-EAFA-FE038B6DBB86}"/>
              </a:ext>
            </a:extLst>
          </p:cNvPr>
          <p:cNvPicPr>
            <a:picLocks noChangeAspect="1"/>
          </p:cNvPicPr>
          <p:nvPr/>
        </p:nvPicPr>
        <p:blipFill>
          <a:blip r:embed="rId2"/>
          <a:srcRect b="39394"/>
          <a:stretch>
            <a:fillRect/>
          </a:stretch>
        </p:blipFill>
        <p:spPr>
          <a:xfrm>
            <a:off x="1272862" y="1584101"/>
            <a:ext cx="9915891" cy="4262907"/>
          </a:xfrm>
          <a:prstGeom prst="rect">
            <a:avLst/>
          </a:prstGeom>
        </p:spPr>
      </p:pic>
    </p:spTree>
    <p:extLst>
      <p:ext uri="{BB962C8B-B14F-4D97-AF65-F5344CB8AC3E}">
        <p14:creationId xmlns:p14="http://schemas.microsoft.com/office/powerpoint/2010/main" val="1455662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7A14FA-B675-0A9B-92A2-8DDFB951D386}"/>
              </a:ext>
            </a:extLst>
          </p:cNvPr>
          <p:cNvPicPr>
            <a:picLocks noChangeAspect="1"/>
          </p:cNvPicPr>
          <p:nvPr/>
        </p:nvPicPr>
        <p:blipFill>
          <a:blip r:embed="rId2"/>
          <a:stretch>
            <a:fillRect/>
          </a:stretch>
        </p:blipFill>
        <p:spPr>
          <a:xfrm>
            <a:off x="1048036" y="669864"/>
            <a:ext cx="10095928" cy="5518271"/>
          </a:xfrm>
          <a:prstGeom prst="rect">
            <a:avLst/>
          </a:prstGeom>
        </p:spPr>
      </p:pic>
    </p:spTree>
    <p:extLst>
      <p:ext uri="{BB962C8B-B14F-4D97-AF65-F5344CB8AC3E}">
        <p14:creationId xmlns:p14="http://schemas.microsoft.com/office/powerpoint/2010/main" val="230458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1C9B51-E70B-1E54-2D81-72EED1BA7F37}"/>
              </a:ext>
            </a:extLst>
          </p:cNvPr>
          <p:cNvSpPr txBox="1"/>
          <p:nvPr/>
        </p:nvSpPr>
        <p:spPr>
          <a:xfrm>
            <a:off x="218941" y="124096"/>
            <a:ext cx="2910626" cy="523220"/>
          </a:xfrm>
          <a:prstGeom prst="rect">
            <a:avLst/>
          </a:prstGeom>
          <a:noFill/>
        </p:spPr>
        <p:txBody>
          <a:bodyPr wrap="square" rtlCol="0">
            <a:spAutoFit/>
          </a:bodyPr>
          <a:lstStyle/>
          <a:p>
            <a:r>
              <a:rPr lang="az-Latn-AZ" sz="2800" dirty="0">
                <a:latin typeface="Arial" panose="020B0604020202020204" pitchFamily="34" charset="0"/>
                <a:cs typeface="Arial" panose="020B0604020202020204" pitchFamily="34" charset="0"/>
              </a:rPr>
              <a:t>Rəqəmsal İmza </a:t>
            </a:r>
            <a:endParaRPr lang="en-US" sz="2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4CCA70E-A5E2-75DF-ACD7-C7F3F3F0D5F9}"/>
              </a:ext>
            </a:extLst>
          </p:cNvPr>
          <p:cNvPicPr>
            <a:picLocks noChangeAspect="1"/>
          </p:cNvPicPr>
          <p:nvPr/>
        </p:nvPicPr>
        <p:blipFill>
          <a:blip r:embed="rId2"/>
          <a:stretch>
            <a:fillRect/>
          </a:stretch>
        </p:blipFill>
        <p:spPr>
          <a:xfrm>
            <a:off x="583842" y="647316"/>
            <a:ext cx="11024315" cy="6210684"/>
          </a:xfrm>
          <a:prstGeom prst="rect">
            <a:avLst/>
          </a:prstGeom>
        </p:spPr>
      </p:pic>
    </p:spTree>
    <p:extLst>
      <p:ext uri="{BB962C8B-B14F-4D97-AF65-F5344CB8AC3E}">
        <p14:creationId xmlns:p14="http://schemas.microsoft.com/office/powerpoint/2010/main" val="2037921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B3629C-D987-98FA-83CB-B3617AC366F2}"/>
              </a:ext>
            </a:extLst>
          </p:cNvPr>
          <p:cNvSpPr txBox="1"/>
          <p:nvPr/>
        </p:nvSpPr>
        <p:spPr>
          <a:xfrm>
            <a:off x="4288485" y="497305"/>
            <a:ext cx="3615029" cy="523220"/>
          </a:xfrm>
          <a:prstGeom prst="rect">
            <a:avLst/>
          </a:prstGeom>
          <a:noFill/>
        </p:spPr>
        <p:txBody>
          <a:bodyPr wrap="none" rtlCol="0">
            <a:spAutoFit/>
          </a:bodyPr>
          <a:lstStyle/>
          <a:p>
            <a:r>
              <a:rPr lang="az-Latn-AZ" sz="2800" b="1"/>
              <a:t>PROTOTİPİN MƏQSƏDİ</a:t>
            </a:r>
            <a:endParaRPr lang="en-US" sz="2800" b="1"/>
          </a:p>
        </p:txBody>
      </p:sp>
      <p:sp>
        <p:nvSpPr>
          <p:cNvPr id="3" name="TextBox 2">
            <a:extLst>
              <a:ext uri="{FF2B5EF4-FFF2-40B4-BE49-F238E27FC236}">
                <a16:creationId xmlns:a16="http://schemas.microsoft.com/office/drawing/2014/main" id="{79D24062-E0F9-3C9E-D7CA-231CF6CA8140}"/>
              </a:ext>
            </a:extLst>
          </p:cNvPr>
          <p:cNvSpPr txBox="1"/>
          <p:nvPr/>
        </p:nvSpPr>
        <p:spPr>
          <a:xfrm>
            <a:off x="1732549" y="1729043"/>
            <a:ext cx="9416715" cy="3970318"/>
          </a:xfrm>
          <a:prstGeom prst="rect">
            <a:avLst/>
          </a:prstGeom>
          <a:noFill/>
        </p:spPr>
        <p:txBody>
          <a:bodyPr wrap="square" rtlCol="0">
            <a:spAutoFit/>
          </a:bodyPr>
          <a:lstStyle/>
          <a:p>
            <a:pPr marL="342900" indent="-342900">
              <a:buFont typeface="Arial" panose="020B0604020202020204" pitchFamily="34" charset="0"/>
              <a:buChar char="•"/>
            </a:pPr>
            <a:r>
              <a:rPr lang="az-Latn-AZ" sz="2800"/>
              <a:t>Sənədlərin təhlükəsiz mübadiləsinin təmin edilməsi</a:t>
            </a:r>
          </a:p>
          <a:p>
            <a:pPr marL="342900" indent="-342900">
              <a:buFont typeface="Arial" panose="020B0604020202020204" pitchFamily="34" charset="0"/>
              <a:buChar char="•"/>
            </a:pPr>
            <a:r>
              <a:rPr lang="az-Latn-AZ" sz="2800"/>
              <a:t>Mübadilə zamanı kriptoqrafik metodlardan istifadə</a:t>
            </a:r>
          </a:p>
          <a:p>
            <a:pPr marL="342900" indent="-342900">
              <a:buFont typeface="Arial" panose="020B0604020202020204" pitchFamily="34" charset="0"/>
              <a:buChar char="•"/>
            </a:pPr>
            <a:r>
              <a:rPr lang="az-Latn-AZ" sz="2800"/>
              <a:t>Desktop tətbiq olaraq istifadəçi rahatlığının təmini</a:t>
            </a:r>
            <a:br>
              <a:rPr lang="az-Latn-AZ" sz="2800"/>
            </a:br>
            <a:r>
              <a:rPr lang="az-Latn-AZ" sz="2800"/>
              <a:t>İcazələr vasitəsi ilə istifadəçilərə nəzarət</a:t>
            </a:r>
          </a:p>
          <a:p>
            <a:pPr marL="342900" indent="-342900">
              <a:buFont typeface="Arial" panose="020B0604020202020204" pitchFamily="34" charset="0"/>
              <a:buChar char="•"/>
            </a:pPr>
            <a:r>
              <a:rPr lang="az-Latn-AZ" sz="2800"/>
              <a:t>Mübadilə prosesi zamanı sənədə müdaxilənin qarşısının alınması</a:t>
            </a:r>
            <a:br>
              <a:rPr lang="az-Latn-AZ" sz="2800"/>
            </a:br>
            <a:r>
              <a:rPr lang="az-Latn-AZ" sz="2800"/>
              <a:t>Mübazdilə prosesi zamanı sənədə müdaxilə edilərsə təyin edilməsi</a:t>
            </a:r>
          </a:p>
          <a:p>
            <a:pPr marL="342900" indent="-342900">
              <a:buFont typeface="Arial" panose="020B0604020202020204" pitchFamily="34" charset="0"/>
              <a:buChar char="•"/>
            </a:pPr>
            <a:endParaRPr lang="en-US" sz="2800"/>
          </a:p>
        </p:txBody>
      </p:sp>
    </p:spTree>
    <p:extLst>
      <p:ext uri="{BB962C8B-B14F-4D97-AF65-F5344CB8AC3E}">
        <p14:creationId xmlns:p14="http://schemas.microsoft.com/office/powerpoint/2010/main" val="663572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D10BF9A2-0CA5-6475-4DB4-13C0871B1A99}"/>
              </a:ext>
            </a:extLst>
          </p:cNvPr>
          <p:cNvSpPr>
            <a:spLocks noChangeArrowheads="1"/>
          </p:cNvSpPr>
          <p:nvPr/>
        </p:nvSpPr>
        <p:spPr bwMode="auto">
          <a:xfrm>
            <a:off x="0" y="208108"/>
            <a:ext cx="12192000" cy="3774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az-Latn-AZ" altLang="en-US" sz="2400" b="1"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MÜNDƏRİCAT</a:t>
            </a:r>
            <a:endParaRPr kumimoji="0" lang="en-US" altLang="en-US" sz="2400" b="1" i="0" u="none" strike="noStrike" cap="none" normalizeH="0" baseline="0" dirty="0">
              <a:ln>
                <a:noFill/>
              </a:ln>
              <a:solidFill>
                <a:srgbClr val="000000"/>
              </a:solidFill>
              <a:effectLst/>
              <a:ea typeface="Times New Roman" panose="02020603050405020304" pitchFamily="18" charset="0"/>
              <a:cs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cs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GİRİŞ </a:t>
            </a:r>
            <a:endParaRPr kumimoji="0" lang="en-US" altLang="en-US" sz="2000" i="0" u="none" strike="noStrike" cap="none" normalizeH="0" baseline="0" dirty="0">
              <a:ln>
                <a:noFill/>
              </a:ln>
              <a:solidFill>
                <a:schemeClr val="tx1"/>
              </a:solidFill>
              <a:effectLst/>
              <a:cs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ea typeface="Calibri" panose="020F0502020204030204" pitchFamily="34" charset="0"/>
                <a:cs typeface="Arial" panose="020B0604020202020204" pitchFamily="34" charset="0"/>
              </a:rPr>
              <a:t>I FƏSİL. TƏHLÜKƏS</a:t>
            </a:r>
            <a:r>
              <a:rPr kumimoji="0" lang="az-Latn-AZ" altLang="en-US" sz="2000" i="0" u="none" strike="noStrike" cap="none" normalizeH="0" baseline="0" dirty="0">
                <a:ln>
                  <a:noFill/>
                </a:ln>
                <a:solidFill>
                  <a:schemeClr val="tx1"/>
                </a:solidFill>
                <a:effectLst/>
                <a:ea typeface="Calibri" panose="020F0502020204030204" pitchFamily="34" charset="0"/>
                <a:cs typeface="Arial" panose="020B0604020202020204" pitchFamily="34" charset="0"/>
              </a:rPr>
              <a:t>İ</a:t>
            </a:r>
            <a:r>
              <a:rPr kumimoji="0" lang="en-US" altLang="en-US" sz="2000" i="0" u="none" strike="noStrike" cap="none" normalizeH="0" baseline="0" dirty="0">
                <a:ln>
                  <a:noFill/>
                </a:ln>
                <a:solidFill>
                  <a:schemeClr val="tx1"/>
                </a:solidFill>
                <a:effectLst/>
                <a:ea typeface="Calibri" panose="020F0502020204030204" pitchFamily="34" charset="0"/>
                <a:cs typeface="Arial" panose="020B0604020202020204" pitchFamily="34" charset="0"/>
              </a:rPr>
              <a:t>Z SƏNƏD MÜBAD</a:t>
            </a:r>
            <a:r>
              <a:rPr kumimoji="0" lang="tr-TR" altLang="en-US" sz="2000" i="0" u="none" strike="noStrike" cap="none" normalizeH="0" baseline="0" dirty="0">
                <a:ln>
                  <a:noFill/>
                </a:ln>
                <a:solidFill>
                  <a:schemeClr val="tx1"/>
                </a:solidFill>
                <a:effectLst/>
                <a:ea typeface="Calibri" panose="020F0502020204030204" pitchFamily="34" charset="0"/>
                <a:cs typeface="Arial" panose="020B0604020202020204" pitchFamily="34" charset="0"/>
              </a:rPr>
              <a:t>İ</a:t>
            </a:r>
            <a:r>
              <a:rPr kumimoji="0" lang="en-US" altLang="en-US" sz="2000" i="0" u="none" strike="noStrike" cap="none" normalizeH="0" baseline="0" dirty="0">
                <a:ln>
                  <a:noFill/>
                </a:ln>
                <a:solidFill>
                  <a:schemeClr val="tx1"/>
                </a:solidFill>
                <a:effectLst/>
                <a:ea typeface="Calibri" panose="020F0502020204030204" pitchFamily="34" charset="0"/>
                <a:cs typeface="Arial" panose="020B0604020202020204" pitchFamily="34" charset="0"/>
              </a:rPr>
              <a:t>LƏS</a:t>
            </a:r>
            <a:r>
              <a:rPr kumimoji="0" lang="az-Latn-AZ" altLang="en-US" sz="2000" i="0" u="none" strike="noStrike" cap="none" normalizeH="0" baseline="0" dirty="0">
                <a:ln>
                  <a:noFill/>
                </a:ln>
                <a:solidFill>
                  <a:schemeClr val="tx1"/>
                </a:solidFill>
                <a:effectLst/>
                <a:ea typeface="Calibri" panose="020F0502020204030204" pitchFamily="34" charset="0"/>
                <a:cs typeface="Arial" panose="020B0604020202020204" pitchFamily="34" charset="0"/>
              </a:rPr>
              <a:t>İ</a:t>
            </a:r>
            <a:r>
              <a:rPr kumimoji="0" lang="en-US" altLang="en-US" sz="2000" i="0" u="none" strike="noStrike" cap="none" normalizeH="0" baseline="0" dirty="0">
                <a:ln>
                  <a:noFill/>
                </a:ln>
                <a:solidFill>
                  <a:schemeClr val="tx1"/>
                </a:solidFill>
                <a:effectLst/>
                <a:ea typeface="Calibri" panose="020F0502020204030204" pitchFamily="34" charset="0"/>
                <a:cs typeface="Arial" panose="020B0604020202020204" pitchFamily="34" charset="0"/>
              </a:rPr>
              <a:t> S</a:t>
            </a:r>
            <a:r>
              <a:rPr kumimoji="0" lang="tr-TR" altLang="en-US" sz="2000" i="0" u="none" strike="noStrike" cap="none" normalizeH="0" baseline="0" dirty="0">
                <a:ln>
                  <a:noFill/>
                </a:ln>
                <a:solidFill>
                  <a:schemeClr val="tx1"/>
                </a:solidFill>
                <a:effectLst/>
                <a:ea typeface="Calibri" panose="020F0502020204030204" pitchFamily="34" charset="0"/>
                <a:cs typeface="Arial" panose="020B0604020202020204" pitchFamily="34" charset="0"/>
              </a:rPr>
              <a:t>İ</a:t>
            </a:r>
            <a:r>
              <a:rPr kumimoji="0" lang="en-US" altLang="en-US" sz="2000" i="0" u="none" strike="noStrike" cap="none" normalizeH="0" baseline="0" dirty="0">
                <a:ln>
                  <a:noFill/>
                </a:ln>
                <a:solidFill>
                  <a:schemeClr val="tx1"/>
                </a:solidFill>
                <a:effectLst/>
                <a:ea typeface="Calibri" panose="020F0502020204030204" pitchFamily="34" charset="0"/>
                <a:cs typeface="Arial" panose="020B0604020202020204" pitchFamily="34" charset="0"/>
              </a:rPr>
              <a:t>STEMLƏR</a:t>
            </a:r>
            <a:r>
              <a:rPr kumimoji="0" lang="tr-TR" altLang="en-US" sz="2000" i="0" u="none" strike="noStrike" cap="none" normalizeH="0" baseline="0" dirty="0">
                <a:ln>
                  <a:noFill/>
                </a:ln>
                <a:solidFill>
                  <a:schemeClr val="tx1"/>
                </a:solidFill>
                <a:effectLst/>
                <a:ea typeface="Calibri" panose="020F0502020204030204" pitchFamily="34" charset="0"/>
                <a:cs typeface="Arial" panose="020B0604020202020204" pitchFamily="34" charset="0"/>
              </a:rPr>
              <a:t>İ</a:t>
            </a:r>
            <a:r>
              <a:rPr kumimoji="0" lang="en-US" altLang="en-US" sz="200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endParaRPr kumimoji="0" lang="en-US" altLang="en-US" sz="2000" i="0" u="none" strike="noStrike" cap="none" normalizeH="0" baseline="0" dirty="0">
              <a:ln>
                <a:noFill/>
              </a:ln>
              <a:solidFill>
                <a:schemeClr val="tx1"/>
              </a:solidFill>
              <a:effectLst/>
              <a:cs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II FƏSİL. </a:t>
            </a:r>
            <a:r>
              <a:rPr kumimoji="0" lang="ru-RU" altLang="en-US" sz="200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SƏNƏD MÜBADILƏS</a:t>
            </a:r>
            <a:r>
              <a:rPr kumimoji="0" lang="az-Latn-AZ" altLang="en-US" sz="200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İ</a:t>
            </a:r>
            <a:r>
              <a:rPr kumimoji="0" lang="ru-RU" altLang="en-US" sz="200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NDƏ TƏHD</a:t>
            </a:r>
            <a:r>
              <a:rPr kumimoji="0" lang="az-Latn-AZ" altLang="en-US" sz="200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İ</a:t>
            </a:r>
            <a:r>
              <a:rPr kumimoji="0" lang="ru-RU" altLang="en-US" sz="200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DLƏR VƏ KR</a:t>
            </a:r>
            <a:r>
              <a:rPr kumimoji="0" lang="az-Latn-AZ" altLang="en-US" sz="200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İ</a:t>
            </a:r>
            <a:r>
              <a:rPr kumimoji="0" lang="ru-RU" altLang="en-US" sz="200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PTOQRAF</a:t>
            </a:r>
            <a:r>
              <a:rPr kumimoji="0" lang="az-Latn-AZ" altLang="en-US" sz="200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İ</a:t>
            </a:r>
            <a:r>
              <a:rPr kumimoji="0" lang="ru-RU" altLang="en-US" sz="200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K HƏLLƏR</a:t>
            </a:r>
            <a:r>
              <a:rPr kumimoji="0" lang="en-US" altLang="en-US" sz="200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endParaRPr kumimoji="0" lang="en-US" altLang="en-US" sz="2000" i="0" u="none" strike="noStrike" cap="none" normalizeH="0" baseline="0" dirty="0">
              <a:ln>
                <a:noFill/>
              </a:ln>
              <a:solidFill>
                <a:schemeClr val="tx1"/>
              </a:solidFill>
              <a:effectLst/>
              <a:cs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az-Latn-AZ" altLang="en-US" sz="2000" i="0" u="none" strike="noStrike" cap="none" normalizeH="0" baseline="0" dirty="0">
                <a:ln>
                  <a:noFill/>
                </a:ln>
                <a:solidFill>
                  <a:schemeClr val="tx1"/>
                </a:solidFill>
                <a:effectLst/>
                <a:ea typeface="Calibri" panose="020F0502020204030204" pitchFamily="34" charset="0"/>
                <a:cs typeface="Arial" panose="020B0604020202020204" pitchFamily="34" charset="0"/>
              </a:rPr>
              <a:t>III</a:t>
            </a:r>
            <a:r>
              <a:rPr kumimoji="0" lang="ru-RU" altLang="en-US" sz="2000" i="0" u="none" strike="noStrike" cap="none" normalizeH="0" baseline="0" dirty="0">
                <a:ln>
                  <a:noFill/>
                </a:ln>
                <a:solidFill>
                  <a:schemeClr val="tx1"/>
                </a:solidFill>
                <a:effectLst/>
                <a:ea typeface="Calibri" panose="020F0502020204030204" pitchFamily="34" charset="0"/>
                <a:cs typeface="Arial" panose="020B0604020202020204" pitchFamily="34" charset="0"/>
              </a:rPr>
              <a:t> F</a:t>
            </a:r>
            <a:r>
              <a:rPr kumimoji="0" lang="az-Latn-AZ" altLang="en-US" sz="2000" i="0" u="none" strike="noStrike" cap="none" normalizeH="0" baseline="0" dirty="0">
                <a:ln>
                  <a:noFill/>
                </a:ln>
                <a:solidFill>
                  <a:schemeClr val="tx1"/>
                </a:solidFill>
                <a:effectLst/>
                <a:ea typeface="Calibri" panose="020F0502020204030204" pitchFamily="34" charset="0"/>
                <a:cs typeface="Arial" panose="020B0604020202020204" pitchFamily="34" charset="0"/>
              </a:rPr>
              <a:t>ƏSİL. </a:t>
            </a:r>
            <a:r>
              <a:rPr kumimoji="0" lang="ru-RU" altLang="en-US" sz="2000" i="0" u="none" strike="noStrike" cap="none" normalizeH="0" baseline="0" dirty="0">
                <a:ln>
                  <a:noFill/>
                </a:ln>
                <a:solidFill>
                  <a:schemeClr val="tx1"/>
                </a:solidFill>
                <a:effectLst/>
                <a:ea typeface="Calibri" panose="020F0502020204030204" pitchFamily="34" charset="0"/>
                <a:cs typeface="Arial" panose="020B0604020202020204" pitchFamily="34" charset="0"/>
              </a:rPr>
              <a:t>KR</a:t>
            </a:r>
            <a:r>
              <a:rPr kumimoji="0" lang="az-Latn-AZ" altLang="en-US" sz="2000" i="0" u="none" strike="noStrike" cap="none" normalizeH="0" baseline="0" dirty="0">
                <a:ln>
                  <a:noFill/>
                </a:ln>
                <a:solidFill>
                  <a:schemeClr val="tx1"/>
                </a:solidFill>
                <a:effectLst/>
                <a:ea typeface="Calibri" panose="020F0502020204030204" pitchFamily="34" charset="0"/>
                <a:cs typeface="Arial" panose="020B0604020202020204" pitchFamily="34" charset="0"/>
              </a:rPr>
              <a:t>İ</a:t>
            </a:r>
            <a:r>
              <a:rPr kumimoji="0" lang="ru-RU" altLang="en-US" sz="2000" i="0" u="none" strike="noStrike" cap="none" normalizeH="0" baseline="0" dirty="0">
                <a:ln>
                  <a:noFill/>
                </a:ln>
                <a:solidFill>
                  <a:schemeClr val="tx1"/>
                </a:solidFill>
                <a:effectLst/>
                <a:ea typeface="Calibri" panose="020F0502020204030204" pitchFamily="34" charset="0"/>
                <a:cs typeface="Arial" panose="020B0604020202020204" pitchFamily="34" charset="0"/>
              </a:rPr>
              <a:t>PTOQRAFİK STANDARTLAR VƏ ONLARIN TƏTBİQ MEYARLARI </a:t>
            </a:r>
            <a:endParaRPr kumimoji="0" lang="en-US" altLang="en-US" sz="2000" i="0" u="none" strike="noStrike" cap="none" normalizeH="0" baseline="0" dirty="0">
              <a:ln>
                <a:noFill/>
              </a:ln>
              <a:solidFill>
                <a:schemeClr val="tx1"/>
              </a:solidFill>
              <a:effectLst/>
              <a:cs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IV FƏSİL. TƏHLÜKƏSİZ SƏNƏD MÜBADİLƏSİ SİSTEMİNİN PROTOTİPİNİN QURULMASI </a:t>
            </a:r>
            <a:endParaRPr kumimoji="0" lang="en-US" altLang="en-US" sz="2000" i="0" u="none" strike="noStrike" cap="none" normalizeH="0" baseline="0" dirty="0">
              <a:ln>
                <a:noFill/>
              </a:ln>
              <a:solidFill>
                <a:schemeClr val="tx1"/>
              </a:solidFill>
              <a:effectLst/>
              <a:cs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NƏTİCƏ </a:t>
            </a:r>
            <a:endParaRPr kumimoji="0" lang="en-US" altLang="en-US" sz="200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3054216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C6DC3-541A-9309-3389-552E1AB5735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CB80C3D-DE6E-AF48-81C7-5C485DBADEFB}"/>
              </a:ext>
            </a:extLst>
          </p:cNvPr>
          <p:cNvSpPr txBox="1"/>
          <p:nvPr/>
        </p:nvSpPr>
        <p:spPr>
          <a:xfrm>
            <a:off x="3336238" y="497305"/>
            <a:ext cx="5519524" cy="523220"/>
          </a:xfrm>
          <a:prstGeom prst="rect">
            <a:avLst/>
          </a:prstGeom>
          <a:noFill/>
        </p:spPr>
        <p:txBody>
          <a:bodyPr wrap="none" rtlCol="0">
            <a:spAutoFit/>
          </a:bodyPr>
          <a:lstStyle/>
          <a:p>
            <a:r>
              <a:rPr lang="az-Latn-AZ" sz="2800" b="1"/>
              <a:t>İSTİFADƏ EDİLƏN TEXNOLOGİYALAR</a:t>
            </a:r>
            <a:endParaRPr lang="en-US" sz="2800" b="1"/>
          </a:p>
        </p:txBody>
      </p:sp>
      <p:sp>
        <p:nvSpPr>
          <p:cNvPr id="3" name="TextBox 2">
            <a:extLst>
              <a:ext uri="{FF2B5EF4-FFF2-40B4-BE49-F238E27FC236}">
                <a16:creationId xmlns:a16="http://schemas.microsoft.com/office/drawing/2014/main" id="{5CB38605-E8EE-6C30-6839-F06585B9F13D}"/>
              </a:ext>
            </a:extLst>
          </p:cNvPr>
          <p:cNvSpPr txBox="1"/>
          <p:nvPr/>
        </p:nvSpPr>
        <p:spPr>
          <a:xfrm>
            <a:off x="1844844" y="1572178"/>
            <a:ext cx="9256293" cy="3970318"/>
          </a:xfrm>
          <a:prstGeom prst="rect">
            <a:avLst/>
          </a:prstGeom>
          <a:noFill/>
        </p:spPr>
        <p:txBody>
          <a:bodyPr wrap="square" rtlCol="0">
            <a:spAutoFit/>
          </a:bodyPr>
          <a:lstStyle/>
          <a:p>
            <a:r>
              <a:rPr lang="az-Latn-AZ" sz="2800"/>
              <a:t>Electron.js – Masaüstü tətbiqin hazırlanması</a:t>
            </a:r>
            <a:br>
              <a:rPr lang="az-Latn-AZ" sz="2800"/>
            </a:br>
            <a:r>
              <a:rPr lang="az-Latn-AZ" sz="2800"/>
              <a:t>React – İstifadəçi interfeysi və funksionallığın hazırlanması</a:t>
            </a:r>
            <a:br>
              <a:rPr lang="az-Latn-AZ" sz="2800"/>
            </a:br>
            <a:r>
              <a:rPr lang="az-Latn-AZ" sz="2800"/>
              <a:t>CSS,SCSS,SASS,Bootstrap – İstifadəçi interfeysinin vizual dizaynının hazırlanması</a:t>
            </a:r>
            <a:br>
              <a:rPr lang="az-Latn-AZ" sz="2800"/>
            </a:br>
            <a:r>
              <a:rPr lang="az-Latn-AZ" sz="2800"/>
              <a:t>MySQL – Verilənlər bazası olaraq məlumatların saxlanılması</a:t>
            </a:r>
            <a:br>
              <a:rPr lang="az-Latn-AZ" sz="2800"/>
            </a:br>
            <a:r>
              <a:rPr lang="az-Latn-AZ" sz="2800"/>
              <a:t>Express.js – İstifadəçi interfeysindən gələn sorğuların qəbul edilib cavablandırılması</a:t>
            </a:r>
            <a:br>
              <a:rPr lang="az-Latn-AZ" sz="2800"/>
            </a:br>
            <a:r>
              <a:rPr lang="az-Latn-AZ" sz="2800"/>
              <a:t>AES, DES, RSA, ECC və SHA-256 – Şifrələmə</a:t>
            </a:r>
            <a:r>
              <a:rPr lang="en-US" sz="2800"/>
              <a:t>,</a:t>
            </a:r>
            <a:r>
              <a:rPr lang="az-Latn-AZ" sz="2800"/>
              <a:t> deşifrələmə prosesləri</a:t>
            </a:r>
            <a:r>
              <a:rPr lang="en-US" sz="2800"/>
              <a:t> v</a:t>
            </a:r>
            <a:r>
              <a:rPr lang="az-Latn-AZ" sz="2800"/>
              <a:t>ə hash</a:t>
            </a:r>
            <a:endParaRPr lang="en-US" sz="2800"/>
          </a:p>
        </p:txBody>
      </p:sp>
    </p:spTree>
    <p:extLst>
      <p:ext uri="{BB962C8B-B14F-4D97-AF65-F5344CB8AC3E}">
        <p14:creationId xmlns:p14="http://schemas.microsoft.com/office/powerpoint/2010/main" val="1916282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0487C-67BE-A736-D4D9-B7FBC6913A8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F229A7A-5E5A-77AD-F205-F98734A8CC93}"/>
              </a:ext>
            </a:extLst>
          </p:cNvPr>
          <p:cNvSpPr txBox="1"/>
          <p:nvPr/>
        </p:nvSpPr>
        <p:spPr>
          <a:xfrm>
            <a:off x="5389492" y="500043"/>
            <a:ext cx="1413016" cy="523220"/>
          </a:xfrm>
          <a:prstGeom prst="rect">
            <a:avLst/>
          </a:prstGeom>
          <a:noFill/>
        </p:spPr>
        <p:txBody>
          <a:bodyPr wrap="none" rtlCol="0">
            <a:spAutoFit/>
          </a:bodyPr>
          <a:lstStyle/>
          <a:p>
            <a:r>
              <a:rPr lang="az-Latn-AZ" sz="2800" b="1"/>
              <a:t>Electron</a:t>
            </a:r>
            <a:endParaRPr lang="en-US" sz="2800" b="1"/>
          </a:p>
        </p:txBody>
      </p:sp>
      <p:pic>
        <p:nvPicPr>
          <p:cNvPr id="5" name="Picture 4">
            <a:extLst>
              <a:ext uri="{FF2B5EF4-FFF2-40B4-BE49-F238E27FC236}">
                <a16:creationId xmlns:a16="http://schemas.microsoft.com/office/drawing/2014/main" id="{9A50D7E6-378B-D7B7-1514-C936A959C078}"/>
              </a:ext>
            </a:extLst>
          </p:cNvPr>
          <p:cNvPicPr>
            <a:picLocks noChangeAspect="1"/>
          </p:cNvPicPr>
          <p:nvPr/>
        </p:nvPicPr>
        <p:blipFill>
          <a:blip r:embed="rId2"/>
          <a:stretch>
            <a:fillRect/>
          </a:stretch>
        </p:blipFill>
        <p:spPr>
          <a:xfrm>
            <a:off x="746941" y="1253754"/>
            <a:ext cx="3128866" cy="2525267"/>
          </a:xfrm>
          <a:prstGeom prst="rect">
            <a:avLst/>
          </a:prstGeom>
        </p:spPr>
      </p:pic>
      <p:pic>
        <p:nvPicPr>
          <p:cNvPr id="7" name="Picture 6">
            <a:extLst>
              <a:ext uri="{FF2B5EF4-FFF2-40B4-BE49-F238E27FC236}">
                <a16:creationId xmlns:a16="http://schemas.microsoft.com/office/drawing/2014/main" id="{474AD304-FFF3-DCDB-6601-1A5698677AB9}"/>
              </a:ext>
            </a:extLst>
          </p:cNvPr>
          <p:cNvPicPr>
            <a:picLocks noChangeAspect="1"/>
          </p:cNvPicPr>
          <p:nvPr/>
        </p:nvPicPr>
        <p:blipFill>
          <a:blip r:embed="rId3"/>
          <a:stretch>
            <a:fillRect/>
          </a:stretch>
        </p:blipFill>
        <p:spPr>
          <a:xfrm>
            <a:off x="4531567" y="1253754"/>
            <a:ext cx="3128866" cy="2525267"/>
          </a:xfrm>
          <a:prstGeom prst="rect">
            <a:avLst/>
          </a:prstGeom>
        </p:spPr>
      </p:pic>
      <p:pic>
        <p:nvPicPr>
          <p:cNvPr id="9" name="Picture 8">
            <a:extLst>
              <a:ext uri="{FF2B5EF4-FFF2-40B4-BE49-F238E27FC236}">
                <a16:creationId xmlns:a16="http://schemas.microsoft.com/office/drawing/2014/main" id="{D3B22BF0-60BD-7D16-6037-F5B8E209B3BC}"/>
              </a:ext>
            </a:extLst>
          </p:cNvPr>
          <p:cNvPicPr>
            <a:picLocks noChangeAspect="1"/>
          </p:cNvPicPr>
          <p:nvPr/>
        </p:nvPicPr>
        <p:blipFill>
          <a:blip r:embed="rId4"/>
          <a:stretch>
            <a:fillRect/>
          </a:stretch>
        </p:blipFill>
        <p:spPr>
          <a:xfrm>
            <a:off x="8316193" y="1253753"/>
            <a:ext cx="3128867" cy="2525267"/>
          </a:xfrm>
          <a:prstGeom prst="rect">
            <a:avLst/>
          </a:prstGeom>
        </p:spPr>
      </p:pic>
      <p:pic>
        <p:nvPicPr>
          <p:cNvPr id="11" name="Picture 10">
            <a:extLst>
              <a:ext uri="{FF2B5EF4-FFF2-40B4-BE49-F238E27FC236}">
                <a16:creationId xmlns:a16="http://schemas.microsoft.com/office/drawing/2014/main" id="{F78FC00F-24D1-8664-F916-D27B3477042E}"/>
              </a:ext>
            </a:extLst>
          </p:cNvPr>
          <p:cNvPicPr>
            <a:picLocks noChangeAspect="1"/>
          </p:cNvPicPr>
          <p:nvPr/>
        </p:nvPicPr>
        <p:blipFill>
          <a:blip r:embed="rId5"/>
          <a:stretch>
            <a:fillRect/>
          </a:stretch>
        </p:blipFill>
        <p:spPr>
          <a:xfrm>
            <a:off x="2518612" y="4240002"/>
            <a:ext cx="7154776" cy="2343477"/>
          </a:xfrm>
          <a:prstGeom prst="rect">
            <a:avLst/>
          </a:prstGeom>
        </p:spPr>
      </p:pic>
    </p:spTree>
    <p:extLst>
      <p:ext uri="{BB962C8B-B14F-4D97-AF65-F5344CB8AC3E}">
        <p14:creationId xmlns:p14="http://schemas.microsoft.com/office/powerpoint/2010/main" val="3703960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CB9A6-6108-318E-F9EE-B17F5E6C501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2D2ED9C-DF45-F423-437A-986F79F7126E}"/>
              </a:ext>
            </a:extLst>
          </p:cNvPr>
          <p:cNvSpPr txBox="1"/>
          <p:nvPr/>
        </p:nvSpPr>
        <p:spPr>
          <a:xfrm>
            <a:off x="5587912" y="503266"/>
            <a:ext cx="1016176" cy="523220"/>
          </a:xfrm>
          <a:prstGeom prst="rect">
            <a:avLst/>
          </a:prstGeom>
          <a:noFill/>
        </p:spPr>
        <p:txBody>
          <a:bodyPr wrap="none" rtlCol="0">
            <a:spAutoFit/>
          </a:bodyPr>
          <a:lstStyle/>
          <a:p>
            <a:pPr algn="ctr"/>
            <a:r>
              <a:rPr lang="en-US" sz="2800" b="1"/>
              <a:t>React</a:t>
            </a:r>
          </a:p>
        </p:txBody>
      </p:sp>
      <p:pic>
        <p:nvPicPr>
          <p:cNvPr id="4" name="Picture 3">
            <a:extLst>
              <a:ext uri="{FF2B5EF4-FFF2-40B4-BE49-F238E27FC236}">
                <a16:creationId xmlns:a16="http://schemas.microsoft.com/office/drawing/2014/main" id="{DD65F62A-7A63-7DFE-9B85-0BB1ECB2740D}"/>
              </a:ext>
            </a:extLst>
          </p:cNvPr>
          <p:cNvPicPr>
            <a:picLocks noChangeAspect="1"/>
          </p:cNvPicPr>
          <p:nvPr/>
        </p:nvPicPr>
        <p:blipFill>
          <a:blip r:embed="rId2"/>
          <a:stretch>
            <a:fillRect/>
          </a:stretch>
        </p:blipFill>
        <p:spPr>
          <a:xfrm>
            <a:off x="1026695" y="1179698"/>
            <a:ext cx="2721307" cy="2446981"/>
          </a:xfrm>
          <a:prstGeom prst="rect">
            <a:avLst/>
          </a:prstGeom>
        </p:spPr>
      </p:pic>
      <p:pic>
        <p:nvPicPr>
          <p:cNvPr id="8" name="Picture 7">
            <a:extLst>
              <a:ext uri="{FF2B5EF4-FFF2-40B4-BE49-F238E27FC236}">
                <a16:creationId xmlns:a16="http://schemas.microsoft.com/office/drawing/2014/main" id="{3B956140-13E2-4F44-0372-EDA39CF3349E}"/>
              </a:ext>
            </a:extLst>
          </p:cNvPr>
          <p:cNvPicPr>
            <a:picLocks noChangeAspect="1"/>
          </p:cNvPicPr>
          <p:nvPr/>
        </p:nvPicPr>
        <p:blipFill>
          <a:blip r:embed="rId3"/>
          <a:stretch>
            <a:fillRect/>
          </a:stretch>
        </p:blipFill>
        <p:spPr>
          <a:xfrm>
            <a:off x="4735346" y="1183080"/>
            <a:ext cx="2721307" cy="2443599"/>
          </a:xfrm>
          <a:prstGeom prst="rect">
            <a:avLst/>
          </a:prstGeom>
        </p:spPr>
      </p:pic>
      <p:pic>
        <p:nvPicPr>
          <p:cNvPr id="12" name="Picture 11">
            <a:extLst>
              <a:ext uri="{FF2B5EF4-FFF2-40B4-BE49-F238E27FC236}">
                <a16:creationId xmlns:a16="http://schemas.microsoft.com/office/drawing/2014/main" id="{9ED0EF24-018E-BCA7-9FAC-69FBD1B8AF79}"/>
              </a:ext>
            </a:extLst>
          </p:cNvPr>
          <p:cNvPicPr>
            <a:picLocks noChangeAspect="1"/>
          </p:cNvPicPr>
          <p:nvPr/>
        </p:nvPicPr>
        <p:blipFill>
          <a:blip r:embed="rId4"/>
          <a:stretch>
            <a:fillRect/>
          </a:stretch>
        </p:blipFill>
        <p:spPr>
          <a:xfrm>
            <a:off x="8443997" y="1179698"/>
            <a:ext cx="2721307" cy="2443598"/>
          </a:xfrm>
          <a:prstGeom prst="rect">
            <a:avLst/>
          </a:prstGeom>
        </p:spPr>
      </p:pic>
      <p:sp>
        <p:nvSpPr>
          <p:cNvPr id="13" name="TextBox 12">
            <a:extLst>
              <a:ext uri="{FF2B5EF4-FFF2-40B4-BE49-F238E27FC236}">
                <a16:creationId xmlns:a16="http://schemas.microsoft.com/office/drawing/2014/main" id="{C7C32239-992D-DD67-9868-03071FC312A4}"/>
              </a:ext>
            </a:extLst>
          </p:cNvPr>
          <p:cNvSpPr txBox="1"/>
          <p:nvPr/>
        </p:nvSpPr>
        <p:spPr>
          <a:xfrm>
            <a:off x="1331494" y="4459705"/>
            <a:ext cx="9529010" cy="1569660"/>
          </a:xfrm>
          <a:prstGeom prst="rect">
            <a:avLst/>
          </a:prstGeom>
          <a:noFill/>
        </p:spPr>
        <p:txBody>
          <a:bodyPr wrap="square" rtlCol="0">
            <a:spAutoFit/>
          </a:bodyPr>
          <a:lstStyle/>
          <a:p>
            <a:r>
              <a:rPr lang="en-US" sz="2400"/>
              <a:t>Istifad</a:t>
            </a:r>
            <a:r>
              <a:rPr lang="az-Latn-AZ" sz="2400"/>
              <a:t>əçi interfeysində pathların (yolların) təhlükəsizliyinin təmin edilməsi üçün icazələrdən , react-router-dom kitabxanasından, Privateroutes elementindən istifadə edilib. Sessiyaya nəzarət üçün </a:t>
            </a:r>
            <a:r>
              <a:rPr lang="en-US" sz="2400"/>
              <a:t>JWT web tokend</a:t>
            </a:r>
            <a:r>
              <a:rPr lang="az-Latn-AZ" sz="2400"/>
              <a:t>ən istifadə edilib.</a:t>
            </a:r>
            <a:endParaRPr lang="en-US" sz="2400"/>
          </a:p>
        </p:txBody>
      </p:sp>
    </p:spTree>
    <p:extLst>
      <p:ext uri="{BB962C8B-B14F-4D97-AF65-F5344CB8AC3E}">
        <p14:creationId xmlns:p14="http://schemas.microsoft.com/office/powerpoint/2010/main" val="1009521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A2C1F-E3E6-DAEA-EB80-2749A4D677B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A6BA212-053C-FE3B-B28C-422C55A3D6FC}"/>
              </a:ext>
            </a:extLst>
          </p:cNvPr>
          <p:cNvSpPr txBox="1"/>
          <p:nvPr/>
        </p:nvSpPr>
        <p:spPr>
          <a:xfrm>
            <a:off x="4031306" y="503266"/>
            <a:ext cx="4129400" cy="523220"/>
          </a:xfrm>
          <a:prstGeom prst="rect">
            <a:avLst/>
          </a:prstGeom>
          <a:noFill/>
        </p:spPr>
        <p:txBody>
          <a:bodyPr wrap="none" rtlCol="0">
            <a:spAutoFit/>
          </a:bodyPr>
          <a:lstStyle/>
          <a:p>
            <a:pPr algn="ctr"/>
            <a:r>
              <a:rPr lang="az-Latn-AZ" sz="2800" b="1"/>
              <a:t>CSS, SCSS, SASS, Bootstrap</a:t>
            </a:r>
            <a:endParaRPr lang="en-US" sz="2800" b="1"/>
          </a:p>
        </p:txBody>
      </p:sp>
      <p:pic>
        <p:nvPicPr>
          <p:cNvPr id="5" name="Picture 4">
            <a:extLst>
              <a:ext uri="{FF2B5EF4-FFF2-40B4-BE49-F238E27FC236}">
                <a16:creationId xmlns:a16="http://schemas.microsoft.com/office/drawing/2014/main" id="{9FB3580A-8AF4-4166-02C8-9A4B9B2A6AE8}"/>
              </a:ext>
            </a:extLst>
          </p:cNvPr>
          <p:cNvPicPr>
            <a:picLocks noChangeAspect="1"/>
          </p:cNvPicPr>
          <p:nvPr/>
        </p:nvPicPr>
        <p:blipFill>
          <a:blip r:embed="rId2"/>
          <a:stretch>
            <a:fillRect/>
          </a:stretch>
        </p:blipFill>
        <p:spPr>
          <a:xfrm>
            <a:off x="473045" y="2085474"/>
            <a:ext cx="3581042" cy="2807368"/>
          </a:xfrm>
          <a:prstGeom prst="rect">
            <a:avLst/>
          </a:prstGeom>
        </p:spPr>
      </p:pic>
      <p:pic>
        <p:nvPicPr>
          <p:cNvPr id="7" name="Picture 6">
            <a:extLst>
              <a:ext uri="{FF2B5EF4-FFF2-40B4-BE49-F238E27FC236}">
                <a16:creationId xmlns:a16="http://schemas.microsoft.com/office/drawing/2014/main" id="{3D5B581D-B92A-05BF-131A-EBD5EF61ADFF}"/>
              </a:ext>
            </a:extLst>
          </p:cNvPr>
          <p:cNvPicPr>
            <a:picLocks noChangeAspect="1"/>
          </p:cNvPicPr>
          <p:nvPr/>
        </p:nvPicPr>
        <p:blipFill>
          <a:blip r:embed="rId3"/>
          <a:stretch>
            <a:fillRect/>
          </a:stretch>
        </p:blipFill>
        <p:spPr>
          <a:xfrm>
            <a:off x="4316876" y="2085474"/>
            <a:ext cx="3581042" cy="2807368"/>
          </a:xfrm>
          <a:prstGeom prst="rect">
            <a:avLst/>
          </a:prstGeom>
        </p:spPr>
      </p:pic>
      <p:pic>
        <p:nvPicPr>
          <p:cNvPr id="10" name="Picture 9">
            <a:extLst>
              <a:ext uri="{FF2B5EF4-FFF2-40B4-BE49-F238E27FC236}">
                <a16:creationId xmlns:a16="http://schemas.microsoft.com/office/drawing/2014/main" id="{1A7B679B-28B4-2CE6-5396-D56862FF86AE}"/>
              </a:ext>
            </a:extLst>
          </p:cNvPr>
          <p:cNvPicPr>
            <a:picLocks noChangeAspect="1"/>
          </p:cNvPicPr>
          <p:nvPr/>
        </p:nvPicPr>
        <p:blipFill>
          <a:blip r:embed="rId4"/>
          <a:stretch>
            <a:fillRect/>
          </a:stretch>
        </p:blipFill>
        <p:spPr>
          <a:xfrm>
            <a:off x="8160706" y="2085474"/>
            <a:ext cx="3581043" cy="2807368"/>
          </a:xfrm>
          <a:prstGeom prst="rect">
            <a:avLst/>
          </a:prstGeom>
        </p:spPr>
      </p:pic>
    </p:spTree>
    <p:extLst>
      <p:ext uri="{BB962C8B-B14F-4D97-AF65-F5344CB8AC3E}">
        <p14:creationId xmlns:p14="http://schemas.microsoft.com/office/powerpoint/2010/main" val="1233699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76230-27E4-7422-53BB-9D10E14B43D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9BC96B6-FF72-D2F7-1F4B-88ADB13D3D43}"/>
              </a:ext>
            </a:extLst>
          </p:cNvPr>
          <p:cNvSpPr txBox="1"/>
          <p:nvPr/>
        </p:nvSpPr>
        <p:spPr>
          <a:xfrm>
            <a:off x="5488477" y="471182"/>
            <a:ext cx="1237839" cy="523220"/>
          </a:xfrm>
          <a:prstGeom prst="rect">
            <a:avLst/>
          </a:prstGeom>
          <a:noFill/>
        </p:spPr>
        <p:txBody>
          <a:bodyPr wrap="none" rtlCol="0">
            <a:spAutoFit/>
          </a:bodyPr>
          <a:lstStyle/>
          <a:p>
            <a:pPr algn="ctr"/>
            <a:r>
              <a:rPr lang="en-US" sz="2800" b="1"/>
              <a:t>MySQL</a:t>
            </a:r>
          </a:p>
        </p:txBody>
      </p:sp>
      <p:pic>
        <p:nvPicPr>
          <p:cNvPr id="4" name="Picture 3">
            <a:extLst>
              <a:ext uri="{FF2B5EF4-FFF2-40B4-BE49-F238E27FC236}">
                <a16:creationId xmlns:a16="http://schemas.microsoft.com/office/drawing/2014/main" id="{A51A27AA-35D9-DCF8-C6C9-C3B5A6A93BDF}"/>
              </a:ext>
            </a:extLst>
          </p:cNvPr>
          <p:cNvPicPr>
            <a:picLocks noChangeAspect="1"/>
          </p:cNvPicPr>
          <p:nvPr/>
        </p:nvPicPr>
        <p:blipFill>
          <a:blip r:embed="rId2"/>
          <a:stretch>
            <a:fillRect/>
          </a:stretch>
        </p:blipFill>
        <p:spPr>
          <a:xfrm>
            <a:off x="1472473" y="1435095"/>
            <a:ext cx="9247054" cy="4951723"/>
          </a:xfrm>
          <a:prstGeom prst="rect">
            <a:avLst/>
          </a:prstGeom>
        </p:spPr>
      </p:pic>
    </p:spTree>
    <p:extLst>
      <p:ext uri="{BB962C8B-B14F-4D97-AF65-F5344CB8AC3E}">
        <p14:creationId xmlns:p14="http://schemas.microsoft.com/office/powerpoint/2010/main" val="46623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8DBE3-183B-CE11-01CA-CB4057C9E9F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18DED85-7828-2065-DC54-8C6ED6E910BC}"/>
              </a:ext>
            </a:extLst>
          </p:cNvPr>
          <p:cNvSpPr txBox="1"/>
          <p:nvPr/>
        </p:nvSpPr>
        <p:spPr>
          <a:xfrm>
            <a:off x="5453628" y="471182"/>
            <a:ext cx="1307538" cy="523220"/>
          </a:xfrm>
          <a:prstGeom prst="rect">
            <a:avLst/>
          </a:prstGeom>
          <a:noFill/>
        </p:spPr>
        <p:txBody>
          <a:bodyPr wrap="none" rtlCol="0">
            <a:spAutoFit/>
          </a:bodyPr>
          <a:lstStyle/>
          <a:p>
            <a:pPr algn="ctr"/>
            <a:r>
              <a:rPr lang="en-US" sz="2800" b="1"/>
              <a:t>Express</a:t>
            </a:r>
          </a:p>
        </p:txBody>
      </p:sp>
      <p:pic>
        <p:nvPicPr>
          <p:cNvPr id="5" name="Picture 4">
            <a:extLst>
              <a:ext uri="{FF2B5EF4-FFF2-40B4-BE49-F238E27FC236}">
                <a16:creationId xmlns:a16="http://schemas.microsoft.com/office/drawing/2014/main" id="{662F821C-A976-6FCA-4039-B06488DE5578}"/>
              </a:ext>
            </a:extLst>
          </p:cNvPr>
          <p:cNvPicPr>
            <a:picLocks noChangeAspect="1"/>
          </p:cNvPicPr>
          <p:nvPr/>
        </p:nvPicPr>
        <p:blipFill>
          <a:blip r:embed="rId2"/>
          <a:stretch>
            <a:fillRect/>
          </a:stretch>
        </p:blipFill>
        <p:spPr>
          <a:xfrm>
            <a:off x="675740" y="1524765"/>
            <a:ext cx="5100958" cy="4653505"/>
          </a:xfrm>
          <a:prstGeom prst="rect">
            <a:avLst/>
          </a:prstGeom>
        </p:spPr>
      </p:pic>
      <p:pic>
        <p:nvPicPr>
          <p:cNvPr id="7" name="Picture 6">
            <a:extLst>
              <a:ext uri="{FF2B5EF4-FFF2-40B4-BE49-F238E27FC236}">
                <a16:creationId xmlns:a16="http://schemas.microsoft.com/office/drawing/2014/main" id="{D62C02DA-AE10-6D35-AC93-889AAAF49517}"/>
              </a:ext>
            </a:extLst>
          </p:cNvPr>
          <p:cNvPicPr>
            <a:picLocks noChangeAspect="1"/>
          </p:cNvPicPr>
          <p:nvPr/>
        </p:nvPicPr>
        <p:blipFill>
          <a:blip r:embed="rId3"/>
          <a:stretch>
            <a:fillRect/>
          </a:stretch>
        </p:blipFill>
        <p:spPr>
          <a:xfrm>
            <a:off x="6415302" y="1524764"/>
            <a:ext cx="5100958" cy="4653505"/>
          </a:xfrm>
          <a:prstGeom prst="rect">
            <a:avLst/>
          </a:prstGeom>
        </p:spPr>
      </p:pic>
    </p:spTree>
    <p:extLst>
      <p:ext uri="{BB962C8B-B14F-4D97-AF65-F5344CB8AC3E}">
        <p14:creationId xmlns:p14="http://schemas.microsoft.com/office/powerpoint/2010/main" val="3105073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91158-FBE4-2187-A3F4-E2A3DEDACE3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874A9B0-F630-4E0E-4BFD-7AB698E7DD1D}"/>
              </a:ext>
            </a:extLst>
          </p:cNvPr>
          <p:cNvSpPr txBox="1"/>
          <p:nvPr/>
        </p:nvSpPr>
        <p:spPr>
          <a:xfrm>
            <a:off x="5453628" y="471182"/>
            <a:ext cx="1307538" cy="523220"/>
          </a:xfrm>
          <a:prstGeom prst="rect">
            <a:avLst/>
          </a:prstGeom>
          <a:noFill/>
        </p:spPr>
        <p:txBody>
          <a:bodyPr wrap="none" rtlCol="0">
            <a:spAutoFit/>
          </a:bodyPr>
          <a:lstStyle/>
          <a:p>
            <a:pPr algn="ctr"/>
            <a:r>
              <a:rPr lang="en-US" sz="2800" b="1"/>
              <a:t>Express</a:t>
            </a:r>
          </a:p>
        </p:txBody>
      </p:sp>
      <p:pic>
        <p:nvPicPr>
          <p:cNvPr id="8" name="Picture 7">
            <a:extLst>
              <a:ext uri="{FF2B5EF4-FFF2-40B4-BE49-F238E27FC236}">
                <a16:creationId xmlns:a16="http://schemas.microsoft.com/office/drawing/2014/main" id="{AE23ADAC-0F26-10C4-F9D5-9ACDCF8B13BE}"/>
              </a:ext>
            </a:extLst>
          </p:cNvPr>
          <p:cNvPicPr>
            <a:picLocks noChangeAspect="1"/>
          </p:cNvPicPr>
          <p:nvPr/>
        </p:nvPicPr>
        <p:blipFill>
          <a:blip r:embed="rId2"/>
          <a:stretch>
            <a:fillRect/>
          </a:stretch>
        </p:blipFill>
        <p:spPr>
          <a:xfrm>
            <a:off x="696298" y="1776299"/>
            <a:ext cx="4999924" cy="3687887"/>
          </a:xfrm>
          <a:prstGeom prst="rect">
            <a:avLst/>
          </a:prstGeom>
        </p:spPr>
      </p:pic>
      <p:pic>
        <p:nvPicPr>
          <p:cNvPr id="10" name="Picture 9">
            <a:extLst>
              <a:ext uri="{FF2B5EF4-FFF2-40B4-BE49-F238E27FC236}">
                <a16:creationId xmlns:a16="http://schemas.microsoft.com/office/drawing/2014/main" id="{FB9730A2-067F-F09C-B437-583175CD5A88}"/>
              </a:ext>
            </a:extLst>
          </p:cNvPr>
          <p:cNvPicPr>
            <a:picLocks noChangeAspect="1"/>
          </p:cNvPicPr>
          <p:nvPr/>
        </p:nvPicPr>
        <p:blipFill>
          <a:blip r:embed="rId3"/>
          <a:stretch>
            <a:fillRect/>
          </a:stretch>
        </p:blipFill>
        <p:spPr>
          <a:xfrm>
            <a:off x="6495777" y="1776299"/>
            <a:ext cx="4999925" cy="3687887"/>
          </a:xfrm>
          <a:prstGeom prst="rect">
            <a:avLst/>
          </a:prstGeom>
        </p:spPr>
      </p:pic>
    </p:spTree>
    <p:extLst>
      <p:ext uri="{BB962C8B-B14F-4D97-AF65-F5344CB8AC3E}">
        <p14:creationId xmlns:p14="http://schemas.microsoft.com/office/powerpoint/2010/main" val="1416740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16553-1C29-9738-6F41-91BDA277DFF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6168881-BB0B-0A51-3376-B43CA1BEC2A6}"/>
              </a:ext>
            </a:extLst>
          </p:cNvPr>
          <p:cNvSpPr txBox="1"/>
          <p:nvPr/>
        </p:nvSpPr>
        <p:spPr>
          <a:xfrm>
            <a:off x="3850120" y="471182"/>
            <a:ext cx="4514570" cy="523220"/>
          </a:xfrm>
          <a:prstGeom prst="rect">
            <a:avLst/>
          </a:prstGeom>
          <a:noFill/>
        </p:spPr>
        <p:txBody>
          <a:bodyPr wrap="none" rtlCol="0">
            <a:spAutoFit/>
          </a:bodyPr>
          <a:lstStyle/>
          <a:p>
            <a:pPr algn="ctr"/>
            <a:r>
              <a:rPr lang="en-US" sz="2800" b="1"/>
              <a:t>AES,DES,RSA,ECC</a:t>
            </a:r>
            <a:r>
              <a:rPr lang="az-Latn-AZ" sz="2800" b="1"/>
              <a:t> və SHA-256</a:t>
            </a:r>
            <a:endParaRPr lang="en-US" sz="2800" b="1"/>
          </a:p>
        </p:txBody>
      </p:sp>
      <p:pic>
        <p:nvPicPr>
          <p:cNvPr id="4" name="Picture 3">
            <a:extLst>
              <a:ext uri="{FF2B5EF4-FFF2-40B4-BE49-F238E27FC236}">
                <a16:creationId xmlns:a16="http://schemas.microsoft.com/office/drawing/2014/main" id="{F8588B23-94E5-8B0D-C499-E033F1578956}"/>
              </a:ext>
            </a:extLst>
          </p:cNvPr>
          <p:cNvPicPr>
            <a:picLocks noChangeAspect="1"/>
          </p:cNvPicPr>
          <p:nvPr/>
        </p:nvPicPr>
        <p:blipFill>
          <a:blip r:embed="rId2"/>
          <a:stretch>
            <a:fillRect/>
          </a:stretch>
        </p:blipFill>
        <p:spPr>
          <a:xfrm>
            <a:off x="413658" y="1363209"/>
            <a:ext cx="5469203" cy="4131581"/>
          </a:xfrm>
          <a:prstGeom prst="rect">
            <a:avLst/>
          </a:prstGeom>
        </p:spPr>
      </p:pic>
      <p:pic>
        <p:nvPicPr>
          <p:cNvPr id="6" name="Picture 5">
            <a:extLst>
              <a:ext uri="{FF2B5EF4-FFF2-40B4-BE49-F238E27FC236}">
                <a16:creationId xmlns:a16="http://schemas.microsoft.com/office/drawing/2014/main" id="{4310C9C8-B820-072E-ED5D-CCDCC9625FCE}"/>
              </a:ext>
            </a:extLst>
          </p:cNvPr>
          <p:cNvPicPr>
            <a:picLocks noChangeAspect="1"/>
          </p:cNvPicPr>
          <p:nvPr/>
        </p:nvPicPr>
        <p:blipFill>
          <a:blip r:embed="rId3"/>
          <a:stretch>
            <a:fillRect/>
          </a:stretch>
        </p:blipFill>
        <p:spPr>
          <a:xfrm>
            <a:off x="6309141" y="1363208"/>
            <a:ext cx="5469202" cy="4131581"/>
          </a:xfrm>
          <a:prstGeom prst="rect">
            <a:avLst/>
          </a:prstGeom>
        </p:spPr>
      </p:pic>
    </p:spTree>
    <p:extLst>
      <p:ext uri="{BB962C8B-B14F-4D97-AF65-F5344CB8AC3E}">
        <p14:creationId xmlns:p14="http://schemas.microsoft.com/office/powerpoint/2010/main" val="251383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E4970C-62FF-32DB-ECD7-0ECA8DB580A4}"/>
              </a:ext>
            </a:extLst>
          </p:cNvPr>
          <p:cNvSpPr txBox="1"/>
          <p:nvPr/>
        </p:nvSpPr>
        <p:spPr>
          <a:xfrm>
            <a:off x="4619759" y="108855"/>
            <a:ext cx="2952482" cy="577850"/>
          </a:xfrm>
          <a:prstGeom prst="rect">
            <a:avLst/>
          </a:prstGeom>
          <a:noFill/>
        </p:spPr>
        <p:txBody>
          <a:bodyPr wrap="square">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GİRİŞ </a:t>
            </a:r>
            <a:endPar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03BB1ABC-C993-877B-4EE8-F5E6E84F1727}"/>
              </a:ext>
            </a:extLst>
          </p:cNvPr>
          <p:cNvCxnSpPr/>
          <p:nvPr/>
        </p:nvCxnSpPr>
        <p:spPr>
          <a:xfrm>
            <a:off x="425003" y="1142055"/>
            <a:ext cx="714723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5C4EB32-EB57-E59B-F422-CBA9033A0CA0}"/>
              </a:ext>
            </a:extLst>
          </p:cNvPr>
          <p:cNvSpPr txBox="1"/>
          <p:nvPr/>
        </p:nvSpPr>
        <p:spPr>
          <a:xfrm>
            <a:off x="425004" y="680389"/>
            <a:ext cx="6645498" cy="461665"/>
          </a:xfrm>
          <a:prstGeom prst="rect">
            <a:avLst/>
          </a:prstGeom>
          <a:noFill/>
        </p:spPr>
        <p:txBody>
          <a:bodyPr wrap="square" rtlCol="0">
            <a:spAutoFit/>
          </a:bodyPr>
          <a:lstStyle/>
          <a:p>
            <a:r>
              <a:rPr lang="az-Latn-AZ" sz="2400" dirty="0">
                <a:latin typeface="Arial" panose="020B0604020202020204" pitchFamily="34" charset="0"/>
                <a:cs typeface="Arial" panose="020B0604020202020204" pitchFamily="34" charset="0"/>
              </a:rPr>
              <a:t>Mövzunun aktuallığı</a:t>
            </a:r>
            <a:endParaRPr lang="en-US" sz="2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81E0D7B-9C3A-0212-706C-C97FC14DCEF6}"/>
              </a:ext>
            </a:extLst>
          </p:cNvPr>
          <p:cNvSpPr txBox="1"/>
          <p:nvPr/>
        </p:nvSpPr>
        <p:spPr>
          <a:xfrm>
            <a:off x="576061" y="1142055"/>
            <a:ext cx="10152039" cy="3266985"/>
          </a:xfrm>
          <a:prstGeom prst="rect">
            <a:avLst/>
          </a:prstGeom>
          <a:noFill/>
        </p:spPr>
        <p:txBody>
          <a:bodyPr wrap="square">
            <a:spAutoFit/>
          </a:bodyPr>
          <a:lstStyle/>
          <a:p>
            <a:pPr algn="just">
              <a:lnSpc>
                <a:spcPct val="150000"/>
              </a:lnSpc>
            </a:pPr>
            <a:r>
              <a:rPr lang="az-Latn-AZ" sz="20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Məlumat mübadiləsinin rəqəmsal mühitə keçidi və şəbəkə əlaqələrinin geniş yayılması müasir dövrdə məxfilik və bütövlük kimi təhlükəsizlik tələblərini mühüm məsələyə çevirmişdir. Xüsusilə, elektron sənədlərin ötürülməsi zamanı məlumatların sızması və müdaxilə riski əhəmiyyətli dərəcədə artmışdır. Kriptoqrafiyadan istifadə edərək təhlükəsiz sənəd mübadilə sistemlərinin işlənib hazırlanması bu səbəbdən aktuallaşır. Belə sistemlər sənəd mübadiləsi zamanı məlumatların şifrələnməsi, rəqəmsal imza mexanizmləri və təhlükəsizlik protokollarının komponentlərindən ibarətdir. </a:t>
            </a:r>
            <a:endParaRPr lang="en-US" sz="20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6BF43A9C-0896-D303-19E6-B501AE90F7AA}"/>
              </a:ext>
            </a:extLst>
          </p:cNvPr>
          <p:cNvSpPr txBox="1"/>
          <p:nvPr/>
        </p:nvSpPr>
        <p:spPr>
          <a:xfrm>
            <a:off x="576061" y="5005782"/>
            <a:ext cx="10303097" cy="1420325"/>
          </a:xfrm>
          <a:prstGeom prst="rect">
            <a:avLst/>
          </a:prstGeom>
          <a:noFill/>
        </p:spPr>
        <p:txBody>
          <a:bodyPr wrap="square">
            <a:spAutoFit/>
          </a:bodyPr>
          <a:lstStyle/>
          <a:p>
            <a:pPr algn="just">
              <a:lnSpc>
                <a:spcPct val="150000"/>
              </a:lnSpc>
              <a:spcAft>
                <a:spcPts val="1000"/>
              </a:spcAft>
            </a:pP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Tədqiqatın</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obyekti</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informasiya</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təhlükəsizliyinin</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təmin</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edilməsi</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üçün</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sənədlərin</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qorunması</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prosesləri</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və</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sistemləridir</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Predmeti</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isə</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sənəd</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mübadilə</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sistemində</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tətbiq</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olunan</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kriptoqrafik</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metodlar</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alqoritmlər</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və</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onların</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təhlükəsizlik</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təminatına</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təsiridir</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D08A4DF-6783-AB81-60A0-623F173794B5}"/>
              </a:ext>
            </a:extLst>
          </p:cNvPr>
          <p:cNvSpPr txBox="1"/>
          <p:nvPr/>
        </p:nvSpPr>
        <p:spPr>
          <a:xfrm>
            <a:off x="425003" y="4346075"/>
            <a:ext cx="6098146" cy="577850"/>
          </a:xfrm>
          <a:prstGeom prst="rect">
            <a:avLst/>
          </a:prstGeom>
          <a:noFill/>
        </p:spPr>
        <p:txBody>
          <a:bodyPr wrap="square">
            <a:spAutoFit/>
          </a:bodyPr>
          <a:lstStyle/>
          <a:p>
            <a:pPr algn="just">
              <a:lnSpc>
                <a:spcPct val="150000"/>
              </a:lnSpc>
              <a:spcAft>
                <a:spcPts val="1000"/>
              </a:spcAft>
            </a:pP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Tədqiqatın</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obyekti</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və</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predmeti</a:t>
            </a:r>
            <a:endParaRPr lang="az-Latn-AZ"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cxnSp>
        <p:nvCxnSpPr>
          <p:cNvPr id="18" name="Straight Connector 17">
            <a:extLst>
              <a:ext uri="{FF2B5EF4-FFF2-40B4-BE49-F238E27FC236}">
                <a16:creationId xmlns:a16="http://schemas.microsoft.com/office/drawing/2014/main" id="{43974042-9E4F-3950-8091-ECF7B8A60F51}"/>
              </a:ext>
            </a:extLst>
          </p:cNvPr>
          <p:cNvCxnSpPr>
            <a:cxnSpLocks/>
          </p:cNvCxnSpPr>
          <p:nvPr/>
        </p:nvCxnSpPr>
        <p:spPr>
          <a:xfrm>
            <a:off x="515960" y="4936804"/>
            <a:ext cx="70868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38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E43AB1-24F2-52CE-E776-0FF4A923FD18}"/>
              </a:ext>
            </a:extLst>
          </p:cNvPr>
          <p:cNvSpPr txBox="1"/>
          <p:nvPr/>
        </p:nvSpPr>
        <p:spPr>
          <a:xfrm>
            <a:off x="318215" y="1493376"/>
            <a:ext cx="11555570" cy="4862870"/>
          </a:xfrm>
          <a:prstGeom prst="rect">
            <a:avLst/>
          </a:prstGeom>
          <a:noFill/>
        </p:spPr>
        <p:txBody>
          <a:bodyPr wrap="square">
            <a:spAutoFit/>
          </a:bodyPr>
          <a:lstStyle/>
          <a:p>
            <a:pPr indent="457200" algn="just">
              <a:spcAft>
                <a:spcPts val="1000"/>
              </a:spcAft>
              <a:buNone/>
            </a:pPr>
            <a:r>
              <a:rPr lang="az-Latn-AZ"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Bu diplom işinin əsas məqsədi kriptoqrafik metodlar vasitəsilə sənədlərin təhlükəsiz mübadiləsini təmin edən sistemin prototipini hazırlamaqdır.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Məqsədə</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nail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olmaq</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üçün</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aşağıdakı</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vəzifələr</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müəyyən</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edilmişdir</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spcAft>
                <a:spcPts val="1000"/>
              </a:spcAft>
              <a:buFont typeface="+mj-lt"/>
              <a:buAutoNum type="arabicPeriod"/>
              <a:tabLst>
                <a:tab pos="318770" algn="l"/>
                <a:tab pos="457200" algn="l"/>
              </a:tabLst>
            </a:pP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Təhlükəsiz</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sənəd</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mübadilə</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sistemlərinin</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ümumi</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arxitekturasını</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və</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komponentlərini</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araşdırmaq</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spcAft>
                <a:spcPts val="1000"/>
              </a:spcAft>
              <a:buFont typeface="+mj-lt"/>
              <a:buAutoNum type="arabicPeriod"/>
              <a:tabLst>
                <a:tab pos="318770" algn="l"/>
                <a:tab pos="457200" algn="l"/>
              </a:tabLst>
            </a:pP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Kriptoqrafik</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üsullar</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və</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alqoritmlər</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simmetrik</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və</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assimmetrik</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şifrələmə</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rəqəmsal</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imzalar</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və</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ilə</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bağlı</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müasir</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elmi</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ədəbiyyatı</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təhlil</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etmək</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spcAft>
                <a:spcPts val="1000"/>
              </a:spcAft>
              <a:buFont typeface="+mj-lt"/>
              <a:buAutoNum type="arabicPeriod"/>
              <a:tabLst>
                <a:tab pos="318770" algn="l"/>
                <a:tab pos="457200" algn="l"/>
              </a:tabLst>
            </a:pP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Məlumat</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təhlükəsizliyi</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təhdidləri</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və</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kriptoqrafik</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standartlar</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məsələn</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AES, RSA, SHA)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mövzusunda</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tədqiqat</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aparmaq</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spcAft>
                <a:spcPts val="1000"/>
              </a:spcAft>
              <a:buFont typeface="+mj-lt"/>
              <a:buAutoNum type="arabicPeriod"/>
              <a:tabLst>
                <a:tab pos="318770" algn="l"/>
                <a:tab pos="457200" algn="l"/>
              </a:tabLst>
            </a:pP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Sənəd</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mübadilə</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sisteminin</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texniki</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spesifikasiyasını</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hazırlamaq</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və</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sistem</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arxitekturasını</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layihələndirmək</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spcAft>
                <a:spcPts val="1000"/>
              </a:spcAft>
              <a:buFont typeface="+mj-lt"/>
              <a:buAutoNum type="arabicPeriod"/>
              <a:tabLst>
                <a:tab pos="318770" algn="l"/>
                <a:tab pos="457200" algn="l"/>
              </a:tabLst>
            </a:pP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Proqram</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təminatının</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backend, frontend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istifadəçi</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interfeysi</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və</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verilənlər</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bazası</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hissələrini</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hazırlayaraq</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sistemin</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prototipini</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yaratmaq</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spcAft>
                <a:spcPts val="1000"/>
              </a:spcAft>
              <a:buFont typeface="+mj-lt"/>
              <a:buAutoNum type="arabicPeriod"/>
              <a:tabLst>
                <a:tab pos="318770" algn="l"/>
                <a:tab pos="457200" algn="l"/>
              </a:tabLst>
            </a:pP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Hazırlanan</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prototipi</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test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etmək</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onun</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funksionallığını</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qiymətləndirmək</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və</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nəticələri</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təhlil</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etmək</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9B1B8AC3-8717-59EF-DD99-FE7D65CCB3B8}"/>
              </a:ext>
            </a:extLst>
          </p:cNvPr>
          <p:cNvSpPr txBox="1"/>
          <p:nvPr/>
        </p:nvSpPr>
        <p:spPr>
          <a:xfrm>
            <a:off x="318215" y="684657"/>
            <a:ext cx="6098146" cy="461665"/>
          </a:xfrm>
          <a:prstGeom prst="rect">
            <a:avLst/>
          </a:prstGeom>
          <a:noFill/>
        </p:spPr>
        <p:txBody>
          <a:bodyPr wrap="square">
            <a:spAutoFit/>
          </a:bodyPr>
          <a:lstStyle/>
          <a:p>
            <a:r>
              <a:rPr lang="az-Latn-AZ" sz="24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Tədqiqatın məqsədi və vəzifələri</a:t>
            </a:r>
            <a:endParaRPr lang="en-US" sz="2400"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DA11D676-9443-20AB-1158-733123D37154}"/>
              </a:ext>
            </a:extLst>
          </p:cNvPr>
          <p:cNvCxnSpPr/>
          <p:nvPr/>
        </p:nvCxnSpPr>
        <p:spPr>
          <a:xfrm>
            <a:off x="463639" y="1300766"/>
            <a:ext cx="95947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182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55ED489-038D-DD07-EABF-04C88D116BB6}"/>
              </a:ext>
            </a:extLst>
          </p:cNvPr>
          <p:cNvSpPr txBox="1">
            <a:spLocks noGrp="1"/>
          </p:cNvSpPr>
          <p:nvPr>
            <p:ph type="title"/>
          </p:nvPr>
        </p:nvSpPr>
        <p:spPr>
          <a:xfrm>
            <a:off x="2407190" y="681037"/>
            <a:ext cx="11185820" cy="11445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az-Latn-AZ" sz="3000" b="1" dirty="0">
                <a:latin typeface="Times New Roman" panose="02020603050405020304" pitchFamily="18" charset="0"/>
                <a:ea typeface="Times New Roman" panose="02020603050405020304" pitchFamily="18" charset="0"/>
              </a:rPr>
              <a:t>Sənəd mübadilə sistemlərinin komponentləri</a:t>
            </a:r>
            <a:br>
              <a:rPr lang="en-US" sz="3000" b="1" dirty="0">
                <a:latin typeface="Times New Roman" panose="02020603050405020304" pitchFamily="18" charset="0"/>
                <a:ea typeface="Times New Roman" panose="02020603050405020304" pitchFamily="18" charset="0"/>
              </a:rPr>
            </a:br>
            <a:endParaRPr lang="en-US" sz="3000" dirty="0"/>
          </a:p>
        </p:txBody>
      </p:sp>
      <p:sp>
        <p:nvSpPr>
          <p:cNvPr id="4" name="Content Placeholder 2">
            <a:extLst>
              <a:ext uri="{FF2B5EF4-FFF2-40B4-BE49-F238E27FC236}">
                <a16:creationId xmlns:a16="http://schemas.microsoft.com/office/drawing/2014/main" id="{1735A4B6-88F3-59C5-592D-760726BEA89C}"/>
              </a:ext>
            </a:extLst>
          </p:cNvPr>
          <p:cNvSpPr txBox="1">
            <a:spLocks noGrp="1"/>
          </p:cNvSpPr>
          <p:nvPr>
            <p:ph idx="1"/>
          </p:nvPr>
        </p:nvSpPr>
        <p:spPr>
          <a:xfrm>
            <a:off x="838200" y="182562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2000" dirty="0">
                <a:latin typeface="Arial" panose="020B0604020202020204" pitchFamily="34" charset="0"/>
                <a:ea typeface="Calibri" panose="020F0502020204030204" pitchFamily="34" charset="0"/>
                <a:cs typeface="Arial" panose="020B0604020202020204" pitchFamily="34" charset="0"/>
              </a:rPr>
              <a:t>Sənəd </a:t>
            </a:r>
            <a:r>
              <a:rPr lang="ru-RU" sz="2000" dirty="0" err="1">
                <a:latin typeface="Arial" panose="020B0604020202020204" pitchFamily="34" charset="0"/>
                <a:ea typeface="Calibri" panose="020F0502020204030204" pitchFamily="34" charset="0"/>
                <a:cs typeface="Arial" panose="020B0604020202020204" pitchFamily="34" charset="0"/>
              </a:rPr>
              <a:t>mübadiləsini</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err="1">
                <a:latin typeface="Arial" panose="020B0604020202020204" pitchFamily="34" charset="0"/>
                <a:ea typeface="Calibri" panose="020F0502020204030204" pitchFamily="34" charset="0"/>
                <a:cs typeface="Arial" panose="020B0604020202020204" pitchFamily="34" charset="0"/>
              </a:rPr>
              <a:t>asanlaşdıran</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err="1">
                <a:latin typeface="Arial" panose="020B0604020202020204" pitchFamily="34" charset="0"/>
                <a:ea typeface="Calibri" panose="020F0502020204030204" pitchFamily="34" charset="0"/>
                <a:cs typeface="Arial" panose="020B0604020202020204" pitchFamily="34" charset="0"/>
              </a:rPr>
              <a:t>sistemlər</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err="1">
                <a:latin typeface="Arial" panose="020B0604020202020204" pitchFamily="34" charset="0"/>
                <a:ea typeface="Calibri" panose="020F0502020204030204" pitchFamily="34" charset="0"/>
                <a:cs typeface="Arial" panose="020B0604020202020204" pitchFamily="34" charset="0"/>
              </a:rPr>
              <a:t>sənədlərin</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err="1">
                <a:latin typeface="Arial" panose="020B0604020202020204" pitchFamily="34" charset="0"/>
                <a:ea typeface="Calibri" panose="020F0502020204030204" pitchFamily="34" charset="0"/>
                <a:cs typeface="Arial" panose="020B0604020202020204" pitchFamily="34" charset="0"/>
              </a:rPr>
              <a:t>təşkilatlara</a:t>
            </a:r>
            <a:r>
              <a:rPr lang="ru-RU" sz="2000" dirty="0">
                <a:latin typeface="Arial" panose="020B0604020202020204" pitchFamily="34" charset="0"/>
                <a:ea typeface="Calibri" panose="020F0502020204030204" pitchFamily="34" charset="0"/>
                <a:cs typeface="Arial" panose="020B0604020202020204" pitchFamily="34" charset="0"/>
              </a:rPr>
              <a:t> və </a:t>
            </a:r>
            <a:r>
              <a:rPr lang="ru-RU" sz="2000" dirty="0" err="1">
                <a:latin typeface="Arial" panose="020B0604020202020204" pitchFamily="34" charset="0"/>
                <a:ea typeface="Calibri" panose="020F0502020204030204" pitchFamily="34" charset="0"/>
                <a:cs typeface="Arial" panose="020B0604020202020204" pitchFamily="34" charset="0"/>
              </a:rPr>
              <a:t>şəxslərə</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err="1">
                <a:latin typeface="Arial" panose="020B0604020202020204" pitchFamily="34" charset="0"/>
                <a:ea typeface="Calibri" panose="020F0502020204030204" pitchFamily="34" charset="0"/>
                <a:cs typeface="Arial" panose="020B0604020202020204" pitchFamily="34" charset="0"/>
              </a:rPr>
              <a:t>çatdırılmasını</a:t>
            </a:r>
            <a:r>
              <a:rPr lang="ru-RU" sz="2000" dirty="0">
                <a:latin typeface="Arial" panose="020B0604020202020204" pitchFamily="34" charset="0"/>
                <a:ea typeface="Calibri" panose="020F0502020204030204" pitchFamily="34" charset="0"/>
                <a:cs typeface="Arial" panose="020B0604020202020204" pitchFamily="34" charset="0"/>
              </a:rPr>
              <a:t> və </a:t>
            </a:r>
            <a:r>
              <a:rPr lang="ru-RU" sz="2000" dirty="0" err="1">
                <a:latin typeface="Arial" panose="020B0604020202020204" pitchFamily="34" charset="0"/>
                <a:ea typeface="Calibri" panose="020F0502020204030204" pitchFamily="34" charset="0"/>
                <a:cs typeface="Arial" panose="020B0604020202020204" pitchFamily="34" charset="0"/>
              </a:rPr>
              <a:t>qəbulunu</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err="1">
                <a:latin typeface="Arial" panose="020B0604020202020204" pitchFamily="34" charset="0"/>
                <a:ea typeface="Calibri" panose="020F0502020204030204" pitchFamily="34" charset="0"/>
                <a:cs typeface="Arial" panose="020B0604020202020204" pitchFamily="34" charset="0"/>
              </a:rPr>
              <a:t>avtomatlaşdırmaq</a:t>
            </a:r>
            <a:r>
              <a:rPr lang="ru-RU" sz="2000" dirty="0">
                <a:latin typeface="Arial" panose="020B0604020202020204" pitchFamily="34" charset="0"/>
                <a:ea typeface="Calibri" panose="020F0502020204030204" pitchFamily="34" charset="0"/>
                <a:cs typeface="Arial" panose="020B0604020202020204" pitchFamily="34" charset="0"/>
              </a:rPr>
              <a:t> üçün </a:t>
            </a:r>
            <a:r>
              <a:rPr lang="ru-RU" sz="2000" dirty="0" err="1">
                <a:latin typeface="Arial" panose="020B0604020202020204" pitchFamily="34" charset="0"/>
                <a:ea typeface="Calibri" panose="020F0502020204030204" pitchFamily="34" charset="0"/>
                <a:cs typeface="Arial" panose="020B0604020202020204" pitchFamily="34" charset="0"/>
              </a:rPr>
              <a:t>yaradılmış</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err="1">
                <a:latin typeface="Arial" panose="020B0604020202020204" pitchFamily="34" charset="0"/>
                <a:ea typeface="Calibri" panose="020F0502020204030204" pitchFamily="34" charset="0"/>
                <a:cs typeface="Arial" panose="020B0604020202020204" pitchFamily="34" charset="0"/>
              </a:rPr>
              <a:t>texnoloji</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err="1">
                <a:latin typeface="Arial" panose="020B0604020202020204" pitchFamily="34" charset="0"/>
                <a:ea typeface="Calibri" panose="020F0502020204030204" pitchFamily="34" charset="0"/>
                <a:cs typeface="Arial" panose="020B0604020202020204" pitchFamily="34" charset="0"/>
              </a:rPr>
              <a:t>sistemlərdir</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err="1">
                <a:latin typeface="Arial" panose="020B0604020202020204" pitchFamily="34" charset="0"/>
                <a:ea typeface="Calibri" panose="020F0502020204030204" pitchFamily="34" charset="0"/>
                <a:cs typeface="Arial" panose="020B0604020202020204" pitchFamily="34" charset="0"/>
              </a:rPr>
              <a:t>Sistemlərin</a:t>
            </a:r>
            <a:r>
              <a:rPr lang="ru-RU" sz="2000" dirty="0">
                <a:latin typeface="Arial" panose="020B0604020202020204" pitchFamily="34" charset="0"/>
                <a:ea typeface="Calibri" panose="020F0502020204030204" pitchFamily="34" charset="0"/>
                <a:cs typeface="Arial" panose="020B0604020202020204" pitchFamily="34" charset="0"/>
              </a:rPr>
              <a:t> hər </a:t>
            </a:r>
            <a:r>
              <a:rPr lang="ru-RU" sz="2000" dirty="0" err="1">
                <a:latin typeface="Arial" panose="020B0604020202020204" pitchFamily="34" charset="0"/>
                <a:ea typeface="Calibri" panose="020F0502020204030204" pitchFamily="34" charset="0"/>
                <a:cs typeface="Arial" panose="020B0604020202020204" pitchFamily="34" charset="0"/>
              </a:rPr>
              <a:t>biri</a:t>
            </a:r>
            <a:r>
              <a:rPr lang="ru-RU" sz="2000" dirty="0">
                <a:latin typeface="Arial" panose="020B0604020202020204" pitchFamily="34" charset="0"/>
                <a:ea typeface="Calibri" panose="020F0502020204030204" pitchFamily="34" charset="0"/>
                <a:cs typeface="Arial" panose="020B0604020202020204" pitchFamily="34" charset="0"/>
              </a:rPr>
              <a:t> öz </a:t>
            </a:r>
            <a:r>
              <a:rPr lang="ru-RU" sz="2000" dirty="0" err="1">
                <a:latin typeface="Arial" panose="020B0604020202020204" pitchFamily="34" charset="0"/>
                <a:ea typeface="Calibri" panose="020F0502020204030204" pitchFamily="34" charset="0"/>
                <a:cs typeface="Arial" panose="020B0604020202020204" pitchFamily="34" charset="0"/>
              </a:rPr>
              <a:t>funksionallığına</a:t>
            </a:r>
            <a:r>
              <a:rPr lang="ru-RU" sz="2000" dirty="0">
                <a:latin typeface="Arial" panose="020B0604020202020204" pitchFamily="34" charset="0"/>
                <a:ea typeface="Calibri" panose="020F0502020204030204" pitchFamily="34" charset="0"/>
                <a:cs typeface="Arial" panose="020B0604020202020204" pitchFamily="34" charset="0"/>
              </a:rPr>
              <a:t> və </a:t>
            </a:r>
            <a:r>
              <a:rPr lang="ru-RU" sz="2000" dirty="0" err="1">
                <a:latin typeface="Arial" panose="020B0604020202020204" pitchFamily="34" charset="0"/>
                <a:ea typeface="Calibri" panose="020F0502020204030204" pitchFamily="34" charset="0"/>
                <a:cs typeface="Arial" panose="020B0604020202020204" pitchFamily="34" charset="0"/>
              </a:rPr>
              <a:t>sənədlərin</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err="1">
                <a:latin typeface="Arial" panose="020B0604020202020204" pitchFamily="34" charset="0"/>
                <a:ea typeface="Calibri" panose="020F0502020204030204" pitchFamily="34" charset="0"/>
                <a:cs typeface="Arial" panose="020B0604020202020204" pitchFamily="34" charset="0"/>
              </a:rPr>
              <a:t>təhlükəsizliyinə</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err="1">
                <a:latin typeface="Arial" panose="020B0604020202020204" pitchFamily="34" charset="0"/>
                <a:ea typeface="Calibri" panose="020F0502020204030204" pitchFamily="34" charset="0"/>
                <a:cs typeface="Arial" panose="020B0604020202020204" pitchFamily="34" charset="0"/>
              </a:rPr>
              <a:t>ehtiva</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err="1">
                <a:latin typeface="Arial" panose="020B0604020202020204" pitchFamily="34" charset="0"/>
                <a:ea typeface="Calibri" panose="020F0502020204030204" pitchFamily="34" charset="0"/>
                <a:cs typeface="Arial" panose="020B0604020202020204" pitchFamily="34" charset="0"/>
              </a:rPr>
              <a:t>verən</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err="1">
                <a:latin typeface="Arial" panose="020B0604020202020204" pitchFamily="34" charset="0"/>
                <a:ea typeface="Calibri" panose="020F0502020204030204" pitchFamily="34" charset="0"/>
                <a:cs typeface="Arial" panose="020B0604020202020204" pitchFamily="34" charset="0"/>
              </a:rPr>
              <a:t>xüsusiyyətlərə</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err="1">
                <a:latin typeface="Arial" panose="020B0604020202020204" pitchFamily="34" charset="0"/>
                <a:ea typeface="Calibri" panose="020F0502020204030204" pitchFamily="34" charset="0"/>
                <a:cs typeface="Arial" panose="020B0604020202020204" pitchFamily="34" charset="0"/>
              </a:rPr>
              <a:t>malikdir</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err="1">
                <a:latin typeface="Arial" panose="020B0604020202020204" pitchFamily="34" charset="0"/>
                <a:ea typeface="Calibri" panose="020F0502020204030204" pitchFamily="34" charset="0"/>
                <a:cs typeface="Arial" panose="020B0604020202020204" pitchFamily="34" charset="0"/>
              </a:rPr>
              <a:t>Aşağıda</a:t>
            </a:r>
            <a:r>
              <a:rPr lang="ru-RU" sz="2000" dirty="0">
                <a:latin typeface="Arial" panose="020B0604020202020204" pitchFamily="34" charset="0"/>
                <a:ea typeface="Calibri" panose="020F0502020204030204" pitchFamily="34" charset="0"/>
                <a:cs typeface="Arial" panose="020B0604020202020204" pitchFamily="34" charset="0"/>
              </a:rPr>
              <a:t> sənəd </a:t>
            </a:r>
            <a:r>
              <a:rPr lang="ru-RU" sz="2000" dirty="0" err="1">
                <a:latin typeface="Arial" panose="020B0604020202020204" pitchFamily="34" charset="0"/>
                <a:ea typeface="Calibri" panose="020F0502020204030204" pitchFamily="34" charset="0"/>
                <a:cs typeface="Arial" panose="020B0604020202020204" pitchFamily="34" charset="0"/>
              </a:rPr>
              <a:t>mübadiləsi</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err="1">
                <a:latin typeface="Arial" panose="020B0604020202020204" pitchFamily="34" charset="0"/>
                <a:ea typeface="Calibri" panose="020F0502020204030204" pitchFamily="34" charset="0"/>
                <a:cs typeface="Arial" panose="020B0604020202020204" pitchFamily="34" charset="0"/>
              </a:rPr>
              <a:t>sistemlərinin</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err="1">
                <a:latin typeface="Arial" panose="020B0604020202020204" pitchFamily="34" charset="0"/>
                <a:ea typeface="Calibri" panose="020F0502020204030204" pitchFamily="34" charset="0"/>
                <a:cs typeface="Arial" panose="020B0604020202020204" pitchFamily="34" charset="0"/>
              </a:rPr>
              <a:t>komponentləri</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err="1">
                <a:latin typeface="Arial" panose="020B0604020202020204" pitchFamily="34" charset="0"/>
                <a:ea typeface="Calibri" panose="020F0502020204030204" pitchFamily="34" charset="0"/>
                <a:cs typeface="Arial" panose="020B0604020202020204" pitchFamily="34" charset="0"/>
              </a:rPr>
              <a:t>təsvir</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err="1">
                <a:latin typeface="Arial" panose="020B0604020202020204" pitchFamily="34" charset="0"/>
                <a:ea typeface="Calibri" panose="020F0502020204030204" pitchFamily="34" charset="0"/>
                <a:cs typeface="Arial" panose="020B0604020202020204" pitchFamily="34" charset="0"/>
              </a:rPr>
              <a:t>edilmişdir</a:t>
            </a:r>
            <a:r>
              <a:rPr lang="az-Latn-AZ" sz="2000" dirty="0">
                <a:latin typeface="Arial" panose="020B0604020202020204" pitchFamily="34" charset="0"/>
                <a:ea typeface="Calibri" panose="020F0502020204030204" pitchFamily="34" charset="0"/>
                <a:cs typeface="Arial" panose="020B0604020202020204" pitchFamily="34" charset="0"/>
              </a:rPr>
              <a:t>.</a:t>
            </a:r>
          </a:p>
          <a:p>
            <a:r>
              <a:rPr lang="ru-RU" sz="2000" dirty="0" err="1">
                <a:latin typeface="Arial" panose="020B0604020202020204" pitchFamily="34" charset="0"/>
                <a:ea typeface="Calibri" panose="020F0502020204030204" pitchFamily="34" charset="0"/>
                <a:cs typeface="Arial" panose="020B0604020202020204" pitchFamily="34" charset="0"/>
              </a:rPr>
              <a:t>İstifadəçi</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err="1">
                <a:latin typeface="Arial" panose="020B0604020202020204" pitchFamily="34" charset="0"/>
                <a:ea typeface="Calibri" panose="020F0502020204030204" pitchFamily="34" charset="0"/>
                <a:cs typeface="Arial" panose="020B0604020202020204" pitchFamily="34" charset="0"/>
              </a:rPr>
              <a:t>interfeysi</a:t>
            </a:r>
            <a:endParaRPr lang="az-Latn-AZ" sz="2000" dirty="0">
              <a:latin typeface="Arial" panose="020B0604020202020204" pitchFamily="34" charset="0"/>
              <a:ea typeface="Calibri" panose="020F0502020204030204" pitchFamily="34" charset="0"/>
              <a:cs typeface="Arial" panose="020B0604020202020204" pitchFamily="34" charset="0"/>
            </a:endParaRPr>
          </a:p>
          <a:p>
            <a:r>
              <a:rPr lang="ru-RU" sz="2000" dirty="0" err="1">
                <a:latin typeface="Arial" panose="020B0604020202020204" pitchFamily="34" charset="0"/>
                <a:ea typeface="Calibri" panose="020F0502020204030204" pitchFamily="34" charset="0"/>
                <a:cs typeface="Arial" panose="020B0604020202020204" pitchFamily="34" charset="0"/>
              </a:rPr>
              <a:t>Girişə</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err="1">
                <a:latin typeface="Arial" panose="020B0604020202020204" pitchFamily="34" charset="0"/>
                <a:ea typeface="Calibri" panose="020F0502020204030204" pitchFamily="34" charset="0"/>
                <a:cs typeface="Arial" panose="020B0604020202020204" pitchFamily="34" charset="0"/>
              </a:rPr>
              <a:t>nəzarət</a:t>
            </a:r>
            <a:endParaRPr lang="az-Latn-AZ" sz="2000" dirty="0">
              <a:latin typeface="Arial" panose="020B0604020202020204" pitchFamily="34" charset="0"/>
              <a:ea typeface="Calibri" panose="020F0502020204030204" pitchFamily="34" charset="0"/>
              <a:cs typeface="Arial" panose="020B0604020202020204" pitchFamily="34" charset="0"/>
            </a:endParaRPr>
          </a:p>
          <a:p>
            <a:r>
              <a:rPr lang="ru-RU" sz="2000" dirty="0" err="1">
                <a:latin typeface="Arial" panose="020B0604020202020204" pitchFamily="34" charset="0"/>
                <a:ea typeface="Calibri" panose="020F0502020204030204" pitchFamily="34" charset="0"/>
                <a:cs typeface="Arial" panose="020B0604020202020204" pitchFamily="34" charset="0"/>
              </a:rPr>
              <a:t>Versiyaya</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err="1">
                <a:latin typeface="Arial" panose="020B0604020202020204" pitchFamily="34" charset="0"/>
                <a:ea typeface="Calibri" panose="020F0502020204030204" pitchFamily="34" charset="0"/>
                <a:cs typeface="Arial" panose="020B0604020202020204" pitchFamily="34" charset="0"/>
              </a:rPr>
              <a:t>nəzarət</a:t>
            </a:r>
            <a:r>
              <a:rPr lang="ru-RU" sz="2000" dirty="0">
                <a:latin typeface="Arial" panose="020B0604020202020204" pitchFamily="34" charset="0"/>
                <a:ea typeface="Calibri" panose="020F0502020204030204" pitchFamily="34" charset="0"/>
                <a:cs typeface="Arial" panose="020B0604020202020204" pitchFamily="34" charset="0"/>
              </a:rPr>
              <a:t> və </a:t>
            </a:r>
            <a:r>
              <a:rPr lang="ru-RU" sz="2000" dirty="0" err="1">
                <a:latin typeface="Arial" panose="020B0604020202020204" pitchFamily="34" charset="0"/>
                <a:ea typeface="Calibri" panose="020F0502020204030204" pitchFamily="34" charset="0"/>
                <a:cs typeface="Arial" panose="020B0604020202020204" pitchFamily="34" charset="0"/>
              </a:rPr>
              <a:t>audit</a:t>
            </a:r>
            <a:endParaRPr lang="az-Latn-AZ" sz="2000" dirty="0">
              <a:latin typeface="Arial" panose="020B0604020202020204" pitchFamily="34" charset="0"/>
              <a:ea typeface="Calibri" panose="020F0502020204030204" pitchFamily="34" charset="0"/>
              <a:cs typeface="Arial" panose="020B0604020202020204" pitchFamily="34" charset="0"/>
            </a:endParaRPr>
          </a:p>
          <a:p>
            <a:r>
              <a:rPr lang="ru-RU" sz="2000" dirty="0">
                <a:latin typeface="Arial" panose="020B0604020202020204" pitchFamily="34" charset="0"/>
                <a:ea typeface="Calibri" panose="020F0502020204030204" pitchFamily="34" charset="0"/>
                <a:cs typeface="Arial" panose="020B0604020202020204" pitchFamily="34" charset="0"/>
              </a:rPr>
              <a:t>İş </a:t>
            </a:r>
            <a:r>
              <a:rPr lang="ru-RU" sz="2000" dirty="0" err="1">
                <a:latin typeface="Arial" panose="020B0604020202020204" pitchFamily="34" charset="0"/>
                <a:ea typeface="Calibri" panose="020F0502020204030204" pitchFamily="34" charset="0"/>
                <a:cs typeface="Arial" panose="020B0604020202020204" pitchFamily="34" charset="0"/>
              </a:rPr>
              <a:t>axını</a:t>
            </a:r>
            <a:r>
              <a:rPr lang="ru-RU" sz="2000" dirty="0">
                <a:latin typeface="Arial" panose="020B0604020202020204" pitchFamily="34" charset="0"/>
                <a:ea typeface="Calibri" panose="020F0502020204030204" pitchFamily="34" charset="0"/>
                <a:cs typeface="Arial" panose="020B0604020202020204" pitchFamily="34" charset="0"/>
              </a:rPr>
              <a:t> və </a:t>
            </a:r>
            <a:r>
              <a:rPr lang="ru-RU" sz="2000" dirty="0" err="1">
                <a:latin typeface="Arial" panose="020B0604020202020204" pitchFamily="34" charset="0"/>
                <a:ea typeface="Calibri" panose="020F0502020204030204" pitchFamily="34" charset="0"/>
                <a:cs typeface="Arial" panose="020B0604020202020204" pitchFamily="34" charset="0"/>
              </a:rPr>
              <a:t>avtomatlaşdırma</a:t>
            </a:r>
            <a:endParaRPr lang="az-Latn-AZ" sz="18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2110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C4D496-6605-D4EF-ED3E-E987E798DED6}"/>
              </a:ext>
            </a:extLst>
          </p:cNvPr>
          <p:cNvSpPr>
            <a:spLocks noGrp="1"/>
          </p:cNvSpPr>
          <p:nvPr/>
        </p:nvSpPr>
        <p:spPr>
          <a:xfrm>
            <a:off x="1169737" y="1059448"/>
            <a:ext cx="9391315" cy="4739104"/>
          </a:xfrm>
          <a:prstGeom prst="rect">
            <a:avLst/>
          </a:prstGeom>
          <a:solidFill>
            <a:schemeClr val="bg1"/>
          </a:solidFill>
          <a:ln>
            <a:solidFill>
              <a:schemeClr val="bg1"/>
            </a:solidFill>
          </a:ln>
        </p:spPr>
        <p:txBody>
          <a:bodyPr vert="horz" lIns="91440" tIns="0" rIns="91440" bIns="0" rtlCol="0" anchor="ctr"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az-Latn-AZ" sz="20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1.</a:t>
            </a:r>
            <a:r>
              <a:rPr lang="tr-TR" sz="20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Bulud əsaslı sənəd mübadiləsi platformaları bu gün informasiya idarəçiliyi və kommunikasiya proseslərində mühüm yer tutur. Bu platformaların ən fərqli xüsusiyyətlərindən biri real vaxt rejimində əməkdaşlıq imkanıdır</a:t>
            </a:r>
            <a:r>
              <a:rPr lang="az-Latn-AZ" sz="20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r>
              <a:rPr lang="tr-TR" sz="20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 Giriş icazələri bu sistemlərin təhlükəsizliyinin vacib hissəsidir</a:t>
            </a:r>
            <a:r>
              <a:rPr lang="az-Latn-AZ" sz="20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br>
              <a:rPr lang="az-Latn-AZ" sz="2000" b="0" dirty="0">
                <a:solidFill>
                  <a:schemeClr val="tx1"/>
                </a:solidFill>
                <a:effectLst/>
                <a:latin typeface="Arial" panose="020B0604020202020204" pitchFamily="34" charset="0"/>
                <a:ea typeface="Calibri" panose="020F0502020204030204" pitchFamily="34" charset="0"/>
                <a:cs typeface="Arial" panose="020B0604020202020204" pitchFamily="34" charset="0"/>
              </a:rPr>
            </a:br>
            <a:br>
              <a:rPr lang="az-Latn-AZ" sz="2000" b="0" dirty="0">
                <a:solidFill>
                  <a:schemeClr val="tx1"/>
                </a:solidFill>
                <a:effectLst/>
                <a:latin typeface="Arial" panose="020B0604020202020204" pitchFamily="34" charset="0"/>
                <a:ea typeface="Calibri" panose="020F0502020204030204" pitchFamily="34" charset="0"/>
                <a:cs typeface="Arial" panose="020B0604020202020204" pitchFamily="34" charset="0"/>
              </a:rPr>
            </a:br>
            <a:r>
              <a:rPr lang="az-Latn-AZ" sz="20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2.</a:t>
            </a:r>
            <a:r>
              <a:rPr lang="tr-TR" sz="20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Blokçeyn əsaslı sənəd mübadiləsi sistemləri son illərdə informasiya təhlükəsizliyi və məlumatların bütövlüyü tələb olunan sahələrdə ön plana çıxan innovativ texnoloji həllər arasındadır. Blockchain əsaslı sənəd mübadiləsi sistemlərinin ən mühüm xüsusiyyətlərindən biri bütün qeydə alınmış əməliyyatların dəyişməz olması və geri izlənilə bilməsidir. </a:t>
            </a:r>
            <a:br>
              <a:rPr lang="az-Latn-AZ" sz="1800" b="0" dirty="0">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lang="en-US"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81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FC115C12-38A7-18A5-DF1A-947EF9158ED8}"/>
              </a:ext>
            </a:extLst>
          </p:cNvPr>
          <p:cNvSpPr txBox="1">
            <a:spLocks/>
          </p:cNvSpPr>
          <p:nvPr/>
        </p:nvSpPr>
        <p:spPr>
          <a:xfrm>
            <a:off x="1775233" y="899674"/>
            <a:ext cx="8641533" cy="5058651"/>
          </a:xfrm>
          <a:prstGeom prst="rect">
            <a:avLst/>
          </a:prstGeom>
        </p:spPr>
        <p:txBody>
          <a:bodyPr>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az-Latn-AZ" sz="1900" dirty="0">
                <a:solidFill>
                  <a:schemeClr val="tx1"/>
                </a:solidFill>
                <a:latin typeface="Arial" panose="020B0604020202020204" pitchFamily="34" charset="0"/>
                <a:cs typeface="Arial" panose="020B0604020202020204" pitchFamily="34" charset="0"/>
              </a:rPr>
              <a:t>3.</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Enterprise Content Management (ECM) sistemləri iri miqyaslı təşkilatlarda sənədlərin effektiv və mütəşəkkil idarə edilməsi üçün hazırlanmış hərtərəfli proqram platformalarıdır</a:t>
            </a:r>
            <a:r>
              <a:rPr lang="az-Latn-AZ" sz="1900" dirty="0">
                <a:solidFill>
                  <a:schemeClr val="tx1"/>
                </a:solidFill>
                <a:latin typeface="Arial" panose="020B0604020202020204" pitchFamily="34" charset="0"/>
                <a:ea typeface="Calibri" panose="020F0502020204030204" pitchFamily="34" charset="0"/>
                <a:cs typeface="Arial" panose="020B0604020202020204" pitchFamily="34" charset="0"/>
              </a:rPr>
              <a:t>.</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Bu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sistemlərin</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ən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mühüm</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xüsusiyyətlərindən</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biri iş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axınının</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avtomatlaşdırılmasının</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təmin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edilməsidir</a:t>
            </a:r>
            <a:r>
              <a:rPr lang="az-Latn-AZ" sz="1900" dirty="0">
                <a:solidFill>
                  <a:schemeClr val="tx1"/>
                </a:solidFill>
                <a:latin typeface="Arial" panose="020B0604020202020204" pitchFamily="34" charset="0"/>
                <a:ea typeface="Calibri" panose="020F0502020204030204" pitchFamily="34" charset="0"/>
                <a:cs typeface="Arial" panose="020B0604020202020204" pitchFamily="34" charset="0"/>
              </a:rPr>
              <a:t>.</a:t>
            </a:r>
          </a:p>
          <a:p>
            <a:endParaRPr lang="az-Latn-AZ" sz="1900" dirty="0">
              <a:solidFill>
                <a:schemeClr val="tx1"/>
              </a:solidFill>
              <a:latin typeface="Arial" panose="020B0604020202020204" pitchFamily="34" charset="0"/>
              <a:ea typeface="Calibri" panose="020F0502020204030204" pitchFamily="34" charset="0"/>
              <a:cs typeface="Arial" panose="020B0604020202020204" pitchFamily="34" charset="0"/>
            </a:endParaRPr>
          </a:p>
          <a:p>
            <a:r>
              <a:rPr lang="az-Latn-AZ" sz="1900" dirty="0">
                <a:solidFill>
                  <a:schemeClr val="tx1"/>
                </a:solidFill>
                <a:latin typeface="Arial" panose="020B0604020202020204" pitchFamily="34" charset="0"/>
                <a:ea typeface="Calibri" panose="020F0502020204030204" pitchFamily="34" charset="0"/>
                <a:cs typeface="Arial" panose="020B0604020202020204" pitchFamily="34" charset="0"/>
              </a:rPr>
              <a:t>4.</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Fayl</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Transfer Protokolu (FTP)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sistemləri</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İnternet və ya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şəxsi</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şəbəkələr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üzərindən</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faylları</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ötürmək</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üçün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istifadə</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edilən ən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əsas</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və geniş yayılmış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texnoloji</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infrastrukturlardan</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biridir. FTP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sistemlərinin</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ən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fərqləndirici</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xüsusiyyətlərindən</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biri onların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istifadəçi</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dostu və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sadə</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quruluşa</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malik olmasıdır. </a:t>
            </a:r>
            <a:endParaRPr lang="az-Latn-AZ" sz="1900" dirty="0">
              <a:solidFill>
                <a:schemeClr val="tx1"/>
              </a:solidFill>
              <a:latin typeface="Arial" panose="020B0604020202020204" pitchFamily="34" charset="0"/>
              <a:ea typeface="Calibri" panose="020F0502020204030204" pitchFamily="34" charset="0"/>
              <a:cs typeface="Arial" panose="020B0604020202020204" pitchFamily="34" charset="0"/>
            </a:endParaRPr>
          </a:p>
          <a:p>
            <a:endParaRPr lang="az-Latn-AZ" sz="1900" dirty="0">
              <a:solidFill>
                <a:schemeClr val="tx1"/>
              </a:solidFill>
              <a:latin typeface="Arial" panose="020B0604020202020204" pitchFamily="34" charset="0"/>
              <a:ea typeface="Calibri" panose="020F0502020204030204" pitchFamily="34" charset="0"/>
              <a:cs typeface="Arial" panose="020B0604020202020204" pitchFamily="34" charset="0"/>
            </a:endParaRPr>
          </a:p>
          <a:p>
            <a:r>
              <a:rPr lang="az-Latn-AZ" sz="1900" dirty="0">
                <a:solidFill>
                  <a:schemeClr val="tx1"/>
                </a:solidFill>
                <a:latin typeface="Arial" panose="020B0604020202020204" pitchFamily="34" charset="0"/>
                <a:ea typeface="Calibri" panose="020F0502020204030204" pitchFamily="34" charset="0"/>
                <a:cs typeface="Arial" panose="020B0604020202020204" pitchFamily="34" charset="0"/>
              </a:rPr>
              <a:t>5.</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Elektron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Məlumat</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Mübadiləsi (EDI)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sistemləri</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biznes</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proseslərində</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istifadə</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olunan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sənədlərin</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rəqəmsal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mühitdə</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standartlaşdırılmış</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formatlarda mübadiləsini təmin edən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qabaqcıl</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texnologiya</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həlləridir</a:t>
            </a:r>
            <a:r>
              <a:rPr lang="az-Latn-AZ" sz="1900" dirty="0">
                <a:solidFill>
                  <a:schemeClr val="tx1"/>
                </a:solidFill>
                <a:latin typeface="Arial" panose="020B0604020202020204" pitchFamily="34" charset="0"/>
                <a:ea typeface="Calibri" panose="020F0502020204030204" pitchFamily="34" charset="0"/>
                <a:cs typeface="Arial" panose="020B0604020202020204" pitchFamily="34" charset="0"/>
              </a:rPr>
              <a:t>.</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EDI-nin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əsas</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xüsusiyyətlərindən</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biri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proseslərin</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tam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avtomatik</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həyata </a:t>
            </a:r>
            <a:r>
              <a:rPr lang="tr-TR" sz="1900" dirty="0" err="1">
                <a:solidFill>
                  <a:schemeClr val="tx1"/>
                </a:solidFill>
                <a:latin typeface="Arial" panose="020B0604020202020204" pitchFamily="34" charset="0"/>
                <a:ea typeface="Calibri" panose="020F0502020204030204" pitchFamily="34" charset="0"/>
                <a:cs typeface="Arial" panose="020B0604020202020204" pitchFamily="34" charset="0"/>
              </a:rPr>
              <a:t>keçirilməsidir</a:t>
            </a:r>
            <a:r>
              <a:rPr lang="tr-TR" sz="1900" dirty="0">
                <a:solidFill>
                  <a:schemeClr val="tx1"/>
                </a:solidFill>
                <a:latin typeface="Arial" panose="020B0604020202020204" pitchFamily="34" charset="0"/>
                <a:ea typeface="Calibri" panose="020F0502020204030204" pitchFamily="34" charset="0"/>
                <a:cs typeface="Arial" panose="020B0604020202020204" pitchFamily="34" charset="0"/>
              </a:rPr>
              <a:t>. </a:t>
            </a:r>
            <a:endParaRPr lang="az-Latn-AZ" sz="1900" dirty="0">
              <a:solidFill>
                <a:schemeClr val="tx1"/>
              </a:solidFill>
              <a:latin typeface="Arial" panose="020B0604020202020204" pitchFamily="34" charset="0"/>
              <a:ea typeface="Calibri" panose="020F0502020204030204" pitchFamily="34" charset="0"/>
              <a:cs typeface="Arial" panose="020B0604020202020204" pitchFamily="34" charset="0"/>
            </a:endParaRPr>
          </a:p>
          <a:p>
            <a:endParaRPr lang="en-US" sz="2400" dirty="0">
              <a:solidFill>
                <a:schemeClr val="tx1"/>
              </a:solidFill>
            </a:endParaRPr>
          </a:p>
        </p:txBody>
      </p:sp>
    </p:spTree>
    <p:extLst>
      <p:ext uri="{BB962C8B-B14F-4D97-AF65-F5344CB8AC3E}">
        <p14:creationId xmlns:p14="http://schemas.microsoft.com/office/powerpoint/2010/main" val="4114682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B059B19-FDBC-D149-436E-7C197870ED57}"/>
              </a:ext>
            </a:extLst>
          </p:cNvPr>
          <p:cNvSpPr>
            <a:spLocks noGrp="1"/>
          </p:cNvSpPr>
          <p:nvPr/>
        </p:nvSpPr>
        <p:spPr>
          <a:xfrm>
            <a:off x="1227524" y="978309"/>
            <a:ext cx="10672740" cy="911503"/>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Arial" panose="020B0604020202020204" pitchFamily="34" charset="0"/>
              </a:defRPr>
            </a:lvl1pPr>
          </a:lstStyle>
          <a:p>
            <a:r>
              <a:rPr lang="az-Latn-AZ" dirty="0">
                <a:solidFill>
                  <a:schemeClr val="tx1"/>
                </a:solidFill>
                <a:latin typeface="Arial" panose="020B0604020202020204" pitchFamily="34" charset="0"/>
              </a:rPr>
              <a:t>Mərkəzləşdirilmiş və mərkəzləşdirilməmiş sistemlər</a:t>
            </a:r>
            <a:endParaRPr lang="en-US" dirty="0">
              <a:solidFill>
                <a:schemeClr val="tx1"/>
              </a:solidFill>
              <a:latin typeface="Arial" panose="020B0604020202020204" pitchFamily="34" charset="0"/>
            </a:endParaRPr>
          </a:p>
        </p:txBody>
      </p:sp>
      <p:sp>
        <p:nvSpPr>
          <p:cNvPr id="3" name="Content Placeholder 2">
            <a:extLst>
              <a:ext uri="{FF2B5EF4-FFF2-40B4-BE49-F238E27FC236}">
                <a16:creationId xmlns:a16="http://schemas.microsoft.com/office/drawing/2014/main" id="{D6A6F6C4-9FA7-F7DE-C310-10F4319DC75C}"/>
              </a:ext>
            </a:extLst>
          </p:cNvPr>
          <p:cNvSpPr txBox="1">
            <a:spLocks/>
          </p:cNvSpPr>
          <p:nvPr/>
        </p:nvSpPr>
        <p:spPr>
          <a:xfrm>
            <a:off x="1227524" y="2402046"/>
            <a:ext cx="9202214" cy="3497698"/>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400" dirty="0" err="1">
                <a:solidFill>
                  <a:schemeClr val="tx1"/>
                </a:solidFill>
                <a:latin typeface="Arial" panose="020B0604020202020204" pitchFamily="34" charset="0"/>
                <a:ea typeface="Calibri" panose="020F0502020204030204" pitchFamily="34" charset="0"/>
                <a:cs typeface="Arial" panose="020B0604020202020204" pitchFamily="34" charset="0"/>
              </a:rPr>
              <a:t>Mərkəzləşdirilmiş</a:t>
            </a:r>
            <a:r>
              <a:rPr lang="tr-TR" sz="24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2400" dirty="0" err="1">
                <a:solidFill>
                  <a:schemeClr val="tx1"/>
                </a:solidFill>
                <a:latin typeface="Arial" panose="020B0604020202020204" pitchFamily="34" charset="0"/>
                <a:ea typeface="Calibri" panose="020F0502020204030204" pitchFamily="34" charset="0"/>
                <a:cs typeface="Arial" panose="020B0604020202020204" pitchFamily="34" charset="0"/>
              </a:rPr>
              <a:t>blokçeyn</a:t>
            </a:r>
            <a:r>
              <a:rPr lang="tr-TR" sz="24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2400" dirty="0" err="1">
                <a:solidFill>
                  <a:schemeClr val="tx1"/>
                </a:solidFill>
                <a:latin typeface="Arial" panose="020B0604020202020204" pitchFamily="34" charset="0"/>
                <a:ea typeface="Calibri" panose="020F0502020204030204" pitchFamily="34" charset="0"/>
                <a:cs typeface="Arial" panose="020B0604020202020204" pitchFamily="34" charset="0"/>
              </a:rPr>
              <a:t>əsaslı</a:t>
            </a:r>
            <a:r>
              <a:rPr lang="tr-TR" sz="24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2400" dirty="0" err="1">
                <a:solidFill>
                  <a:schemeClr val="tx1"/>
                </a:solidFill>
                <a:latin typeface="Arial" panose="020B0604020202020204" pitchFamily="34" charset="0"/>
                <a:ea typeface="Calibri" panose="020F0502020204030204" pitchFamily="34" charset="0"/>
                <a:cs typeface="Arial" panose="020B0604020202020204" pitchFamily="34" charset="0"/>
              </a:rPr>
              <a:t>təhlükəsiz</a:t>
            </a:r>
            <a:r>
              <a:rPr lang="tr-TR" sz="2400" dirty="0">
                <a:solidFill>
                  <a:schemeClr val="tx1"/>
                </a:solidFill>
                <a:latin typeface="Arial" panose="020B0604020202020204" pitchFamily="34" charset="0"/>
                <a:ea typeface="Calibri" panose="020F0502020204030204" pitchFamily="34" charset="0"/>
                <a:cs typeface="Arial" panose="020B0604020202020204" pitchFamily="34" charset="0"/>
              </a:rPr>
              <a:t> sənəd mübadiləsi </a:t>
            </a:r>
            <a:r>
              <a:rPr lang="tr-TR" sz="2400" dirty="0" err="1">
                <a:solidFill>
                  <a:schemeClr val="tx1"/>
                </a:solidFill>
                <a:latin typeface="Arial" panose="020B0604020202020204" pitchFamily="34" charset="0"/>
                <a:ea typeface="Calibri" panose="020F0502020204030204" pitchFamily="34" charset="0"/>
                <a:cs typeface="Arial" panose="020B0604020202020204" pitchFamily="34" charset="0"/>
              </a:rPr>
              <a:t>sistemləri</a:t>
            </a:r>
            <a:r>
              <a:rPr lang="tr-TR" sz="24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2400" dirty="0" err="1">
                <a:solidFill>
                  <a:schemeClr val="tx1"/>
                </a:solidFill>
                <a:latin typeface="Arial" panose="020B0604020202020204" pitchFamily="34" charset="0"/>
                <a:ea typeface="Calibri" panose="020F0502020204030204" pitchFamily="34" charset="0"/>
                <a:cs typeface="Arial" panose="020B0604020202020204" pitchFamily="34" charset="0"/>
              </a:rPr>
              <a:t>sənədlərin</a:t>
            </a:r>
            <a:r>
              <a:rPr lang="tr-TR" sz="24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2400" dirty="0" err="1">
                <a:solidFill>
                  <a:schemeClr val="tx1"/>
                </a:solidFill>
                <a:latin typeface="Arial" panose="020B0604020202020204" pitchFamily="34" charset="0"/>
                <a:ea typeface="Calibri" panose="020F0502020204030204" pitchFamily="34" charset="0"/>
                <a:cs typeface="Arial" panose="020B0604020202020204" pitchFamily="34" charset="0"/>
              </a:rPr>
              <a:t>yüksək</a:t>
            </a:r>
            <a:r>
              <a:rPr lang="tr-TR" sz="24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2400" dirty="0" err="1">
                <a:solidFill>
                  <a:schemeClr val="tx1"/>
                </a:solidFill>
                <a:latin typeface="Arial" panose="020B0604020202020204" pitchFamily="34" charset="0"/>
                <a:ea typeface="Calibri" panose="020F0502020204030204" pitchFamily="34" charset="0"/>
                <a:cs typeface="Arial" panose="020B0604020202020204" pitchFamily="34" charset="0"/>
              </a:rPr>
              <a:t>təhlükəsizlik</a:t>
            </a:r>
            <a:r>
              <a:rPr lang="tr-TR" sz="2400" dirty="0">
                <a:solidFill>
                  <a:schemeClr val="tx1"/>
                </a:solidFill>
                <a:latin typeface="Arial" panose="020B0604020202020204" pitchFamily="34" charset="0"/>
                <a:ea typeface="Calibri" panose="020F0502020204030204" pitchFamily="34" charset="0"/>
                <a:cs typeface="Arial" panose="020B0604020202020204" pitchFamily="34" charset="0"/>
              </a:rPr>
              <a:t> standartlarına malik </a:t>
            </a:r>
            <a:r>
              <a:rPr lang="tr-TR" sz="2400" dirty="0" err="1">
                <a:solidFill>
                  <a:schemeClr val="tx1"/>
                </a:solidFill>
                <a:latin typeface="Arial" panose="020B0604020202020204" pitchFamily="34" charset="0"/>
                <a:ea typeface="Calibri" panose="020F0502020204030204" pitchFamily="34" charset="0"/>
                <a:cs typeface="Arial" panose="020B0604020202020204" pitchFamily="34" charset="0"/>
              </a:rPr>
              <a:t>tərəflər</a:t>
            </a:r>
            <a:r>
              <a:rPr lang="tr-TR" sz="2400" dirty="0">
                <a:solidFill>
                  <a:schemeClr val="tx1"/>
                </a:solidFill>
                <a:latin typeface="Arial" panose="020B0604020202020204" pitchFamily="34" charset="0"/>
                <a:ea typeface="Calibri" panose="020F0502020204030204" pitchFamily="34" charset="0"/>
                <a:cs typeface="Arial" panose="020B0604020202020204" pitchFamily="34" charset="0"/>
              </a:rPr>
              <a:t> arasında paylaşılmasını təmin edən </a:t>
            </a:r>
            <a:r>
              <a:rPr lang="tr-TR" sz="2400" dirty="0" err="1">
                <a:solidFill>
                  <a:schemeClr val="tx1"/>
                </a:solidFill>
                <a:latin typeface="Arial" panose="020B0604020202020204" pitchFamily="34" charset="0"/>
                <a:ea typeface="Calibri" panose="020F0502020204030204" pitchFamily="34" charset="0"/>
                <a:cs typeface="Arial" panose="020B0604020202020204" pitchFamily="34" charset="0"/>
              </a:rPr>
              <a:t>strukturlaşdırılmış</a:t>
            </a:r>
            <a:r>
              <a:rPr lang="tr-TR" sz="24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2400" dirty="0" err="1">
                <a:solidFill>
                  <a:schemeClr val="tx1"/>
                </a:solidFill>
                <a:latin typeface="Arial" panose="020B0604020202020204" pitchFamily="34" charset="0"/>
                <a:ea typeface="Calibri" panose="020F0502020204030204" pitchFamily="34" charset="0"/>
                <a:cs typeface="Arial" panose="020B0604020202020204" pitchFamily="34" charset="0"/>
              </a:rPr>
              <a:t>informasiya</a:t>
            </a:r>
            <a:r>
              <a:rPr lang="tr-TR" sz="24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2400" dirty="0" err="1">
                <a:solidFill>
                  <a:schemeClr val="tx1"/>
                </a:solidFill>
                <a:latin typeface="Arial" panose="020B0604020202020204" pitchFamily="34" charset="0"/>
                <a:ea typeface="Calibri" panose="020F0502020204030204" pitchFamily="34" charset="0"/>
                <a:cs typeface="Arial" panose="020B0604020202020204" pitchFamily="34" charset="0"/>
              </a:rPr>
              <a:t>texnologiyaları</a:t>
            </a:r>
            <a:r>
              <a:rPr lang="tr-TR" sz="24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2400" dirty="0" err="1">
                <a:solidFill>
                  <a:schemeClr val="tx1"/>
                </a:solidFill>
                <a:latin typeface="Arial" panose="020B0604020202020204" pitchFamily="34" charset="0"/>
                <a:ea typeface="Calibri" panose="020F0502020204030204" pitchFamily="34" charset="0"/>
                <a:cs typeface="Arial" panose="020B0604020202020204" pitchFamily="34" charset="0"/>
              </a:rPr>
              <a:t>arxitekturası</a:t>
            </a:r>
            <a:r>
              <a:rPr lang="tr-TR" sz="2400" dirty="0">
                <a:solidFill>
                  <a:schemeClr val="tx1"/>
                </a:solidFill>
                <a:latin typeface="Arial" panose="020B0604020202020204" pitchFamily="34" charset="0"/>
                <a:ea typeface="Calibri" panose="020F0502020204030204" pitchFamily="34" charset="0"/>
                <a:cs typeface="Arial" panose="020B0604020202020204" pitchFamily="34" charset="0"/>
              </a:rPr>
              <a:t> kimi </a:t>
            </a:r>
            <a:r>
              <a:rPr lang="tr-TR" sz="2400" dirty="0" err="1">
                <a:solidFill>
                  <a:schemeClr val="tx1"/>
                </a:solidFill>
                <a:latin typeface="Arial" panose="020B0604020202020204" pitchFamily="34" charset="0"/>
                <a:ea typeface="Calibri" panose="020F0502020204030204" pitchFamily="34" charset="0"/>
                <a:cs typeface="Arial" panose="020B0604020202020204" pitchFamily="34" charset="0"/>
              </a:rPr>
              <a:t>müəyyən</a:t>
            </a:r>
            <a:r>
              <a:rPr lang="tr-TR" sz="2400" dirty="0">
                <a:solidFill>
                  <a:schemeClr val="tx1"/>
                </a:solidFill>
                <a:latin typeface="Arial" panose="020B0604020202020204" pitchFamily="34" charset="0"/>
                <a:ea typeface="Calibri" panose="020F0502020204030204" pitchFamily="34" charset="0"/>
                <a:cs typeface="Arial" panose="020B0604020202020204" pitchFamily="34" charset="0"/>
              </a:rPr>
              <a:t> edilə bilər. Belə </a:t>
            </a:r>
            <a:r>
              <a:rPr lang="tr-TR" sz="2400" dirty="0" err="1">
                <a:solidFill>
                  <a:schemeClr val="tx1"/>
                </a:solidFill>
                <a:latin typeface="Arial" panose="020B0604020202020204" pitchFamily="34" charset="0"/>
                <a:ea typeface="Calibri" panose="020F0502020204030204" pitchFamily="34" charset="0"/>
                <a:cs typeface="Arial" panose="020B0604020202020204" pitchFamily="34" charset="0"/>
              </a:rPr>
              <a:t>sistemlərin</a:t>
            </a:r>
            <a:r>
              <a:rPr lang="tr-TR" sz="24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2400" dirty="0" err="1">
                <a:solidFill>
                  <a:schemeClr val="tx1"/>
                </a:solidFill>
                <a:latin typeface="Arial" panose="020B0604020202020204" pitchFamily="34" charset="0"/>
                <a:ea typeface="Calibri" panose="020F0502020204030204" pitchFamily="34" charset="0"/>
                <a:cs typeface="Arial" panose="020B0604020202020204" pitchFamily="34" charset="0"/>
              </a:rPr>
              <a:t>əsas</a:t>
            </a:r>
            <a:r>
              <a:rPr lang="tr-TR" sz="24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2400" dirty="0" err="1">
                <a:solidFill>
                  <a:schemeClr val="tx1"/>
                </a:solidFill>
                <a:latin typeface="Arial" panose="020B0604020202020204" pitchFamily="34" charset="0"/>
                <a:ea typeface="Calibri" panose="020F0502020204030204" pitchFamily="34" charset="0"/>
                <a:cs typeface="Arial" panose="020B0604020202020204" pitchFamily="34" charset="0"/>
              </a:rPr>
              <a:t>komponentləri</a:t>
            </a:r>
            <a:r>
              <a:rPr lang="tr-TR" sz="2400" dirty="0">
                <a:solidFill>
                  <a:schemeClr val="tx1"/>
                </a:solidFill>
                <a:latin typeface="Arial" panose="020B0604020202020204" pitchFamily="34" charset="0"/>
                <a:ea typeface="Calibri" panose="020F0502020204030204" pitchFamily="34" charset="0"/>
                <a:cs typeface="Arial" panose="020B0604020202020204" pitchFamily="34" charset="0"/>
              </a:rPr>
              <a:t> sistemin </a:t>
            </a:r>
            <a:r>
              <a:rPr lang="tr-TR" sz="2400" dirty="0" err="1">
                <a:solidFill>
                  <a:schemeClr val="tx1"/>
                </a:solidFill>
                <a:latin typeface="Arial" panose="020B0604020202020204" pitchFamily="34" charset="0"/>
                <a:ea typeface="Calibri" panose="020F0502020204030204" pitchFamily="34" charset="0"/>
                <a:cs typeface="Arial" panose="020B0604020202020204" pitchFamily="34" charset="0"/>
              </a:rPr>
              <a:t>funksionallığını</a:t>
            </a:r>
            <a:r>
              <a:rPr lang="tr-TR" sz="2400" dirty="0">
                <a:solidFill>
                  <a:schemeClr val="tx1"/>
                </a:solidFill>
                <a:latin typeface="Arial" panose="020B0604020202020204" pitchFamily="34" charset="0"/>
                <a:ea typeface="Calibri" panose="020F0502020204030204" pitchFamily="34" charset="0"/>
                <a:cs typeface="Arial" panose="020B0604020202020204" pitchFamily="34" charset="0"/>
              </a:rPr>
              <a:t> və </a:t>
            </a:r>
            <a:r>
              <a:rPr lang="tr-TR" sz="2400" dirty="0" err="1">
                <a:solidFill>
                  <a:schemeClr val="tx1"/>
                </a:solidFill>
                <a:latin typeface="Arial" panose="020B0604020202020204" pitchFamily="34" charset="0"/>
                <a:ea typeface="Calibri" panose="020F0502020204030204" pitchFamily="34" charset="0"/>
                <a:cs typeface="Arial" panose="020B0604020202020204" pitchFamily="34" charset="0"/>
              </a:rPr>
              <a:t>etibarlılığını</a:t>
            </a:r>
            <a:r>
              <a:rPr lang="tr-TR" sz="2400" dirty="0">
                <a:solidFill>
                  <a:schemeClr val="tx1"/>
                </a:solidFill>
                <a:latin typeface="Arial" panose="020B0604020202020204" pitchFamily="34" charset="0"/>
                <a:ea typeface="Calibri" panose="020F0502020204030204" pitchFamily="34" charset="0"/>
                <a:cs typeface="Arial" panose="020B0604020202020204" pitchFamily="34" charset="0"/>
              </a:rPr>
              <a:t> təmin </a:t>
            </a:r>
            <a:r>
              <a:rPr lang="tr-TR" sz="2400" dirty="0" err="1">
                <a:solidFill>
                  <a:schemeClr val="tx1"/>
                </a:solidFill>
                <a:latin typeface="Arial" panose="020B0604020202020204" pitchFamily="34" charset="0"/>
                <a:ea typeface="Calibri" panose="020F0502020204030204" pitchFamily="34" charset="0"/>
                <a:cs typeface="Arial" panose="020B0604020202020204" pitchFamily="34" charset="0"/>
              </a:rPr>
              <a:t>etmək</a:t>
            </a:r>
            <a:r>
              <a:rPr lang="tr-TR" sz="2400" dirty="0">
                <a:solidFill>
                  <a:schemeClr val="tx1"/>
                </a:solidFill>
                <a:latin typeface="Arial" panose="020B0604020202020204" pitchFamily="34" charset="0"/>
                <a:ea typeface="Calibri" panose="020F0502020204030204" pitchFamily="34" charset="0"/>
                <a:cs typeface="Arial" panose="020B0604020202020204" pitchFamily="34" charset="0"/>
              </a:rPr>
              <a:t> üçün bir-birini tamamlayan </a:t>
            </a:r>
            <a:r>
              <a:rPr lang="tr-TR" sz="2400" dirty="0" err="1">
                <a:solidFill>
                  <a:schemeClr val="tx1"/>
                </a:solidFill>
                <a:latin typeface="Arial" panose="020B0604020202020204" pitchFamily="34" charset="0"/>
                <a:ea typeface="Calibri" panose="020F0502020204030204" pitchFamily="34" charset="0"/>
                <a:cs typeface="Arial" panose="020B0604020202020204" pitchFamily="34" charset="0"/>
              </a:rPr>
              <a:t>modullardan</a:t>
            </a:r>
            <a:r>
              <a:rPr lang="tr-TR" sz="24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tr-TR" sz="2400" dirty="0" err="1">
                <a:solidFill>
                  <a:schemeClr val="tx1"/>
                </a:solidFill>
                <a:latin typeface="Arial" panose="020B0604020202020204" pitchFamily="34" charset="0"/>
                <a:ea typeface="Calibri" panose="020F0502020204030204" pitchFamily="34" charset="0"/>
                <a:cs typeface="Arial" panose="020B0604020202020204" pitchFamily="34" charset="0"/>
              </a:rPr>
              <a:t>ibarətdir</a:t>
            </a:r>
            <a:r>
              <a:rPr lang="tr-TR" sz="2400" dirty="0">
                <a:solidFill>
                  <a:schemeClr val="tx1"/>
                </a:solidFill>
                <a:latin typeface="Arial" panose="020B0604020202020204" pitchFamily="34" charset="0"/>
                <a:ea typeface="Calibri" panose="020F0502020204030204" pitchFamily="34" charset="0"/>
                <a:cs typeface="Arial" panose="020B0604020202020204" pitchFamily="34" charset="0"/>
              </a:rPr>
              <a:t>.</a:t>
            </a:r>
            <a:endParaRPr lang="en-US"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0" indent="0">
              <a:buFont typeface="Arial" panose="020B0604020202020204" pitchFamily="34" charset="0"/>
              <a:buNone/>
            </a:pPr>
            <a:endParaRPr lang="en-US" dirty="0">
              <a:solidFill>
                <a:schemeClr val="tx1"/>
              </a:solidFill>
            </a:endParaRPr>
          </a:p>
        </p:txBody>
      </p:sp>
    </p:spTree>
    <p:extLst>
      <p:ext uri="{BB962C8B-B14F-4D97-AF65-F5344CB8AC3E}">
        <p14:creationId xmlns:p14="http://schemas.microsoft.com/office/powerpoint/2010/main" val="1547761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BB1FF6D-39D5-4FD4-88AA-9C72947A02C4}"/>
              </a:ext>
            </a:extLst>
          </p:cNvPr>
          <p:cNvSpPr txBox="1">
            <a:spLocks/>
          </p:cNvSpPr>
          <p:nvPr/>
        </p:nvSpPr>
        <p:spPr>
          <a:xfrm>
            <a:off x="1365973" y="908783"/>
            <a:ext cx="8830235" cy="2520217"/>
          </a:xfrm>
          <a:prstGeom prst="rect">
            <a:avLst/>
          </a:prstGeom>
        </p:spPr>
        <p:txBody>
          <a:bodyPr/>
          <a:lst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a:lstStyle>
          <a:p>
            <a:r>
              <a:rPr lang="az-Latn-AZ" sz="3200" dirty="0">
                <a:solidFill>
                  <a:schemeClr val="tx1"/>
                </a:solidFill>
                <a:latin typeface="Arial" panose="020B0604020202020204" pitchFamily="34" charset="0"/>
                <a:cs typeface="Arial" panose="020B0604020202020204" pitchFamily="34" charset="0"/>
              </a:rPr>
              <a:t>Mərkəzləşdirilmiş sistemlərin üstünlükləri və dezavantajları</a:t>
            </a:r>
            <a:endParaRPr lang="en-US" sz="3200" dirty="0">
              <a:solidFill>
                <a:schemeClr val="tx1"/>
              </a:solidFill>
              <a:latin typeface="Arial" panose="020B0604020202020204" pitchFamily="34" charset="0"/>
              <a:cs typeface="Arial" panose="020B0604020202020204" pitchFamily="34" charset="0"/>
            </a:endParaRPr>
          </a:p>
        </p:txBody>
      </p:sp>
      <p:sp>
        <p:nvSpPr>
          <p:cNvPr id="4" name="Content Placeholder 4">
            <a:extLst>
              <a:ext uri="{FF2B5EF4-FFF2-40B4-BE49-F238E27FC236}">
                <a16:creationId xmlns:a16="http://schemas.microsoft.com/office/drawing/2014/main" id="{BADE94BA-B2D4-27ED-CA5C-9657C62659BA}"/>
              </a:ext>
            </a:extLst>
          </p:cNvPr>
          <p:cNvSpPr txBox="1">
            <a:spLocks/>
          </p:cNvSpPr>
          <p:nvPr/>
        </p:nvSpPr>
        <p:spPr>
          <a:xfrm>
            <a:off x="1995792" y="2635587"/>
            <a:ext cx="3283119" cy="3720337"/>
          </a:xfrm>
          <a:prstGeom prst="rect">
            <a:avLst/>
          </a:prstGeom>
        </p:spPr>
        <p:txBody>
          <a:bodyPr>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38328" lvl="1" indent="0">
              <a:buNone/>
            </a:pPr>
            <a:r>
              <a:rPr lang="az-Latn-AZ" dirty="0">
                <a:solidFill>
                  <a:schemeClr val="tx1"/>
                </a:solidFill>
                <a:latin typeface="Arial" panose="020B0604020202020204" pitchFamily="34" charset="0"/>
                <a:cs typeface="Arial" panose="020B0604020202020204" pitchFamily="34" charset="0"/>
              </a:rPr>
              <a:t>Üstünlükləri</a:t>
            </a:r>
          </a:p>
          <a:p>
            <a:pPr lvl="1"/>
            <a:r>
              <a:rPr lang="az-Latn-AZ" dirty="0">
                <a:solidFill>
                  <a:schemeClr val="tx1"/>
                </a:solidFill>
                <a:latin typeface="Arial" panose="020B0604020202020204" pitchFamily="34" charset="0"/>
                <a:cs typeface="Arial" panose="020B0604020202020204" pitchFamily="34" charset="0"/>
              </a:rPr>
              <a:t>Effektiv idarəetmə</a:t>
            </a:r>
            <a:endParaRPr lang="en-US" dirty="0">
              <a:solidFill>
                <a:schemeClr val="tx1"/>
              </a:solidFill>
              <a:latin typeface="Arial" panose="020B0604020202020204" pitchFamily="34" charset="0"/>
              <a:cs typeface="Arial" panose="020B0604020202020204" pitchFamily="34" charset="0"/>
            </a:endParaRPr>
          </a:p>
          <a:p>
            <a:pPr lvl="1"/>
            <a:r>
              <a:rPr lang="az-Latn-AZ" dirty="0">
                <a:solidFill>
                  <a:schemeClr val="tx1"/>
                </a:solidFill>
                <a:latin typeface="Arial" panose="020B0604020202020204" pitchFamily="34" charset="0"/>
                <a:cs typeface="Arial" panose="020B0604020202020204" pitchFamily="34" charset="0"/>
              </a:rPr>
              <a:t>Təhlükəsizlik və nəzarət</a:t>
            </a:r>
          </a:p>
          <a:p>
            <a:pPr lvl="1"/>
            <a:r>
              <a:rPr lang="az-Latn-AZ" dirty="0">
                <a:solidFill>
                  <a:schemeClr val="tx1"/>
                </a:solidFill>
                <a:latin typeface="Arial" panose="020B0604020202020204" pitchFamily="34" charset="0"/>
                <a:cs typeface="Arial" panose="020B0604020202020204" pitchFamily="34" charset="0"/>
              </a:rPr>
              <a:t>Daha az texniki resurs tələbi</a:t>
            </a:r>
          </a:p>
          <a:p>
            <a:pPr lvl="1"/>
            <a:r>
              <a:rPr lang="az-Latn-AZ" dirty="0">
                <a:solidFill>
                  <a:schemeClr val="tx1"/>
                </a:solidFill>
                <a:latin typeface="Arial" panose="020B0604020202020204" pitchFamily="34" charset="0"/>
                <a:cs typeface="Arial" panose="020B0604020202020204" pitchFamily="34" charset="0"/>
              </a:rPr>
              <a:t>Məlumatların inteqrasiyası</a:t>
            </a:r>
            <a:endParaRPr lang="en-US" dirty="0">
              <a:solidFill>
                <a:schemeClr val="tx1"/>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291C73E5-55FC-C9B4-A530-C6F79C6A0A2D}"/>
              </a:ext>
            </a:extLst>
          </p:cNvPr>
          <p:cNvSpPr txBox="1">
            <a:spLocks/>
          </p:cNvSpPr>
          <p:nvPr/>
        </p:nvSpPr>
        <p:spPr>
          <a:xfrm>
            <a:off x="6430211" y="2635586"/>
            <a:ext cx="3283119" cy="3720337"/>
          </a:xfrm>
          <a:prstGeom prst="rect">
            <a:avLst/>
          </a:prstGeom>
        </p:spPr>
        <p:txBody>
          <a:bodyPr>
            <a:normAutofit lnSpcReduction="10000"/>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38328" lvl="1" indent="0">
              <a:buNone/>
            </a:pPr>
            <a:r>
              <a:rPr lang="az-Latn-AZ" dirty="0">
                <a:solidFill>
                  <a:schemeClr val="tx1"/>
                </a:solidFill>
                <a:latin typeface="Arial" panose="020B0604020202020204" pitchFamily="34" charset="0"/>
                <a:cs typeface="Arial" panose="020B0604020202020204" pitchFamily="34" charset="0"/>
              </a:rPr>
              <a:t> Dezavantajları</a:t>
            </a:r>
          </a:p>
          <a:p>
            <a:pPr lvl="1"/>
            <a:r>
              <a:rPr lang="az-Latn-AZ" dirty="0">
                <a:solidFill>
                  <a:schemeClr val="tx1"/>
                </a:solidFill>
                <a:latin typeface="Arial" panose="020B0604020202020204" pitchFamily="34" charset="0"/>
                <a:cs typeface="Arial" panose="020B0604020202020204" pitchFamily="34" charset="0"/>
              </a:rPr>
              <a:t>Tək nöqtəli nasazlıq</a:t>
            </a:r>
            <a:endParaRPr lang="en-US" dirty="0">
              <a:solidFill>
                <a:schemeClr val="tx1"/>
              </a:solidFill>
              <a:latin typeface="Arial" panose="020B0604020202020204" pitchFamily="34" charset="0"/>
              <a:cs typeface="Arial" panose="020B0604020202020204" pitchFamily="34" charset="0"/>
            </a:endParaRPr>
          </a:p>
          <a:p>
            <a:pPr lvl="1"/>
            <a:r>
              <a:rPr lang="az-Latn-AZ" dirty="0">
                <a:solidFill>
                  <a:schemeClr val="tx1"/>
                </a:solidFill>
                <a:latin typeface="Arial" panose="020B0604020202020204" pitchFamily="34" charset="0"/>
                <a:cs typeface="Arial" panose="020B0604020202020204" pitchFamily="34" charset="0"/>
              </a:rPr>
              <a:t>Məlumatların gizliliyi və şəxsi məlumat riski</a:t>
            </a:r>
            <a:endParaRPr lang="en-US" dirty="0">
              <a:solidFill>
                <a:schemeClr val="tx1"/>
              </a:solidFill>
              <a:latin typeface="Arial" panose="020B0604020202020204" pitchFamily="34" charset="0"/>
              <a:cs typeface="Arial" panose="020B0604020202020204" pitchFamily="34" charset="0"/>
            </a:endParaRPr>
          </a:p>
          <a:p>
            <a:pPr lvl="1"/>
            <a:r>
              <a:rPr lang="az-Latn-AZ" dirty="0">
                <a:solidFill>
                  <a:schemeClr val="tx1"/>
                </a:solidFill>
                <a:latin typeface="Arial" panose="020B0604020202020204" pitchFamily="34" charset="0"/>
                <a:cs typeface="Arial" panose="020B0604020202020204" pitchFamily="34" charset="0"/>
              </a:rPr>
              <a:t>Texniki xidmətə və inzibati resurslara tam asılılıq</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9140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1285</Words>
  <Application>Microsoft Office PowerPoint</Application>
  <PresentationFormat>Widescreen</PresentationFormat>
  <Paragraphs>99</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Sənəd mübadilə sistemlərinin komponentləri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Elnur Quliyev</dc:creator>
  <cp:lastModifiedBy>İzzet Omarov</cp:lastModifiedBy>
  <cp:revision>23</cp:revision>
  <dcterms:created xsi:type="dcterms:W3CDTF">2025-06-12T21:29:47Z</dcterms:created>
  <dcterms:modified xsi:type="dcterms:W3CDTF">2025-06-23T23:34:34Z</dcterms:modified>
</cp:coreProperties>
</file>