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4"/>
  </p:sldMasterIdLst>
  <p:notesMasterIdLst>
    <p:notesMasterId r:id="rId71"/>
  </p:notesMasterIdLst>
  <p:sldIdLst>
    <p:sldId id="329" r:id="rId5"/>
    <p:sldId id="257" r:id="rId6"/>
    <p:sldId id="258" r:id="rId7"/>
    <p:sldId id="259" r:id="rId8"/>
    <p:sldId id="260" r:id="rId9"/>
    <p:sldId id="261" r:id="rId10"/>
    <p:sldId id="301" r:id="rId11"/>
    <p:sldId id="262" r:id="rId12"/>
    <p:sldId id="263" r:id="rId13"/>
    <p:sldId id="264" r:id="rId14"/>
    <p:sldId id="266" r:id="rId15"/>
    <p:sldId id="271" r:id="rId16"/>
    <p:sldId id="300" r:id="rId17"/>
    <p:sldId id="268" r:id="rId18"/>
    <p:sldId id="270" r:id="rId19"/>
    <p:sldId id="302" r:id="rId20"/>
    <p:sldId id="272" r:id="rId21"/>
    <p:sldId id="274" r:id="rId22"/>
    <p:sldId id="303" r:id="rId23"/>
    <p:sldId id="276" r:id="rId24"/>
    <p:sldId id="278" r:id="rId25"/>
    <p:sldId id="304" r:id="rId26"/>
    <p:sldId id="281" r:id="rId27"/>
    <p:sldId id="285" r:id="rId28"/>
    <p:sldId id="282" r:id="rId29"/>
    <p:sldId id="283" r:id="rId30"/>
    <p:sldId id="286" r:id="rId31"/>
    <p:sldId id="287" r:id="rId32"/>
    <p:sldId id="321" r:id="rId33"/>
    <p:sldId id="324" r:id="rId34"/>
    <p:sldId id="323" r:id="rId35"/>
    <p:sldId id="325" r:id="rId36"/>
    <p:sldId id="320" r:id="rId37"/>
    <p:sldId id="305" r:id="rId38"/>
    <p:sldId id="290" r:id="rId39"/>
    <p:sldId id="284" r:id="rId40"/>
    <p:sldId id="334" r:id="rId41"/>
    <p:sldId id="335" r:id="rId42"/>
    <p:sldId id="336" r:id="rId43"/>
    <p:sldId id="307" r:id="rId44"/>
    <p:sldId id="322" r:id="rId45"/>
    <p:sldId id="337" r:id="rId46"/>
    <p:sldId id="293" r:id="rId47"/>
    <p:sldId id="306" r:id="rId48"/>
    <p:sldId id="295" r:id="rId49"/>
    <p:sldId id="338" r:id="rId50"/>
    <p:sldId id="345" r:id="rId51"/>
    <p:sldId id="340" r:id="rId52"/>
    <p:sldId id="341" r:id="rId53"/>
    <p:sldId id="342" r:id="rId54"/>
    <p:sldId id="308" r:id="rId55"/>
    <p:sldId id="309" r:id="rId56"/>
    <p:sldId id="311" r:id="rId57"/>
    <p:sldId id="310" r:id="rId58"/>
    <p:sldId id="312" r:id="rId59"/>
    <p:sldId id="314" r:id="rId60"/>
    <p:sldId id="315" r:id="rId61"/>
    <p:sldId id="344" r:id="rId62"/>
    <p:sldId id="316" r:id="rId63"/>
    <p:sldId id="319" r:id="rId64"/>
    <p:sldId id="317" r:id="rId65"/>
    <p:sldId id="326" r:id="rId66"/>
    <p:sldId id="327" r:id="rId67"/>
    <p:sldId id="328" r:id="rId68"/>
    <p:sldId id="332" r:id="rId69"/>
    <p:sldId id="333" r:id="rId7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819E1D8-A99A-4538-A71D-2A8E8826DF48}" v="118" dt="2021-03-17T12:50:06.28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66" autoAdjust="0"/>
    <p:restoredTop sz="85805" autoAdjust="0"/>
  </p:normalViewPr>
  <p:slideViewPr>
    <p:cSldViewPr snapToGrid="0">
      <p:cViewPr>
        <p:scale>
          <a:sx n="32" d="100"/>
          <a:sy n="32" d="100"/>
        </p:scale>
        <p:origin x="44" y="388"/>
      </p:cViewPr>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47" d="100"/>
          <a:sy n="47" d="100"/>
        </p:scale>
        <p:origin x="2784" y="52"/>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theme" Target="theme/theme1.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microsoft.com/office/2015/10/relationships/revisionInfo" Target="revisionInfo.xml"/><Relationship Id="rId7" Type="http://schemas.openxmlformats.org/officeDocument/2006/relationships/slide" Target="slides/slide3.xml"/><Relationship Id="rId71" Type="http://schemas.openxmlformats.org/officeDocument/2006/relationships/notesMaster" Target="notesMasters/notesMaster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02T08:54:24.01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76,'1'-1,"-1"0,1 0,-1 0,1 0,0 0,-1 0,1 1,0-1,-1 0,1 0,0 1,0-1,0 0,0 1,0-1,0 1,0-1,0 1,0 0,0-1,0 1,23-8,-15 5,18-4,-1-1,18-9,-35 14,1-1,0 1,0 1,0 0,0 1,1-1,2 2,12-1,-1 2,13 2,-36-3,0 0,0-1,0 1,0 0,0 1,0-1,0 0,0 0,0 0,0 1,0-1,0 0,0 1,0-1,0 1,0-1,0 1,0 0,0-1,-1 1,1 0,0-1,0 1,-1 0,1 0,-1 0,1 0,-1 0,1 0,-1 0,1 0,-1 0,0 0,1 0,-1 0,0 0,0 0,0 0,0 0,0 0,0 0,0 0,0 0,0 0,-1 0,1 0,0 0,-1 0,1 0,-1 0,-1 6,-2-1,1 0,0 0,-1-1,0 1,-1-1,0 1,2-2,-1 0,0 0,0 0,-1-1,1 1,-1-1,0 0,0 0,0-1,0 0,0 1,-4 0,-2-1,0 0,0-1,-1 0,1-1,-10 0,2 0,11 0,1 0,-1 0,0 0,1-1,-1 0,1 0,0-1,-1 0,1-1,0 1,-4-4,0-2,11 8,0 0,0 0,0 0,0 0,0-1,0 1,-1 0,1 0,0 0,0 0,0 0,0 0,0 0,0-1,0 1,0 0,0 0,0 0,0 0,0 0,1 0,-1 0,0 0,0-1,0 1,0 0,0 0,0 0,0 0,0 0,0 0,0 0,0 0,0 0,0 0,1-1,-1 1,0 0,0 0,0 0,0 0,0 0,0 0,0 0,0 0,1 0,-1 0,0 0,0 0,24-1,-16 1,40 2,-7-1,33-3,-72 2,1-1,0 1,0-1,0 1,-1-1,1 0,0 0,-1-1,1 1,-1 0,1-1,-1 0,1 1,-1-1,1-1,-3 2,0 1,0 0,0 0,0-1,0 1,0 0,0-1,0 1,0 0,0 0,0-1,0 1,0 0,0 0,0-1,0 1,0 0,0 0,-1-1,1 1,0 0,0 0,0-1,0 1,-1 0,1 0,0 0,0 0,0-1,-1 1,1 0,0 0,0 0,-1 0,1 0,0 0,-1 0,1 0,0-1,0 1,-1 0,1 0,0 0,0 0,-1 0,1 1,0-1,-1 0,1 0,-17-2,17 2,-163 1,151-1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02T08:54:39.657"/>
    </inkml:context>
    <inkml:brush xml:id="br0">
      <inkml:brushProperty name="width" value="0.1" units="cm"/>
      <inkml:brushProperty name="height" value="0.1" units="cm"/>
      <inkml:brushProperty name="ignorePressure" value="1"/>
    </inkml:brush>
  </inkml:definitions>
  <inkml:trace contextRef="#ctx0" brushRef="#br0">289 1,'0'443,"0"-426</inkml:trace>
  <inkml:trace contextRef="#ctx0" brushRef="#br0" timeOffset="2373.43">0 213,'406'0,"-392"0,0 2,1 0,11 4,-10-3,-1 0,1-1,1 0,-1-2</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02T08:56:26.30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02T08:56:29.75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260 2,'0'6,"0"0,0 0,-1-1,0 1,0 0,0-1,-1 1,1-1,-3 5,3-8,-1 0,1 1,-1-1,0 0,0 1,0-1,0 0,0-1,0 1,-1 0,1-1,-1 1,1-1,-1 1,1-1,-1 0,0 0,0-1,1 1,-3 0,-18 2,-1-1,1-1,-1-1,1-1,-13-3,9-2,25 6,1 0,0-1,0 1,0-1,0 1,0-1,0 1,0-1,0 0,0 1,0-1,1 0,-1 0,0 1,0-1,1 0,-1 0,0 0,1 0,-1 0,1 0,-1 0,1 0,1 1,-1-1,0 0,0 1,0-1,1 0,-1 1,0-1,1 1,-1-1,0 1,1-1,-1 1,1-1,-1 1,0-1,1 1,-1 0,1-1,0 1,-1 0,1-1,-1 1,1 0,-1 0,1 0,0-1,-1 1,1 0,0 0,-1 0,1 0,25-3,-24 3,6-1,0 1,1-1,-1-1,0 1,0-2,0 1,0-1,0 0,0-1,-1 1,0-2,0 1,0-1,1 0,-8 4,0 1,1 0,-1 0,0 0,0 0,1-1,-1 1,0 0,0 0,1 0,-1-1,0 1,0 0,0 0,0-1,1 1,-1 0,0-1,0 1,0 0,0 0,0-1,0 1,0 0,0-1,0 1,0 0,0-1,0 1,0 0,0-1,0 1,0 0,0 0,0-1,0 1,0 0,-1-1,-12-4,-24 4,34 1,-52 1,61-1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02T08:56:58.468"/>
    </inkml:context>
    <inkml:brush xml:id="br0">
      <inkml:brushProperty name="width" value="0.1" units="cm"/>
      <inkml:brushProperty name="height" value="0.1" units="cm"/>
      <inkml:brushProperty name="ignorePressure" value="1"/>
    </inkml:brush>
  </inkml:definitions>
  <inkml:trace contextRef="#ctx0" brushRef="#br0">0 2,'0'0,"0"0,0 0,0 0,0 0,0 0,0 0,0 0,0 0,0 0,0 0,0 0,0 0,0 0,0 0,0 0,0 0,23 0,-15 0,-3-1,-1 1,0 0,1 0,-1 0,0 0,1 1,-1-1,0 1,0 0,1 1,-1-1,0 1,0 0,0 0,-1 0,1 0,0 1,-1-1,1 1,-1 0,23 20,-17-15,1 0,-1 1,4 5,-11-11,1 0,-1 1,0-1,0 0,-1 1,1-1,-1 1,1 0,-1-1,0 1,-1 0,1 0,0 1,0 11,1 33,-2 36,0-81,-1 0,-1 1,1-1,-1 0,1 0,-1 0,0 0,-1 0,1-1,-1 1,0 0,0-1,-38 41,34-39,-1 1,1-1,-1-1,0 1,-1-1,1-1,-1 1,1-2,-1 1,0-1,0 0,0-1,0 0,0 0,-1-1,10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02T08:57:09.09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6,'2'0,"2"0,2 0,1 0,2 0,-2 0,-5 0,-2-1,-3-2,-1 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02T08:57:11.441"/>
    </inkml:context>
    <inkml:brush xml:id="br0">
      <inkml:brushProperty name="width" value="0.1" units="cm"/>
      <inkml:brushProperty name="height" value="0.1" units="cm"/>
      <inkml:brushProperty name="ignorePressure" value="1"/>
    </inkml:brush>
  </inkml:definitions>
  <inkml:trace contextRef="#ctx0" brushRef="#br0">61 1,'0'0,"0"0,0 0,0 0,0 0,-5 8,-5 5,-3 0,2-3,2-2,2-3,3-3,2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AE3C21-C3CB-4B8D-9033-56C1B3CE75FA}" type="datetimeFigureOut">
              <a:rPr lang="en-US" smtClean="0"/>
              <a:t>3/17/2021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732C3C-A191-48C2-A7E8-9C96AF841A7A}" type="slidenum">
              <a:rPr lang="en-US" smtClean="0"/>
              <a:t>‹#›</a:t>
            </a:fld>
            <a:endParaRPr lang="en-US" dirty="0"/>
          </a:p>
        </p:txBody>
      </p:sp>
    </p:spTree>
    <p:extLst>
      <p:ext uri="{BB962C8B-B14F-4D97-AF65-F5344CB8AC3E}">
        <p14:creationId xmlns:p14="http://schemas.microsoft.com/office/powerpoint/2010/main" val="18563942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7732C3C-A191-48C2-A7E8-9C96AF841A7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905105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17732C3C-A191-48C2-A7E8-9C96AF841A7A}" type="slidenum">
              <a:rPr lang="en-US" smtClean="0"/>
              <a:t>10</a:t>
            </a:fld>
            <a:endParaRPr lang="en-US" dirty="0"/>
          </a:p>
        </p:txBody>
      </p:sp>
    </p:spTree>
    <p:extLst>
      <p:ext uri="{BB962C8B-B14F-4D97-AF65-F5344CB8AC3E}">
        <p14:creationId xmlns:p14="http://schemas.microsoft.com/office/powerpoint/2010/main" val="30928794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17732C3C-A191-48C2-A7E8-9C96AF841A7A}" type="slidenum">
              <a:rPr lang="en-US" smtClean="0"/>
              <a:t>11</a:t>
            </a:fld>
            <a:endParaRPr lang="en-US" dirty="0"/>
          </a:p>
        </p:txBody>
      </p:sp>
    </p:spTree>
    <p:extLst>
      <p:ext uri="{BB962C8B-B14F-4D97-AF65-F5344CB8AC3E}">
        <p14:creationId xmlns:p14="http://schemas.microsoft.com/office/powerpoint/2010/main" val="41741815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17732C3C-A191-48C2-A7E8-9C96AF841A7A}" type="slidenum">
              <a:rPr lang="en-US" smtClean="0"/>
              <a:t>12</a:t>
            </a:fld>
            <a:endParaRPr lang="en-US" dirty="0"/>
          </a:p>
        </p:txBody>
      </p:sp>
    </p:spTree>
    <p:extLst>
      <p:ext uri="{BB962C8B-B14F-4D97-AF65-F5344CB8AC3E}">
        <p14:creationId xmlns:p14="http://schemas.microsoft.com/office/powerpoint/2010/main" val="33275558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17732C3C-A191-48C2-A7E8-9C96AF841A7A}" type="slidenum">
              <a:rPr lang="en-US" smtClean="0"/>
              <a:t>13</a:t>
            </a:fld>
            <a:endParaRPr lang="en-US" dirty="0"/>
          </a:p>
        </p:txBody>
      </p:sp>
    </p:spTree>
    <p:extLst>
      <p:ext uri="{BB962C8B-B14F-4D97-AF65-F5344CB8AC3E}">
        <p14:creationId xmlns:p14="http://schemas.microsoft.com/office/powerpoint/2010/main" val="41326784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17732C3C-A191-48C2-A7E8-9C96AF841A7A}" type="slidenum">
              <a:rPr lang="en-US" smtClean="0"/>
              <a:t>14</a:t>
            </a:fld>
            <a:endParaRPr lang="en-US" dirty="0"/>
          </a:p>
        </p:txBody>
      </p:sp>
    </p:spTree>
    <p:extLst>
      <p:ext uri="{BB962C8B-B14F-4D97-AF65-F5344CB8AC3E}">
        <p14:creationId xmlns:p14="http://schemas.microsoft.com/office/powerpoint/2010/main" val="39463278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17732C3C-A191-48C2-A7E8-9C96AF841A7A}" type="slidenum">
              <a:rPr lang="en-US" smtClean="0"/>
              <a:t>15</a:t>
            </a:fld>
            <a:endParaRPr lang="en-US" dirty="0"/>
          </a:p>
        </p:txBody>
      </p:sp>
    </p:spTree>
    <p:extLst>
      <p:ext uri="{BB962C8B-B14F-4D97-AF65-F5344CB8AC3E}">
        <p14:creationId xmlns:p14="http://schemas.microsoft.com/office/powerpoint/2010/main" val="24486295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17732C3C-A191-48C2-A7E8-9C96AF841A7A}" type="slidenum">
              <a:rPr lang="en-US" smtClean="0"/>
              <a:t>16</a:t>
            </a:fld>
            <a:endParaRPr lang="en-US" dirty="0"/>
          </a:p>
        </p:txBody>
      </p:sp>
    </p:spTree>
    <p:extLst>
      <p:ext uri="{BB962C8B-B14F-4D97-AF65-F5344CB8AC3E}">
        <p14:creationId xmlns:p14="http://schemas.microsoft.com/office/powerpoint/2010/main" val="27193358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17732C3C-A191-48C2-A7E8-9C96AF841A7A}" type="slidenum">
              <a:rPr lang="en-US" smtClean="0"/>
              <a:t>17</a:t>
            </a:fld>
            <a:endParaRPr lang="en-US" dirty="0"/>
          </a:p>
        </p:txBody>
      </p:sp>
    </p:spTree>
    <p:extLst>
      <p:ext uri="{BB962C8B-B14F-4D97-AF65-F5344CB8AC3E}">
        <p14:creationId xmlns:p14="http://schemas.microsoft.com/office/powerpoint/2010/main" val="15728613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17732C3C-A191-48C2-A7E8-9C96AF841A7A}" type="slidenum">
              <a:rPr lang="en-US" smtClean="0"/>
              <a:t>18</a:t>
            </a:fld>
            <a:endParaRPr lang="en-US" dirty="0"/>
          </a:p>
        </p:txBody>
      </p:sp>
    </p:spTree>
    <p:extLst>
      <p:ext uri="{BB962C8B-B14F-4D97-AF65-F5344CB8AC3E}">
        <p14:creationId xmlns:p14="http://schemas.microsoft.com/office/powerpoint/2010/main" val="36531653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17732C3C-A191-48C2-A7E8-9C96AF841A7A}" type="slidenum">
              <a:rPr lang="en-US" smtClean="0"/>
              <a:t>19</a:t>
            </a:fld>
            <a:endParaRPr lang="en-US" dirty="0"/>
          </a:p>
        </p:txBody>
      </p:sp>
    </p:spTree>
    <p:extLst>
      <p:ext uri="{BB962C8B-B14F-4D97-AF65-F5344CB8AC3E}">
        <p14:creationId xmlns:p14="http://schemas.microsoft.com/office/powerpoint/2010/main" val="10352712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17732C3C-A191-48C2-A7E8-9C96AF841A7A}" type="slidenum">
              <a:rPr lang="en-US" smtClean="0"/>
              <a:t>2</a:t>
            </a:fld>
            <a:endParaRPr lang="en-US" dirty="0"/>
          </a:p>
        </p:txBody>
      </p:sp>
    </p:spTree>
    <p:extLst>
      <p:ext uri="{BB962C8B-B14F-4D97-AF65-F5344CB8AC3E}">
        <p14:creationId xmlns:p14="http://schemas.microsoft.com/office/powerpoint/2010/main" val="38433688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17732C3C-A191-48C2-A7E8-9C96AF841A7A}" type="slidenum">
              <a:rPr lang="en-US" smtClean="0"/>
              <a:t>20</a:t>
            </a:fld>
            <a:endParaRPr lang="en-US" dirty="0"/>
          </a:p>
        </p:txBody>
      </p:sp>
    </p:spTree>
    <p:extLst>
      <p:ext uri="{BB962C8B-B14F-4D97-AF65-F5344CB8AC3E}">
        <p14:creationId xmlns:p14="http://schemas.microsoft.com/office/powerpoint/2010/main" val="22520011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17732C3C-A191-48C2-A7E8-9C96AF841A7A}" type="slidenum">
              <a:rPr lang="en-US" smtClean="0"/>
              <a:t>21</a:t>
            </a:fld>
            <a:endParaRPr lang="en-US" dirty="0"/>
          </a:p>
        </p:txBody>
      </p:sp>
    </p:spTree>
    <p:extLst>
      <p:ext uri="{BB962C8B-B14F-4D97-AF65-F5344CB8AC3E}">
        <p14:creationId xmlns:p14="http://schemas.microsoft.com/office/powerpoint/2010/main" val="101367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17732C3C-A191-48C2-A7E8-9C96AF841A7A}" type="slidenum">
              <a:rPr lang="en-US" smtClean="0"/>
              <a:t>22</a:t>
            </a:fld>
            <a:endParaRPr lang="en-US" dirty="0"/>
          </a:p>
        </p:txBody>
      </p:sp>
    </p:spTree>
    <p:extLst>
      <p:ext uri="{BB962C8B-B14F-4D97-AF65-F5344CB8AC3E}">
        <p14:creationId xmlns:p14="http://schemas.microsoft.com/office/powerpoint/2010/main" val="12106808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17732C3C-A191-48C2-A7E8-9C96AF841A7A}" type="slidenum">
              <a:rPr lang="en-US" smtClean="0"/>
              <a:t>23</a:t>
            </a:fld>
            <a:endParaRPr lang="en-US" dirty="0"/>
          </a:p>
        </p:txBody>
      </p:sp>
    </p:spTree>
    <p:extLst>
      <p:ext uri="{BB962C8B-B14F-4D97-AF65-F5344CB8AC3E}">
        <p14:creationId xmlns:p14="http://schemas.microsoft.com/office/powerpoint/2010/main" val="20186311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17732C3C-A191-48C2-A7E8-9C96AF841A7A}" type="slidenum">
              <a:rPr lang="en-US" smtClean="0"/>
              <a:t>24</a:t>
            </a:fld>
            <a:endParaRPr lang="en-US" dirty="0"/>
          </a:p>
        </p:txBody>
      </p:sp>
    </p:spTree>
    <p:extLst>
      <p:ext uri="{BB962C8B-B14F-4D97-AF65-F5344CB8AC3E}">
        <p14:creationId xmlns:p14="http://schemas.microsoft.com/office/powerpoint/2010/main" val="33404821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17732C3C-A191-48C2-A7E8-9C96AF841A7A}" type="slidenum">
              <a:rPr lang="en-US" smtClean="0"/>
              <a:t>25</a:t>
            </a:fld>
            <a:endParaRPr lang="en-US" dirty="0"/>
          </a:p>
        </p:txBody>
      </p:sp>
    </p:spTree>
    <p:extLst>
      <p:ext uri="{BB962C8B-B14F-4D97-AF65-F5344CB8AC3E}">
        <p14:creationId xmlns:p14="http://schemas.microsoft.com/office/powerpoint/2010/main" val="2431863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17732C3C-A191-48C2-A7E8-9C96AF841A7A}" type="slidenum">
              <a:rPr lang="en-US" smtClean="0"/>
              <a:t>26</a:t>
            </a:fld>
            <a:endParaRPr lang="en-US" dirty="0"/>
          </a:p>
        </p:txBody>
      </p:sp>
    </p:spTree>
    <p:extLst>
      <p:ext uri="{BB962C8B-B14F-4D97-AF65-F5344CB8AC3E}">
        <p14:creationId xmlns:p14="http://schemas.microsoft.com/office/powerpoint/2010/main" val="20949238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17732C3C-A191-48C2-A7E8-9C96AF841A7A}" type="slidenum">
              <a:rPr lang="en-US" smtClean="0"/>
              <a:t>27</a:t>
            </a:fld>
            <a:endParaRPr lang="en-US" dirty="0"/>
          </a:p>
        </p:txBody>
      </p:sp>
    </p:spTree>
    <p:extLst>
      <p:ext uri="{BB962C8B-B14F-4D97-AF65-F5344CB8AC3E}">
        <p14:creationId xmlns:p14="http://schemas.microsoft.com/office/powerpoint/2010/main" val="77512590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17732C3C-A191-48C2-A7E8-9C96AF841A7A}" type="slidenum">
              <a:rPr lang="en-US" smtClean="0"/>
              <a:t>28</a:t>
            </a:fld>
            <a:endParaRPr lang="en-US" dirty="0"/>
          </a:p>
        </p:txBody>
      </p:sp>
    </p:spTree>
    <p:extLst>
      <p:ext uri="{BB962C8B-B14F-4D97-AF65-F5344CB8AC3E}">
        <p14:creationId xmlns:p14="http://schemas.microsoft.com/office/powerpoint/2010/main" val="9883712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17732C3C-A191-48C2-A7E8-9C96AF841A7A}" type="slidenum">
              <a:rPr lang="en-US" smtClean="0"/>
              <a:t>29</a:t>
            </a:fld>
            <a:endParaRPr lang="en-US" dirty="0"/>
          </a:p>
        </p:txBody>
      </p:sp>
    </p:spTree>
    <p:extLst>
      <p:ext uri="{BB962C8B-B14F-4D97-AF65-F5344CB8AC3E}">
        <p14:creationId xmlns:p14="http://schemas.microsoft.com/office/powerpoint/2010/main" val="20187945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17732C3C-A191-48C2-A7E8-9C96AF841A7A}" type="slidenum">
              <a:rPr lang="en-US" smtClean="0"/>
              <a:t>3</a:t>
            </a:fld>
            <a:endParaRPr lang="en-US" dirty="0"/>
          </a:p>
        </p:txBody>
      </p:sp>
    </p:spTree>
    <p:extLst>
      <p:ext uri="{BB962C8B-B14F-4D97-AF65-F5344CB8AC3E}">
        <p14:creationId xmlns:p14="http://schemas.microsoft.com/office/powerpoint/2010/main" val="18531903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17732C3C-A191-48C2-A7E8-9C96AF841A7A}" type="slidenum">
              <a:rPr lang="en-US" smtClean="0"/>
              <a:t>30</a:t>
            </a:fld>
            <a:endParaRPr lang="en-US" dirty="0"/>
          </a:p>
        </p:txBody>
      </p:sp>
    </p:spTree>
    <p:extLst>
      <p:ext uri="{BB962C8B-B14F-4D97-AF65-F5344CB8AC3E}">
        <p14:creationId xmlns:p14="http://schemas.microsoft.com/office/powerpoint/2010/main" val="25048190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17732C3C-A191-48C2-A7E8-9C96AF841A7A}" type="slidenum">
              <a:rPr lang="en-US" smtClean="0"/>
              <a:t>31</a:t>
            </a:fld>
            <a:endParaRPr lang="en-US" dirty="0"/>
          </a:p>
        </p:txBody>
      </p:sp>
    </p:spTree>
    <p:extLst>
      <p:ext uri="{BB962C8B-B14F-4D97-AF65-F5344CB8AC3E}">
        <p14:creationId xmlns:p14="http://schemas.microsoft.com/office/powerpoint/2010/main" val="296914511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17732C3C-A191-48C2-A7E8-9C96AF841A7A}" type="slidenum">
              <a:rPr lang="en-US" smtClean="0"/>
              <a:t>32</a:t>
            </a:fld>
            <a:endParaRPr lang="en-US" dirty="0"/>
          </a:p>
        </p:txBody>
      </p:sp>
    </p:spTree>
    <p:extLst>
      <p:ext uri="{BB962C8B-B14F-4D97-AF65-F5344CB8AC3E}">
        <p14:creationId xmlns:p14="http://schemas.microsoft.com/office/powerpoint/2010/main" val="219759656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17732C3C-A191-48C2-A7E8-9C96AF841A7A}" type="slidenum">
              <a:rPr lang="en-US" smtClean="0"/>
              <a:t>33</a:t>
            </a:fld>
            <a:endParaRPr lang="en-US" dirty="0"/>
          </a:p>
        </p:txBody>
      </p:sp>
    </p:spTree>
    <p:extLst>
      <p:ext uri="{BB962C8B-B14F-4D97-AF65-F5344CB8AC3E}">
        <p14:creationId xmlns:p14="http://schemas.microsoft.com/office/powerpoint/2010/main" val="123734869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17732C3C-A191-48C2-A7E8-9C96AF841A7A}" type="slidenum">
              <a:rPr lang="en-US" smtClean="0"/>
              <a:t>34</a:t>
            </a:fld>
            <a:endParaRPr lang="en-US" dirty="0"/>
          </a:p>
        </p:txBody>
      </p:sp>
    </p:spTree>
    <p:extLst>
      <p:ext uri="{BB962C8B-B14F-4D97-AF65-F5344CB8AC3E}">
        <p14:creationId xmlns:p14="http://schemas.microsoft.com/office/powerpoint/2010/main" val="262921540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17732C3C-A191-48C2-A7E8-9C96AF841A7A}" type="slidenum">
              <a:rPr lang="en-US" smtClean="0"/>
              <a:t>35</a:t>
            </a:fld>
            <a:endParaRPr lang="en-US" dirty="0"/>
          </a:p>
        </p:txBody>
      </p:sp>
    </p:spTree>
    <p:extLst>
      <p:ext uri="{BB962C8B-B14F-4D97-AF65-F5344CB8AC3E}">
        <p14:creationId xmlns:p14="http://schemas.microsoft.com/office/powerpoint/2010/main" val="361127902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17732C3C-A191-48C2-A7E8-9C96AF841A7A}" type="slidenum">
              <a:rPr lang="en-US" smtClean="0"/>
              <a:t>36</a:t>
            </a:fld>
            <a:endParaRPr lang="en-US" dirty="0"/>
          </a:p>
        </p:txBody>
      </p:sp>
    </p:spTree>
    <p:extLst>
      <p:ext uri="{BB962C8B-B14F-4D97-AF65-F5344CB8AC3E}">
        <p14:creationId xmlns:p14="http://schemas.microsoft.com/office/powerpoint/2010/main" val="167112814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7732C3C-A191-48C2-A7E8-9C96AF841A7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1541878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7732C3C-A191-48C2-A7E8-9C96AF841A7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2012377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7732C3C-A191-48C2-A7E8-9C96AF841A7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543042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17732C3C-A191-48C2-A7E8-9C96AF841A7A}" type="slidenum">
              <a:rPr lang="en-US" smtClean="0"/>
              <a:t>4</a:t>
            </a:fld>
            <a:endParaRPr lang="en-US" dirty="0"/>
          </a:p>
        </p:txBody>
      </p:sp>
    </p:spTree>
    <p:extLst>
      <p:ext uri="{BB962C8B-B14F-4D97-AF65-F5344CB8AC3E}">
        <p14:creationId xmlns:p14="http://schemas.microsoft.com/office/powerpoint/2010/main" val="336063133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17732C3C-A191-48C2-A7E8-9C96AF841A7A}" type="slidenum">
              <a:rPr lang="en-US" smtClean="0"/>
              <a:t>40</a:t>
            </a:fld>
            <a:endParaRPr lang="en-US" dirty="0"/>
          </a:p>
        </p:txBody>
      </p:sp>
    </p:spTree>
    <p:extLst>
      <p:ext uri="{BB962C8B-B14F-4D97-AF65-F5344CB8AC3E}">
        <p14:creationId xmlns:p14="http://schemas.microsoft.com/office/powerpoint/2010/main" val="275766202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7732C3C-A191-48C2-A7E8-9C96AF841A7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4192063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7732C3C-A191-48C2-A7E8-9C96AF841A7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3318771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17732C3C-A191-48C2-A7E8-9C96AF841A7A}" type="slidenum">
              <a:rPr lang="en-US" smtClean="0"/>
              <a:t>43</a:t>
            </a:fld>
            <a:endParaRPr lang="en-US" dirty="0"/>
          </a:p>
        </p:txBody>
      </p:sp>
    </p:spTree>
    <p:extLst>
      <p:ext uri="{BB962C8B-B14F-4D97-AF65-F5344CB8AC3E}">
        <p14:creationId xmlns:p14="http://schemas.microsoft.com/office/powerpoint/2010/main" val="409064837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17732C3C-A191-48C2-A7E8-9C96AF841A7A}" type="slidenum">
              <a:rPr lang="en-US" smtClean="0"/>
              <a:t>44</a:t>
            </a:fld>
            <a:endParaRPr lang="en-US" dirty="0"/>
          </a:p>
        </p:txBody>
      </p:sp>
    </p:spTree>
    <p:extLst>
      <p:ext uri="{BB962C8B-B14F-4D97-AF65-F5344CB8AC3E}">
        <p14:creationId xmlns:p14="http://schemas.microsoft.com/office/powerpoint/2010/main" val="137837040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7732C3C-A191-48C2-A7E8-9C96AF841A7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2114126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7732C3C-A191-48C2-A7E8-9C96AF841A7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6605582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17732C3C-A191-48C2-A7E8-9C96AF841A7A}" type="slidenum">
              <a:rPr lang="en-US" smtClean="0"/>
              <a:t>51</a:t>
            </a:fld>
            <a:endParaRPr lang="en-US" dirty="0"/>
          </a:p>
        </p:txBody>
      </p:sp>
    </p:spTree>
    <p:extLst>
      <p:ext uri="{BB962C8B-B14F-4D97-AF65-F5344CB8AC3E}">
        <p14:creationId xmlns:p14="http://schemas.microsoft.com/office/powerpoint/2010/main" val="282101026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17732C3C-A191-48C2-A7E8-9C96AF841A7A}" type="slidenum">
              <a:rPr lang="en-US" smtClean="0"/>
              <a:t>52</a:t>
            </a:fld>
            <a:endParaRPr lang="en-US" dirty="0"/>
          </a:p>
        </p:txBody>
      </p:sp>
    </p:spTree>
    <p:extLst>
      <p:ext uri="{BB962C8B-B14F-4D97-AF65-F5344CB8AC3E}">
        <p14:creationId xmlns:p14="http://schemas.microsoft.com/office/powerpoint/2010/main" val="101161341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17732C3C-A191-48C2-A7E8-9C96AF841A7A}" type="slidenum">
              <a:rPr lang="en-US" smtClean="0"/>
              <a:t>53</a:t>
            </a:fld>
            <a:endParaRPr lang="en-US" dirty="0"/>
          </a:p>
        </p:txBody>
      </p:sp>
    </p:spTree>
    <p:extLst>
      <p:ext uri="{BB962C8B-B14F-4D97-AF65-F5344CB8AC3E}">
        <p14:creationId xmlns:p14="http://schemas.microsoft.com/office/powerpoint/2010/main" val="18361713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17732C3C-A191-48C2-A7E8-9C96AF841A7A}" type="slidenum">
              <a:rPr lang="en-US" smtClean="0"/>
              <a:t>5</a:t>
            </a:fld>
            <a:endParaRPr lang="en-US" dirty="0"/>
          </a:p>
        </p:txBody>
      </p:sp>
    </p:spTree>
    <p:extLst>
      <p:ext uri="{BB962C8B-B14F-4D97-AF65-F5344CB8AC3E}">
        <p14:creationId xmlns:p14="http://schemas.microsoft.com/office/powerpoint/2010/main" val="1682259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17732C3C-A191-48C2-A7E8-9C96AF841A7A}" type="slidenum">
              <a:rPr lang="en-US" smtClean="0"/>
              <a:t>54</a:t>
            </a:fld>
            <a:endParaRPr lang="en-US" dirty="0"/>
          </a:p>
        </p:txBody>
      </p:sp>
    </p:spTree>
    <p:extLst>
      <p:ext uri="{BB962C8B-B14F-4D97-AF65-F5344CB8AC3E}">
        <p14:creationId xmlns:p14="http://schemas.microsoft.com/office/powerpoint/2010/main" val="409643158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17732C3C-A191-48C2-A7E8-9C96AF841A7A}" type="slidenum">
              <a:rPr lang="en-US" smtClean="0"/>
              <a:t>55</a:t>
            </a:fld>
            <a:endParaRPr lang="en-US" dirty="0"/>
          </a:p>
        </p:txBody>
      </p:sp>
    </p:spTree>
    <p:extLst>
      <p:ext uri="{BB962C8B-B14F-4D97-AF65-F5344CB8AC3E}">
        <p14:creationId xmlns:p14="http://schemas.microsoft.com/office/powerpoint/2010/main" val="269147697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17732C3C-A191-48C2-A7E8-9C96AF841A7A}" type="slidenum">
              <a:rPr lang="en-US" smtClean="0"/>
              <a:t>56</a:t>
            </a:fld>
            <a:endParaRPr lang="en-US" dirty="0"/>
          </a:p>
        </p:txBody>
      </p:sp>
    </p:spTree>
    <p:extLst>
      <p:ext uri="{BB962C8B-B14F-4D97-AF65-F5344CB8AC3E}">
        <p14:creationId xmlns:p14="http://schemas.microsoft.com/office/powerpoint/2010/main" val="364818304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17732C3C-A191-48C2-A7E8-9C96AF841A7A}" type="slidenum">
              <a:rPr lang="en-US" smtClean="0"/>
              <a:t>57</a:t>
            </a:fld>
            <a:endParaRPr lang="en-US" dirty="0"/>
          </a:p>
        </p:txBody>
      </p:sp>
    </p:spTree>
    <p:extLst>
      <p:ext uri="{BB962C8B-B14F-4D97-AF65-F5344CB8AC3E}">
        <p14:creationId xmlns:p14="http://schemas.microsoft.com/office/powerpoint/2010/main" val="262376772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17732C3C-A191-48C2-A7E8-9C96AF841A7A}" type="slidenum">
              <a:rPr lang="en-US" smtClean="0"/>
              <a:t>60</a:t>
            </a:fld>
            <a:endParaRPr lang="en-US" dirty="0"/>
          </a:p>
        </p:txBody>
      </p:sp>
    </p:spTree>
    <p:extLst>
      <p:ext uri="{BB962C8B-B14F-4D97-AF65-F5344CB8AC3E}">
        <p14:creationId xmlns:p14="http://schemas.microsoft.com/office/powerpoint/2010/main" val="371544553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17732C3C-A191-48C2-A7E8-9C96AF841A7A}" type="slidenum">
              <a:rPr lang="en-US" smtClean="0"/>
              <a:t>61</a:t>
            </a:fld>
            <a:endParaRPr lang="en-US" dirty="0"/>
          </a:p>
        </p:txBody>
      </p:sp>
    </p:spTree>
    <p:extLst>
      <p:ext uri="{BB962C8B-B14F-4D97-AF65-F5344CB8AC3E}">
        <p14:creationId xmlns:p14="http://schemas.microsoft.com/office/powerpoint/2010/main" val="27394128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17732C3C-A191-48C2-A7E8-9C96AF841A7A}" type="slidenum">
              <a:rPr lang="en-US" smtClean="0"/>
              <a:t>62</a:t>
            </a:fld>
            <a:endParaRPr lang="en-US" dirty="0"/>
          </a:p>
        </p:txBody>
      </p:sp>
    </p:spTree>
    <p:extLst>
      <p:ext uri="{BB962C8B-B14F-4D97-AF65-F5344CB8AC3E}">
        <p14:creationId xmlns:p14="http://schemas.microsoft.com/office/powerpoint/2010/main" val="110538963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17732C3C-A191-48C2-A7E8-9C96AF841A7A}" type="slidenum">
              <a:rPr lang="en-US" smtClean="0"/>
              <a:t>63</a:t>
            </a:fld>
            <a:endParaRPr lang="en-US" dirty="0"/>
          </a:p>
        </p:txBody>
      </p:sp>
    </p:spTree>
    <p:extLst>
      <p:ext uri="{BB962C8B-B14F-4D97-AF65-F5344CB8AC3E}">
        <p14:creationId xmlns:p14="http://schemas.microsoft.com/office/powerpoint/2010/main" val="330650873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17732C3C-A191-48C2-A7E8-9C96AF841A7A}" type="slidenum">
              <a:rPr lang="en-US" smtClean="0"/>
              <a:t>64</a:t>
            </a:fld>
            <a:endParaRPr lang="en-US" dirty="0"/>
          </a:p>
        </p:txBody>
      </p:sp>
    </p:spTree>
    <p:extLst>
      <p:ext uri="{BB962C8B-B14F-4D97-AF65-F5344CB8AC3E}">
        <p14:creationId xmlns:p14="http://schemas.microsoft.com/office/powerpoint/2010/main" val="372500852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17732C3C-A191-48C2-A7E8-9C96AF841A7A}" type="slidenum">
              <a:rPr lang="en-US" smtClean="0"/>
              <a:t>65</a:t>
            </a:fld>
            <a:endParaRPr lang="en-US" dirty="0"/>
          </a:p>
        </p:txBody>
      </p:sp>
    </p:spTree>
    <p:extLst>
      <p:ext uri="{BB962C8B-B14F-4D97-AF65-F5344CB8AC3E}">
        <p14:creationId xmlns:p14="http://schemas.microsoft.com/office/powerpoint/2010/main" val="1170812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17732C3C-A191-48C2-A7E8-9C96AF841A7A}" type="slidenum">
              <a:rPr lang="en-US" smtClean="0"/>
              <a:t>6</a:t>
            </a:fld>
            <a:endParaRPr lang="en-US" dirty="0"/>
          </a:p>
        </p:txBody>
      </p:sp>
    </p:spTree>
    <p:extLst>
      <p:ext uri="{BB962C8B-B14F-4D97-AF65-F5344CB8AC3E}">
        <p14:creationId xmlns:p14="http://schemas.microsoft.com/office/powerpoint/2010/main" val="7660043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17732C3C-A191-48C2-A7E8-9C96AF841A7A}" type="slidenum">
              <a:rPr lang="en-US" smtClean="0"/>
              <a:t>66</a:t>
            </a:fld>
            <a:endParaRPr lang="en-US" dirty="0"/>
          </a:p>
        </p:txBody>
      </p:sp>
    </p:spTree>
    <p:extLst>
      <p:ext uri="{BB962C8B-B14F-4D97-AF65-F5344CB8AC3E}">
        <p14:creationId xmlns:p14="http://schemas.microsoft.com/office/powerpoint/2010/main" val="457965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17732C3C-A191-48C2-A7E8-9C96AF841A7A}" type="slidenum">
              <a:rPr lang="en-US" smtClean="0"/>
              <a:t>7</a:t>
            </a:fld>
            <a:endParaRPr lang="en-US" dirty="0"/>
          </a:p>
        </p:txBody>
      </p:sp>
    </p:spTree>
    <p:extLst>
      <p:ext uri="{BB962C8B-B14F-4D97-AF65-F5344CB8AC3E}">
        <p14:creationId xmlns:p14="http://schemas.microsoft.com/office/powerpoint/2010/main" val="31516523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17732C3C-A191-48C2-A7E8-9C96AF841A7A}" type="slidenum">
              <a:rPr lang="en-US" smtClean="0"/>
              <a:t>8</a:t>
            </a:fld>
            <a:endParaRPr lang="en-US" dirty="0"/>
          </a:p>
        </p:txBody>
      </p:sp>
    </p:spTree>
    <p:extLst>
      <p:ext uri="{BB962C8B-B14F-4D97-AF65-F5344CB8AC3E}">
        <p14:creationId xmlns:p14="http://schemas.microsoft.com/office/powerpoint/2010/main" val="37575073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17732C3C-A191-48C2-A7E8-9C96AF841A7A}" type="slidenum">
              <a:rPr lang="en-US" smtClean="0"/>
              <a:t>9</a:t>
            </a:fld>
            <a:endParaRPr lang="en-US" dirty="0"/>
          </a:p>
        </p:txBody>
      </p:sp>
    </p:spTree>
    <p:extLst>
      <p:ext uri="{BB962C8B-B14F-4D97-AF65-F5344CB8AC3E}">
        <p14:creationId xmlns:p14="http://schemas.microsoft.com/office/powerpoint/2010/main" val="18837084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1EE9517-8E69-4FF1-9294-E1E54A394BAE}" type="datetime1">
              <a:rPr lang="en-US" smtClean="0"/>
              <a:t>3/17/2021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02DEFFE-95A2-43FF-99D5-6E7D22FB0B88}" type="datetime1">
              <a:rPr lang="en-US" smtClean="0"/>
              <a:t>3/17/2021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B028F6ED-3CC4-4AFC-845E-EA395F55A80F}" type="datetime1">
              <a:rPr lang="en-US" smtClean="0"/>
              <a:t>3/17/2021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2E898A29-D8FB-46E0-94ED-76B45654629F}" type="datetime1">
              <a:rPr lang="en-US" smtClean="0"/>
              <a:t>3/17/2021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8BF942-E3E4-447D-BFAE-5B5B25F76F4C}" type="datetime1">
              <a:rPr lang="en-US" smtClean="0"/>
              <a:t>3/17/2021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54C4CE-C594-4506-B364-99EFEEFBB023}" type="datetime1">
              <a:rPr lang="en-US" smtClean="0"/>
              <a:t>3/17/2021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1A8E48-174D-4FEB-9E49-805E25B6E4DE}" type="datetime1">
              <a:rPr lang="en-US" smtClean="0"/>
              <a:t>3/17/2021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78E718-7869-4C6F-963F-37646651C408}" type="datetime1">
              <a:rPr lang="en-US" smtClean="0"/>
              <a:t>3/17/2021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BAC8F81-CFCC-4380-95A1-3EA40326D83F}" type="datetime1">
              <a:rPr lang="en-US" smtClean="0"/>
              <a:t>3/17/2021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4F3D059-B916-4F7C-A4ED-4054F320AB5E}" type="datetime1">
              <a:rPr lang="en-US" smtClean="0"/>
              <a:t>3/17/2021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7DC09DA-8BB6-47A9-8041-F86B534ABC44}" type="datetime1">
              <a:rPr lang="en-US" smtClean="0"/>
              <a:t>3/17/2021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AED52A-4DB9-477E-8FA6-EFA1723225C0}" type="datetime1">
              <a:rPr lang="en-US" smtClean="0"/>
              <a:t>3/17/2021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395BC2-041D-4BFD-90E5-0281AA95C4F8}" type="datetime1">
              <a:rPr lang="en-US" smtClean="0"/>
              <a:t>3/17/2021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99882C83-E2E7-4E14-8989-44350B9DDE3D}" type="datetime1">
              <a:rPr lang="en-US" smtClean="0"/>
              <a:t>3/17/2021</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86F7BD38-A805-4B2C-9BDF-D56E94387879}" type="datetime1">
              <a:rPr lang="en-US" smtClean="0"/>
              <a:t>3/17/2021</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7.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32.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24.png"/><Relationship Id="rId18" Type="http://schemas.openxmlformats.org/officeDocument/2006/relationships/customXml" Target="../ink/ink7.xml"/><Relationship Id="rId3" Type="http://schemas.openxmlformats.org/officeDocument/2006/relationships/image" Target="../media/image17.png"/><Relationship Id="rId7" Type="http://schemas.openxmlformats.org/officeDocument/2006/relationships/customXml" Target="../ink/ink2.xml"/><Relationship Id="rId12" Type="http://schemas.openxmlformats.org/officeDocument/2006/relationships/customXml" Target="../ink/ink4.xml"/><Relationship Id="rId17" Type="http://schemas.openxmlformats.org/officeDocument/2006/relationships/image" Target="../media/image26.png"/><Relationship Id="rId2" Type="http://schemas.openxmlformats.org/officeDocument/2006/relationships/notesSlide" Target="../notesSlides/notesSlide32.xml"/><Relationship Id="rId16" Type="http://schemas.openxmlformats.org/officeDocument/2006/relationships/customXml" Target="../ink/ink6.xml"/><Relationship Id="rId1" Type="http://schemas.openxmlformats.org/officeDocument/2006/relationships/slideLayout" Target="../slideLayouts/slideLayout2.xml"/><Relationship Id="rId6" Type="http://schemas.openxmlformats.org/officeDocument/2006/relationships/image" Target="../media/image20.png"/><Relationship Id="rId11" Type="http://schemas.openxmlformats.org/officeDocument/2006/relationships/image" Target="../media/image23.png"/><Relationship Id="rId5" Type="http://schemas.openxmlformats.org/officeDocument/2006/relationships/customXml" Target="../ink/ink1.xml"/><Relationship Id="rId15" Type="http://schemas.openxmlformats.org/officeDocument/2006/relationships/image" Target="../media/image25.png"/><Relationship Id="rId10" Type="http://schemas.openxmlformats.org/officeDocument/2006/relationships/customXml" Target="../ink/ink3.xml"/><Relationship Id="rId19" Type="http://schemas.openxmlformats.org/officeDocument/2006/relationships/image" Target="../media/image27.png"/><Relationship Id="rId4" Type="http://schemas.openxmlformats.org/officeDocument/2006/relationships/image" Target="../media/image19.png"/><Relationship Id="rId9" Type="http://schemas.openxmlformats.org/officeDocument/2006/relationships/image" Target="../media/image22.png"/><Relationship Id="rId14" Type="http://schemas.openxmlformats.org/officeDocument/2006/relationships/customXml" Target="../ink/ink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5.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3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3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9.xml"/><Relationship Id="rId1" Type="http://schemas.openxmlformats.org/officeDocument/2006/relationships/slideLayout" Target="../slideLayouts/slideLayout6.xml"/><Relationship Id="rId5" Type="http://schemas.openxmlformats.org/officeDocument/2006/relationships/image" Target="../media/image36.png"/><Relationship Id="rId4" Type="http://schemas.openxmlformats.org/officeDocument/2006/relationships/image" Target="../media/image3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6.xml"/><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4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5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53.xml"/><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58.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54.xml"/><Relationship Id="rId1" Type="http://schemas.openxmlformats.org/officeDocument/2006/relationships/slideLayout" Target="../slideLayouts/slideLayout2.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s>
</file>

<file path=ppt/slides/_rels/slide61.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58.xml"/><Relationship Id="rId1" Type="http://schemas.openxmlformats.org/officeDocument/2006/relationships/slideLayout" Target="../slideLayouts/slideLayout2.xml"/><Relationship Id="rId6" Type="http://schemas.openxmlformats.org/officeDocument/2006/relationships/image" Target="../media/image64.png"/><Relationship Id="rId5" Type="http://schemas.openxmlformats.org/officeDocument/2006/relationships/image" Target="../media/image63.png"/><Relationship Id="rId4" Type="http://schemas.openxmlformats.org/officeDocument/2006/relationships/image" Target="../media/image62.png"/></Relationships>
</file>

<file path=ppt/slides/_rels/slide65.xml.rels><?xml version="1.0" encoding="UTF-8" standalone="yes"?>
<Relationships xmlns="http://schemas.openxmlformats.org/package/2006/relationships"><Relationship Id="rId3" Type="http://schemas.openxmlformats.org/officeDocument/2006/relationships/hyperlink" Target="https://www.r-exercises.com/" TargetMode="External"/><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12839A1C-34CB-4C3C-8531-CA67525FDE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entury Gothic" panose="020B0502020202020204"/>
              <a:ea typeface="+mn-ea"/>
              <a:cs typeface="+mn-cs"/>
            </a:endParaRPr>
          </a:p>
        </p:txBody>
      </p:sp>
      <p:sp useBgFill="1">
        <p:nvSpPr>
          <p:cNvPr id="24" name="Freeform: Shape 23">
            <a:extLst>
              <a:ext uri="{FF2B5EF4-FFF2-40B4-BE49-F238E27FC236}">
                <a16:creationId xmlns:a16="http://schemas.microsoft.com/office/drawing/2014/main" id="{FAC94EAF-F7F7-4727-AE69-A7036B4A51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650724" y="650724"/>
            <a:ext cx="6858000" cy="5556552"/>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3" name="Subtitle 2">
            <a:extLst>
              <a:ext uri="{FF2B5EF4-FFF2-40B4-BE49-F238E27FC236}">
                <a16:creationId xmlns:a16="http://schemas.microsoft.com/office/drawing/2014/main" id="{F0FC7E44-4828-47E6-A083-C1E389988E20}"/>
              </a:ext>
            </a:extLst>
          </p:cNvPr>
          <p:cNvSpPr>
            <a:spLocks noGrp="1"/>
          </p:cNvSpPr>
          <p:nvPr>
            <p:ph type="subTitle" idx="1"/>
          </p:nvPr>
        </p:nvSpPr>
        <p:spPr>
          <a:xfrm>
            <a:off x="104976" y="4468336"/>
            <a:ext cx="3994015" cy="2294852"/>
          </a:xfrm>
          <a:effectLst/>
        </p:spPr>
        <p:txBody>
          <a:bodyPr anchor="ctr">
            <a:normAutofit/>
          </a:bodyPr>
          <a:lstStyle/>
          <a:p>
            <a:pPr algn="ctr"/>
            <a:r>
              <a:rPr lang="en-US" sz="1600" dirty="0"/>
              <a:t>Course adapted from Tim Hargreaves’ </a:t>
            </a:r>
          </a:p>
        </p:txBody>
      </p:sp>
      <p:sp>
        <p:nvSpPr>
          <p:cNvPr id="2" name="Title 1">
            <a:extLst>
              <a:ext uri="{FF2B5EF4-FFF2-40B4-BE49-F238E27FC236}">
                <a16:creationId xmlns:a16="http://schemas.microsoft.com/office/drawing/2014/main" id="{B68617FD-A3DD-4B1B-A618-8B7F44A2DD42}"/>
              </a:ext>
            </a:extLst>
          </p:cNvPr>
          <p:cNvSpPr>
            <a:spLocks noGrp="1"/>
          </p:cNvSpPr>
          <p:nvPr>
            <p:ph type="ctrTitle"/>
          </p:nvPr>
        </p:nvSpPr>
        <p:spPr>
          <a:xfrm>
            <a:off x="6095999" y="1032918"/>
            <a:ext cx="5452533" cy="4792165"/>
          </a:xfrm>
          <a:effectLst/>
        </p:spPr>
        <p:txBody>
          <a:bodyPr anchor="ctr">
            <a:normAutofit/>
          </a:bodyPr>
          <a:lstStyle/>
          <a:p>
            <a:r>
              <a:rPr lang="en-US" sz="6600" dirty="0"/>
              <a:t>Into the </a:t>
            </a:r>
            <a:r>
              <a:rPr lang="en-US" sz="6600" dirty="0" err="1"/>
              <a:t>Tidyverse</a:t>
            </a:r>
            <a:br>
              <a:rPr lang="en-US" sz="6600" dirty="0"/>
            </a:br>
            <a:br>
              <a:rPr lang="en-US" sz="6600" dirty="0"/>
            </a:br>
            <a:r>
              <a:rPr lang="en-US" sz="6600" dirty="0"/>
              <a:t>Session 1a </a:t>
            </a:r>
          </a:p>
        </p:txBody>
      </p:sp>
    </p:spTree>
    <p:extLst>
      <p:ext uri="{BB962C8B-B14F-4D97-AF65-F5344CB8AC3E}">
        <p14:creationId xmlns:p14="http://schemas.microsoft.com/office/powerpoint/2010/main" val="22996823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6">
            <a:extLst>
              <a:ext uri="{FF2B5EF4-FFF2-40B4-BE49-F238E27FC236}">
                <a16:creationId xmlns:a16="http://schemas.microsoft.com/office/drawing/2014/main" id="{133F8CB7-795C-4272-9073-64D8CF97F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B7743172-17A8-4FA4-8434-B813E03B7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23">
            <a:extLst>
              <a:ext uri="{FF2B5EF4-FFF2-40B4-BE49-F238E27FC236}">
                <a16:creationId xmlns:a16="http://schemas.microsoft.com/office/drawing/2014/main" id="{4CE1233C-FD2F-489E-BFDE-086F5FED64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blipFill>
            <a:blip r:embed="rId3">
              <a:duotone>
                <a:schemeClr val="accent1">
                  <a:tint val="98000"/>
                  <a:lumMod val="102000"/>
                </a:schemeClr>
                <a:schemeClr val="accent1">
                  <a:shade val="98000"/>
                  <a:lumMod val="98000"/>
                </a:schemeClr>
              </a:duotone>
            </a:blip>
            <a:tile tx="0" ty="0" sx="100000" sy="100000" flip="none" algn="tl"/>
          </a:blipFill>
          <a:ln>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572AD28-393B-4D28-8EE7-FB7242E55B8C}"/>
              </a:ext>
            </a:extLst>
          </p:cNvPr>
          <p:cNvSpPr>
            <a:spLocks noGrp="1"/>
          </p:cNvSpPr>
          <p:nvPr>
            <p:ph type="title"/>
          </p:nvPr>
        </p:nvSpPr>
        <p:spPr>
          <a:xfrm>
            <a:off x="900693" y="2345657"/>
            <a:ext cx="3444211" cy="4241136"/>
          </a:xfrm>
        </p:spPr>
        <p:txBody>
          <a:bodyPr vert="horz" lIns="91440" tIns="45720" rIns="91440" bIns="45720" rtlCol="0" anchor="t">
            <a:normAutofit/>
          </a:bodyPr>
          <a:lstStyle/>
          <a:p>
            <a:pPr fontAlgn="base"/>
            <a:r>
              <a:rPr lang="en-US" sz="4400" dirty="0"/>
              <a:t>Navigating around RStudio</a:t>
            </a:r>
          </a:p>
        </p:txBody>
      </p:sp>
      <p:pic>
        <p:nvPicPr>
          <p:cNvPr id="4" name="Picture 3" descr="Graphical user interface, text, application&#10;&#10;Description automatically generated">
            <a:extLst>
              <a:ext uri="{FF2B5EF4-FFF2-40B4-BE49-F238E27FC236}">
                <a16:creationId xmlns:a16="http://schemas.microsoft.com/office/drawing/2014/main" id="{12E69B25-94BF-40DD-AC2B-5C7461C25505}"/>
              </a:ext>
            </a:extLst>
          </p:cNvPr>
          <p:cNvPicPr>
            <a:picLocks noChangeAspect="1"/>
          </p:cNvPicPr>
          <p:nvPr/>
        </p:nvPicPr>
        <p:blipFill>
          <a:blip r:embed="rId4"/>
          <a:stretch>
            <a:fillRect/>
          </a:stretch>
        </p:blipFill>
        <p:spPr>
          <a:xfrm>
            <a:off x="4958738" y="560715"/>
            <a:ext cx="6911529" cy="5736569"/>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4074995599"/>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2AD28-393B-4D28-8EE7-FB7242E55B8C}"/>
              </a:ext>
            </a:extLst>
          </p:cNvPr>
          <p:cNvSpPr>
            <a:spLocks noGrp="1"/>
          </p:cNvSpPr>
          <p:nvPr>
            <p:ph type="title"/>
          </p:nvPr>
        </p:nvSpPr>
        <p:spPr/>
        <p:txBody>
          <a:bodyPr/>
          <a:lstStyle/>
          <a:p>
            <a:pPr fontAlgn="base"/>
            <a:r>
              <a:rPr lang="en-GB" dirty="0"/>
              <a:t>Running R code?</a:t>
            </a:r>
          </a:p>
        </p:txBody>
      </p:sp>
      <p:sp>
        <p:nvSpPr>
          <p:cNvPr id="6" name="TextBox 5">
            <a:extLst>
              <a:ext uri="{FF2B5EF4-FFF2-40B4-BE49-F238E27FC236}">
                <a16:creationId xmlns:a16="http://schemas.microsoft.com/office/drawing/2014/main" id="{4EB3382E-E080-4A68-8BF1-94FF68BF2DA7}"/>
              </a:ext>
            </a:extLst>
          </p:cNvPr>
          <p:cNvSpPr txBox="1"/>
          <p:nvPr/>
        </p:nvSpPr>
        <p:spPr>
          <a:xfrm>
            <a:off x="1345146" y="2209382"/>
            <a:ext cx="9828116" cy="4524315"/>
          </a:xfrm>
          <a:prstGeom prst="rect">
            <a:avLst/>
          </a:prstGeom>
          <a:noFill/>
        </p:spPr>
        <p:txBody>
          <a:bodyPr wrap="square" rtlCol="0">
            <a:spAutoFit/>
          </a:bodyPr>
          <a:lstStyle/>
          <a:p>
            <a:pPr marL="342900" indent="-342900" fontAlgn="base">
              <a:lnSpc>
                <a:spcPct val="90000"/>
              </a:lnSpc>
              <a:spcBef>
                <a:spcPct val="20000"/>
              </a:spcBef>
              <a:spcAft>
                <a:spcPts val="600"/>
              </a:spcAft>
              <a:buClr>
                <a:schemeClr val="accent1"/>
              </a:buClr>
              <a:buFont typeface="Arial" panose="020B0604020202020204" pitchFamily="34" charset="0"/>
              <a:buChar char="•"/>
            </a:pPr>
            <a:r>
              <a:rPr lang="en-US" dirty="0">
                <a:solidFill>
                  <a:schemeClr val="bg1"/>
                </a:solidFill>
              </a:rPr>
              <a:t>R code can be executed by typing directly into the console and pressing the enter key</a:t>
            </a:r>
          </a:p>
          <a:p>
            <a:pPr marL="342900" indent="-342900" fontAlgn="base">
              <a:lnSpc>
                <a:spcPct val="90000"/>
              </a:lnSpc>
              <a:spcBef>
                <a:spcPct val="20000"/>
              </a:spcBef>
              <a:spcAft>
                <a:spcPts val="600"/>
              </a:spcAft>
              <a:buClr>
                <a:schemeClr val="accent1"/>
              </a:buClr>
              <a:buFont typeface="Arial" panose="020B0604020202020204" pitchFamily="34" charset="0"/>
              <a:buChar char="•"/>
            </a:pPr>
            <a:r>
              <a:rPr lang="en-US" dirty="0">
                <a:solidFill>
                  <a:schemeClr val="bg1"/>
                </a:solidFill>
              </a:rPr>
              <a:t>For example, you can add together two numbers with</a:t>
            </a:r>
          </a:p>
          <a:p>
            <a:pPr marL="342900" indent="-342900" fontAlgn="base">
              <a:lnSpc>
                <a:spcPct val="90000"/>
              </a:lnSpc>
              <a:spcBef>
                <a:spcPct val="20000"/>
              </a:spcBef>
              <a:spcAft>
                <a:spcPts val="600"/>
              </a:spcAft>
              <a:buClr>
                <a:schemeClr val="accent1"/>
              </a:buClr>
              <a:buFont typeface="Arial" panose="020B0604020202020204" pitchFamily="34" charset="0"/>
              <a:buChar char="•"/>
            </a:pPr>
            <a:endParaRPr lang="en-US" dirty="0">
              <a:solidFill>
                <a:schemeClr val="bg1"/>
              </a:solidFill>
            </a:endParaRPr>
          </a:p>
          <a:p>
            <a:pPr marL="342900" indent="-342900" fontAlgn="base">
              <a:lnSpc>
                <a:spcPct val="90000"/>
              </a:lnSpc>
              <a:spcBef>
                <a:spcPct val="20000"/>
              </a:spcBef>
              <a:spcAft>
                <a:spcPts val="600"/>
              </a:spcAft>
              <a:buClr>
                <a:schemeClr val="accent1"/>
              </a:buClr>
              <a:buFont typeface="Arial" panose="020B0604020202020204" pitchFamily="34" charset="0"/>
              <a:buChar char="•"/>
            </a:pPr>
            <a:endParaRPr lang="en-US" dirty="0">
              <a:solidFill>
                <a:schemeClr val="bg1"/>
              </a:solidFill>
            </a:endParaRPr>
          </a:p>
          <a:p>
            <a:pPr marL="342900" indent="-342900" fontAlgn="base">
              <a:lnSpc>
                <a:spcPct val="90000"/>
              </a:lnSpc>
              <a:spcBef>
                <a:spcPct val="20000"/>
              </a:spcBef>
              <a:spcAft>
                <a:spcPts val="600"/>
              </a:spcAft>
              <a:buClr>
                <a:schemeClr val="accent1"/>
              </a:buClr>
              <a:buFont typeface="Arial" panose="020B0604020202020204" pitchFamily="34" charset="0"/>
              <a:buChar char="•"/>
            </a:pPr>
            <a:endParaRPr lang="en-US" dirty="0">
              <a:solidFill>
                <a:schemeClr val="bg1"/>
              </a:solidFill>
            </a:endParaRPr>
          </a:p>
          <a:p>
            <a:pPr marL="342900" indent="-342900" fontAlgn="base">
              <a:lnSpc>
                <a:spcPct val="90000"/>
              </a:lnSpc>
              <a:spcBef>
                <a:spcPct val="20000"/>
              </a:spcBef>
              <a:spcAft>
                <a:spcPts val="600"/>
              </a:spcAft>
              <a:buClr>
                <a:schemeClr val="accent1"/>
              </a:buClr>
              <a:buFont typeface="Arial" panose="020B0604020202020204" pitchFamily="34" charset="0"/>
              <a:buChar char="•"/>
            </a:pPr>
            <a:r>
              <a:rPr lang="en-US" dirty="0">
                <a:solidFill>
                  <a:schemeClr val="bg1"/>
                </a:solidFill>
              </a:rPr>
              <a:t>Here the first line shows what I typed into the console and the second shows the output that R gave us</a:t>
            </a:r>
          </a:p>
          <a:p>
            <a:pPr marL="342900" indent="-342900" fontAlgn="base">
              <a:lnSpc>
                <a:spcPct val="90000"/>
              </a:lnSpc>
              <a:spcBef>
                <a:spcPct val="20000"/>
              </a:spcBef>
              <a:spcAft>
                <a:spcPts val="600"/>
              </a:spcAft>
              <a:buClr>
                <a:schemeClr val="accent1"/>
              </a:buClr>
              <a:buFont typeface="Arial" panose="020B0604020202020204" pitchFamily="34" charset="0"/>
              <a:buChar char="•"/>
            </a:pPr>
            <a:endParaRPr lang="en-US" dirty="0">
              <a:solidFill>
                <a:schemeClr val="bg1"/>
              </a:solidFill>
            </a:endParaRPr>
          </a:p>
          <a:p>
            <a:pPr marL="342900" indent="-342900" fontAlgn="base">
              <a:lnSpc>
                <a:spcPct val="90000"/>
              </a:lnSpc>
              <a:spcBef>
                <a:spcPct val="20000"/>
              </a:spcBef>
              <a:spcAft>
                <a:spcPts val="600"/>
              </a:spcAft>
              <a:buClr>
                <a:schemeClr val="accent1"/>
              </a:buClr>
              <a:buFont typeface="Arial" panose="020B0604020202020204" pitchFamily="34" charset="0"/>
              <a:buChar char="•"/>
            </a:pPr>
            <a:r>
              <a:rPr lang="en-US" dirty="0">
                <a:solidFill>
                  <a:schemeClr val="bg1"/>
                </a:solidFill>
              </a:rPr>
              <a:t>Have a go at writing your own mathematical expressions! </a:t>
            </a:r>
          </a:p>
          <a:p>
            <a:pPr marL="342900" indent="-342900" fontAlgn="base">
              <a:lnSpc>
                <a:spcPct val="90000"/>
              </a:lnSpc>
              <a:spcBef>
                <a:spcPct val="20000"/>
              </a:spcBef>
              <a:spcAft>
                <a:spcPts val="600"/>
              </a:spcAft>
              <a:buClr>
                <a:schemeClr val="accent1"/>
              </a:buClr>
              <a:buFont typeface="Arial" panose="020B0604020202020204" pitchFamily="34" charset="0"/>
              <a:buChar char="•"/>
            </a:pPr>
            <a:endParaRPr lang="en-US" dirty="0">
              <a:solidFill>
                <a:schemeClr val="bg1"/>
              </a:solidFill>
            </a:endParaRPr>
          </a:p>
          <a:p>
            <a:pPr marL="342900" indent="-342900" fontAlgn="base">
              <a:lnSpc>
                <a:spcPct val="90000"/>
              </a:lnSpc>
              <a:spcBef>
                <a:spcPct val="20000"/>
              </a:spcBef>
              <a:spcAft>
                <a:spcPts val="600"/>
              </a:spcAft>
              <a:buClr>
                <a:schemeClr val="accent1"/>
              </a:buClr>
              <a:buFont typeface="Arial" panose="020B0604020202020204" pitchFamily="34" charset="0"/>
              <a:buChar char="•"/>
            </a:pPr>
            <a:r>
              <a:rPr lang="en-US" dirty="0">
                <a:solidFill>
                  <a:schemeClr val="bg1"/>
                </a:solidFill>
              </a:rPr>
              <a:t>The main operators are </a:t>
            </a:r>
            <a:r>
              <a:rPr lang="en-US" dirty="0">
                <a:solidFill>
                  <a:srgbClr val="FFFFFF"/>
                </a:solidFill>
              </a:rPr>
              <a:t> </a:t>
            </a:r>
            <a:r>
              <a:rPr lang="en-US" b="1" dirty="0">
                <a:solidFill>
                  <a:schemeClr val="accent1"/>
                </a:solidFill>
              </a:rPr>
              <a:t>-</a:t>
            </a:r>
            <a:r>
              <a:rPr lang="en-US" dirty="0"/>
              <a:t>, </a:t>
            </a:r>
            <a:r>
              <a:rPr lang="en-US" b="1" dirty="0">
                <a:solidFill>
                  <a:schemeClr val="accent1"/>
                </a:solidFill>
              </a:rPr>
              <a:t>*</a:t>
            </a:r>
            <a:r>
              <a:rPr lang="en-US" dirty="0"/>
              <a:t>, </a:t>
            </a:r>
            <a:r>
              <a:rPr lang="en-US" b="1" dirty="0">
                <a:solidFill>
                  <a:schemeClr val="accent1"/>
                </a:solidFill>
              </a:rPr>
              <a:t>/</a:t>
            </a:r>
            <a:r>
              <a:rPr lang="en-US" dirty="0"/>
              <a:t>, and </a:t>
            </a:r>
            <a:r>
              <a:rPr lang="en-US" b="1" dirty="0">
                <a:solidFill>
                  <a:schemeClr val="accent1"/>
                </a:solidFill>
              </a:rPr>
              <a:t>^</a:t>
            </a:r>
            <a:r>
              <a:rPr lang="en-US" dirty="0"/>
              <a:t>. Figure out what these do by trying some simple examples.</a:t>
            </a:r>
          </a:p>
        </p:txBody>
      </p:sp>
      <p:pic>
        <p:nvPicPr>
          <p:cNvPr id="3" name="Picture 2">
            <a:extLst>
              <a:ext uri="{FF2B5EF4-FFF2-40B4-BE49-F238E27FC236}">
                <a16:creationId xmlns:a16="http://schemas.microsoft.com/office/drawing/2014/main" id="{8A44AF5E-D265-4474-B2B0-426E55B2B0AF}"/>
              </a:ext>
            </a:extLst>
          </p:cNvPr>
          <p:cNvPicPr>
            <a:picLocks noChangeAspect="1"/>
          </p:cNvPicPr>
          <p:nvPr/>
        </p:nvPicPr>
        <p:blipFill>
          <a:blip r:embed="rId3"/>
          <a:stretch>
            <a:fillRect/>
          </a:stretch>
        </p:blipFill>
        <p:spPr>
          <a:xfrm>
            <a:off x="2532578" y="3194697"/>
            <a:ext cx="7126842" cy="1066892"/>
          </a:xfrm>
          <a:prstGeom prst="rect">
            <a:avLst/>
          </a:prstGeom>
        </p:spPr>
      </p:pic>
    </p:spTree>
    <p:extLst>
      <p:ext uri="{BB962C8B-B14F-4D97-AF65-F5344CB8AC3E}">
        <p14:creationId xmlns:p14="http://schemas.microsoft.com/office/powerpoint/2010/main" val="35388974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2AD28-393B-4D28-8EE7-FB7242E55B8C}"/>
              </a:ext>
            </a:extLst>
          </p:cNvPr>
          <p:cNvSpPr>
            <a:spLocks noGrp="1"/>
          </p:cNvSpPr>
          <p:nvPr>
            <p:ph type="title"/>
          </p:nvPr>
        </p:nvSpPr>
        <p:spPr/>
        <p:txBody>
          <a:bodyPr/>
          <a:lstStyle/>
          <a:p>
            <a:pPr fontAlgn="base"/>
            <a:r>
              <a:rPr lang="en-GB" dirty="0"/>
              <a:t>Data Analysis work flow in R</a:t>
            </a:r>
          </a:p>
        </p:txBody>
      </p:sp>
      <p:sp>
        <p:nvSpPr>
          <p:cNvPr id="3" name="Rectangle 1">
            <a:extLst>
              <a:ext uri="{FF2B5EF4-FFF2-40B4-BE49-F238E27FC236}">
                <a16:creationId xmlns:a16="http://schemas.microsoft.com/office/drawing/2014/main" id="{EC7775B8-6F69-428D-BFE2-18ED6951D8C8}"/>
              </a:ext>
            </a:extLst>
          </p:cNvPr>
          <p:cNvSpPr>
            <a:spLocks noChangeArrowheads="1"/>
          </p:cNvSpPr>
          <p:nvPr/>
        </p:nvSpPr>
        <p:spPr bwMode="auto">
          <a:xfrm>
            <a:off x="0" y="-170549"/>
            <a:ext cx="65" cy="3410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 name="Picture 3">
            <a:extLst>
              <a:ext uri="{FF2B5EF4-FFF2-40B4-BE49-F238E27FC236}">
                <a16:creationId xmlns:a16="http://schemas.microsoft.com/office/drawing/2014/main" id="{B41C9750-3CB6-40C0-A133-E1E1479EEEBA}"/>
              </a:ext>
            </a:extLst>
          </p:cNvPr>
          <p:cNvPicPr>
            <a:picLocks noChangeAspect="1"/>
          </p:cNvPicPr>
          <p:nvPr/>
        </p:nvPicPr>
        <p:blipFill>
          <a:blip r:embed="rId3"/>
          <a:stretch>
            <a:fillRect/>
          </a:stretch>
        </p:blipFill>
        <p:spPr>
          <a:xfrm>
            <a:off x="2311535" y="2833212"/>
            <a:ext cx="7568929" cy="2743025"/>
          </a:xfrm>
          <a:prstGeom prst="rect">
            <a:avLst/>
          </a:prstGeom>
        </p:spPr>
      </p:pic>
    </p:spTree>
    <p:extLst>
      <p:ext uri="{BB962C8B-B14F-4D97-AF65-F5344CB8AC3E}">
        <p14:creationId xmlns:p14="http://schemas.microsoft.com/office/powerpoint/2010/main" val="19426394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0C968-4CA2-40A0-8181-9A5DED9D6290}"/>
              </a:ext>
            </a:extLst>
          </p:cNvPr>
          <p:cNvSpPr>
            <a:spLocks noGrp="1"/>
          </p:cNvSpPr>
          <p:nvPr>
            <p:ph type="ctrTitle"/>
          </p:nvPr>
        </p:nvSpPr>
        <p:spPr/>
        <p:txBody>
          <a:bodyPr/>
          <a:lstStyle/>
          <a:p>
            <a:r>
              <a:rPr lang="en-GB" sz="9600" dirty="0" err="1"/>
              <a:t>Tidyverse</a:t>
            </a:r>
            <a:r>
              <a:rPr lang="en-GB" dirty="0"/>
              <a:t> </a:t>
            </a:r>
          </a:p>
        </p:txBody>
      </p:sp>
      <p:sp>
        <p:nvSpPr>
          <p:cNvPr id="3" name="Subtitle 2">
            <a:extLst>
              <a:ext uri="{FF2B5EF4-FFF2-40B4-BE49-F238E27FC236}">
                <a16:creationId xmlns:a16="http://schemas.microsoft.com/office/drawing/2014/main" id="{D3B5A14F-5C33-4D97-A6A9-69F67AE355DE}"/>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31918100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2AD28-393B-4D28-8EE7-FB7242E55B8C}"/>
              </a:ext>
            </a:extLst>
          </p:cNvPr>
          <p:cNvSpPr>
            <a:spLocks noGrp="1"/>
          </p:cNvSpPr>
          <p:nvPr>
            <p:ph type="title"/>
          </p:nvPr>
        </p:nvSpPr>
        <p:spPr/>
        <p:txBody>
          <a:bodyPr/>
          <a:lstStyle/>
          <a:p>
            <a:pPr fontAlgn="base"/>
            <a:r>
              <a:rPr lang="en-GB" dirty="0"/>
              <a:t>What is the </a:t>
            </a:r>
            <a:r>
              <a:rPr lang="en-GB" dirty="0" err="1"/>
              <a:t>tidyverse</a:t>
            </a:r>
            <a:r>
              <a:rPr lang="en-GB" dirty="0"/>
              <a:t>?</a:t>
            </a:r>
          </a:p>
        </p:txBody>
      </p:sp>
      <p:sp>
        <p:nvSpPr>
          <p:cNvPr id="6" name="TextBox 5">
            <a:extLst>
              <a:ext uri="{FF2B5EF4-FFF2-40B4-BE49-F238E27FC236}">
                <a16:creationId xmlns:a16="http://schemas.microsoft.com/office/drawing/2014/main" id="{4EB3382E-E080-4A68-8BF1-94FF68BF2DA7}"/>
              </a:ext>
            </a:extLst>
          </p:cNvPr>
          <p:cNvSpPr txBox="1"/>
          <p:nvPr/>
        </p:nvSpPr>
        <p:spPr>
          <a:xfrm>
            <a:off x="200400" y="2513156"/>
            <a:ext cx="5687054" cy="3114699"/>
          </a:xfrm>
          <a:prstGeom prst="rect">
            <a:avLst/>
          </a:prstGeom>
          <a:noFill/>
        </p:spPr>
        <p:txBody>
          <a:bodyPr wrap="square" rtlCol="0">
            <a:spAutoFit/>
          </a:bodyPr>
          <a:lstStyle/>
          <a:p>
            <a:pPr marL="342900" indent="-342900" fontAlgn="base">
              <a:lnSpc>
                <a:spcPct val="90000"/>
              </a:lnSpc>
              <a:spcBef>
                <a:spcPct val="20000"/>
              </a:spcBef>
              <a:spcAft>
                <a:spcPts val="600"/>
              </a:spcAft>
              <a:buClr>
                <a:schemeClr val="accent1"/>
              </a:buClr>
              <a:buFont typeface="Arial" panose="020B0604020202020204" pitchFamily="34" charset="0"/>
              <a:buChar char="•"/>
            </a:pPr>
            <a:r>
              <a:rPr lang="en-GB" dirty="0">
                <a:solidFill>
                  <a:schemeClr val="bg1"/>
                </a:solidFill>
              </a:rPr>
              <a:t>A package is a collection of functions, data, and documentation which extend the usual capacity of R</a:t>
            </a:r>
          </a:p>
          <a:p>
            <a:pPr marL="342900" indent="-342900" fontAlgn="base">
              <a:lnSpc>
                <a:spcPct val="90000"/>
              </a:lnSpc>
              <a:spcBef>
                <a:spcPct val="20000"/>
              </a:spcBef>
              <a:spcAft>
                <a:spcPts val="600"/>
              </a:spcAft>
              <a:buClr>
                <a:schemeClr val="accent1"/>
              </a:buClr>
              <a:buFont typeface="Arial" panose="020B0604020202020204" pitchFamily="34" charset="0"/>
              <a:buChar char="•"/>
            </a:pPr>
            <a:endParaRPr lang="en-GB" dirty="0">
              <a:solidFill>
                <a:schemeClr val="bg1"/>
              </a:solidFill>
            </a:endParaRPr>
          </a:p>
          <a:p>
            <a:pPr marL="342900" indent="-342900" fontAlgn="base">
              <a:lnSpc>
                <a:spcPct val="90000"/>
              </a:lnSpc>
              <a:spcBef>
                <a:spcPct val="20000"/>
              </a:spcBef>
              <a:spcAft>
                <a:spcPts val="600"/>
              </a:spcAft>
              <a:buClr>
                <a:schemeClr val="accent1"/>
              </a:buClr>
              <a:buFont typeface="Arial" panose="020B0604020202020204" pitchFamily="34" charset="0"/>
              <a:buChar char="•"/>
            </a:pPr>
            <a:r>
              <a:rPr lang="en-GB" dirty="0">
                <a:solidFill>
                  <a:schemeClr val="bg1"/>
                </a:solidFill>
              </a:rPr>
              <a:t>The </a:t>
            </a:r>
            <a:r>
              <a:rPr lang="en-GB" b="1" dirty="0" err="1">
                <a:solidFill>
                  <a:schemeClr val="accent1"/>
                </a:solidFill>
                <a:latin typeface="Courier New" panose="02070309020205020404" pitchFamily="49" charset="0"/>
                <a:cs typeface="Courier New" panose="02070309020205020404" pitchFamily="49" charset="0"/>
              </a:rPr>
              <a:t>tidyverse</a:t>
            </a:r>
            <a:r>
              <a:rPr lang="en-GB" dirty="0">
                <a:solidFill>
                  <a:schemeClr val="bg1"/>
                </a:solidFill>
              </a:rPr>
              <a:t> is a collection of packages for performing clean and efficient data analysis</a:t>
            </a:r>
          </a:p>
          <a:p>
            <a:pPr marL="342900" indent="-342900" fontAlgn="base">
              <a:lnSpc>
                <a:spcPct val="90000"/>
              </a:lnSpc>
              <a:spcBef>
                <a:spcPct val="20000"/>
              </a:spcBef>
              <a:spcAft>
                <a:spcPts val="600"/>
              </a:spcAft>
              <a:buClr>
                <a:schemeClr val="accent1"/>
              </a:buClr>
              <a:buFont typeface="Arial" panose="020B0604020202020204" pitchFamily="34" charset="0"/>
              <a:buChar char="•"/>
            </a:pPr>
            <a:endParaRPr lang="en-GB" dirty="0">
              <a:solidFill>
                <a:schemeClr val="bg1"/>
              </a:solidFill>
            </a:endParaRPr>
          </a:p>
          <a:p>
            <a:pPr marL="342900" indent="-342900" fontAlgn="base">
              <a:lnSpc>
                <a:spcPct val="90000"/>
              </a:lnSpc>
              <a:spcBef>
                <a:spcPct val="20000"/>
              </a:spcBef>
              <a:spcAft>
                <a:spcPts val="600"/>
              </a:spcAft>
              <a:buClr>
                <a:schemeClr val="accent1"/>
              </a:buClr>
              <a:buFont typeface="Arial" panose="020B0604020202020204" pitchFamily="34" charset="0"/>
              <a:buChar char="•"/>
            </a:pPr>
            <a:r>
              <a:rPr lang="en-GB" dirty="0">
                <a:solidFill>
                  <a:schemeClr val="bg1"/>
                </a:solidFill>
              </a:rPr>
              <a:t>For example there are packages for data importing, visualisation, and data manipulation</a:t>
            </a:r>
            <a:endParaRPr lang="en-US" dirty="0">
              <a:solidFill>
                <a:srgbClr val="FFFFFF"/>
              </a:solidFill>
            </a:endParaRPr>
          </a:p>
        </p:txBody>
      </p:sp>
      <p:sp>
        <p:nvSpPr>
          <p:cNvPr id="3" name="Rectangle 1">
            <a:extLst>
              <a:ext uri="{FF2B5EF4-FFF2-40B4-BE49-F238E27FC236}">
                <a16:creationId xmlns:a16="http://schemas.microsoft.com/office/drawing/2014/main" id="{EC7775B8-6F69-428D-BFE2-18ED6951D8C8}"/>
              </a:ext>
            </a:extLst>
          </p:cNvPr>
          <p:cNvSpPr>
            <a:spLocks noChangeArrowheads="1"/>
          </p:cNvSpPr>
          <p:nvPr/>
        </p:nvSpPr>
        <p:spPr bwMode="auto">
          <a:xfrm>
            <a:off x="0" y="-170549"/>
            <a:ext cx="65" cy="3410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 name="Picture 3">
            <a:extLst>
              <a:ext uri="{FF2B5EF4-FFF2-40B4-BE49-F238E27FC236}">
                <a16:creationId xmlns:a16="http://schemas.microsoft.com/office/drawing/2014/main" id="{156B2171-45B4-4F5E-888A-EFF4C63A9BFA}"/>
              </a:ext>
            </a:extLst>
          </p:cNvPr>
          <p:cNvPicPr>
            <a:picLocks noChangeAspect="1"/>
          </p:cNvPicPr>
          <p:nvPr/>
        </p:nvPicPr>
        <p:blipFill>
          <a:blip r:embed="rId3"/>
          <a:stretch>
            <a:fillRect/>
          </a:stretch>
        </p:blipFill>
        <p:spPr>
          <a:xfrm>
            <a:off x="5749591" y="2111542"/>
            <a:ext cx="5977188" cy="4657549"/>
          </a:xfrm>
          <a:prstGeom prst="rect">
            <a:avLst/>
          </a:prstGeom>
        </p:spPr>
      </p:pic>
    </p:spTree>
    <p:extLst>
      <p:ext uri="{BB962C8B-B14F-4D97-AF65-F5344CB8AC3E}">
        <p14:creationId xmlns:p14="http://schemas.microsoft.com/office/powerpoint/2010/main" val="38294013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2AD28-393B-4D28-8EE7-FB7242E55B8C}"/>
              </a:ext>
            </a:extLst>
          </p:cNvPr>
          <p:cNvSpPr>
            <a:spLocks noGrp="1"/>
          </p:cNvSpPr>
          <p:nvPr>
            <p:ph type="title"/>
          </p:nvPr>
        </p:nvSpPr>
        <p:spPr/>
        <p:txBody>
          <a:bodyPr/>
          <a:lstStyle/>
          <a:p>
            <a:pPr fontAlgn="base"/>
            <a:r>
              <a:rPr lang="en-GB" dirty="0"/>
              <a:t>Installing and using </a:t>
            </a:r>
            <a:r>
              <a:rPr lang="en-GB" dirty="0" err="1"/>
              <a:t>Tidyverse</a:t>
            </a:r>
            <a:r>
              <a:rPr lang="en-GB" dirty="0"/>
              <a:t>?</a:t>
            </a:r>
          </a:p>
        </p:txBody>
      </p:sp>
      <p:sp>
        <p:nvSpPr>
          <p:cNvPr id="6" name="TextBox 5">
            <a:extLst>
              <a:ext uri="{FF2B5EF4-FFF2-40B4-BE49-F238E27FC236}">
                <a16:creationId xmlns:a16="http://schemas.microsoft.com/office/drawing/2014/main" id="{4EB3382E-E080-4A68-8BF1-94FF68BF2DA7}"/>
              </a:ext>
            </a:extLst>
          </p:cNvPr>
          <p:cNvSpPr txBox="1"/>
          <p:nvPr/>
        </p:nvSpPr>
        <p:spPr>
          <a:xfrm>
            <a:off x="1568917" y="2565217"/>
            <a:ext cx="8332269" cy="3511731"/>
          </a:xfrm>
          <a:prstGeom prst="rect">
            <a:avLst/>
          </a:prstGeom>
          <a:noFill/>
        </p:spPr>
        <p:txBody>
          <a:bodyPr wrap="square" rtlCol="0">
            <a:spAutoFit/>
          </a:bodyPr>
          <a:lstStyle/>
          <a:p>
            <a:pPr marL="342900" indent="-342900" fontAlgn="base">
              <a:lnSpc>
                <a:spcPct val="90000"/>
              </a:lnSpc>
              <a:spcBef>
                <a:spcPct val="20000"/>
              </a:spcBef>
              <a:spcAft>
                <a:spcPts val="600"/>
              </a:spcAft>
              <a:buClr>
                <a:schemeClr val="accent1"/>
              </a:buClr>
              <a:buFont typeface="Arial" panose="020B0604020202020204" pitchFamily="34" charset="0"/>
              <a:buChar char="•"/>
            </a:pPr>
            <a:r>
              <a:rPr lang="en-GB" dirty="0">
                <a:solidFill>
                  <a:schemeClr val="bg1"/>
                </a:solidFill>
              </a:rPr>
              <a:t>The </a:t>
            </a:r>
            <a:r>
              <a:rPr lang="en-GB" dirty="0" err="1">
                <a:solidFill>
                  <a:schemeClr val="bg1"/>
                </a:solidFill>
              </a:rPr>
              <a:t>tidyverse</a:t>
            </a:r>
            <a:r>
              <a:rPr lang="en-GB" dirty="0">
                <a:solidFill>
                  <a:schemeClr val="bg1"/>
                </a:solidFill>
              </a:rPr>
              <a:t> can be installed by running the following command in the RStudio console</a:t>
            </a:r>
          </a:p>
          <a:p>
            <a:pPr marL="342900" indent="-342900" fontAlgn="base">
              <a:lnSpc>
                <a:spcPct val="90000"/>
              </a:lnSpc>
              <a:spcBef>
                <a:spcPct val="20000"/>
              </a:spcBef>
              <a:spcAft>
                <a:spcPts val="600"/>
              </a:spcAft>
              <a:buClr>
                <a:schemeClr val="accent1"/>
              </a:buClr>
              <a:buFont typeface="Arial" panose="020B0604020202020204" pitchFamily="34" charset="0"/>
              <a:buChar char="•"/>
            </a:pPr>
            <a:endParaRPr lang="en-GB" dirty="0">
              <a:solidFill>
                <a:schemeClr val="bg1"/>
              </a:solidFill>
            </a:endParaRPr>
          </a:p>
          <a:p>
            <a:pPr fontAlgn="base">
              <a:lnSpc>
                <a:spcPct val="90000"/>
              </a:lnSpc>
              <a:spcBef>
                <a:spcPct val="20000"/>
              </a:spcBef>
              <a:spcAft>
                <a:spcPts val="600"/>
              </a:spcAft>
              <a:buClr>
                <a:schemeClr val="accent1"/>
              </a:buClr>
            </a:pPr>
            <a:endParaRPr lang="en-GB" dirty="0">
              <a:solidFill>
                <a:schemeClr val="bg1"/>
              </a:solidFill>
            </a:endParaRPr>
          </a:p>
          <a:p>
            <a:pPr marL="342900" indent="-342900" fontAlgn="base">
              <a:lnSpc>
                <a:spcPct val="90000"/>
              </a:lnSpc>
              <a:spcBef>
                <a:spcPct val="20000"/>
              </a:spcBef>
              <a:spcAft>
                <a:spcPts val="600"/>
              </a:spcAft>
              <a:buClr>
                <a:schemeClr val="accent1"/>
              </a:buClr>
              <a:buFont typeface="Arial" panose="020B0604020202020204" pitchFamily="34" charset="0"/>
              <a:buChar char="•"/>
            </a:pPr>
            <a:r>
              <a:rPr lang="en-GB" dirty="0">
                <a:solidFill>
                  <a:schemeClr val="bg1"/>
                </a:solidFill>
              </a:rPr>
              <a:t>You only need to install this package once per computer, though running the command multiple times will do no harm</a:t>
            </a:r>
          </a:p>
          <a:p>
            <a:pPr marL="342900" indent="-342900" fontAlgn="base">
              <a:lnSpc>
                <a:spcPct val="90000"/>
              </a:lnSpc>
              <a:spcBef>
                <a:spcPct val="20000"/>
              </a:spcBef>
              <a:spcAft>
                <a:spcPts val="600"/>
              </a:spcAft>
              <a:buClr>
                <a:schemeClr val="accent1"/>
              </a:buClr>
              <a:buFont typeface="Arial" panose="020B0604020202020204" pitchFamily="34" charset="0"/>
              <a:buChar char="•"/>
            </a:pPr>
            <a:r>
              <a:rPr lang="en-GB" dirty="0">
                <a:solidFill>
                  <a:schemeClr val="bg1"/>
                </a:solidFill>
              </a:rPr>
              <a:t>If you then wish to use the </a:t>
            </a:r>
            <a:r>
              <a:rPr lang="en-GB" dirty="0" err="1">
                <a:solidFill>
                  <a:schemeClr val="bg1"/>
                </a:solidFill>
              </a:rPr>
              <a:t>tidyverse</a:t>
            </a:r>
            <a:r>
              <a:rPr lang="en-GB" dirty="0">
                <a:solidFill>
                  <a:schemeClr val="bg1"/>
                </a:solidFill>
              </a:rPr>
              <a:t>, you must first run the command</a:t>
            </a:r>
          </a:p>
          <a:p>
            <a:pPr marL="342900" indent="-342900" fontAlgn="base">
              <a:lnSpc>
                <a:spcPct val="90000"/>
              </a:lnSpc>
              <a:spcBef>
                <a:spcPct val="20000"/>
              </a:spcBef>
              <a:spcAft>
                <a:spcPts val="600"/>
              </a:spcAft>
              <a:buClr>
                <a:schemeClr val="accent1"/>
              </a:buClr>
              <a:buFont typeface="Arial" panose="020B0604020202020204" pitchFamily="34" charset="0"/>
              <a:buChar char="•"/>
            </a:pPr>
            <a:endParaRPr lang="en-GB" dirty="0">
              <a:solidFill>
                <a:schemeClr val="bg1"/>
              </a:solidFill>
            </a:endParaRPr>
          </a:p>
          <a:p>
            <a:pPr marL="342900" indent="-342900" fontAlgn="base">
              <a:lnSpc>
                <a:spcPct val="90000"/>
              </a:lnSpc>
              <a:spcBef>
                <a:spcPct val="20000"/>
              </a:spcBef>
              <a:spcAft>
                <a:spcPts val="600"/>
              </a:spcAft>
              <a:buClr>
                <a:schemeClr val="accent1"/>
              </a:buClr>
              <a:buFont typeface="Arial" panose="020B0604020202020204" pitchFamily="34" charset="0"/>
              <a:buChar char="•"/>
            </a:pPr>
            <a:endParaRPr lang="en-GB" dirty="0">
              <a:solidFill>
                <a:schemeClr val="bg1"/>
              </a:solidFill>
            </a:endParaRPr>
          </a:p>
          <a:p>
            <a:pPr marL="342900" indent="-342900" fontAlgn="base">
              <a:lnSpc>
                <a:spcPct val="90000"/>
              </a:lnSpc>
              <a:spcBef>
                <a:spcPct val="20000"/>
              </a:spcBef>
              <a:spcAft>
                <a:spcPts val="600"/>
              </a:spcAft>
              <a:buClr>
                <a:schemeClr val="accent1"/>
              </a:buClr>
              <a:buFont typeface="Arial" panose="020B0604020202020204" pitchFamily="34" charset="0"/>
              <a:buChar char="•"/>
            </a:pPr>
            <a:r>
              <a:rPr lang="en-GB" dirty="0">
                <a:solidFill>
                  <a:schemeClr val="bg1"/>
                </a:solidFill>
              </a:rPr>
              <a:t>This must be re-run each time you open RStudio</a:t>
            </a:r>
            <a:endParaRPr lang="en-US" dirty="0">
              <a:solidFill>
                <a:schemeClr val="bg1"/>
              </a:solidFill>
            </a:endParaRPr>
          </a:p>
        </p:txBody>
      </p:sp>
      <p:sp>
        <p:nvSpPr>
          <p:cNvPr id="3" name="Rectangle 1">
            <a:extLst>
              <a:ext uri="{FF2B5EF4-FFF2-40B4-BE49-F238E27FC236}">
                <a16:creationId xmlns:a16="http://schemas.microsoft.com/office/drawing/2014/main" id="{EC7775B8-6F69-428D-BFE2-18ED6951D8C8}"/>
              </a:ext>
            </a:extLst>
          </p:cNvPr>
          <p:cNvSpPr>
            <a:spLocks noChangeArrowheads="1"/>
          </p:cNvSpPr>
          <p:nvPr/>
        </p:nvSpPr>
        <p:spPr bwMode="auto">
          <a:xfrm>
            <a:off x="0" y="-170549"/>
            <a:ext cx="65" cy="3410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7" name="Picture 6">
            <a:extLst>
              <a:ext uri="{FF2B5EF4-FFF2-40B4-BE49-F238E27FC236}">
                <a16:creationId xmlns:a16="http://schemas.microsoft.com/office/drawing/2014/main" id="{36BDFF4F-D7DB-4680-9536-07825FCBD503}"/>
              </a:ext>
            </a:extLst>
          </p:cNvPr>
          <p:cNvPicPr>
            <a:picLocks noChangeAspect="1"/>
          </p:cNvPicPr>
          <p:nvPr/>
        </p:nvPicPr>
        <p:blipFill>
          <a:blip r:embed="rId3"/>
          <a:stretch>
            <a:fillRect/>
          </a:stretch>
        </p:blipFill>
        <p:spPr>
          <a:xfrm>
            <a:off x="2307135" y="3169097"/>
            <a:ext cx="7461067" cy="649236"/>
          </a:xfrm>
          <a:prstGeom prst="rect">
            <a:avLst/>
          </a:prstGeom>
        </p:spPr>
      </p:pic>
      <p:pic>
        <p:nvPicPr>
          <p:cNvPr id="8" name="Picture 7">
            <a:extLst>
              <a:ext uri="{FF2B5EF4-FFF2-40B4-BE49-F238E27FC236}">
                <a16:creationId xmlns:a16="http://schemas.microsoft.com/office/drawing/2014/main" id="{8472A50C-1E22-4931-AB01-A3C79C20FAC0}"/>
              </a:ext>
            </a:extLst>
          </p:cNvPr>
          <p:cNvPicPr>
            <a:picLocks noChangeAspect="1"/>
          </p:cNvPicPr>
          <p:nvPr/>
        </p:nvPicPr>
        <p:blipFill>
          <a:blip r:embed="rId4"/>
          <a:stretch>
            <a:fillRect/>
          </a:stretch>
        </p:blipFill>
        <p:spPr>
          <a:xfrm>
            <a:off x="2307135" y="5071448"/>
            <a:ext cx="7461067" cy="539829"/>
          </a:xfrm>
          <a:prstGeom prst="rect">
            <a:avLst/>
          </a:prstGeom>
        </p:spPr>
      </p:pic>
    </p:spTree>
    <p:extLst>
      <p:ext uri="{BB962C8B-B14F-4D97-AF65-F5344CB8AC3E}">
        <p14:creationId xmlns:p14="http://schemas.microsoft.com/office/powerpoint/2010/main" val="36616563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0C968-4CA2-40A0-8181-9A5DED9D6290}"/>
              </a:ext>
            </a:extLst>
          </p:cNvPr>
          <p:cNvSpPr>
            <a:spLocks noGrp="1"/>
          </p:cNvSpPr>
          <p:nvPr>
            <p:ph type="ctrTitle"/>
          </p:nvPr>
        </p:nvSpPr>
        <p:spPr/>
        <p:txBody>
          <a:bodyPr/>
          <a:lstStyle/>
          <a:p>
            <a:r>
              <a:rPr lang="en-GB" sz="9600" dirty="0"/>
              <a:t>Data visualisation </a:t>
            </a:r>
            <a:endParaRPr lang="en-GB" dirty="0"/>
          </a:p>
        </p:txBody>
      </p:sp>
      <p:sp>
        <p:nvSpPr>
          <p:cNvPr id="3" name="Subtitle 2">
            <a:extLst>
              <a:ext uri="{FF2B5EF4-FFF2-40B4-BE49-F238E27FC236}">
                <a16:creationId xmlns:a16="http://schemas.microsoft.com/office/drawing/2014/main" id="{D3B5A14F-5C33-4D97-A6A9-69F67AE355DE}"/>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7832569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2AD28-393B-4D28-8EE7-FB7242E55B8C}"/>
              </a:ext>
            </a:extLst>
          </p:cNvPr>
          <p:cNvSpPr>
            <a:spLocks noGrp="1"/>
          </p:cNvSpPr>
          <p:nvPr>
            <p:ph type="title"/>
          </p:nvPr>
        </p:nvSpPr>
        <p:spPr/>
        <p:txBody>
          <a:bodyPr/>
          <a:lstStyle/>
          <a:p>
            <a:pPr fontAlgn="base"/>
            <a:r>
              <a:rPr lang="en-GB" dirty="0"/>
              <a:t>Data visualisation</a:t>
            </a:r>
          </a:p>
        </p:txBody>
      </p:sp>
      <p:sp>
        <p:nvSpPr>
          <p:cNvPr id="6" name="TextBox 5">
            <a:extLst>
              <a:ext uri="{FF2B5EF4-FFF2-40B4-BE49-F238E27FC236}">
                <a16:creationId xmlns:a16="http://schemas.microsoft.com/office/drawing/2014/main" id="{4EB3382E-E080-4A68-8BF1-94FF68BF2DA7}"/>
              </a:ext>
            </a:extLst>
          </p:cNvPr>
          <p:cNvSpPr txBox="1"/>
          <p:nvPr/>
        </p:nvSpPr>
        <p:spPr>
          <a:xfrm>
            <a:off x="1223146" y="3200795"/>
            <a:ext cx="9745705" cy="1985159"/>
          </a:xfrm>
          <a:prstGeom prst="rect">
            <a:avLst/>
          </a:prstGeom>
          <a:noFill/>
        </p:spPr>
        <p:txBody>
          <a:bodyPr wrap="square" rtlCol="0">
            <a:spAutoFit/>
          </a:bodyPr>
          <a:lstStyle/>
          <a:p>
            <a:pPr marL="342900" indent="-342900" fontAlgn="base">
              <a:lnSpc>
                <a:spcPct val="90000"/>
              </a:lnSpc>
              <a:spcBef>
                <a:spcPct val="20000"/>
              </a:spcBef>
              <a:spcAft>
                <a:spcPts val="600"/>
              </a:spcAft>
              <a:buClr>
                <a:schemeClr val="accent1"/>
              </a:buClr>
              <a:buFont typeface="Arial" panose="020B0604020202020204" pitchFamily="34" charset="0"/>
              <a:buChar char="•"/>
            </a:pPr>
            <a:r>
              <a:rPr lang="en-GB" dirty="0">
                <a:solidFill>
                  <a:schemeClr val="bg1"/>
                </a:solidFill>
              </a:rPr>
              <a:t>In beginning this course by learning how to perform data visualisation, we are taking things slightly out of order</a:t>
            </a:r>
          </a:p>
          <a:p>
            <a:pPr marL="342900" indent="-342900" fontAlgn="base">
              <a:lnSpc>
                <a:spcPct val="90000"/>
              </a:lnSpc>
              <a:spcBef>
                <a:spcPct val="20000"/>
              </a:spcBef>
              <a:spcAft>
                <a:spcPts val="600"/>
              </a:spcAft>
              <a:buClr>
                <a:schemeClr val="accent1"/>
              </a:buClr>
              <a:buFont typeface="Arial" panose="020B0604020202020204" pitchFamily="34" charset="0"/>
              <a:buChar char="•"/>
            </a:pPr>
            <a:endParaRPr lang="en-GB" dirty="0">
              <a:solidFill>
                <a:schemeClr val="bg1"/>
              </a:solidFill>
            </a:endParaRPr>
          </a:p>
          <a:p>
            <a:pPr marL="342900" indent="-342900" fontAlgn="base">
              <a:lnSpc>
                <a:spcPct val="90000"/>
              </a:lnSpc>
              <a:spcBef>
                <a:spcPct val="20000"/>
              </a:spcBef>
              <a:spcAft>
                <a:spcPts val="600"/>
              </a:spcAft>
              <a:buClr>
                <a:schemeClr val="accent1"/>
              </a:buClr>
              <a:buFont typeface="Arial" panose="020B0604020202020204" pitchFamily="34" charset="0"/>
              <a:buChar char="•"/>
            </a:pPr>
            <a:endParaRPr lang="en-GB" dirty="0">
              <a:solidFill>
                <a:schemeClr val="bg1"/>
              </a:solidFill>
            </a:endParaRPr>
          </a:p>
          <a:p>
            <a:pPr marL="342900" indent="-342900" fontAlgn="base">
              <a:lnSpc>
                <a:spcPct val="90000"/>
              </a:lnSpc>
              <a:spcBef>
                <a:spcPct val="20000"/>
              </a:spcBef>
              <a:spcAft>
                <a:spcPts val="600"/>
              </a:spcAft>
              <a:buClr>
                <a:schemeClr val="accent1"/>
              </a:buClr>
              <a:buFont typeface="Arial" panose="020B0604020202020204" pitchFamily="34" charset="0"/>
              <a:buChar char="•"/>
            </a:pPr>
            <a:r>
              <a:rPr lang="en-GB" dirty="0">
                <a:solidFill>
                  <a:schemeClr val="bg1"/>
                </a:solidFill>
              </a:rPr>
              <a:t>The pay-off for learning data visualisation is very clear however, and so we will start there and return to earlier topics in the future</a:t>
            </a:r>
            <a:endParaRPr lang="en-US" dirty="0">
              <a:solidFill>
                <a:schemeClr val="bg1"/>
              </a:solidFill>
            </a:endParaRPr>
          </a:p>
        </p:txBody>
      </p:sp>
      <p:sp>
        <p:nvSpPr>
          <p:cNvPr id="3" name="Rectangle 1">
            <a:extLst>
              <a:ext uri="{FF2B5EF4-FFF2-40B4-BE49-F238E27FC236}">
                <a16:creationId xmlns:a16="http://schemas.microsoft.com/office/drawing/2014/main" id="{EC7775B8-6F69-428D-BFE2-18ED6951D8C8}"/>
              </a:ext>
            </a:extLst>
          </p:cNvPr>
          <p:cNvSpPr>
            <a:spLocks noChangeArrowheads="1"/>
          </p:cNvSpPr>
          <p:nvPr/>
        </p:nvSpPr>
        <p:spPr bwMode="auto">
          <a:xfrm>
            <a:off x="0" y="-170549"/>
            <a:ext cx="65" cy="3410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769456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2AD28-393B-4D28-8EE7-FB7242E55B8C}"/>
              </a:ext>
            </a:extLst>
          </p:cNvPr>
          <p:cNvSpPr>
            <a:spLocks noGrp="1"/>
          </p:cNvSpPr>
          <p:nvPr>
            <p:ph type="title"/>
          </p:nvPr>
        </p:nvSpPr>
        <p:spPr/>
        <p:txBody>
          <a:bodyPr/>
          <a:lstStyle/>
          <a:p>
            <a:pPr fontAlgn="base"/>
            <a:r>
              <a:rPr lang="en-GB" dirty="0"/>
              <a:t>Ggplot2 </a:t>
            </a:r>
          </a:p>
        </p:txBody>
      </p:sp>
      <p:sp>
        <p:nvSpPr>
          <p:cNvPr id="6" name="TextBox 5">
            <a:extLst>
              <a:ext uri="{FF2B5EF4-FFF2-40B4-BE49-F238E27FC236}">
                <a16:creationId xmlns:a16="http://schemas.microsoft.com/office/drawing/2014/main" id="{4EB3382E-E080-4A68-8BF1-94FF68BF2DA7}"/>
              </a:ext>
            </a:extLst>
          </p:cNvPr>
          <p:cNvSpPr txBox="1"/>
          <p:nvPr/>
        </p:nvSpPr>
        <p:spPr>
          <a:xfrm>
            <a:off x="330466" y="3091229"/>
            <a:ext cx="7851007" cy="2366802"/>
          </a:xfrm>
          <a:prstGeom prst="rect">
            <a:avLst/>
          </a:prstGeom>
          <a:noFill/>
        </p:spPr>
        <p:txBody>
          <a:bodyPr wrap="square" rtlCol="0">
            <a:spAutoFit/>
          </a:bodyPr>
          <a:lstStyle/>
          <a:p>
            <a:pPr marL="342900" indent="-342900" fontAlgn="base">
              <a:lnSpc>
                <a:spcPct val="90000"/>
              </a:lnSpc>
              <a:spcBef>
                <a:spcPct val="20000"/>
              </a:spcBef>
              <a:spcAft>
                <a:spcPts val="600"/>
              </a:spcAft>
              <a:buClr>
                <a:schemeClr val="accent1"/>
              </a:buClr>
              <a:buFont typeface="Arial" panose="020B0604020202020204" pitchFamily="34" charset="0"/>
              <a:buChar char="•"/>
            </a:pPr>
            <a:r>
              <a:rPr lang="en-GB" b="1" dirty="0">
                <a:solidFill>
                  <a:schemeClr val="accent1"/>
                </a:solidFill>
                <a:latin typeface="Courier New" panose="02070309020205020404" pitchFamily="49" charset="0"/>
                <a:cs typeface="Courier New" panose="02070309020205020404" pitchFamily="49" charset="0"/>
              </a:rPr>
              <a:t>ggplot2</a:t>
            </a:r>
            <a:r>
              <a:rPr lang="en-GB" dirty="0">
                <a:solidFill>
                  <a:schemeClr val="bg1"/>
                </a:solidFill>
              </a:rPr>
              <a:t> is one of the many packages included in the </a:t>
            </a:r>
            <a:r>
              <a:rPr lang="en-GB" b="1" dirty="0" err="1">
                <a:solidFill>
                  <a:schemeClr val="accent1"/>
                </a:solidFill>
                <a:latin typeface="Courier New" panose="02070309020205020404" pitchFamily="49" charset="0"/>
                <a:cs typeface="Courier New" panose="02070309020205020404" pitchFamily="49" charset="0"/>
              </a:rPr>
              <a:t>tidyverse</a:t>
            </a:r>
            <a:endParaRPr lang="en-GB" b="1" dirty="0">
              <a:solidFill>
                <a:schemeClr val="accent1"/>
              </a:solidFill>
              <a:latin typeface="Courier New" panose="02070309020205020404" pitchFamily="49" charset="0"/>
              <a:cs typeface="Courier New" panose="02070309020205020404" pitchFamily="49" charset="0"/>
            </a:endParaRPr>
          </a:p>
          <a:p>
            <a:pPr fontAlgn="base">
              <a:lnSpc>
                <a:spcPct val="90000"/>
              </a:lnSpc>
              <a:spcBef>
                <a:spcPct val="20000"/>
              </a:spcBef>
              <a:spcAft>
                <a:spcPts val="600"/>
              </a:spcAft>
              <a:buClr>
                <a:schemeClr val="accent1"/>
              </a:buClr>
            </a:pPr>
            <a:endParaRPr lang="en-GB" dirty="0">
              <a:solidFill>
                <a:schemeClr val="bg1"/>
              </a:solidFill>
            </a:endParaRPr>
          </a:p>
          <a:p>
            <a:pPr marL="342900" indent="-342900" fontAlgn="base">
              <a:lnSpc>
                <a:spcPct val="90000"/>
              </a:lnSpc>
              <a:spcBef>
                <a:spcPct val="20000"/>
              </a:spcBef>
              <a:spcAft>
                <a:spcPts val="600"/>
              </a:spcAft>
              <a:buClr>
                <a:schemeClr val="accent1"/>
              </a:buClr>
              <a:buFont typeface="Arial" panose="020B0604020202020204" pitchFamily="34" charset="0"/>
              <a:buChar char="•"/>
            </a:pPr>
            <a:r>
              <a:rPr lang="en-GB" dirty="0">
                <a:solidFill>
                  <a:schemeClr val="bg1"/>
                </a:solidFill>
              </a:rPr>
              <a:t>It allows you to easy construct stylish graphs using a coherent and consistent system</a:t>
            </a:r>
          </a:p>
          <a:p>
            <a:pPr fontAlgn="base">
              <a:lnSpc>
                <a:spcPct val="90000"/>
              </a:lnSpc>
              <a:spcBef>
                <a:spcPct val="20000"/>
              </a:spcBef>
              <a:spcAft>
                <a:spcPts val="600"/>
              </a:spcAft>
              <a:buClr>
                <a:schemeClr val="accent1"/>
              </a:buClr>
            </a:pPr>
            <a:endParaRPr lang="en-GB" dirty="0">
              <a:solidFill>
                <a:schemeClr val="bg1"/>
              </a:solidFill>
            </a:endParaRPr>
          </a:p>
          <a:p>
            <a:pPr marL="342900" indent="-342900" fontAlgn="base">
              <a:lnSpc>
                <a:spcPct val="90000"/>
              </a:lnSpc>
              <a:spcBef>
                <a:spcPct val="20000"/>
              </a:spcBef>
              <a:spcAft>
                <a:spcPts val="600"/>
              </a:spcAft>
              <a:buClr>
                <a:schemeClr val="accent1"/>
              </a:buClr>
              <a:buFont typeface="Arial" panose="020B0604020202020204" pitchFamily="34" charset="0"/>
              <a:buChar char="•"/>
            </a:pPr>
            <a:r>
              <a:rPr lang="en-GB" dirty="0">
                <a:solidFill>
                  <a:schemeClr val="bg1"/>
                </a:solidFill>
              </a:rPr>
              <a:t>A </a:t>
            </a:r>
            <a:r>
              <a:rPr lang="en-GB" b="1" dirty="0">
                <a:solidFill>
                  <a:schemeClr val="accent1"/>
                </a:solidFill>
                <a:latin typeface="Courier New" panose="02070309020205020404" pitchFamily="49" charset="0"/>
                <a:cs typeface="Courier New" panose="02070309020205020404" pitchFamily="49" charset="0"/>
              </a:rPr>
              <a:t>ggplot2</a:t>
            </a:r>
            <a:r>
              <a:rPr lang="en-GB" dirty="0">
                <a:solidFill>
                  <a:schemeClr val="bg1"/>
                </a:solidFill>
              </a:rPr>
              <a:t> builds plots by adding layers one at a time making it easy to make very sophisticated plots  </a:t>
            </a:r>
            <a:endParaRPr lang="en-US" dirty="0">
              <a:solidFill>
                <a:schemeClr val="bg1"/>
              </a:solidFill>
            </a:endParaRPr>
          </a:p>
        </p:txBody>
      </p:sp>
      <p:sp>
        <p:nvSpPr>
          <p:cNvPr id="3" name="Rectangle 1">
            <a:extLst>
              <a:ext uri="{FF2B5EF4-FFF2-40B4-BE49-F238E27FC236}">
                <a16:creationId xmlns:a16="http://schemas.microsoft.com/office/drawing/2014/main" id="{EC7775B8-6F69-428D-BFE2-18ED6951D8C8}"/>
              </a:ext>
            </a:extLst>
          </p:cNvPr>
          <p:cNvSpPr>
            <a:spLocks noChangeArrowheads="1"/>
          </p:cNvSpPr>
          <p:nvPr/>
        </p:nvSpPr>
        <p:spPr bwMode="auto">
          <a:xfrm>
            <a:off x="0" y="-170549"/>
            <a:ext cx="65" cy="3410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6387" name="Picture 3" descr="A ggplot Calendar for Your Semester | Steven V. Miller">
            <a:extLst>
              <a:ext uri="{FF2B5EF4-FFF2-40B4-BE49-F238E27FC236}">
                <a16:creationId xmlns:a16="http://schemas.microsoft.com/office/drawing/2014/main" id="{C6B79B36-4A03-4C8A-96B8-28CA122068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1918" y="2497215"/>
            <a:ext cx="3070080" cy="35548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18645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0C968-4CA2-40A0-8181-9A5DED9D6290}"/>
              </a:ext>
            </a:extLst>
          </p:cNvPr>
          <p:cNvSpPr>
            <a:spLocks noGrp="1"/>
          </p:cNvSpPr>
          <p:nvPr>
            <p:ph type="ctrTitle"/>
          </p:nvPr>
        </p:nvSpPr>
        <p:spPr/>
        <p:txBody>
          <a:bodyPr/>
          <a:lstStyle/>
          <a:p>
            <a:r>
              <a:rPr lang="en-GB" sz="9600" dirty="0"/>
              <a:t>Datasets</a:t>
            </a:r>
            <a:endParaRPr lang="en-GB" dirty="0"/>
          </a:p>
        </p:txBody>
      </p:sp>
      <p:sp>
        <p:nvSpPr>
          <p:cNvPr id="3" name="Subtitle 2">
            <a:extLst>
              <a:ext uri="{FF2B5EF4-FFF2-40B4-BE49-F238E27FC236}">
                <a16:creationId xmlns:a16="http://schemas.microsoft.com/office/drawing/2014/main" id="{D3B5A14F-5C33-4D97-A6A9-69F67AE355DE}"/>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13478756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72F0E-1F23-4605-A360-8DD777B96560}"/>
              </a:ext>
            </a:extLst>
          </p:cNvPr>
          <p:cNvSpPr>
            <a:spLocks noGrp="1"/>
          </p:cNvSpPr>
          <p:nvPr>
            <p:ph type="title"/>
          </p:nvPr>
        </p:nvSpPr>
        <p:spPr>
          <a:xfrm>
            <a:off x="810000" y="447188"/>
            <a:ext cx="10571998" cy="970450"/>
          </a:xfrm>
        </p:spPr>
        <p:txBody>
          <a:bodyPr>
            <a:normAutofit/>
          </a:bodyPr>
          <a:lstStyle/>
          <a:p>
            <a:r>
              <a:rPr lang="en-US" dirty="0"/>
              <a:t>About the course </a:t>
            </a:r>
          </a:p>
        </p:txBody>
      </p:sp>
      <p:sp>
        <p:nvSpPr>
          <p:cNvPr id="9" name="Rectangle 8">
            <a:extLst>
              <a:ext uri="{FF2B5EF4-FFF2-40B4-BE49-F238E27FC236}">
                <a16:creationId xmlns:a16="http://schemas.microsoft.com/office/drawing/2014/main" id="{98E1078F-3A4D-4292-990B-BCAFDE64CCAB}"/>
              </a:ext>
            </a:extLst>
          </p:cNvPr>
          <p:cNvSpPr/>
          <p:nvPr/>
        </p:nvSpPr>
        <p:spPr>
          <a:xfrm>
            <a:off x="973733" y="2765439"/>
            <a:ext cx="10996988" cy="3416320"/>
          </a:xfrm>
          <a:prstGeom prst="rect">
            <a:avLst/>
          </a:prstGeom>
        </p:spPr>
        <p:txBody>
          <a:bodyPr wrap="square">
            <a:spAutoFit/>
          </a:bodyPr>
          <a:lstStyle/>
          <a:p>
            <a:r>
              <a:rPr lang="en-GB" dirty="0"/>
              <a:t>Prerequisites</a:t>
            </a:r>
          </a:p>
          <a:p>
            <a:pPr marL="285750" indent="-285750">
              <a:buFont typeface="Arial" panose="020B0604020202020204" pitchFamily="34" charset="0"/>
              <a:buChar char="•"/>
            </a:pPr>
            <a:r>
              <a:rPr lang="en-GB" dirty="0"/>
              <a:t>Previous programming experience will make learning easier but is not expected at all, this course is designed for complete beginners </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r>
              <a:rPr lang="en-GB" dirty="0"/>
              <a:t>Focus of the course: </a:t>
            </a:r>
          </a:p>
          <a:p>
            <a:pPr marL="285750" indent="-285750">
              <a:buFont typeface="Arial" panose="020B0604020202020204" pitchFamily="34" charset="0"/>
              <a:buChar char="•"/>
            </a:pPr>
            <a:r>
              <a:rPr lang="en-GB" dirty="0"/>
              <a:t>More focus on immediate gains rather than complete mastery of the </a:t>
            </a:r>
            <a:r>
              <a:rPr lang="en-GB" dirty="0" err="1"/>
              <a:t>tidyverse</a:t>
            </a:r>
            <a:endParaRPr lang="en-GB" dirty="0"/>
          </a:p>
          <a:p>
            <a:pPr marL="285750" indent="-285750">
              <a:buFont typeface="Arial" panose="020B0604020202020204" pitchFamily="34" charset="0"/>
              <a:buChar char="•"/>
            </a:pPr>
            <a:r>
              <a:rPr lang="en-GB" dirty="0"/>
              <a:t>Exercises have a more practical focus</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endParaRPr lang="en-GB" dirty="0"/>
          </a:p>
          <a:p>
            <a:endParaRPr lang="en-GB" dirty="0"/>
          </a:p>
        </p:txBody>
      </p:sp>
      <p:sp>
        <p:nvSpPr>
          <p:cNvPr id="10" name="Rectangle 8">
            <a:extLst>
              <a:ext uri="{FF2B5EF4-FFF2-40B4-BE49-F238E27FC236}">
                <a16:creationId xmlns:a16="http://schemas.microsoft.com/office/drawing/2014/main" id="{59389D9E-FDE0-498C-961E-369D4A6DFC87}"/>
              </a:ext>
            </a:extLst>
          </p:cNvPr>
          <p:cNvSpPr>
            <a:spLocks noChangeArrowheads="1"/>
          </p:cNvSpPr>
          <p:nvPr/>
        </p:nvSpPr>
        <p:spPr bwMode="auto">
          <a:xfrm>
            <a:off x="0" y="-170549"/>
            <a:ext cx="65" cy="3410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9">
            <a:extLst>
              <a:ext uri="{FF2B5EF4-FFF2-40B4-BE49-F238E27FC236}">
                <a16:creationId xmlns:a16="http://schemas.microsoft.com/office/drawing/2014/main" id="{2166D367-05BE-490C-80A4-0FBEDA4E594A}"/>
              </a:ext>
            </a:extLst>
          </p:cNvPr>
          <p:cNvSpPr>
            <a:spLocks noChangeArrowheads="1"/>
          </p:cNvSpPr>
          <p:nvPr/>
        </p:nvSpPr>
        <p:spPr bwMode="auto">
          <a:xfrm>
            <a:off x="0" y="-239799"/>
            <a:ext cx="65" cy="4795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700" b="0" i="0" u="none" strike="noStrike" cap="none" normalizeH="0" baseline="0" dirty="0">
              <a:ln>
                <a:noFill/>
              </a:ln>
              <a:solidFill>
                <a:srgbClr val="000000"/>
              </a:solidFill>
              <a:effectLst/>
              <a:latin typeface="Lato"/>
            </a:endParaRPr>
          </a:p>
        </p:txBody>
      </p:sp>
    </p:spTree>
    <p:extLst>
      <p:ext uri="{BB962C8B-B14F-4D97-AF65-F5344CB8AC3E}">
        <p14:creationId xmlns:p14="http://schemas.microsoft.com/office/powerpoint/2010/main" val="31714508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2AD28-393B-4D28-8EE7-FB7242E55B8C}"/>
              </a:ext>
            </a:extLst>
          </p:cNvPr>
          <p:cNvSpPr>
            <a:spLocks noGrp="1"/>
          </p:cNvSpPr>
          <p:nvPr>
            <p:ph type="title"/>
          </p:nvPr>
        </p:nvSpPr>
        <p:spPr/>
        <p:txBody>
          <a:bodyPr/>
          <a:lstStyle/>
          <a:p>
            <a:pPr fontAlgn="base"/>
            <a:r>
              <a:rPr lang="en-GB" dirty="0"/>
              <a:t>MPG </a:t>
            </a:r>
          </a:p>
        </p:txBody>
      </p:sp>
      <p:sp>
        <p:nvSpPr>
          <p:cNvPr id="6" name="TextBox 5">
            <a:extLst>
              <a:ext uri="{FF2B5EF4-FFF2-40B4-BE49-F238E27FC236}">
                <a16:creationId xmlns:a16="http://schemas.microsoft.com/office/drawing/2014/main" id="{4EB3382E-E080-4A68-8BF1-94FF68BF2DA7}"/>
              </a:ext>
            </a:extLst>
          </p:cNvPr>
          <p:cNvSpPr txBox="1"/>
          <p:nvPr/>
        </p:nvSpPr>
        <p:spPr>
          <a:xfrm>
            <a:off x="2351771" y="2382646"/>
            <a:ext cx="11261559" cy="723275"/>
          </a:xfrm>
          <a:prstGeom prst="rect">
            <a:avLst/>
          </a:prstGeom>
          <a:noFill/>
        </p:spPr>
        <p:txBody>
          <a:bodyPr wrap="square" rtlCol="0">
            <a:spAutoFit/>
          </a:bodyPr>
          <a:lstStyle/>
          <a:p>
            <a:pPr marL="342900" indent="-342900" fontAlgn="base">
              <a:lnSpc>
                <a:spcPct val="90000"/>
              </a:lnSpc>
              <a:spcBef>
                <a:spcPct val="20000"/>
              </a:spcBef>
              <a:spcAft>
                <a:spcPts val="600"/>
              </a:spcAft>
              <a:buClr>
                <a:schemeClr val="accent1"/>
              </a:buClr>
              <a:buFont typeface="Arial" panose="020B0604020202020204" pitchFamily="34" charset="0"/>
              <a:buChar char="•"/>
            </a:pPr>
            <a:r>
              <a:rPr lang="en-GB" dirty="0">
                <a:solidFill>
                  <a:schemeClr val="bg1"/>
                </a:solidFill>
              </a:rPr>
              <a:t>Built in </a:t>
            </a:r>
            <a:r>
              <a:rPr lang="en-GB" dirty="0" err="1">
                <a:solidFill>
                  <a:schemeClr val="bg1"/>
                </a:solidFill>
              </a:rPr>
              <a:t>dataframe</a:t>
            </a:r>
            <a:r>
              <a:rPr lang="en-GB" dirty="0">
                <a:solidFill>
                  <a:schemeClr val="bg1"/>
                </a:solidFill>
              </a:rPr>
              <a:t> </a:t>
            </a:r>
            <a:endParaRPr lang="en-US" dirty="0">
              <a:solidFill>
                <a:schemeClr val="bg1"/>
              </a:solidFill>
            </a:endParaRPr>
          </a:p>
          <a:p>
            <a:pPr marL="342900" indent="-342900" fontAlgn="base">
              <a:lnSpc>
                <a:spcPct val="90000"/>
              </a:lnSpc>
              <a:spcBef>
                <a:spcPct val="20000"/>
              </a:spcBef>
              <a:spcAft>
                <a:spcPts val="600"/>
              </a:spcAft>
              <a:buClr>
                <a:schemeClr val="accent1"/>
              </a:buClr>
              <a:buFont typeface="Arial" panose="020B0604020202020204" pitchFamily="34" charset="0"/>
              <a:buChar char="•"/>
            </a:pPr>
            <a:r>
              <a:rPr lang="en-US" dirty="0">
                <a:solidFill>
                  <a:schemeClr val="bg1"/>
                </a:solidFill>
              </a:rPr>
              <a:t>Type </a:t>
            </a:r>
            <a:r>
              <a:rPr lang="en-US" b="1" dirty="0">
                <a:solidFill>
                  <a:schemeClr val="accent1"/>
                </a:solidFill>
                <a:latin typeface="Courier New" panose="02070309020205020404" pitchFamily="49" charset="0"/>
                <a:cs typeface="Courier New" panose="02070309020205020404" pitchFamily="49" charset="0"/>
              </a:rPr>
              <a:t>mpg</a:t>
            </a:r>
            <a:r>
              <a:rPr lang="en-US" dirty="0">
                <a:solidFill>
                  <a:schemeClr val="bg1"/>
                </a:solidFill>
              </a:rPr>
              <a:t> into the command window and press enter </a:t>
            </a:r>
            <a:endParaRPr lang="en-GB" dirty="0">
              <a:solidFill>
                <a:schemeClr val="bg1"/>
              </a:solidFill>
            </a:endParaRPr>
          </a:p>
        </p:txBody>
      </p:sp>
      <p:sp>
        <p:nvSpPr>
          <p:cNvPr id="3" name="Rectangle 1">
            <a:extLst>
              <a:ext uri="{FF2B5EF4-FFF2-40B4-BE49-F238E27FC236}">
                <a16:creationId xmlns:a16="http://schemas.microsoft.com/office/drawing/2014/main" id="{EC7775B8-6F69-428D-BFE2-18ED6951D8C8}"/>
              </a:ext>
            </a:extLst>
          </p:cNvPr>
          <p:cNvSpPr>
            <a:spLocks noChangeArrowheads="1"/>
          </p:cNvSpPr>
          <p:nvPr/>
        </p:nvSpPr>
        <p:spPr bwMode="auto">
          <a:xfrm>
            <a:off x="0" y="-170549"/>
            <a:ext cx="65" cy="3410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 name="Picture 3">
            <a:extLst>
              <a:ext uri="{FF2B5EF4-FFF2-40B4-BE49-F238E27FC236}">
                <a16:creationId xmlns:a16="http://schemas.microsoft.com/office/drawing/2014/main" id="{31E0AF65-E246-4BE2-B269-EA5EC8520F98}"/>
              </a:ext>
            </a:extLst>
          </p:cNvPr>
          <p:cNvPicPr>
            <a:picLocks noChangeAspect="1"/>
          </p:cNvPicPr>
          <p:nvPr/>
        </p:nvPicPr>
        <p:blipFill>
          <a:blip r:embed="rId3"/>
          <a:stretch>
            <a:fillRect/>
          </a:stretch>
        </p:blipFill>
        <p:spPr>
          <a:xfrm>
            <a:off x="1894093" y="3232836"/>
            <a:ext cx="8115051" cy="3215589"/>
          </a:xfrm>
          <a:prstGeom prst="rect">
            <a:avLst/>
          </a:prstGeom>
        </p:spPr>
      </p:pic>
    </p:spTree>
    <p:extLst>
      <p:ext uri="{BB962C8B-B14F-4D97-AF65-F5344CB8AC3E}">
        <p14:creationId xmlns:p14="http://schemas.microsoft.com/office/powerpoint/2010/main" val="18742787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2AD28-393B-4D28-8EE7-FB7242E55B8C}"/>
              </a:ext>
            </a:extLst>
          </p:cNvPr>
          <p:cNvSpPr>
            <a:spLocks noGrp="1"/>
          </p:cNvSpPr>
          <p:nvPr>
            <p:ph type="title"/>
          </p:nvPr>
        </p:nvSpPr>
        <p:spPr/>
        <p:txBody>
          <a:bodyPr/>
          <a:lstStyle/>
          <a:p>
            <a:pPr fontAlgn="base"/>
            <a:r>
              <a:rPr lang="en-GB" dirty="0"/>
              <a:t>MPG </a:t>
            </a:r>
          </a:p>
        </p:txBody>
      </p:sp>
      <p:sp>
        <p:nvSpPr>
          <p:cNvPr id="6" name="TextBox 5">
            <a:extLst>
              <a:ext uri="{FF2B5EF4-FFF2-40B4-BE49-F238E27FC236}">
                <a16:creationId xmlns:a16="http://schemas.microsoft.com/office/drawing/2014/main" id="{4EB3382E-E080-4A68-8BF1-94FF68BF2DA7}"/>
              </a:ext>
            </a:extLst>
          </p:cNvPr>
          <p:cNvSpPr txBox="1"/>
          <p:nvPr/>
        </p:nvSpPr>
        <p:spPr>
          <a:xfrm>
            <a:off x="1774256" y="2677822"/>
            <a:ext cx="8476650" cy="3130088"/>
          </a:xfrm>
          <a:prstGeom prst="rect">
            <a:avLst/>
          </a:prstGeom>
          <a:noFill/>
        </p:spPr>
        <p:txBody>
          <a:bodyPr wrap="square" rtlCol="0">
            <a:spAutoFit/>
          </a:bodyPr>
          <a:lstStyle/>
          <a:p>
            <a:pPr marL="342900" indent="-342900" fontAlgn="base">
              <a:lnSpc>
                <a:spcPct val="90000"/>
              </a:lnSpc>
              <a:spcBef>
                <a:spcPct val="20000"/>
              </a:spcBef>
              <a:spcAft>
                <a:spcPts val="600"/>
              </a:spcAft>
              <a:buClr>
                <a:schemeClr val="accent1"/>
              </a:buClr>
              <a:buFont typeface="Arial" panose="020B0604020202020204" pitchFamily="34" charset="0"/>
              <a:buChar char="•"/>
            </a:pPr>
            <a:r>
              <a:rPr lang="en-GB" dirty="0">
                <a:solidFill>
                  <a:schemeClr val="bg1"/>
                </a:solidFill>
              </a:rPr>
              <a:t>This dataset contains observations collected by the EPA on 38 models of cars</a:t>
            </a:r>
          </a:p>
          <a:p>
            <a:pPr marL="342900" indent="-342900" fontAlgn="base">
              <a:lnSpc>
                <a:spcPct val="90000"/>
              </a:lnSpc>
              <a:spcBef>
                <a:spcPct val="20000"/>
              </a:spcBef>
              <a:spcAft>
                <a:spcPts val="600"/>
              </a:spcAft>
              <a:buClr>
                <a:schemeClr val="accent1"/>
              </a:buClr>
              <a:buFont typeface="Arial" panose="020B0604020202020204" pitchFamily="34" charset="0"/>
              <a:buChar char="•"/>
            </a:pPr>
            <a:endParaRPr lang="en-GB" dirty="0">
              <a:solidFill>
                <a:schemeClr val="bg1"/>
              </a:solidFill>
            </a:endParaRPr>
          </a:p>
          <a:p>
            <a:pPr marL="342900" indent="-342900" fontAlgn="base">
              <a:lnSpc>
                <a:spcPct val="90000"/>
              </a:lnSpc>
              <a:spcBef>
                <a:spcPct val="20000"/>
              </a:spcBef>
              <a:spcAft>
                <a:spcPts val="600"/>
              </a:spcAft>
              <a:buClr>
                <a:schemeClr val="accent1"/>
              </a:buClr>
              <a:buFont typeface="Arial" panose="020B0604020202020204" pitchFamily="34" charset="0"/>
              <a:buChar char="•"/>
            </a:pPr>
            <a:r>
              <a:rPr lang="en-GB" dirty="0">
                <a:solidFill>
                  <a:schemeClr val="bg1"/>
                </a:solidFill>
              </a:rPr>
              <a:t>The variables in mpg include:</a:t>
            </a:r>
          </a:p>
          <a:p>
            <a:pPr marL="800100" lvl="1" indent="-342900" fontAlgn="base">
              <a:lnSpc>
                <a:spcPct val="90000"/>
              </a:lnSpc>
              <a:spcBef>
                <a:spcPct val="20000"/>
              </a:spcBef>
              <a:spcAft>
                <a:spcPts val="600"/>
              </a:spcAft>
              <a:buClr>
                <a:schemeClr val="accent1"/>
              </a:buClr>
              <a:buFont typeface="Arial" panose="020B0604020202020204" pitchFamily="34" charset="0"/>
              <a:buChar char="•"/>
            </a:pPr>
            <a:r>
              <a:rPr lang="en-GB" b="1" dirty="0" err="1">
                <a:solidFill>
                  <a:schemeClr val="accent1"/>
                </a:solidFill>
                <a:latin typeface="Courier New" panose="02070309020205020404" pitchFamily="49" charset="0"/>
                <a:cs typeface="Courier New" panose="02070309020205020404" pitchFamily="49" charset="0"/>
              </a:rPr>
              <a:t>displ</a:t>
            </a:r>
            <a:r>
              <a:rPr lang="en-GB" dirty="0">
                <a:solidFill>
                  <a:schemeClr val="bg1"/>
                </a:solidFill>
              </a:rPr>
              <a:t> - a car's engine size (in litres)</a:t>
            </a:r>
          </a:p>
          <a:p>
            <a:pPr marL="800100" lvl="1" indent="-342900" fontAlgn="base">
              <a:lnSpc>
                <a:spcPct val="90000"/>
              </a:lnSpc>
              <a:spcBef>
                <a:spcPct val="20000"/>
              </a:spcBef>
              <a:spcAft>
                <a:spcPts val="600"/>
              </a:spcAft>
              <a:buClr>
                <a:schemeClr val="accent1"/>
              </a:buClr>
              <a:buFont typeface="Arial" panose="020B0604020202020204" pitchFamily="34" charset="0"/>
              <a:buChar char="•"/>
            </a:pPr>
            <a:r>
              <a:rPr lang="en-GB" b="1" dirty="0" err="1">
                <a:solidFill>
                  <a:schemeClr val="accent1"/>
                </a:solidFill>
                <a:latin typeface="Courier New" panose="02070309020205020404" pitchFamily="49" charset="0"/>
                <a:cs typeface="Courier New" panose="02070309020205020404" pitchFamily="49" charset="0"/>
              </a:rPr>
              <a:t>hwy</a:t>
            </a:r>
            <a:r>
              <a:rPr lang="en-GB" b="1" dirty="0">
                <a:solidFill>
                  <a:schemeClr val="accent1"/>
                </a:solidFill>
                <a:latin typeface="Courier New" panose="02070309020205020404" pitchFamily="49" charset="0"/>
                <a:cs typeface="Courier New" panose="02070309020205020404" pitchFamily="49" charset="0"/>
              </a:rPr>
              <a:t> </a:t>
            </a:r>
            <a:r>
              <a:rPr lang="en-GB" dirty="0">
                <a:solidFill>
                  <a:schemeClr val="bg1"/>
                </a:solidFill>
              </a:rPr>
              <a:t>- a car's fuel efficiency on the highway (in miles per gallon)</a:t>
            </a:r>
          </a:p>
          <a:p>
            <a:pPr marL="800100" lvl="1" indent="-342900" fontAlgn="base">
              <a:lnSpc>
                <a:spcPct val="90000"/>
              </a:lnSpc>
              <a:spcBef>
                <a:spcPct val="20000"/>
              </a:spcBef>
              <a:spcAft>
                <a:spcPts val="600"/>
              </a:spcAft>
              <a:buClr>
                <a:schemeClr val="accent1"/>
              </a:buClr>
              <a:buFont typeface="Arial" panose="020B0604020202020204" pitchFamily="34" charset="0"/>
              <a:buChar char="•"/>
            </a:pPr>
            <a:endParaRPr lang="en-GB" dirty="0">
              <a:solidFill>
                <a:schemeClr val="bg1"/>
              </a:solidFill>
            </a:endParaRPr>
          </a:p>
          <a:p>
            <a:pPr marL="342900" indent="-342900" fontAlgn="base">
              <a:lnSpc>
                <a:spcPct val="90000"/>
              </a:lnSpc>
              <a:spcBef>
                <a:spcPct val="20000"/>
              </a:spcBef>
              <a:spcAft>
                <a:spcPts val="600"/>
              </a:spcAft>
              <a:buClr>
                <a:schemeClr val="accent1"/>
              </a:buClr>
              <a:buFont typeface="Arial" panose="020B0604020202020204" pitchFamily="34" charset="0"/>
              <a:buChar char="•"/>
            </a:pPr>
            <a:r>
              <a:rPr lang="en-GB" dirty="0">
                <a:solidFill>
                  <a:schemeClr val="bg1"/>
                </a:solidFill>
              </a:rPr>
              <a:t>We can use this dataset to answer the question “do cars with larger engines use more fuel than cars with smaller engines?”</a:t>
            </a:r>
          </a:p>
        </p:txBody>
      </p:sp>
      <p:sp>
        <p:nvSpPr>
          <p:cNvPr id="3" name="Rectangle 1">
            <a:extLst>
              <a:ext uri="{FF2B5EF4-FFF2-40B4-BE49-F238E27FC236}">
                <a16:creationId xmlns:a16="http://schemas.microsoft.com/office/drawing/2014/main" id="{EC7775B8-6F69-428D-BFE2-18ED6951D8C8}"/>
              </a:ext>
            </a:extLst>
          </p:cNvPr>
          <p:cNvSpPr>
            <a:spLocks noChangeArrowheads="1"/>
          </p:cNvSpPr>
          <p:nvPr/>
        </p:nvSpPr>
        <p:spPr bwMode="auto">
          <a:xfrm>
            <a:off x="0" y="-170549"/>
            <a:ext cx="65" cy="3410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219725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0C968-4CA2-40A0-8181-9A5DED9D6290}"/>
              </a:ext>
            </a:extLst>
          </p:cNvPr>
          <p:cNvSpPr>
            <a:spLocks noGrp="1"/>
          </p:cNvSpPr>
          <p:nvPr>
            <p:ph type="ctrTitle"/>
          </p:nvPr>
        </p:nvSpPr>
        <p:spPr/>
        <p:txBody>
          <a:bodyPr/>
          <a:lstStyle/>
          <a:p>
            <a:r>
              <a:rPr lang="en-GB" sz="9600" dirty="0"/>
              <a:t>Visualising with </a:t>
            </a:r>
            <a:r>
              <a:rPr lang="en-GB" sz="9600" dirty="0" err="1"/>
              <a:t>ggplot</a:t>
            </a:r>
            <a:endParaRPr lang="en-GB" dirty="0"/>
          </a:p>
        </p:txBody>
      </p:sp>
      <p:sp>
        <p:nvSpPr>
          <p:cNvPr id="3" name="Subtitle 2">
            <a:extLst>
              <a:ext uri="{FF2B5EF4-FFF2-40B4-BE49-F238E27FC236}">
                <a16:creationId xmlns:a16="http://schemas.microsoft.com/office/drawing/2014/main" id="{D3B5A14F-5C33-4D97-A6A9-69F67AE355DE}"/>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40950811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2AD28-393B-4D28-8EE7-FB7242E55B8C}"/>
              </a:ext>
            </a:extLst>
          </p:cNvPr>
          <p:cNvSpPr>
            <a:spLocks noGrp="1"/>
          </p:cNvSpPr>
          <p:nvPr>
            <p:ph type="title"/>
          </p:nvPr>
        </p:nvSpPr>
        <p:spPr/>
        <p:txBody>
          <a:bodyPr/>
          <a:lstStyle/>
          <a:p>
            <a:pPr fontAlgn="base"/>
            <a:r>
              <a:rPr lang="en-GB" dirty="0"/>
              <a:t>First plot  </a:t>
            </a:r>
          </a:p>
        </p:txBody>
      </p:sp>
      <p:sp>
        <p:nvSpPr>
          <p:cNvPr id="6" name="TextBox 5">
            <a:extLst>
              <a:ext uri="{FF2B5EF4-FFF2-40B4-BE49-F238E27FC236}">
                <a16:creationId xmlns:a16="http://schemas.microsoft.com/office/drawing/2014/main" id="{4EB3382E-E080-4A68-8BF1-94FF68BF2DA7}"/>
              </a:ext>
            </a:extLst>
          </p:cNvPr>
          <p:cNvSpPr txBox="1"/>
          <p:nvPr/>
        </p:nvSpPr>
        <p:spPr>
          <a:xfrm>
            <a:off x="1442138" y="2838712"/>
            <a:ext cx="9488167" cy="3877985"/>
          </a:xfrm>
          <a:prstGeom prst="rect">
            <a:avLst/>
          </a:prstGeom>
          <a:noFill/>
        </p:spPr>
        <p:txBody>
          <a:bodyPr wrap="square" rtlCol="0">
            <a:spAutoFit/>
          </a:bodyPr>
          <a:lstStyle/>
          <a:p>
            <a:pPr marL="342900" indent="-342900" fontAlgn="base">
              <a:lnSpc>
                <a:spcPct val="90000"/>
              </a:lnSpc>
              <a:spcBef>
                <a:spcPct val="20000"/>
              </a:spcBef>
              <a:spcAft>
                <a:spcPts val="600"/>
              </a:spcAft>
              <a:buClr>
                <a:schemeClr val="accent1"/>
              </a:buClr>
              <a:buFont typeface="Arial" panose="020B0604020202020204" pitchFamily="34" charset="0"/>
              <a:buChar char="•"/>
            </a:pPr>
            <a:r>
              <a:rPr lang="en-GB" dirty="0">
                <a:solidFill>
                  <a:schemeClr val="bg1"/>
                </a:solidFill>
              </a:rPr>
              <a:t>We first start by calling the </a:t>
            </a:r>
            <a:r>
              <a:rPr lang="en-GB" b="1" dirty="0" err="1">
                <a:solidFill>
                  <a:schemeClr val="accent1"/>
                </a:solidFill>
                <a:latin typeface="Courier New" panose="02070309020205020404" pitchFamily="49" charset="0"/>
                <a:cs typeface="Courier New" panose="02070309020205020404" pitchFamily="49" charset="0"/>
              </a:rPr>
              <a:t>ggplot</a:t>
            </a:r>
            <a:r>
              <a:rPr lang="en-GB" b="1" dirty="0">
                <a:solidFill>
                  <a:schemeClr val="accent1"/>
                </a:solidFill>
                <a:latin typeface="Courier New" panose="02070309020205020404" pitchFamily="49" charset="0"/>
                <a:cs typeface="Courier New" panose="02070309020205020404" pitchFamily="49" charset="0"/>
              </a:rPr>
              <a:t>() </a:t>
            </a:r>
            <a:r>
              <a:rPr lang="en-GB" dirty="0">
                <a:solidFill>
                  <a:schemeClr val="bg1"/>
                </a:solidFill>
              </a:rPr>
              <a:t>function. This creates an empty graph which we can then add layers to</a:t>
            </a:r>
          </a:p>
          <a:p>
            <a:pPr marL="342900" indent="-342900" fontAlgn="base">
              <a:lnSpc>
                <a:spcPct val="90000"/>
              </a:lnSpc>
              <a:spcBef>
                <a:spcPct val="20000"/>
              </a:spcBef>
              <a:spcAft>
                <a:spcPts val="600"/>
              </a:spcAft>
              <a:buClr>
                <a:schemeClr val="accent1"/>
              </a:buClr>
              <a:buFont typeface="Arial" panose="020B0604020202020204" pitchFamily="34" charset="0"/>
              <a:buChar char="•"/>
            </a:pPr>
            <a:endParaRPr lang="en-GB" dirty="0">
              <a:solidFill>
                <a:schemeClr val="bg1"/>
              </a:solidFill>
            </a:endParaRPr>
          </a:p>
          <a:p>
            <a:pPr marL="342900" indent="-342900" fontAlgn="base">
              <a:lnSpc>
                <a:spcPct val="90000"/>
              </a:lnSpc>
              <a:spcBef>
                <a:spcPct val="20000"/>
              </a:spcBef>
              <a:spcAft>
                <a:spcPts val="600"/>
              </a:spcAft>
              <a:buClr>
                <a:schemeClr val="accent1"/>
              </a:buClr>
              <a:buFont typeface="Arial" panose="020B0604020202020204" pitchFamily="34" charset="0"/>
              <a:buChar char="•"/>
            </a:pPr>
            <a:r>
              <a:rPr lang="en-GB" dirty="0">
                <a:solidFill>
                  <a:schemeClr val="bg1"/>
                </a:solidFill>
              </a:rPr>
              <a:t>We pass in the </a:t>
            </a:r>
            <a:r>
              <a:rPr lang="en-GB" b="1" dirty="0">
                <a:solidFill>
                  <a:schemeClr val="accent1"/>
                </a:solidFill>
                <a:latin typeface="Courier New" panose="02070309020205020404" pitchFamily="49" charset="0"/>
                <a:cs typeface="Courier New" panose="02070309020205020404" pitchFamily="49" charset="0"/>
              </a:rPr>
              <a:t>mpg</a:t>
            </a:r>
            <a:r>
              <a:rPr lang="en-GB" dirty="0">
                <a:solidFill>
                  <a:schemeClr val="bg1"/>
                </a:solidFill>
              </a:rPr>
              <a:t> data frame as the data argument so that </a:t>
            </a:r>
            <a:r>
              <a:rPr lang="en-GB" b="1" dirty="0">
                <a:solidFill>
                  <a:schemeClr val="accent1"/>
                </a:solidFill>
                <a:latin typeface="Courier New" panose="02070309020205020404" pitchFamily="49" charset="0"/>
                <a:cs typeface="Courier New" panose="02070309020205020404" pitchFamily="49" charset="0"/>
              </a:rPr>
              <a:t>ggplot2 </a:t>
            </a:r>
            <a:r>
              <a:rPr lang="en-GB" dirty="0">
                <a:solidFill>
                  <a:schemeClr val="bg1"/>
                </a:solidFill>
              </a:rPr>
              <a:t>knows we will be using that for our plot</a:t>
            </a:r>
          </a:p>
          <a:p>
            <a:pPr marL="342900" indent="-342900" fontAlgn="base">
              <a:lnSpc>
                <a:spcPct val="90000"/>
              </a:lnSpc>
              <a:spcBef>
                <a:spcPct val="20000"/>
              </a:spcBef>
              <a:spcAft>
                <a:spcPts val="600"/>
              </a:spcAft>
              <a:buClr>
                <a:schemeClr val="accent1"/>
              </a:buClr>
              <a:buFont typeface="Arial" panose="020B0604020202020204" pitchFamily="34" charset="0"/>
              <a:buChar char="•"/>
            </a:pPr>
            <a:endParaRPr lang="en-GB" dirty="0">
              <a:solidFill>
                <a:schemeClr val="bg1"/>
              </a:solidFill>
            </a:endParaRPr>
          </a:p>
          <a:p>
            <a:pPr marL="342900" indent="-342900" fontAlgn="base">
              <a:lnSpc>
                <a:spcPct val="90000"/>
              </a:lnSpc>
              <a:spcBef>
                <a:spcPct val="20000"/>
              </a:spcBef>
              <a:spcAft>
                <a:spcPts val="600"/>
              </a:spcAft>
              <a:buClr>
                <a:schemeClr val="accent1"/>
              </a:buClr>
              <a:buFont typeface="Arial" panose="020B0604020202020204" pitchFamily="34" charset="0"/>
              <a:buChar char="•"/>
            </a:pPr>
            <a:r>
              <a:rPr lang="en-GB" dirty="0">
                <a:solidFill>
                  <a:schemeClr val="bg1"/>
                </a:solidFill>
              </a:rPr>
              <a:t>We then use the </a:t>
            </a:r>
            <a:r>
              <a:rPr lang="en-GB" b="1" dirty="0">
                <a:solidFill>
                  <a:schemeClr val="accent1"/>
                </a:solidFill>
                <a:latin typeface="Courier New" panose="02070309020205020404" pitchFamily="49" charset="0"/>
                <a:cs typeface="Courier New" panose="02070309020205020404" pitchFamily="49" charset="0"/>
              </a:rPr>
              <a:t>+</a:t>
            </a:r>
            <a:r>
              <a:rPr lang="en-GB" dirty="0">
                <a:solidFill>
                  <a:schemeClr val="bg1"/>
                </a:solidFill>
              </a:rPr>
              <a:t> symbol to add a new layer. Specifically we a point geometry using the </a:t>
            </a:r>
            <a:r>
              <a:rPr lang="en-GB" b="1" dirty="0" err="1">
                <a:solidFill>
                  <a:schemeClr val="accent1"/>
                </a:solidFill>
                <a:latin typeface="Courier New" panose="02070309020205020404" pitchFamily="49" charset="0"/>
                <a:cs typeface="Courier New" panose="02070309020205020404" pitchFamily="49" charset="0"/>
              </a:rPr>
              <a:t>geom_point</a:t>
            </a:r>
            <a:r>
              <a:rPr lang="en-GB" b="1" dirty="0">
                <a:solidFill>
                  <a:schemeClr val="accent1"/>
                </a:solidFill>
                <a:latin typeface="Courier New" panose="02070309020205020404" pitchFamily="49" charset="0"/>
                <a:cs typeface="Courier New" panose="02070309020205020404" pitchFamily="49" charset="0"/>
              </a:rPr>
              <a:t>() </a:t>
            </a:r>
            <a:r>
              <a:rPr lang="en-GB" dirty="0">
                <a:solidFill>
                  <a:schemeClr val="bg1"/>
                </a:solidFill>
              </a:rPr>
              <a:t>function</a:t>
            </a:r>
          </a:p>
          <a:p>
            <a:pPr marL="342900" indent="-342900" fontAlgn="base">
              <a:lnSpc>
                <a:spcPct val="90000"/>
              </a:lnSpc>
              <a:spcBef>
                <a:spcPct val="20000"/>
              </a:spcBef>
              <a:spcAft>
                <a:spcPts val="600"/>
              </a:spcAft>
              <a:buClr>
                <a:schemeClr val="accent1"/>
              </a:buClr>
              <a:buFont typeface="Arial" panose="020B0604020202020204" pitchFamily="34" charset="0"/>
              <a:buChar char="•"/>
            </a:pPr>
            <a:endParaRPr lang="en-GB" dirty="0">
              <a:solidFill>
                <a:schemeClr val="bg1"/>
              </a:solidFill>
            </a:endParaRPr>
          </a:p>
          <a:p>
            <a:pPr marL="342900" indent="-342900" fontAlgn="base">
              <a:lnSpc>
                <a:spcPct val="90000"/>
              </a:lnSpc>
              <a:spcBef>
                <a:spcPct val="20000"/>
              </a:spcBef>
              <a:spcAft>
                <a:spcPts val="600"/>
              </a:spcAft>
              <a:buClr>
                <a:schemeClr val="accent1"/>
              </a:buClr>
              <a:buFont typeface="Arial" panose="020B0604020202020204" pitchFamily="34" charset="0"/>
              <a:buChar char="•"/>
            </a:pPr>
            <a:r>
              <a:rPr lang="en-GB" dirty="0">
                <a:solidFill>
                  <a:schemeClr val="bg1"/>
                </a:solidFill>
              </a:rPr>
              <a:t>We need to tell </a:t>
            </a:r>
            <a:r>
              <a:rPr lang="en-GB" b="1" dirty="0">
                <a:solidFill>
                  <a:schemeClr val="accent1"/>
                </a:solidFill>
                <a:latin typeface="Courier New" panose="02070309020205020404" pitchFamily="49" charset="0"/>
                <a:cs typeface="Courier New" panose="02070309020205020404" pitchFamily="49" charset="0"/>
              </a:rPr>
              <a:t>ggplot2</a:t>
            </a:r>
            <a:r>
              <a:rPr lang="en-GB" b="1" dirty="0">
                <a:solidFill>
                  <a:schemeClr val="bg1"/>
                </a:solidFill>
                <a:latin typeface="Courier New" panose="02070309020205020404" pitchFamily="49" charset="0"/>
                <a:cs typeface="Courier New" panose="02070309020205020404" pitchFamily="49" charset="0"/>
              </a:rPr>
              <a:t> </a:t>
            </a:r>
            <a:r>
              <a:rPr lang="en-GB" dirty="0">
                <a:solidFill>
                  <a:schemeClr val="bg1"/>
                </a:solidFill>
              </a:rPr>
              <a:t>which variables in the data frame to map to the various aesthetics of the plot. In this case, we just specify the variables mapping to the </a:t>
            </a:r>
            <a:r>
              <a:rPr lang="en-GB" b="1" dirty="0">
                <a:solidFill>
                  <a:schemeClr val="accent1"/>
                </a:solidFill>
                <a:latin typeface="Courier New" panose="02070309020205020404" pitchFamily="49" charset="0"/>
                <a:cs typeface="Courier New" panose="02070309020205020404" pitchFamily="49" charset="0"/>
              </a:rPr>
              <a:t>x</a:t>
            </a:r>
            <a:r>
              <a:rPr lang="en-GB" dirty="0">
                <a:solidFill>
                  <a:schemeClr val="bg1"/>
                </a:solidFill>
              </a:rPr>
              <a:t> and </a:t>
            </a:r>
            <a:r>
              <a:rPr lang="en-GB" b="1" dirty="0">
                <a:solidFill>
                  <a:schemeClr val="accent1"/>
                </a:solidFill>
                <a:latin typeface="Courier New" panose="02070309020205020404" pitchFamily="49" charset="0"/>
                <a:cs typeface="Courier New" panose="02070309020205020404" pitchFamily="49" charset="0"/>
              </a:rPr>
              <a:t>y</a:t>
            </a:r>
            <a:r>
              <a:rPr lang="en-GB" dirty="0">
                <a:solidFill>
                  <a:schemeClr val="bg1"/>
                </a:solidFill>
              </a:rPr>
              <a:t> coordinates</a:t>
            </a:r>
          </a:p>
        </p:txBody>
      </p:sp>
      <p:sp>
        <p:nvSpPr>
          <p:cNvPr id="3" name="Rectangle 1">
            <a:extLst>
              <a:ext uri="{FF2B5EF4-FFF2-40B4-BE49-F238E27FC236}">
                <a16:creationId xmlns:a16="http://schemas.microsoft.com/office/drawing/2014/main" id="{EC7775B8-6F69-428D-BFE2-18ED6951D8C8}"/>
              </a:ext>
            </a:extLst>
          </p:cNvPr>
          <p:cNvSpPr>
            <a:spLocks noChangeArrowheads="1"/>
          </p:cNvSpPr>
          <p:nvPr/>
        </p:nvSpPr>
        <p:spPr bwMode="auto">
          <a:xfrm>
            <a:off x="0" y="-170549"/>
            <a:ext cx="65" cy="3410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843BEEBC-5BE8-43B2-A399-2849C0C8B2A5}"/>
              </a:ext>
            </a:extLst>
          </p:cNvPr>
          <p:cNvPicPr>
            <a:picLocks noChangeAspect="1"/>
          </p:cNvPicPr>
          <p:nvPr/>
        </p:nvPicPr>
        <p:blipFill>
          <a:blip r:embed="rId3"/>
          <a:stretch>
            <a:fillRect/>
          </a:stretch>
        </p:blipFill>
        <p:spPr>
          <a:xfrm>
            <a:off x="2748862" y="1989281"/>
            <a:ext cx="6694273" cy="668592"/>
          </a:xfrm>
          <a:prstGeom prst="rect">
            <a:avLst/>
          </a:prstGeom>
        </p:spPr>
      </p:pic>
    </p:spTree>
    <p:extLst>
      <p:ext uri="{BB962C8B-B14F-4D97-AF65-F5344CB8AC3E}">
        <p14:creationId xmlns:p14="http://schemas.microsoft.com/office/powerpoint/2010/main" val="19643018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01DC0EA-4DD6-47DF-8C8A-AE87E41C4E33}"/>
              </a:ext>
            </a:extLst>
          </p:cNvPr>
          <p:cNvPicPr>
            <a:picLocks noChangeAspect="1"/>
          </p:cNvPicPr>
          <p:nvPr/>
        </p:nvPicPr>
        <p:blipFill rotWithShape="1">
          <a:blip r:embed="rId3"/>
          <a:srcRect l="-1" t="1084" r="-1" b="3023"/>
          <a:stretch/>
        </p:blipFill>
        <p:spPr>
          <a:xfrm>
            <a:off x="2622013" y="2209329"/>
            <a:ext cx="6545781" cy="4367736"/>
          </a:xfrm>
          <a:prstGeom prst="rect">
            <a:avLst/>
          </a:prstGeom>
        </p:spPr>
      </p:pic>
      <p:sp>
        <p:nvSpPr>
          <p:cNvPr id="2" name="Title 1">
            <a:extLst>
              <a:ext uri="{FF2B5EF4-FFF2-40B4-BE49-F238E27FC236}">
                <a16:creationId xmlns:a16="http://schemas.microsoft.com/office/drawing/2014/main" id="{491F1909-80C9-486C-83E3-07B20918F077}"/>
              </a:ext>
            </a:extLst>
          </p:cNvPr>
          <p:cNvSpPr>
            <a:spLocks noGrp="1"/>
          </p:cNvSpPr>
          <p:nvPr>
            <p:ph type="title"/>
          </p:nvPr>
        </p:nvSpPr>
        <p:spPr/>
        <p:txBody>
          <a:bodyPr/>
          <a:lstStyle/>
          <a:p>
            <a:r>
              <a:rPr lang="en-GB" dirty="0"/>
              <a:t>Output</a:t>
            </a:r>
          </a:p>
        </p:txBody>
      </p:sp>
    </p:spTree>
    <p:extLst>
      <p:ext uri="{BB962C8B-B14F-4D97-AF65-F5344CB8AC3E}">
        <p14:creationId xmlns:p14="http://schemas.microsoft.com/office/powerpoint/2010/main" val="19133856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2AD28-393B-4D28-8EE7-FB7242E55B8C}"/>
              </a:ext>
            </a:extLst>
          </p:cNvPr>
          <p:cNvSpPr>
            <a:spLocks noGrp="1"/>
          </p:cNvSpPr>
          <p:nvPr>
            <p:ph type="title"/>
          </p:nvPr>
        </p:nvSpPr>
        <p:spPr/>
        <p:txBody>
          <a:bodyPr/>
          <a:lstStyle/>
          <a:p>
            <a:pPr fontAlgn="base"/>
            <a:r>
              <a:rPr lang="en-GB" dirty="0" err="1"/>
              <a:t>Ggplot</a:t>
            </a:r>
            <a:r>
              <a:rPr lang="en-GB" dirty="0"/>
              <a:t> general code  </a:t>
            </a:r>
          </a:p>
        </p:txBody>
      </p:sp>
      <p:sp>
        <p:nvSpPr>
          <p:cNvPr id="6" name="TextBox 5">
            <a:extLst>
              <a:ext uri="{FF2B5EF4-FFF2-40B4-BE49-F238E27FC236}">
                <a16:creationId xmlns:a16="http://schemas.microsoft.com/office/drawing/2014/main" id="{4EB3382E-E080-4A68-8BF1-94FF68BF2DA7}"/>
              </a:ext>
            </a:extLst>
          </p:cNvPr>
          <p:cNvSpPr txBox="1"/>
          <p:nvPr/>
        </p:nvSpPr>
        <p:spPr>
          <a:xfrm>
            <a:off x="1121041" y="2575718"/>
            <a:ext cx="9014477" cy="2880789"/>
          </a:xfrm>
          <a:prstGeom prst="rect">
            <a:avLst/>
          </a:prstGeom>
          <a:noFill/>
        </p:spPr>
        <p:txBody>
          <a:bodyPr wrap="square" rtlCol="0">
            <a:spAutoFit/>
          </a:bodyPr>
          <a:lstStyle/>
          <a:p>
            <a:pPr marL="342900" indent="-342900" fontAlgn="base">
              <a:lnSpc>
                <a:spcPct val="90000"/>
              </a:lnSpc>
              <a:spcBef>
                <a:spcPct val="20000"/>
              </a:spcBef>
              <a:spcAft>
                <a:spcPts val="600"/>
              </a:spcAft>
              <a:buClr>
                <a:schemeClr val="accent1"/>
              </a:buClr>
              <a:buFont typeface="Arial" panose="020B0604020202020204" pitchFamily="34" charset="0"/>
              <a:buChar char="•"/>
            </a:pPr>
            <a:r>
              <a:rPr lang="en-GB" dirty="0">
                <a:solidFill>
                  <a:schemeClr val="bg1"/>
                </a:solidFill>
              </a:rPr>
              <a:t>In general our code has the format </a:t>
            </a:r>
          </a:p>
          <a:p>
            <a:pPr marL="342900" indent="-342900" fontAlgn="base">
              <a:lnSpc>
                <a:spcPct val="90000"/>
              </a:lnSpc>
              <a:spcBef>
                <a:spcPct val="20000"/>
              </a:spcBef>
              <a:spcAft>
                <a:spcPts val="600"/>
              </a:spcAft>
              <a:buClr>
                <a:schemeClr val="accent1"/>
              </a:buClr>
              <a:buFont typeface="Arial" panose="020B0604020202020204" pitchFamily="34" charset="0"/>
              <a:buChar char="•"/>
            </a:pPr>
            <a:endParaRPr lang="en-GB" dirty="0">
              <a:solidFill>
                <a:schemeClr val="bg1"/>
              </a:solidFill>
            </a:endParaRPr>
          </a:p>
          <a:p>
            <a:pPr marL="342900" indent="-342900" fontAlgn="base">
              <a:lnSpc>
                <a:spcPct val="90000"/>
              </a:lnSpc>
              <a:spcBef>
                <a:spcPct val="20000"/>
              </a:spcBef>
              <a:spcAft>
                <a:spcPts val="600"/>
              </a:spcAft>
              <a:buClr>
                <a:schemeClr val="accent1"/>
              </a:buClr>
              <a:buFont typeface="Arial" panose="020B0604020202020204" pitchFamily="34" charset="0"/>
              <a:buChar char="•"/>
            </a:pPr>
            <a:endParaRPr lang="en-GB" dirty="0">
              <a:solidFill>
                <a:schemeClr val="bg1"/>
              </a:solidFill>
            </a:endParaRPr>
          </a:p>
          <a:p>
            <a:pPr marL="342900" indent="-342900" fontAlgn="base">
              <a:lnSpc>
                <a:spcPct val="90000"/>
              </a:lnSpc>
              <a:spcBef>
                <a:spcPct val="20000"/>
              </a:spcBef>
              <a:spcAft>
                <a:spcPts val="600"/>
              </a:spcAft>
              <a:buClr>
                <a:schemeClr val="accent1"/>
              </a:buClr>
              <a:buFont typeface="Arial" panose="020B0604020202020204" pitchFamily="34" charset="0"/>
              <a:buChar char="•"/>
            </a:pPr>
            <a:endParaRPr lang="en-GB" dirty="0">
              <a:solidFill>
                <a:schemeClr val="bg1"/>
              </a:solidFill>
            </a:endParaRPr>
          </a:p>
          <a:p>
            <a:pPr marL="342900" indent="-342900" fontAlgn="base">
              <a:lnSpc>
                <a:spcPct val="90000"/>
              </a:lnSpc>
              <a:spcBef>
                <a:spcPct val="20000"/>
              </a:spcBef>
              <a:spcAft>
                <a:spcPts val="600"/>
              </a:spcAft>
              <a:buClr>
                <a:schemeClr val="accent1"/>
              </a:buClr>
              <a:buFont typeface="Arial" panose="020B0604020202020204" pitchFamily="34" charset="0"/>
              <a:buChar char="•"/>
            </a:pPr>
            <a:r>
              <a:rPr lang="en-GB" dirty="0">
                <a:solidFill>
                  <a:schemeClr val="bg1"/>
                </a:solidFill>
              </a:rPr>
              <a:t>All we have to do is fill in the blanks</a:t>
            </a:r>
          </a:p>
          <a:p>
            <a:pPr marL="342900" indent="-342900" fontAlgn="base">
              <a:lnSpc>
                <a:spcPct val="90000"/>
              </a:lnSpc>
              <a:spcBef>
                <a:spcPct val="20000"/>
              </a:spcBef>
              <a:spcAft>
                <a:spcPts val="600"/>
              </a:spcAft>
              <a:buClr>
                <a:schemeClr val="accent1"/>
              </a:buClr>
              <a:buFont typeface="Arial" panose="020B0604020202020204" pitchFamily="34" charset="0"/>
              <a:buChar char="•"/>
            </a:pPr>
            <a:endParaRPr lang="en-GB" dirty="0">
              <a:solidFill>
                <a:schemeClr val="bg1"/>
              </a:solidFill>
            </a:endParaRPr>
          </a:p>
          <a:p>
            <a:pPr marL="342900" indent="-342900" fontAlgn="base">
              <a:lnSpc>
                <a:spcPct val="90000"/>
              </a:lnSpc>
              <a:spcBef>
                <a:spcPct val="20000"/>
              </a:spcBef>
              <a:spcAft>
                <a:spcPts val="600"/>
              </a:spcAft>
              <a:buClr>
                <a:schemeClr val="accent1"/>
              </a:buClr>
              <a:buFont typeface="Arial" panose="020B0604020202020204" pitchFamily="34" charset="0"/>
              <a:buChar char="•"/>
            </a:pPr>
            <a:r>
              <a:rPr lang="en-GB" dirty="0">
                <a:solidFill>
                  <a:schemeClr val="bg1"/>
                </a:solidFill>
              </a:rPr>
              <a:t>Note, that the indentation and spaces are just to help readability; R doesn't care whether or not these are include though it is advised to do so</a:t>
            </a:r>
          </a:p>
        </p:txBody>
      </p:sp>
      <p:sp>
        <p:nvSpPr>
          <p:cNvPr id="3" name="Rectangle 1">
            <a:extLst>
              <a:ext uri="{FF2B5EF4-FFF2-40B4-BE49-F238E27FC236}">
                <a16:creationId xmlns:a16="http://schemas.microsoft.com/office/drawing/2014/main" id="{EC7775B8-6F69-428D-BFE2-18ED6951D8C8}"/>
              </a:ext>
            </a:extLst>
          </p:cNvPr>
          <p:cNvSpPr>
            <a:spLocks noChangeArrowheads="1"/>
          </p:cNvSpPr>
          <p:nvPr/>
        </p:nvSpPr>
        <p:spPr bwMode="auto">
          <a:xfrm>
            <a:off x="0" y="-170549"/>
            <a:ext cx="65" cy="3410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7" name="Picture 6">
            <a:extLst>
              <a:ext uri="{FF2B5EF4-FFF2-40B4-BE49-F238E27FC236}">
                <a16:creationId xmlns:a16="http://schemas.microsoft.com/office/drawing/2014/main" id="{1243AEDE-8A9B-487C-838A-6420C7B42FC9}"/>
              </a:ext>
            </a:extLst>
          </p:cNvPr>
          <p:cNvPicPr>
            <a:picLocks noChangeAspect="1"/>
          </p:cNvPicPr>
          <p:nvPr/>
        </p:nvPicPr>
        <p:blipFill>
          <a:blip r:embed="rId3"/>
          <a:stretch>
            <a:fillRect/>
          </a:stretch>
        </p:blipFill>
        <p:spPr>
          <a:xfrm>
            <a:off x="2138329" y="3057385"/>
            <a:ext cx="7915340" cy="767906"/>
          </a:xfrm>
          <a:prstGeom prst="rect">
            <a:avLst/>
          </a:prstGeom>
        </p:spPr>
      </p:pic>
    </p:spTree>
    <p:extLst>
      <p:ext uri="{BB962C8B-B14F-4D97-AF65-F5344CB8AC3E}">
        <p14:creationId xmlns:p14="http://schemas.microsoft.com/office/powerpoint/2010/main" val="36084437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2AD28-393B-4D28-8EE7-FB7242E55B8C}"/>
              </a:ext>
            </a:extLst>
          </p:cNvPr>
          <p:cNvSpPr>
            <a:spLocks noGrp="1"/>
          </p:cNvSpPr>
          <p:nvPr>
            <p:ph type="title"/>
          </p:nvPr>
        </p:nvSpPr>
        <p:spPr/>
        <p:txBody>
          <a:bodyPr/>
          <a:lstStyle/>
          <a:p>
            <a:pPr fontAlgn="base"/>
            <a:r>
              <a:rPr lang="en-GB" dirty="0"/>
              <a:t>Exercises to try </a:t>
            </a:r>
          </a:p>
        </p:txBody>
      </p:sp>
      <p:sp>
        <p:nvSpPr>
          <p:cNvPr id="3" name="Rectangle 1">
            <a:extLst>
              <a:ext uri="{FF2B5EF4-FFF2-40B4-BE49-F238E27FC236}">
                <a16:creationId xmlns:a16="http://schemas.microsoft.com/office/drawing/2014/main" id="{EC7775B8-6F69-428D-BFE2-18ED6951D8C8}"/>
              </a:ext>
            </a:extLst>
          </p:cNvPr>
          <p:cNvSpPr>
            <a:spLocks noChangeArrowheads="1"/>
          </p:cNvSpPr>
          <p:nvPr/>
        </p:nvSpPr>
        <p:spPr bwMode="auto">
          <a:xfrm>
            <a:off x="0" y="-170549"/>
            <a:ext cx="65" cy="3410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3">
            <a:extLst>
              <a:ext uri="{FF2B5EF4-FFF2-40B4-BE49-F238E27FC236}">
                <a16:creationId xmlns:a16="http://schemas.microsoft.com/office/drawing/2014/main" id="{AA115CE9-CBED-42E3-87EC-35807AC387D4}"/>
              </a:ext>
            </a:extLst>
          </p:cNvPr>
          <p:cNvSpPr/>
          <p:nvPr/>
        </p:nvSpPr>
        <p:spPr>
          <a:xfrm>
            <a:off x="1752729" y="3060007"/>
            <a:ext cx="8686540" cy="2031325"/>
          </a:xfrm>
          <a:prstGeom prst="rect">
            <a:avLst/>
          </a:prstGeom>
        </p:spPr>
        <p:txBody>
          <a:bodyPr wrap="square">
            <a:spAutoFit/>
          </a:bodyPr>
          <a:lstStyle/>
          <a:p>
            <a:pPr marL="457200" indent="-457200">
              <a:buFont typeface="+mj-lt"/>
              <a:buAutoNum type="arabicPeriod"/>
            </a:pPr>
            <a:r>
              <a:rPr lang="en-GB" dirty="0"/>
              <a:t>What does the </a:t>
            </a:r>
            <a:r>
              <a:rPr lang="en-GB" b="1" dirty="0" err="1">
                <a:solidFill>
                  <a:schemeClr val="accent1">
                    <a:lumMod val="75000"/>
                  </a:schemeClr>
                </a:solidFill>
                <a:latin typeface="Courier New" panose="02070309020205020404" pitchFamily="49" charset="0"/>
                <a:cs typeface="Courier New" panose="02070309020205020404" pitchFamily="49" charset="0"/>
              </a:rPr>
              <a:t>drv</a:t>
            </a:r>
            <a:r>
              <a:rPr lang="en-GB" dirty="0"/>
              <a:t> variable describe? You may want to use </a:t>
            </a:r>
            <a:r>
              <a:rPr lang="en-GB" b="1" dirty="0">
                <a:solidFill>
                  <a:schemeClr val="accent1">
                    <a:lumMod val="75000"/>
                  </a:schemeClr>
                </a:solidFill>
                <a:latin typeface="Courier New" panose="02070309020205020404" pitchFamily="49" charset="0"/>
                <a:cs typeface="Courier New" panose="02070309020205020404" pitchFamily="49" charset="0"/>
              </a:rPr>
              <a:t>?mpg </a:t>
            </a:r>
            <a:r>
              <a:rPr lang="en-GB" dirty="0"/>
              <a:t>to find out</a:t>
            </a:r>
          </a:p>
          <a:p>
            <a:pPr marL="457200" indent="-457200">
              <a:buFont typeface="+mj-lt"/>
              <a:buAutoNum type="arabicPeriod"/>
            </a:pPr>
            <a:endParaRPr lang="en-GB" dirty="0"/>
          </a:p>
          <a:p>
            <a:pPr marL="457200" indent="-457200">
              <a:buFont typeface="+mj-lt"/>
              <a:buAutoNum type="arabicPeriod"/>
            </a:pPr>
            <a:r>
              <a:rPr lang="en-GB" dirty="0"/>
              <a:t>Make a scatter plot of </a:t>
            </a:r>
            <a:r>
              <a:rPr lang="en-GB" b="1" dirty="0" err="1">
                <a:solidFill>
                  <a:schemeClr val="accent1">
                    <a:lumMod val="75000"/>
                  </a:schemeClr>
                </a:solidFill>
                <a:latin typeface="Courier New" panose="02070309020205020404" pitchFamily="49" charset="0"/>
                <a:cs typeface="Courier New" panose="02070309020205020404" pitchFamily="49" charset="0"/>
              </a:rPr>
              <a:t>hwy</a:t>
            </a:r>
            <a:r>
              <a:rPr lang="en-GB" dirty="0"/>
              <a:t> vs </a:t>
            </a:r>
            <a:r>
              <a:rPr lang="en-GB" b="1" dirty="0" err="1">
                <a:solidFill>
                  <a:schemeClr val="accent1">
                    <a:lumMod val="75000"/>
                  </a:schemeClr>
                </a:solidFill>
                <a:latin typeface="Courier New" panose="02070309020205020404" pitchFamily="49" charset="0"/>
                <a:cs typeface="Courier New" panose="02070309020205020404" pitchFamily="49" charset="0"/>
              </a:rPr>
              <a:t>cyl</a:t>
            </a:r>
            <a:endParaRPr lang="en-GB" b="1" dirty="0">
              <a:solidFill>
                <a:schemeClr val="accent1">
                  <a:lumMod val="75000"/>
                </a:schemeClr>
              </a:solidFill>
              <a:latin typeface="Courier New" panose="02070309020205020404" pitchFamily="49" charset="0"/>
              <a:cs typeface="Courier New" panose="02070309020205020404" pitchFamily="49" charset="0"/>
            </a:endParaRPr>
          </a:p>
          <a:p>
            <a:pPr marL="457200" indent="-457200">
              <a:buFont typeface="+mj-lt"/>
              <a:buAutoNum type="arabicPeriod"/>
            </a:pPr>
            <a:endParaRPr lang="en-GB" dirty="0">
              <a:solidFill>
                <a:schemeClr val="accent1">
                  <a:lumMod val="75000"/>
                </a:schemeClr>
              </a:solidFill>
              <a:cs typeface="Courier New" panose="02070309020205020404" pitchFamily="49" charset="0"/>
            </a:endParaRPr>
          </a:p>
          <a:p>
            <a:pPr marL="457200" indent="-457200">
              <a:buFont typeface="+mj-lt"/>
              <a:buAutoNum type="arabicPeriod"/>
            </a:pPr>
            <a:r>
              <a:rPr lang="en-GB" dirty="0">
                <a:solidFill>
                  <a:schemeClr val="bg1"/>
                </a:solidFill>
                <a:cs typeface="Courier New" panose="02070309020205020404" pitchFamily="49" charset="0"/>
              </a:rPr>
              <a:t>What happens if you make a scatter plot of </a:t>
            </a:r>
            <a:r>
              <a:rPr lang="en-GB" b="1" dirty="0">
                <a:solidFill>
                  <a:schemeClr val="accent1">
                    <a:lumMod val="75000"/>
                  </a:schemeClr>
                </a:solidFill>
                <a:latin typeface="Courier New" panose="02070309020205020404" pitchFamily="49" charset="0"/>
                <a:cs typeface="Courier New" panose="02070309020205020404" pitchFamily="49" charset="0"/>
              </a:rPr>
              <a:t>class</a:t>
            </a:r>
            <a:r>
              <a:rPr lang="en-GB" dirty="0">
                <a:solidFill>
                  <a:schemeClr val="bg1"/>
                </a:solidFill>
                <a:cs typeface="Courier New" panose="02070309020205020404" pitchFamily="49" charset="0"/>
              </a:rPr>
              <a:t> vs </a:t>
            </a:r>
            <a:r>
              <a:rPr lang="en-GB" b="1" dirty="0" err="1">
                <a:solidFill>
                  <a:schemeClr val="accent1">
                    <a:lumMod val="75000"/>
                  </a:schemeClr>
                </a:solidFill>
                <a:latin typeface="Courier New" panose="02070309020205020404" pitchFamily="49" charset="0"/>
                <a:cs typeface="Courier New" panose="02070309020205020404" pitchFamily="49" charset="0"/>
              </a:rPr>
              <a:t>drv</a:t>
            </a:r>
            <a:r>
              <a:rPr lang="en-GB" b="1" dirty="0">
                <a:solidFill>
                  <a:schemeClr val="accent1">
                    <a:lumMod val="75000"/>
                  </a:schemeClr>
                </a:solidFill>
                <a:latin typeface="Courier New" panose="02070309020205020404" pitchFamily="49" charset="0"/>
                <a:cs typeface="Courier New" panose="02070309020205020404" pitchFamily="49" charset="0"/>
              </a:rPr>
              <a:t> </a:t>
            </a:r>
            <a:r>
              <a:rPr lang="en-GB" dirty="0">
                <a:solidFill>
                  <a:schemeClr val="bg1"/>
                </a:solidFill>
                <a:cs typeface="Courier New" panose="02070309020205020404" pitchFamily="49" charset="0"/>
              </a:rPr>
              <a:t>? Why is the plot not useful?</a:t>
            </a:r>
          </a:p>
        </p:txBody>
      </p:sp>
    </p:spTree>
    <p:extLst>
      <p:ext uri="{BB962C8B-B14F-4D97-AF65-F5344CB8AC3E}">
        <p14:creationId xmlns:p14="http://schemas.microsoft.com/office/powerpoint/2010/main" val="18884873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0" name="Freeform 6">
            <a:extLst>
              <a:ext uri="{FF2B5EF4-FFF2-40B4-BE49-F238E27FC236}">
                <a16:creationId xmlns:a16="http://schemas.microsoft.com/office/drawing/2014/main" id="{1FCF5244-C62C-4E27-B395-14F26DFB1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698B56F-EC42-4642-A273-B3EF7E488CBF}"/>
              </a:ext>
            </a:extLst>
          </p:cNvPr>
          <p:cNvSpPr>
            <a:spLocks noGrp="1"/>
          </p:cNvSpPr>
          <p:nvPr>
            <p:ph type="title"/>
          </p:nvPr>
        </p:nvSpPr>
        <p:spPr>
          <a:xfrm>
            <a:off x="810000" y="447188"/>
            <a:ext cx="10571998" cy="970450"/>
          </a:xfrm>
        </p:spPr>
        <p:txBody>
          <a:bodyPr vert="horz" lIns="91440" tIns="45720" rIns="91440" bIns="45720" rtlCol="0" anchor="b">
            <a:normAutofit/>
          </a:bodyPr>
          <a:lstStyle/>
          <a:p>
            <a:r>
              <a:rPr lang="en-US" dirty="0"/>
              <a:t>Answers 1) </a:t>
            </a:r>
          </a:p>
        </p:txBody>
      </p:sp>
      <p:sp>
        <p:nvSpPr>
          <p:cNvPr id="25" name="Rectangle 24">
            <a:extLst>
              <a:ext uri="{FF2B5EF4-FFF2-40B4-BE49-F238E27FC236}">
                <a16:creationId xmlns:a16="http://schemas.microsoft.com/office/drawing/2014/main" id="{65831848-2AF0-4221-AE1F-0A8F74CF7160}"/>
              </a:ext>
            </a:extLst>
          </p:cNvPr>
          <p:cNvSpPr/>
          <p:nvPr/>
        </p:nvSpPr>
        <p:spPr>
          <a:xfrm>
            <a:off x="580015" y="3733003"/>
            <a:ext cx="4865990" cy="1863566"/>
          </a:xfrm>
          <a:prstGeom prst="rect">
            <a:avLst/>
          </a:prstGeom>
        </p:spPr>
        <p:txBody>
          <a:bodyPr vert="horz" lIns="91440" tIns="45720" rIns="91440" bIns="45720" rtlCol="0" anchor="ctr">
            <a:normAutofit/>
          </a:bodyPr>
          <a:lstStyle/>
          <a:p>
            <a:pPr>
              <a:spcBef>
                <a:spcPct val="20000"/>
              </a:spcBef>
              <a:spcAft>
                <a:spcPts val="600"/>
              </a:spcAft>
              <a:buClr>
                <a:schemeClr val="accent1"/>
              </a:buClr>
            </a:pPr>
            <a:r>
              <a:rPr lang="en-US" dirty="0"/>
              <a:t>As the number of cylinders increases high way miles per gallon decreases </a:t>
            </a:r>
          </a:p>
        </p:txBody>
      </p:sp>
      <p:pic>
        <p:nvPicPr>
          <p:cNvPr id="23" name="Picture 22">
            <a:extLst>
              <a:ext uri="{FF2B5EF4-FFF2-40B4-BE49-F238E27FC236}">
                <a16:creationId xmlns:a16="http://schemas.microsoft.com/office/drawing/2014/main" id="{DE2C13D5-932B-4D53-808E-A4174B945DC5}"/>
              </a:ext>
            </a:extLst>
          </p:cNvPr>
          <p:cNvPicPr>
            <a:picLocks noChangeAspect="1"/>
          </p:cNvPicPr>
          <p:nvPr/>
        </p:nvPicPr>
        <p:blipFill>
          <a:blip r:embed="rId3"/>
          <a:stretch>
            <a:fillRect/>
          </a:stretch>
        </p:blipFill>
        <p:spPr>
          <a:xfrm>
            <a:off x="5591887" y="2453227"/>
            <a:ext cx="6306907" cy="3957585"/>
          </a:xfrm>
          <a:prstGeom prst="roundRect">
            <a:avLst>
              <a:gd name="adj" fmla="val 3876"/>
            </a:avLst>
          </a:prstGeom>
          <a:ln>
            <a:noFill/>
          </a:ln>
          <a:effectLst/>
        </p:spPr>
      </p:pic>
      <p:sp>
        <p:nvSpPr>
          <p:cNvPr id="3" name="Rectangle 1">
            <a:extLst>
              <a:ext uri="{FF2B5EF4-FFF2-40B4-BE49-F238E27FC236}">
                <a16:creationId xmlns:a16="http://schemas.microsoft.com/office/drawing/2014/main" id="{EC7775B8-6F69-428D-BFE2-18ED6951D8C8}"/>
              </a:ext>
            </a:extLst>
          </p:cNvPr>
          <p:cNvSpPr>
            <a:spLocks noChangeArrowheads="1"/>
          </p:cNvSpPr>
          <p:nvPr/>
        </p:nvSpPr>
        <p:spPr bwMode="auto">
          <a:xfrm>
            <a:off x="0" y="-170549"/>
            <a:ext cx="65" cy="3410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998497AD-0D66-4034-AB65-49C36EBB76BD}"/>
              </a:ext>
            </a:extLst>
          </p:cNvPr>
          <p:cNvPicPr>
            <a:picLocks noChangeAspect="1"/>
          </p:cNvPicPr>
          <p:nvPr/>
        </p:nvPicPr>
        <p:blipFill>
          <a:blip r:embed="rId4"/>
          <a:stretch>
            <a:fillRect/>
          </a:stretch>
        </p:blipFill>
        <p:spPr>
          <a:xfrm>
            <a:off x="627755" y="3124997"/>
            <a:ext cx="4876800" cy="581025"/>
          </a:xfrm>
          <a:prstGeom prst="rect">
            <a:avLst/>
          </a:prstGeom>
        </p:spPr>
      </p:pic>
    </p:spTree>
    <p:extLst>
      <p:ext uri="{BB962C8B-B14F-4D97-AF65-F5344CB8AC3E}">
        <p14:creationId xmlns:p14="http://schemas.microsoft.com/office/powerpoint/2010/main" val="13350538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1" name="Freeform 6">
            <a:extLst>
              <a:ext uri="{FF2B5EF4-FFF2-40B4-BE49-F238E27FC236}">
                <a16:creationId xmlns:a16="http://schemas.microsoft.com/office/drawing/2014/main" id="{1FCF5244-C62C-4E27-B395-14F26DFB1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5" name="Title 4">
            <a:extLst>
              <a:ext uri="{FF2B5EF4-FFF2-40B4-BE49-F238E27FC236}">
                <a16:creationId xmlns:a16="http://schemas.microsoft.com/office/drawing/2014/main" id="{8963D495-5FEB-453D-BF9A-797F83CA6892}"/>
              </a:ext>
            </a:extLst>
          </p:cNvPr>
          <p:cNvSpPr>
            <a:spLocks noGrp="1"/>
          </p:cNvSpPr>
          <p:nvPr>
            <p:ph type="title"/>
          </p:nvPr>
        </p:nvSpPr>
        <p:spPr>
          <a:xfrm>
            <a:off x="810000" y="447188"/>
            <a:ext cx="10571998" cy="970450"/>
          </a:xfrm>
        </p:spPr>
        <p:txBody>
          <a:bodyPr vert="horz" lIns="91440" tIns="45720" rIns="91440" bIns="45720" rtlCol="0" anchor="b">
            <a:normAutofit/>
          </a:bodyPr>
          <a:lstStyle/>
          <a:p>
            <a:r>
              <a:rPr lang="en-US" dirty="0"/>
              <a:t>Answers 2)</a:t>
            </a:r>
          </a:p>
        </p:txBody>
      </p:sp>
      <p:sp>
        <p:nvSpPr>
          <p:cNvPr id="2" name="Rectangle 1">
            <a:extLst>
              <a:ext uri="{FF2B5EF4-FFF2-40B4-BE49-F238E27FC236}">
                <a16:creationId xmlns:a16="http://schemas.microsoft.com/office/drawing/2014/main" id="{EF924FF5-CA97-415A-B39E-16696AB7B018}"/>
              </a:ext>
            </a:extLst>
          </p:cNvPr>
          <p:cNvSpPr/>
          <p:nvPr/>
        </p:nvSpPr>
        <p:spPr>
          <a:xfrm>
            <a:off x="497240" y="2974860"/>
            <a:ext cx="5418817" cy="3632200"/>
          </a:xfrm>
          <a:prstGeom prst="rect">
            <a:avLst/>
          </a:prstGeom>
        </p:spPr>
        <p:txBody>
          <a:bodyPr vert="horz" lIns="91440" tIns="45720" rIns="91440" bIns="45720" rtlCol="0" anchor="ctr">
            <a:normAutofit/>
          </a:bodyPr>
          <a:lstStyle/>
          <a:p>
            <a:pPr marL="285750" indent="-285750">
              <a:spcBef>
                <a:spcPct val="20000"/>
              </a:spcBef>
              <a:spcAft>
                <a:spcPts val="600"/>
              </a:spcAft>
              <a:buClr>
                <a:schemeClr val="accent1"/>
              </a:buClr>
              <a:buFont typeface="Arial" panose="020B0604020202020204" pitchFamily="34" charset="0"/>
              <a:buChar char="•"/>
            </a:pPr>
            <a:r>
              <a:rPr lang="en-US" dirty="0"/>
              <a:t>There are several pairs of drive-type and class which relate to more than one car. </a:t>
            </a:r>
          </a:p>
          <a:p>
            <a:pPr marL="285750" indent="-285750">
              <a:spcBef>
                <a:spcPct val="20000"/>
              </a:spcBef>
              <a:spcAft>
                <a:spcPts val="600"/>
              </a:spcAft>
              <a:buClr>
                <a:schemeClr val="accent1"/>
              </a:buClr>
              <a:buFont typeface="Arial" panose="020B0604020202020204" pitchFamily="34" charset="0"/>
              <a:buChar char="•"/>
            </a:pPr>
            <a:endParaRPr lang="en-US" dirty="0"/>
          </a:p>
          <a:p>
            <a:pPr marL="285750" indent="-285750">
              <a:spcBef>
                <a:spcPct val="20000"/>
              </a:spcBef>
              <a:spcAft>
                <a:spcPts val="600"/>
              </a:spcAft>
              <a:buClr>
                <a:schemeClr val="accent1"/>
              </a:buClr>
              <a:buFont typeface="Arial" panose="020B0604020202020204" pitchFamily="34" charset="0"/>
              <a:buChar char="•"/>
            </a:pPr>
            <a:r>
              <a:rPr lang="en-US" dirty="0"/>
              <a:t>Therefore the points for these cars are plotted one on top of the other so we can’t see how many there are. </a:t>
            </a:r>
          </a:p>
          <a:p>
            <a:pPr marL="285750" indent="-285750">
              <a:spcBef>
                <a:spcPct val="20000"/>
              </a:spcBef>
              <a:spcAft>
                <a:spcPts val="600"/>
              </a:spcAft>
              <a:buClr>
                <a:schemeClr val="accent1"/>
              </a:buClr>
              <a:buFont typeface="Arial" panose="020B0604020202020204" pitchFamily="34" charset="0"/>
              <a:buChar char="•"/>
            </a:pPr>
            <a:endParaRPr lang="en-US" dirty="0"/>
          </a:p>
          <a:p>
            <a:pPr marL="285750" indent="-285750">
              <a:spcBef>
                <a:spcPct val="20000"/>
              </a:spcBef>
              <a:spcAft>
                <a:spcPts val="600"/>
              </a:spcAft>
              <a:buClr>
                <a:schemeClr val="accent1"/>
              </a:buClr>
              <a:buFont typeface="Arial" panose="020B0604020202020204" pitchFamily="34" charset="0"/>
              <a:buChar char="•"/>
            </a:pPr>
            <a:r>
              <a:rPr lang="en-US" dirty="0"/>
              <a:t>This is called over-plotting.</a:t>
            </a:r>
          </a:p>
        </p:txBody>
      </p:sp>
      <p:pic>
        <p:nvPicPr>
          <p:cNvPr id="28674" name="Picture 2">
            <a:extLst>
              <a:ext uri="{FF2B5EF4-FFF2-40B4-BE49-F238E27FC236}">
                <a16:creationId xmlns:a16="http://schemas.microsoft.com/office/drawing/2014/main" id="{CBAA58C6-2675-45F7-A854-EE2B98DD977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916057" y="2633176"/>
            <a:ext cx="5885508" cy="3632199"/>
          </a:xfrm>
          <a:prstGeom prst="roundRect">
            <a:avLst>
              <a:gd name="adj" fmla="val 3876"/>
            </a:avLst>
          </a:prstGeom>
          <a:noFill/>
          <a:ln>
            <a:noFill/>
          </a:ln>
          <a:effectLst/>
          <a:extLst>
            <a:ext uri="{909E8E84-426E-40DD-AFC4-6F175D3DCCD1}">
              <a14:hiddenFill xmlns:a14="http://schemas.microsoft.com/office/drawing/2010/main">
                <a:solidFill>
                  <a:srgbClr val="FFFFFF"/>
                </a:solidFill>
              </a14:hiddenFill>
            </a:ext>
          </a:extLst>
        </p:spPr>
      </p:pic>
      <p:sp>
        <p:nvSpPr>
          <p:cNvPr id="3" name="Rectangle 1">
            <a:extLst>
              <a:ext uri="{FF2B5EF4-FFF2-40B4-BE49-F238E27FC236}">
                <a16:creationId xmlns:a16="http://schemas.microsoft.com/office/drawing/2014/main" id="{EC7775B8-6F69-428D-BFE2-18ED6951D8C8}"/>
              </a:ext>
            </a:extLst>
          </p:cNvPr>
          <p:cNvSpPr>
            <a:spLocks noChangeArrowheads="1"/>
          </p:cNvSpPr>
          <p:nvPr/>
        </p:nvSpPr>
        <p:spPr bwMode="auto">
          <a:xfrm>
            <a:off x="0" y="-170549"/>
            <a:ext cx="65" cy="3410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A8253928-9172-42E4-B953-025381BCFEE2}"/>
              </a:ext>
            </a:extLst>
          </p:cNvPr>
          <p:cNvPicPr>
            <a:picLocks noChangeAspect="1"/>
          </p:cNvPicPr>
          <p:nvPr/>
        </p:nvPicPr>
        <p:blipFill>
          <a:blip r:embed="rId4"/>
          <a:stretch>
            <a:fillRect/>
          </a:stretch>
        </p:blipFill>
        <p:spPr>
          <a:xfrm>
            <a:off x="810000" y="2413000"/>
            <a:ext cx="5229225" cy="581025"/>
          </a:xfrm>
          <a:prstGeom prst="rect">
            <a:avLst/>
          </a:prstGeom>
        </p:spPr>
      </p:pic>
    </p:spTree>
    <p:extLst>
      <p:ext uri="{BB962C8B-B14F-4D97-AF65-F5344CB8AC3E}">
        <p14:creationId xmlns:p14="http://schemas.microsoft.com/office/powerpoint/2010/main" val="28978529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0C968-4CA2-40A0-8181-9A5DED9D6290}"/>
              </a:ext>
            </a:extLst>
          </p:cNvPr>
          <p:cNvSpPr>
            <a:spLocks noGrp="1"/>
          </p:cNvSpPr>
          <p:nvPr>
            <p:ph type="ctrTitle"/>
          </p:nvPr>
        </p:nvSpPr>
        <p:spPr/>
        <p:txBody>
          <a:bodyPr/>
          <a:lstStyle/>
          <a:p>
            <a:r>
              <a:rPr lang="en-GB" sz="9600" dirty="0"/>
              <a:t>Bonus Questions</a:t>
            </a:r>
            <a:endParaRPr lang="en-GB" dirty="0"/>
          </a:p>
        </p:txBody>
      </p:sp>
      <p:sp>
        <p:nvSpPr>
          <p:cNvPr id="3" name="Subtitle 2">
            <a:extLst>
              <a:ext uri="{FF2B5EF4-FFF2-40B4-BE49-F238E27FC236}">
                <a16:creationId xmlns:a16="http://schemas.microsoft.com/office/drawing/2014/main" id="{D3B5A14F-5C33-4D97-A6A9-69F67AE355DE}"/>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28291466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B0D66-15D4-4F90-B904-D1168BAD666A}"/>
              </a:ext>
            </a:extLst>
          </p:cNvPr>
          <p:cNvSpPr>
            <a:spLocks noGrp="1"/>
          </p:cNvSpPr>
          <p:nvPr>
            <p:ph type="title"/>
          </p:nvPr>
        </p:nvSpPr>
        <p:spPr/>
        <p:txBody>
          <a:bodyPr/>
          <a:lstStyle/>
          <a:p>
            <a:r>
              <a:rPr lang="en-GB" dirty="0"/>
              <a:t>What you will learn </a:t>
            </a:r>
          </a:p>
        </p:txBody>
      </p:sp>
      <p:sp>
        <p:nvSpPr>
          <p:cNvPr id="4" name="TextBox 3">
            <a:extLst>
              <a:ext uri="{FF2B5EF4-FFF2-40B4-BE49-F238E27FC236}">
                <a16:creationId xmlns:a16="http://schemas.microsoft.com/office/drawing/2014/main" id="{1AE576FE-E1B8-44F9-B531-8E0F73D7B924}"/>
              </a:ext>
            </a:extLst>
          </p:cNvPr>
          <p:cNvSpPr txBox="1"/>
          <p:nvPr/>
        </p:nvSpPr>
        <p:spPr>
          <a:xfrm>
            <a:off x="1620002" y="2775285"/>
            <a:ext cx="10571998" cy="3139321"/>
          </a:xfrm>
          <a:prstGeom prst="rect">
            <a:avLst/>
          </a:prstGeom>
          <a:noFill/>
        </p:spPr>
        <p:txBody>
          <a:bodyPr wrap="square" rtlCol="0">
            <a:spAutoFit/>
          </a:bodyPr>
          <a:lstStyle/>
          <a:p>
            <a:pPr marL="285750" indent="-285750">
              <a:buFont typeface="Arial" panose="020B0604020202020204" pitchFamily="34" charset="0"/>
              <a:buChar char="•"/>
            </a:pPr>
            <a:r>
              <a:rPr lang="en-GB" dirty="0"/>
              <a:t>Set up R, RStudio, and the </a:t>
            </a:r>
            <a:r>
              <a:rPr lang="en-GB" dirty="0" err="1"/>
              <a:t>tidyverse</a:t>
            </a:r>
            <a:r>
              <a:rPr lang="en-GB" dirty="0"/>
              <a:t> on your computer</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Import a data set from the web and clean it</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Wrangle a data set from one form to another</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Transform a data set to help answer a question</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Visualise a data set using plots </a:t>
            </a:r>
            <a:r>
              <a:rPr lang="en-GB"/>
              <a:t>and graphs</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Communicate data honestly and effectively</a:t>
            </a:r>
          </a:p>
        </p:txBody>
      </p:sp>
    </p:spTree>
    <p:extLst>
      <p:ext uri="{BB962C8B-B14F-4D97-AF65-F5344CB8AC3E}">
        <p14:creationId xmlns:p14="http://schemas.microsoft.com/office/powerpoint/2010/main" val="27930227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2AD28-393B-4D28-8EE7-FB7242E55B8C}"/>
              </a:ext>
            </a:extLst>
          </p:cNvPr>
          <p:cNvSpPr>
            <a:spLocks noGrp="1"/>
          </p:cNvSpPr>
          <p:nvPr>
            <p:ph type="title"/>
          </p:nvPr>
        </p:nvSpPr>
        <p:spPr>
          <a:xfrm>
            <a:off x="810001" y="389515"/>
            <a:ext cx="10571998" cy="970450"/>
          </a:xfrm>
        </p:spPr>
        <p:txBody>
          <a:bodyPr/>
          <a:lstStyle/>
          <a:p>
            <a:pPr fontAlgn="base"/>
            <a:r>
              <a:rPr lang="en-GB" dirty="0"/>
              <a:t>Common problems </a:t>
            </a:r>
          </a:p>
        </p:txBody>
      </p:sp>
      <p:sp>
        <p:nvSpPr>
          <p:cNvPr id="6" name="TextBox 5">
            <a:extLst>
              <a:ext uri="{FF2B5EF4-FFF2-40B4-BE49-F238E27FC236}">
                <a16:creationId xmlns:a16="http://schemas.microsoft.com/office/drawing/2014/main" id="{4EB3382E-E080-4A68-8BF1-94FF68BF2DA7}"/>
              </a:ext>
            </a:extLst>
          </p:cNvPr>
          <p:cNvSpPr txBox="1"/>
          <p:nvPr/>
        </p:nvSpPr>
        <p:spPr>
          <a:xfrm>
            <a:off x="3522551" y="2474817"/>
            <a:ext cx="7964237" cy="3766031"/>
          </a:xfrm>
          <a:prstGeom prst="rect">
            <a:avLst/>
          </a:prstGeom>
          <a:noFill/>
        </p:spPr>
        <p:txBody>
          <a:bodyPr wrap="square" rtlCol="0">
            <a:spAutoFit/>
          </a:bodyPr>
          <a:lstStyle/>
          <a:p>
            <a:pPr marL="342900" indent="-342900" fontAlgn="base">
              <a:lnSpc>
                <a:spcPct val="90000"/>
              </a:lnSpc>
              <a:spcBef>
                <a:spcPct val="20000"/>
              </a:spcBef>
              <a:spcAft>
                <a:spcPts val="600"/>
              </a:spcAft>
              <a:buClr>
                <a:schemeClr val="accent1"/>
              </a:buClr>
              <a:buFont typeface="+mj-lt"/>
              <a:buAutoNum type="arabicPeriod"/>
            </a:pPr>
            <a:r>
              <a:rPr lang="en-GB" sz="1600" dirty="0">
                <a:solidFill>
                  <a:schemeClr val="bg1"/>
                </a:solidFill>
              </a:rPr>
              <a:t>Every </a:t>
            </a:r>
            <a:r>
              <a:rPr lang="en-GB" sz="1600" b="1" dirty="0">
                <a:solidFill>
                  <a:srgbClr val="00B0F0"/>
                </a:solidFill>
                <a:latin typeface="Courier New" panose="02070309020205020404" pitchFamily="49" charset="0"/>
                <a:cs typeface="Courier New" panose="02070309020205020404" pitchFamily="49" charset="0"/>
              </a:rPr>
              <a:t>(</a:t>
            </a:r>
            <a:r>
              <a:rPr lang="en-GB" sz="1600" dirty="0">
                <a:solidFill>
                  <a:schemeClr val="bg1"/>
                </a:solidFill>
              </a:rPr>
              <a:t> is matched with a </a:t>
            </a:r>
            <a:r>
              <a:rPr lang="en-GB" sz="1600" b="1" dirty="0">
                <a:solidFill>
                  <a:srgbClr val="00B0F0"/>
                </a:solidFill>
                <a:latin typeface="Courier New" panose="02070309020205020404" pitchFamily="49" charset="0"/>
                <a:cs typeface="Courier New" panose="02070309020205020404" pitchFamily="49" charset="0"/>
              </a:rPr>
              <a:t>)</a:t>
            </a:r>
            <a:r>
              <a:rPr lang="en-GB" sz="1600" dirty="0">
                <a:solidFill>
                  <a:schemeClr val="bg1"/>
                </a:solidFill>
              </a:rPr>
              <a:t> </a:t>
            </a:r>
          </a:p>
          <a:p>
            <a:pPr marL="342900" indent="-342900" fontAlgn="base">
              <a:lnSpc>
                <a:spcPct val="90000"/>
              </a:lnSpc>
              <a:spcBef>
                <a:spcPct val="20000"/>
              </a:spcBef>
              <a:spcAft>
                <a:spcPts val="600"/>
              </a:spcAft>
              <a:buClr>
                <a:schemeClr val="accent1"/>
              </a:buClr>
              <a:buFont typeface="+mj-lt"/>
              <a:buAutoNum type="arabicPeriod"/>
            </a:pPr>
            <a:endParaRPr lang="en-GB" sz="1600" dirty="0">
              <a:solidFill>
                <a:schemeClr val="bg1"/>
              </a:solidFill>
            </a:endParaRPr>
          </a:p>
          <a:p>
            <a:pPr marL="342900" indent="-342900" fontAlgn="base">
              <a:lnSpc>
                <a:spcPct val="90000"/>
              </a:lnSpc>
              <a:spcBef>
                <a:spcPct val="20000"/>
              </a:spcBef>
              <a:spcAft>
                <a:spcPts val="600"/>
              </a:spcAft>
              <a:buClr>
                <a:schemeClr val="accent1"/>
              </a:buClr>
              <a:buFont typeface="+mj-lt"/>
              <a:buAutoNum type="arabicPeriod"/>
            </a:pPr>
            <a:r>
              <a:rPr lang="en-GB" sz="1600" dirty="0">
                <a:solidFill>
                  <a:schemeClr val="bg1"/>
                </a:solidFill>
              </a:rPr>
              <a:t>Every </a:t>
            </a:r>
            <a:r>
              <a:rPr lang="en-GB" sz="1600" b="1" dirty="0">
                <a:solidFill>
                  <a:srgbClr val="00B0F0"/>
                </a:solidFill>
                <a:latin typeface="Courier New" panose="02070309020205020404" pitchFamily="49" charset="0"/>
                <a:cs typeface="Courier New" panose="02070309020205020404" pitchFamily="49" charset="0"/>
              </a:rPr>
              <a:t>"</a:t>
            </a:r>
            <a:r>
              <a:rPr lang="en-GB" sz="1600" dirty="0">
                <a:solidFill>
                  <a:schemeClr val="bg1"/>
                </a:solidFill>
              </a:rPr>
              <a:t> is paired with another </a:t>
            </a:r>
            <a:r>
              <a:rPr lang="en-GB" sz="1600" b="1" dirty="0">
                <a:solidFill>
                  <a:srgbClr val="00B0F0"/>
                </a:solidFill>
                <a:latin typeface="Courier New" panose="02070309020205020404" pitchFamily="49" charset="0"/>
                <a:cs typeface="Courier New" panose="02070309020205020404" pitchFamily="49" charset="0"/>
              </a:rPr>
              <a:t>“</a:t>
            </a:r>
          </a:p>
          <a:p>
            <a:pPr marL="342900" indent="-342900" fontAlgn="base">
              <a:lnSpc>
                <a:spcPct val="90000"/>
              </a:lnSpc>
              <a:spcBef>
                <a:spcPct val="20000"/>
              </a:spcBef>
              <a:spcAft>
                <a:spcPts val="600"/>
              </a:spcAft>
              <a:buClr>
                <a:schemeClr val="accent1"/>
              </a:buClr>
              <a:buFont typeface="+mj-lt"/>
              <a:buAutoNum type="arabicPeriod"/>
            </a:pPr>
            <a:endParaRPr lang="en-GB" sz="1600" dirty="0">
              <a:solidFill>
                <a:schemeClr val="bg1"/>
              </a:solidFill>
            </a:endParaRPr>
          </a:p>
          <a:p>
            <a:pPr marL="342900" indent="-342900" fontAlgn="base">
              <a:lnSpc>
                <a:spcPct val="90000"/>
              </a:lnSpc>
              <a:spcBef>
                <a:spcPct val="20000"/>
              </a:spcBef>
              <a:spcAft>
                <a:spcPts val="600"/>
              </a:spcAft>
              <a:buClr>
                <a:schemeClr val="accent1"/>
              </a:buClr>
              <a:buFont typeface="+mj-lt"/>
              <a:buAutoNum type="arabicPeriod"/>
            </a:pPr>
            <a:r>
              <a:rPr lang="en-GB" sz="1600" dirty="0">
                <a:solidFill>
                  <a:schemeClr val="bg1"/>
                </a:solidFill>
              </a:rPr>
              <a:t>Sometimes you’ll run the code and nothing happens…… </a:t>
            </a:r>
          </a:p>
          <a:p>
            <a:pPr marL="800100" lvl="1" indent="-342900" fontAlgn="base">
              <a:lnSpc>
                <a:spcPct val="90000"/>
              </a:lnSpc>
              <a:spcBef>
                <a:spcPct val="20000"/>
              </a:spcBef>
              <a:spcAft>
                <a:spcPts val="600"/>
              </a:spcAft>
              <a:buClr>
                <a:schemeClr val="accent1"/>
              </a:buClr>
              <a:buFont typeface="Arial" panose="020B0604020202020204" pitchFamily="34" charset="0"/>
              <a:buChar char="•"/>
            </a:pPr>
            <a:r>
              <a:rPr lang="en-GB" sz="1600" dirty="0">
                <a:solidFill>
                  <a:schemeClr val="bg1"/>
                </a:solidFill>
              </a:rPr>
              <a:t>Check the left-hand of your console: if it’s a </a:t>
            </a:r>
            <a:r>
              <a:rPr lang="en-GB" sz="1600" b="1" dirty="0">
                <a:solidFill>
                  <a:srgbClr val="00B0F0"/>
                </a:solidFill>
                <a:latin typeface="Courier New" panose="02070309020205020404" pitchFamily="49" charset="0"/>
                <a:cs typeface="Courier New" panose="02070309020205020404" pitchFamily="49" charset="0"/>
              </a:rPr>
              <a:t>+</a:t>
            </a:r>
            <a:r>
              <a:rPr lang="en-GB" sz="1600" dirty="0">
                <a:solidFill>
                  <a:schemeClr val="bg1"/>
                </a:solidFill>
              </a:rPr>
              <a:t>, it means that R doesn’t think you’ve typed a complete expression and it’s waiting for you to finish it.</a:t>
            </a:r>
          </a:p>
          <a:p>
            <a:pPr marL="800100" lvl="1" indent="-342900" fontAlgn="base">
              <a:lnSpc>
                <a:spcPct val="90000"/>
              </a:lnSpc>
              <a:spcBef>
                <a:spcPct val="20000"/>
              </a:spcBef>
              <a:spcAft>
                <a:spcPts val="600"/>
              </a:spcAft>
              <a:buClr>
                <a:schemeClr val="accent1"/>
              </a:buClr>
              <a:buFont typeface="Arial" panose="020B0604020202020204" pitchFamily="34" charset="0"/>
              <a:buChar char="•"/>
            </a:pPr>
            <a:r>
              <a:rPr lang="en-GB" sz="1600" dirty="0">
                <a:solidFill>
                  <a:schemeClr val="bg1"/>
                </a:solidFill>
              </a:rPr>
              <a:t>In this case, it’s usually easy to start from scratch again by pressing ESCAPE to abort processing the current command</a:t>
            </a:r>
          </a:p>
          <a:p>
            <a:pPr marL="800100" lvl="1" indent="-342900" fontAlgn="base">
              <a:lnSpc>
                <a:spcPct val="90000"/>
              </a:lnSpc>
              <a:spcBef>
                <a:spcPct val="20000"/>
              </a:spcBef>
              <a:spcAft>
                <a:spcPts val="600"/>
              </a:spcAft>
              <a:buClr>
                <a:schemeClr val="accent1"/>
              </a:buClr>
              <a:buFont typeface="Arial" panose="020B0604020202020204" pitchFamily="34" charset="0"/>
              <a:buChar char="•"/>
            </a:pPr>
            <a:endParaRPr lang="en-GB" sz="1600" dirty="0">
              <a:solidFill>
                <a:schemeClr val="bg1"/>
              </a:solidFill>
            </a:endParaRPr>
          </a:p>
          <a:p>
            <a:pPr marL="342900" indent="-342900" fontAlgn="base">
              <a:lnSpc>
                <a:spcPct val="90000"/>
              </a:lnSpc>
              <a:spcBef>
                <a:spcPct val="20000"/>
              </a:spcBef>
              <a:spcAft>
                <a:spcPts val="600"/>
              </a:spcAft>
              <a:buClr>
                <a:schemeClr val="accent1"/>
              </a:buClr>
              <a:buFont typeface="+mj-lt"/>
              <a:buAutoNum type="arabicPeriod"/>
            </a:pPr>
            <a:r>
              <a:rPr lang="en-GB" sz="1600" dirty="0">
                <a:solidFill>
                  <a:schemeClr val="bg1"/>
                </a:solidFill>
              </a:rPr>
              <a:t>In </a:t>
            </a:r>
            <a:r>
              <a:rPr lang="en-GB" sz="1600" dirty="0" err="1">
                <a:solidFill>
                  <a:schemeClr val="bg1"/>
                </a:solidFill>
              </a:rPr>
              <a:t>ggplot</a:t>
            </a:r>
            <a:r>
              <a:rPr lang="en-GB" sz="1600" dirty="0">
                <a:solidFill>
                  <a:schemeClr val="bg1"/>
                </a:solidFill>
              </a:rPr>
              <a:t> make sure the </a:t>
            </a:r>
            <a:r>
              <a:rPr lang="en-GB" sz="1600" b="1" dirty="0">
                <a:solidFill>
                  <a:srgbClr val="00B0F0"/>
                </a:solidFill>
                <a:latin typeface="Courier New" panose="02070309020205020404" pitchFamily="49" charset="0"/>
                <a:cs typeface="Courier New" panose="02070309020205020404" pitchFamily="49" charset="0"/>
              </a:rPr>
              <a:t>+</a:t>
            </a:r>
            <a:r>
              <a:rPr lang="en-GB" sz="1600" dirty="0">
                <a:solidFill>
                  <a:schemeClr val="bg1"/>
                </a:solidFill>
              </a:rPr>
              <a:t> sign is at the end of the line not the start </a:t>
            </a:r>
          </a:p>
        </p:txBody>
      </p:sp>
      <p:sp>
        <p:nvSpPr>
          <p:cNvPr id="3" name="Rectangle 1">
            <a:extLst>
              <a:ext uri="{FF2B5EF4-FFF2-40B4-BE49-F238E27FC236}">
                <a16:creationId xmlns:a16="http://schemas.microsoft.com/office/drawing/2014/main" id="{EC7775B8-6F69-428D-BFE2-18ED6951D8C8}"/>
              </a:ext>
            </a:extLst>
          </p:cNvPr>
          <p:cNvSpPr>
            <a:spLocks noChangeArrowheads="1"/>
          </p:cNvSpPr>
          <p:nvPr/>
        </p:nvSpPr>
        <p:spPr bwMode="auto">
          <a:xfrm>
            <a:off x="0" y="-170549"/>
            <a:ext cx="65" cy="3410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A66F85CC-DA14-4A3E-BA13-1AAA12FFA89B}"/>
              </a:ext>
            </a:extLst>
          </p:cNvPr>
          <p:cNvSpPr txBox="1"/>
          <p:nvPr/>
        </p:nvSpPr>
        <p:spPr>
          <a:xfrm>
            <a:off x="322153" y="3991231"/>
            <a:ext cx="3038885" cy="523220"/>
          </a:xfrm>
          <a:prstGeom prst="rect">
            <a:avLst/>
          </a:prstGeom>
          <a:noFill/>
        </p:spPr>
        <p:txBody>
          <a:bodyPr wrap="square" rtlCol="0">
            <a:spAutoFit/>
          </a:bodyPr>
          <a:lstStyle/>
          <a:p>
            <a:r>
              <a:rPr lang="en-GB" sz="2800" b="1" dirty="0"/>
              <a:t>Make Sure ……</a:t>
            </a:r>
          </a:p>
        </p:txBody>
      </p:sp>
    </p:spTree>
    <p:extLst>
      <p:ext uri="{BB962C8B-B14F-4D97-AF65-F5344CB8AC3E}">
        <p14:creationId xmlns:p14="http://schemas.microsoft.com/office/powerpoint/2010/main" val="25742107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2AD28-393B-4D28-8EE7-FB7242E55B8C}"/>
              </a:ext>
            </a:extLst>
          </p:cNvPr>
          <p:cNvSpPr>
            <a:spLocks noGrp="1"/>
          </p:cNvSpPr>
          <p:nvPr>
            <p:ph type="title"/>
          </p:nvPr>
        </p:nvSpPr>
        <p:spPr>
          <a:xfrm>
            <a:off x="810001" y="389515"/>
            <a:ext cx="10571998" cy="970450"/>
          </a:xfrm>
        </p:spPr>
        <p:txBody>
          <a:bodyPr/>
          <a:lstStyle/>
          <a:p>
            <a:pPr fontAlgn="base"/>
            <a:r>
              <a:rPr lang="en-GB" dirty="0"/>
              <a:t>Spot the mistake </a:t>
            </a:r>
          </a:p>
        </p:txBody>
      </p:sp>
      <p:sp>
        <p:nvSpPr>
          <p:cNvPr id="3" name="Rectangle 1">
            <a:extLst>
              <a:ext uri="{FF2B5EF4-FFF2-40B4-BE49-F238E27FC236}">
                <a16:creationId xmlns:a16="http://schemas.microsoft.com/office/drawing/2014/main" id="{EC7775B8-6F69-428D-BFE2-18ED6951D8C8}"/>
              </a:ext>
            </a:extLst>
          </p:cNvPr>
          <p:cNvSpPr>
            <a:spLocks noChangeArrowheads="1"/>
          </p:cNvSpPr>
          <p:nvPr/>
        </p:nvSpPr>
        <p:spPr bwMode="auto">
          <a:xfrm>
            <a:off x="0" y="-170549"/>
            <a:ext cx="65" cy="3410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 name="Picture 3">
            <a:extLst>
              <a:ext uri="{FF2B5EF4-FFF2-40B4-BE49-F238E27FC236}">
                <a16:creationId xmlns:a16="http://schemas.microsoft.com/office/drawing/2014/main" id="{511645E9-E87F-478E-85B1-236A42889A01}"/>
              </a:ext>
            </a:extLst>
          </p:cNvPr>
          <p:cNvPicPr>
            <a:picLocks noChangeAspect="1"/>
          </p:cNvPicPr>
          <p:nvPr/>
        </p:nvPicPr>
        <p:blipFill>
          <a:blip r:embed="rId3"/>
          <a:stretch>
            <a:fillRect/>
          </a:stretch>
        </p:blipFill>
        <p:spPr>
          <a:xfrm>
            <a:off x="2912204" y="2903709"/>
            <a:ext cx="5972175" cy="581025"/>
          </a:xfrm>
          <a:prstGeom prst="rect">
            <a:avLst/>
          </a:prstGeom>
        </p:spPr>
      </p:pic>
      <p:sp>
        <p:nvSpPr>
          <p:cNvPr id="7" name="TextBox 6">
            <a:extLst>
              <a:ext uri="{FF2B5EF4-FFF2-40B4-BE49-F238E27FC236}">
                <a16:creationId xmlns:a16="http://schemas.microsoft.com/office/drawing/2014/main" id="{F024AF08-39DF-4FE7-A5B9-744B70D89DA2}"/>
              </a:ext>
            </a:extLst>
          </p:cNvPr>
          <p:cNvSpPr txBox="1"/>
          <p:nvPr/>
        </p:nvSpPr>
        <p:spPr>
          <a:xfrm>
            <a:off x="2211859" y="2903709"/>
            <a:ext cx="700345" cy="2554545"/>
          </a:xfrm>
          <a:prstGeom prst="rect">
            <a:avLst/>
          </a:prstGeom>
          <a:noFill/>
        </p:spPr>
        <p:txBody>
          <a:bodyPr wrap="square" rtlCol="0">
            <a:spAutoFit/>
          </a:bodyPr>
          <a:lstStyle/>
          <a:p>
            <a:r>
              <a:rPr lang="en-GB" sz="2000" b="1" dirty="0">
                <a:solidFill>
                  <a:srgbClr val="00B0F0"/>
                </a:solidFill>
              </a:rPr>
              <a:t>1) </a:t>
            </a:r>
          </a:p>
          <a:p>
            <a:endParaRPr lang="en-GB" sz="2000" b="1" dirty="0">
              <a:solidFill>
                <a:srgbClr val="00B0F0"/>
              </a:solidFill>
            </a:endParaRPr>
          </a:p>
          <a:p>
            <a:endParaRPr lang="en-GB" sz="2000" b="1" dirty="0">
              <a:solidFill>
                <a:srgbClr val="00B0F0"/>
              </a:solidFill>
            </a:endParaRPr>
          </a:p>
          <a:p>
            <a:r>
              <a:rPr lang="en-GB" sz="2000" b="1" dirty="0">
                <a:solidFill>
                  <a:srgbClr val="00B0F0"/>
                </a:solidFill>
              </a:rPr>
              <a:t>2) </a:t>
            </a:r>
          </a:p>
          <a:p>
            <a:endParaRPr lang="en-GB" sz="2000" b="1" dirty="0">
              <a:solidFill>
                <a:srgbClr val="00B0F0"/>
              </a:solidFill>
            </a:endParaRPr>
          </a:p>
          <a:p>
            <a:endParaRPr lang="en-GB" sz="2000" b="1" dirty="0">
              <a:solidFill>
                <a:srgbClr val="00B0F0"/>
              </a:solidFill>
            </a:endParaRPr>
          </a:p>
          <a:p>
            <a:endParaRPr lang="en-GB" sz="2000" b="1" dirty="0">
              <a:solidFill>
                <a:srgbClr val="00B0F0"/>
              </a:solidFill>
            </a:endParaRPr>
          </a:p>
          <a:p>
            <a:r>
              <a:rPr lang="en-GB" sz="2000" b="1" dirty="0">
                <a:solidFill>
                  <a:srgbClr val="00B0F0"/>
                </a:solidFill>
              </a:rPr>
              <a:t>3)</a:t>
            </a:r>
          </a:p>
        </p:txBody>
      </p:sp>
      <p:pic>
        <p:nvPicPr>
          <p:cNvPr id="13" name="Picture 12">
            <a:extLst>
              <a:ext uri="{FF2B5EF4-FFF2-40B4-BE49-F238E27FC236}">
                <a16:creationId xmlns:a16="http://schemas.microsoft.com/office/drawing/2014/main" id="{CB071B4A-0F21-4ABF-952D-50DBBCCBCD13}"/>
              </a:ext>
            </a:extLst>
          </p:cNvPr>
          <p:cNvPicPr>
            <a:picLocks noChangeAspect="1"/>
          </p:cNvPicPr>
          <p:nvPr/>
        </p:nvPicPr>
        <p:blipFill>
          <a:blip r:embed="rId4"/>
          <a:stretch>
            <a:fillRect/>
          </a:stretch>
        </p:blipFill>
        <p:spPr>
          <a:xfrm>
            <a:off x="2912204" y="3714256"/>
            <a:ext cx="7258050" cy="933450"/>
          </a:xfrm>
          <a:prstGeom prst="rect">
            <a:avLst/>
          </a:prstGeom>
        </p:spPr>
      </p:pic>
      <p:pic>
        <p:nvPicPr>
          <p:cNvPr id="14" name="Picture 13">
            <a:extLst>
              <a:ext uri="{FF2B5EF4-FFF2-40B4-BE49-F238E27FC236}">
                <a16:creationId xmlns:a16="http://schemas.microsoft.com/office/drawing/2014/main" id="{FAD7D60A-0F11-4631-85E8-D594DA94A12C}"/>
              </a:ext>
            </a:extLst>
          </p:cNvPr>
          <p:cNvPicPr>
            <a:picLocks noChangeAspect="1"/>
          </p:cNvPicPr>
          <p:nvPr/>
        </p:nvPicPr>
        <p:blipFill>
          <a:blip r:embed="rId5"/>
          <a:stretch>
            <a:fillRect/>
          </a:stretch>
        </p:blipFill>
        <p:spPr>
          <a:xfrm>
            <a:off x="2912204" y="4991300"/>
            <a:ext cx="5581650" cy="847725"/>
          </a:xfrm>
          <a:prstGeom prst="rect">
            <a:avLst/>
          </a:prstGeom>
        </p:spPr>
      </p:pic>
    </p:spTree>
    <p:extLst>
      <p:ext uri="{BB962C8B-B14F-4D97-AF65-F5344CB8AC3E}">
        <p14:creationId xmlns:p14="http://schemas.microsoft.com/office/powerpoint/2010/main" val="24121031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2AD28-393B-4D28-8EE7-FB7242E55B8C}"/>
              </a:ext>
            </a:extLst>
          </p:cNvPr>
          <p:cNvSpPr>
            <a:spLocks noGrp="1"/>
          </p:cNvSpPr>
          <p:nvPr>
            <p:ph type="title"/>
          </p:nvPr>
        </p:nvSpPr>
        <p:spPr>
          <a:xfrm>
            <a:off x="810001" y="389515"/>
            <a:ext cx="10571998" cy="970450"/>
          </a:xfrm>
        </p:spPr>
        <p:txBody>
          <a:bodyPr/>
          <a:lstStyle/>
          <a:p>
            <a:pPr fontAlgn="base"/>
            <a:r>
              <a:rPr lang="en-GB" dirty="0"/>
              <a:t>Answers </a:t>
            </a:r>
          </a:p>
        </p:txBody>
      </p:sp>
      <p:sp>
        <p:nvSpPr>
          <p:cNvPr id="3" name="Rectangle 1">
            <a:extLst>
              <a:ext uri="{FF2B5EF4-FFF2-40B4-BE49-F238E27FC236}">
                <a16:creationId xmlns:a16="http://schemas.microsoft.com/office/drawing/2014/main" id="{EC7775B8-6F69-428D-BFE2-18ED6951D8C8}"/>
              </a:ext>
            </a:extLst>
          </p:cNvPr>
          <p:cNvSpPr>
            <a:spLocks noChangeArrowheads="1"/>
          </p:cNvSpPr>
          <p:nvPr/>
        </p:nvSpPr>
        <p:spPr bwMode="auto">
          <a:xfrm>
            <a:off x="0" y="-170549"/>
            <a:ext cx="65" cy="3410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 name="Picture 3">
            <a:extLst>
              <a:ext uri="{FF2B5EF4-FFF2-40B4-BE49-F238E27FC236}">
                <a16:creationId xmlns:a16="http://schemas.microsoft.com/office/drawing/2014/main" id="{511645E9-E87F-478E-85B1-236A42889A01}"/>
              </a:ext>
            </a:extLst>
          </p:cNvPr>
          <p:cNvPicPr>
            <a:picLocks noChangeAspect="1"/>
          </p:cNvPicPr>
          <p:nvPr/>
        </p:nvPicPr>
        <p:blipFill>
          <a:blip r:embed="rId3"/>
          <a:stretch>
            <a:fillRect/>
          </a:stretch>
        </p:blipFill>
        <p:spPr>
          <a:xfrm>
            <a:off x="2912204" y="2903709"/>
            <a:ext cx="5972175" cy="581025"/>
          </a:xfrm>
          <a:prstGeom prst="rect">
            <a:avLst/>
          </a:prstGeom>
        </p:spPr>
      </p:pic>
      <p:sp>
        <p:nvSpPr>
          <p:cNvPr id="7" name="TextBox 6">
            <a:extLst>
              <a:ext uri="{FF2B5EF4-FFF2-40B4-BE49-F238E27FC236}">
                <a16:creationId xmlns:a16="http://schemas.microsoft.com/office/drawing/2014/main" id="{F024AF08-39DF-4FE7-A5B9-744B70D89DA2}"/>
              </a:ext>
            </a:extLst>
          </p:cNvPr>
          <p:cNvSpPr txBox="1"/>
          <p:nvPr/>
        </p:nvSpPr>
        <p:spPr>
          <a:xfrm>
            <a:off x="2211859" y="2903709"/>
            <a:ext cx="700345" cy="2554545"/>
          </a:xfrm>
          <a:prstGeom prst="rect">
            <a:avLst/>
          </a:prstGeom>
          <a:noFill/>
        </p:spPr>
        <p:txBody>
          <a:bodyPr wrap="square" rtlCol="0">
            <a:spAutoFit/>
          </a:bodyPr>
          <a:lstStyle/>
          <a:p>
            <a:r>
              <a:rPr lang="en-GB" sz="2000" b="1" dirty="0">
                <a:solidFill>
                  <a:srgbClr val="00B0F0"/>
                </a:solidFill>
              </a:rPr>
              <a:t>1) </a:t>
            </a:r>
          </a:p>
          <a:p>
            <a:endParaRPr lang="en-GB" sz="2000" b="1" dirty="0">
              <a:solidFill>
                <a:srgbClr val="00B0F0"/>
              </a:solidFill>
            </a:endParaRPr>
          </a:p>
          <a:p>
            <a:endParaRPr lang="en-GB" sz="2000" b="1" dirty="0">
              <a:solidFill>
                <a:srgbClr val="00B0F0"/>
              </a:solidFill>
            </a:endParaRPr>
          </a:p>
          <a:p>
            <a:r>
              <a:rPr lang="en-GB" sz="2000" b="1" dirty="0">
                <a:solidFill>
                  <a:srgbClr val="00B0F0"/>
                </a:solidFill>
              </a:rPr>
              <a:t>2) </a:t>
            </a:r>
          </a:p>
          <a:p>
            <a:endParaRPr lang="en-GB" sz="2000" b="1" dirty="0">
              <a:solidFill>
                <a:srgbClr val="00B0F0"/>
              </a:solidFill>
            </a:endParaRPr>
          </a:p>
          <a:p>
            <a:endParaRPr lang="en-GB" sz="2000" b="1" dirty="0">
              <a:solidFill>
                <a:srgbClr val="00B0F0"/>
              </a:solidFill>
            </a:endParaRPr>
          </a:p>
          <a:p>
            <a:endParaRPr lang="en-GB" sz="2000" b="1" dirty="0">
              <a:solidFill>
                <a:srgbClr val="00B0F0"/>
              </a:solidFill>
            </a:endParaRPr>
          </a:p>
          <a:p>
            <a:r>
              <a:rPr lang="en-GB" sz="2000" b="1" dirty="0">
                <a:solidFill>
                  <a:srgbClr val="00B0F0"/>
                </a:solidFill>
              </a:rPr>
              <a:t>3)</a:t>
            </a:r>
          </a:p>
        </p:txBody>
      </p:sp>
      <p:pic>
        <p:nvPicPr>
          <p:cNvPr id="14" name="Picture 13">
            <a:extLst>
              <a:ext uri="{FF2B5EF4-FFF2-40B4-BE49-F238E27FC236}">
                <a16:creationId xmlns:a16="http://schemas.microsoft.com/office/drawing/2014/main" id="{FAD7D60A-0F11-4631-85E8-D594DA94A12C}"/>
              </a:ext>
            </a:extLst>
          </p:cNvPr>
          <p:cNvPicPr>
            <a:picLocks noChangeAspect="1"/>
          </p:cNvPicPr>
          <p:nvPr/>
        </p:nvPicPr>
        <p:blipFill>
          <a:blip r:embed="rId4"/>
          <a:stretch>
            <a:fillRect/>
          </a:stretch>
        </p:blipFill>
        <p:spPr>
          <a:xfrm>
            <a:off x="2912204" y="4991300"/>
            <a:ext cx="5581650" cy="847725"/>
          </a:xfrm>
          <a:prstGeom prst="rect">
            <a:avLst/>
          </a:prstGeom>
        </p:spPr>
      </p:pic>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476BAA47-E2A5-467A-ACC8-A01EB6687DAA}"/>
                  </a:ext>
                </a:extLst>
              </p14:cNvPr>
              <p14:cNvContentPartPr/>
              <p14:nvPr/>
            </p14:nvContentPartPr>
            <p14:xfrm>
              <a:off x="2949547" y="3253092"/>
              <a:ext cx="124560" cy="48600"/>
            </p14:xfrm>
          </p:contentPart>
        </mc:Choice>
        <mc:Fallback xmlns="">
          <p:pic>
            <p:nvPicPr>
              <p:cNvPr id="5" name="Ink 4">
                <a:extLst>
                  <a:ext uri="{FF2B5EF4-FFF2-40B4-BE49-F238E27FC236}">
                    <a16:creationId xmlns:a16="http://schemas.microsoft.com/office/drawing/2014/main" id="{476BAA47-E2A5-467A-ACC8-A01EB6687DAA}"/>
                  </a:ext>
                </a:extLst>
              </p:cNvPr>
              <p:cNvPicPr/>
              <p:nvPr/>
            </p:nvPicPr>
            <p:blipFill>
              <a:blip r:embed="rId6"/>
              <a:stretch>
                <a:fillRect/>
              </a:stretch>
            </p:blipFill>
            <p:spPr>
              <a:xfrm>
                <a:off x="2895547" y="3145092"/>
                <a:ext cx="232200" cy="2642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4FC3006B-2B50-4B34-91CE-F0F4EF72CDF3}"/>
                  </a:ext>
                </a:extLst>
              </p14:cNvPr>
              <p14:cNvContentPartPr/>
              <p14:nvPr/>
            </p14:nvContentPartPr>
            <p14:xfrm>
              <a:off x="5167516" y="2950516"/>
              <a:ext cx="200160" cy="165960"/>
            </p14:xfrm>
          </p:contentPart>
        </mc:Choice>
        <mc:Fallback xmlns="">
          <p:pic>
            <p:nvPicPr>
              <p:cNvPr id="9" name="Ink 8">
                <a:extLst>
                  <a:ext uri="{FF2B5EF4-FFF2-40B4-BE49-F238E27FC236}">
                    <a16:creationId xmlns:a16="http://schemas.microsoft.com/office/drawing/2014/main" id="{4FC3006B-2B50-4B34-91CE-F0F4EF72CDF3}"/>
                  </a:ext>
                </a:extLst>
              </p:cNvPr>
              <p:cNvPicPr/>
              <p:nvPr/>
            </p:nvPicPr>
            <p:blipFill>
              <a:blip r:embed="rId8"/>
              <a:stretch>
                <a:fillRect/>
              </a:stretch>
            </p:blipFill>
            <p:spPr>
              <a:xfrm>
                <a:off x="5149516" y="2932876"/>
                <a:ext cx="235800" cy="201600"/>
              </a:xfrm>
              <a:prstGeom prst="rect">
                <a:avLst/>
              </a:prstGeom>
            </p:spPr>
          </p:pic>
        </mc:Fallback>
      </mc:AlternateContent>
      <p:pic>
        <p:nvPicPr>
          <p:cNvPr id="17" name="Picture 16">
            <a:extLst>
              <a:ext uri="{FF2B5EF4-FFF2-40B4-BE49-F238E27FC236}">
                <a16:creationId xmlns:a16="http://schemas.microsoft.com/office/drawing/2014/main" id="{BB145F17-4744-47E5-BE9B-C47E13F2BC96}"/>
              </a:ext>
            </a:extLst>
          </p:cNvPr>
          <p:cNvPicPr>
            <a:picLocks noChangeAspect="1"/>
          </p:cNvPicPr>
          <p:nvPr/>
        </p:nvPicPr>
        <p:blipFill>
          <a:blip r:embed="rId9"/>
          <a:stretch>
            <a:fillRect/>
          </a:stretch>
        </p:blipFill>
        <p:spPr>
          <a:xfrm>
            <a:off x="2912204" y="3834117"/>
            <a:ext cx="7429500" cy="838200"/>
          </a:xfrm>
          <a:prstGeom prst="rect">
            <a:avLst/>
          </a:prstGeom>
        </p:spPr>
      </p:pic>
      <mc:AlternateContent xmlns:mc="http://schemas.openxmlformats.org/markup-compatibility/2006" xmlns:p14="http://schemas.microsoft.com/office/powerpoint/2010/main">
        <mc:Choice Requires="p14">
          <p:contentPart p14:bwMode="auto" r:id="rId10">
            <p14:nvContentPartPr>
              <p14:cNvPr id="18" name="Ink 17">
                <a:extLst>
                  <a:ext uri="{FF2B5EF4-FFF2-40B4-BE49-F238E27FC236}">
                    <a16:creationId xmlns:a16="http://schemas.microsoft.com/office/drawing/2014/main" id="{E1CE8720-1A9B-4F7C-AF46-5EB3397B6FEE}"/>
                  </a:ext>
                </a:extLst>
              </p14:cNvPr>
              <p14:cNvContentPartPr/>
              <p14:nvPr/>
            </p14:nvContentPartPr>
            <p14:xfrm>
              <a:off x="9788116" y="4252811"/>
              <a:ext cx="360" cy="360"/>
            </p14:xfrm>
          </p:contentPart>
        </mc:Choice>
        <mc:Fallback xmlns="">
          <p:pic>
            <p:nvPicPr>
              <p:cNvPr id="18" name="Ink 17">
                <a:extLst>
                  <a:ext uri="{FF2B5EF4-FFF2-40B4-BE49-F238E27FC236}">
                    <a16:creationId xmlns:a16="http://schemas.microsoft.com/office/drawing/2014/main" id="{E1CE8720-1A9B-4F7C-AF46-5EB3397B6FEE}"/>
                  </a:ext>
                </a:extLst>
              </p:cNvPr>
              <p:cNvPicPr/>
              <p:nvPr/>
            </p:nvPicPr>
            <p:blipFill>
              <a:blip r:embed="rId11"/>
              <a:stretch>
                <a:fillRect/>
              </a:stretch>
            </p:blipFill>
            <p:spPr>
              <a:xfrm>
                <a:off x="9734116" y="4145171"/>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9" name="Ink 18">
                <a:extLst>
                  <a:ext uri="{FF2B5EF4-FFF2-40B4-BE49-F238E27FC236}">
                    <a16:creationId xmlns:a16="http://schemas.microsoft.com/office/drawing/2014/main" id="{569805C9-A25C-4E6F-961F-7F826553E547}"/>
                  </a:ext>
                </a:extLst>
              </p14:cNvPr>
              <p14:cNvContentPartPr/>
              <p14:nvPr/>
            </p14:nvContentPartPr>
            <p14:xfrm>
              <a:off x="9784876" y="4224731"/>
              <a:ext cx="93960" cy="37080"/>
            </p14:xfrm>
          </p:contentPart>
        </mc:Choice>
        <mc:Fallback xmlns="">
          <p:pic>
            <p:nvPicPr>
              <p:cNvPr id="19" name="Ink 18">
                <a:extLst>
                  <a:ext uri="{FF2B5EF4-FFF2-40B4-BE49-F238E27FC236}">
                    <a16:creationId xmlns:a16="http://schemas.microsoft.com/office/drawing/2014/main" id="{569805C9-A25C-4E6F-961F-7F826553E547}"/>
                  </a:ext>
                </a:extLst>
              </p:cNvPr>
              <p:cNvPicPr/>
              <p:nvPr/>
            </p:nvPicPr>
            <p:blipFill>
              <a:blip r:embed="rId13"/>
              <a:stretch>
                <a:fillRect/>
              </a:stretch>
            </p:blipFill>
            <p:spPr>
              <a:xfrm>
                <a:off x="9730876" y="4117091"/>
                <a:ext cx="201600" cy="2527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2" name="Ink 21">
                <a:extLst>
                  <a:ext uri="{FF2B5EF4-FFF2-40B4-BE49-F238E27FC236}">
                    <a16:creationId xmlns:a16="http://schemas.microsoft.com/office/drawing/2014/main" id="{1B9CA903-9583-41DD-99ED-3A4003012C5E}"/>
                  </a:ext>
                </a:extLst>
              </p14:cNvPr>
              <p14:cNvContentPartPr/>
              <p14:nvPr/>
            </p14:nvContentPartPr>
            <p14:xfrm>
              <a:off x="9906618" y="4160655"/>
              <a:ext cx="74880" cy="156240"/>
            </p14:xfrm>
          </p:contentPart>
        </mc:Choice>
        <mc:Fallback xmlns="">
          <p:pic>
            <p:nvPicPr>
              <p:cNvPr id="22" name="Ink 21">
                <a:extLst>
                  <a:ext uri="{FF2B5EF4-FFF2-40B4-BE49-F238E27FC236}">
                    <a16:creationId xmlns:a16="http://schemas.microsoft.com/office/drawing/2014/main" id="{1B9CA903-9583-41DD-99ED-3A4003012C5E}"/>
                  </a:ext>
                </a:extLst>
              </p:cNvPr>
              <p:cNvPicPr/>
              <p:nvPr/>
            </p:nvPicPr>
            <p:blipFill>
              <a:blip r:embed="rId15"/>
              <a:stretch>
                <a:fillRect/>
              </a:stretch>
            </p:blipFill>
            <p:spPr>
              <a:xfrm>
                <a:off x="9888618" y="4143015"/>
                <a:ext cx="110520" cy="1918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3" name="Ink 22">
                <a:extLst>
                  <a:ext uri="{FF2B5EF4-FFF2-40B4-BE49-F238E27FC236}">
                    <a16:creationId xmlns:a16="http://schemas.microsoft.com/office/drawing/2014/main" id="{45E06477-0B67-4FD2-9E42-01A780895D2D}"/>
                  </a:ext>
                </a:extLst>
              </p14:cNvPr>
              <p14:cNvContentPartPr/>
              <p14:nvPr/>
            </p14:nvContentPartPr>
            <p14:xfrm>
              <a:off x="6998594" y="5441815"/>
              <a:ext cx="13680" cy="2520"/>
            </p14:xfrm>
          </p:contentPart>
        </mc:Choice>
        <mc:Fallback xmlns="">
          <p:pic>
            <p:nvPicPr>
              <p:cNvPr id="23" name="Ink 22">
                <a:extLst>
                  <a:ext uri="{FF2B5EF4-FFF2-40B4-BE49-F238E27FC236}">
                    <a16:creationId xmlns:a16="http://schemas.microsoft.com/office/drawing/2014/main" id="{45E06477-0B67-4FD2-9E42-01A780895D2D}"/>
                  </a:ext>
                </a:extLst>
              </p:cNvPr>
              <p:cNvPicPr/>
              <p:nvPr/>
            </p:nvPicPr>
            <p:blipFill>
              <a:blip r:embed="rId17"/>
              <a:stretch>
                <a:fillRect/>
              </a:stretch>
            </p:blipFill>
            <p:spPr>
              <a:xfrm>
                <a:off x="6944594" y="5333815"/>
                <a:ext cx="121320" cy="2181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4" name="Ink 23">
                <a:extLst>
                  <a:ext uri="{FF2B5EF4-FFF2-40B4-BE49-F238E27FC236}">
                    <a16:creationId xmlns:a16="http://schemas.microsoft.com/office/drawing/2014/main" id="{CDF5165A-EE03-4F9F-97E0-18B6A6E48231}"/>
                  </a:ext>
                </a:extLst>
              </p14:cNvPr>
              <p14:cNvContentPartPr/>
              <p14:nvPr/>
            </p14:nvContentPartPr>
            <p14:xfrm>
              <a:off x="6999674" y="5497615"/>
              <a:ext cx="22320" cy="22320"/>
            </p14:xfrm>
          </p:contentPart>
        </mc:Choice>
        <mc:Fallback xmlns="">
          <p:pic>
            <p:nvPicPr>
              <p:cNvPr id="24" name="Ink 23">
                <a:extLst>
                  <a:ext uri="{FF2B5EF4-FFF2-40B4-BE49-F238E27FC236}">
                    <a16:creationId xmlns:a16="http://schemas.microsoft.com/office/drawing/2014/main" id="{CDF5165A-EE03-4F9F-97E0-18B6A6E48231}"/>
                  </a:ext>
                </a:extLst>
              </p:cNvPr>
              <p:cNvPicPr/>
              <p:nvPr/>
            </p:nvPicPr>
            <p:blipFill>
              <a:blip r:embed="rId19"/>
              <a:stretch>
                <a:fillRect/>
              </a:stretch>
            </p:blipFill>
            <p:spPr>
              <a:xfrm>
                <a:off x="6981674" y="5479975"/>
                <a:ext cx="57960" cy="57960"/>
              </a:xfrm>
              <a:prstGeom prst="rect">
                <a:avLst/>
              </a:prstGeom>
            </p:spPr>
          </p:pic>
        </mc:Fallback>
      </mc:AlternateContent>
    </p:spTree>
    <p:extLst>
      <p:ext uri="{BB962C8B-B14F-4D97-AF65-F5344CB8AC3E}">
        <p14:creationId xmlns:p14="http://schemas.microsoft.com/office/powerpoint/2010/main" val="6524510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12839A1C-34CB-4C3C-8531-CA67525FDE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4" name="Freeform: Shape 23">
            <a:extLst>
              <a:ext uri="{FF2B5EF4-FFF2-40B4-BE49-F238E27FC236}">
                <a16:creationId xmlns:a16="http://schemas.microsoft.com/office/drawing/2014/main" id="{FAC94EAF-F7F7-4727-AE69-A7036B4A51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650724" y="650724"/>
            <a:ext cx="6858000" cy="5556552"/>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3" name="Subtitle 2">
            <a:extLst>
              <a:ext uri="{FF2B5EF4-FFF2-40B4-BE49-F238E27FC236}">
                <a16:creationId xmlns:a16="http://schemas.microsoft.com/office/drawing/2014/main" id="{F0FC7E44-4828-47E6-A083-C1E389988E20}"/>
              </a:ext>
            </a:extLst>
          </p:cNvPr>
          <p:cNvSpPr>
            <a:spLocks noGrp="1"/>
          </p:cNvSpPr>
          <p:nvPr>
            <p:ph type="subTitle" idx="1"/>
          </p:nvPr>
        </p:nvSpPr>
        <p:spPr>
          <a:xfrm>
            <a:off x="643466" y="2281574"/>
            <a:ext cx="3994015" cy="2294852"/>
          </a:xfrm>
          <a:effectLst/>
        </p:spPr>
        <p:txBody>
          <a:bodyPr anchor="ctr">
            <a:normAutofit/>
          </a:bodyPr>
          <a:lstStyle/>
          <a:p>
            <a:pPr algn="ctr"/>
            <a:r>
              <a:rPr lang="en-US" sz="2800" dirty="0"/>
              <a:t>Course written by Tim </a:t>
            </a:r>
            <a:r>
              <a:rPr lang="en-US" sz="2800" dirty="0" err="1"/>
              <a:t>Hardgreeves</a:t>
            </a:r>
            <a:r>
              <a:rPr lang="en-US" sz="2800" dirty="0"/>
              <a:t> </a:t>
            </a:r>
          </a:p>
        </p:txBody>
      </p:sp>
      <p:sp>
        <p:nvSpPr>
          <p:cNvPr id="2" name="Title 1">
            <a:extLst>
              <a:ext uri="{FF2B5EF4-FFF2-40B4-BE49-F238E27FC236}">
                <a16:creationId xmlns:a16="http://schemas.microsoft.com/office/drawing/2014/main" id="{B68617FD-A3DD-4B1B-A618-8B7F44A2DD42}"/>
              </a:ext>
            </a:extLst>
          </p:cNvPr>
          <p:cNvSpPr>
            <a:spLocks noGrp="1"/>
          </p:cNvSpPr>
          <p:nvPr>
            <p:ph type="ctrTitle"/>
          </p:nvPr>
        </p:nvSpPr>
        <p:spPr>
          <a:xfrm>
            <a:off x="6095999" y="1032918"/>
            <a:ext cx="5452533" cy="4792165"/>
          </a:xfrm>
          <a:effectLst/>
        </p:spPr>
        <p:txBody>
          <a:bodyPr anchor="ctr">
            <a:normAutofit/>
          </a:bodyPr>
          <a:lstStyle/>
          <a:p>
            <a:r>
              <a:rPr lang="en-US" sz="6600" dirty="0"/>
              <a:t>Into the </a:t>
            </a:r>
            <a:r>
              <a:rPr lang="en-US" sz="6600" dirty="0" err="1"/>
              <a:t>Tidyverse</a:t>
            </a:r>
            <a:br>
              <a:rPr lang="en-US" sz="6600" dirty="0"/>
            </a:br>
            <a:br>
              <a:rPr lang="en-US" sz="6600" dirty="0"/>
            </a:br>
            <a:r>
              <a:rPr lang="en-US" sz="6600" dirty="0"/>
              <a:t>Session 1b </a:t>
            </a:r>
          </a:p>
        </p:txBody>
      </p:sp>
    </p:spTree>
    <p:extLst>
      <p:ext uri="{BB962C8B-B14F-4D97-AF65-F5344CB8AC3E}">
        <p14:creationId xmlns:p14="http://schemas.microsoft.com/office/powerpoint/2010/main" val="9903407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0C968-4CA2-40A0-8181-9A5DED9D6290}"/>
              </a:ext>
            </a:extLst>
          </p:cNvPr>
          <p:cNvSpPr>
            <a:spLocks noGrp="1"/>
          </p:cNvSpPr>
          <p:nvPr>
            <p:ph type="ctrTitle"/>
          </p:nvPr>
        </p:nvSpPr>
        <p:spPr/>
        <p:txBody>
          <a:bodyPr/>
          <a:lstStyle/>
          <a:p>
            <a:r>
              <a:rPr lang="en-GB" sz="9600" dirty="0"/>
              <a:t>Handling data frames </a:t>
            </a:r>
            <a:endParaRPr lang="en-GB" dirty="0"/>
          </a:p>
        </p:txBody>
      </p:sp>
      <p:sp>
        <p:nvSpPr>
          <p:cNvPr id="3" name="Subtitle 2">
            <a:extLst>
              <a:ext uri="{FF2B5EF4-FFF2-40B4-BE49-F238E27FC236}">
                <a16:creationId xmlns:a16="http://schemas.microsoft.com/office/drawing/2014/main" id="{D3B5A14F-5C33-4D97-A6A9-69F67AE355DE}"/>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32780533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2AD28-393B-4D28-8EE7-FB7242E55B8C}"/>
              </a:ext>
            </a:extLst>
          </p:cNvPr>
          <p:cNvSpPr>
            <a:spLocks noGrp="1"/>
          </p:cNvSpPr>
          <p:nvPr>
            <p:ph type="title"/>
          </p:nvPr>
        </p:nvSpPr>
        <p:spPr/>
        <p:txBody>
          <a:bodyPr/>
          <a:lstStyle/>
          <a:p>
            <a:pPr fontAlgn="base"/>
            <a:r>
              <a:rPr lang="en-GB" dirty="0"/>
              <a:t>Working your way around data frames </a:t>
            </a:r>
          </a:p>
        </p:txBody>
      </p:sp>
      <p:sp>
        <p:nvSpPr>
          <p:cNvPr id="6" name="TextBox 5">
            <a:extLst>
              <a:ext uri="{FF2B5EF4-FFF2-40B4-BE49-F238E27FC236}">
                <a16:creationId xmlns:a16="http://schemas.microsoft.com/office/drawing/2014/main" id="{4EB3382E-E080-4A68-8BF1-94FF68BF2DA7}"/>
              </a:ext>
            </a:extLst>
          </p:cNvPr>
          <p:cNvSpPr txBox="1"/>
          <p:nvPr/>
        </p:nvSpPr>
        <p:spPr>
          <a:xfrm>
            <a:off x="1199591" y="2573669"/>
            <a:ext cx="9387629" cy="4259628"/>
          </a:xfrm>
          <a:prstGeom prst="rect">
            <a:avLst/>
          </a:prstGeom>
          <a:noFill/>
        </p:spPr>
        <p:txBody>
          <a:bodyPr wrap="square" rtlCol="0">
            <a:spAutoFit/>
          </a:bodyPr>
          <a:lstStyle/>
          <a:p>
            <a:pPr marL="342900" indent="-342900" fontAlgn="base">
              <a:lnSpc>
                <a:spcPct val="90000"/>
              </a:lnSpc>
              <a:spcBef>
                <a:spcPct val="20000"/>
              </a:spcBef>
              <a:spcAft>
                <a:spcPts val="600"/>
              </a:spcAft>
              <a:buClr>
                <a:schemeClr val="accent1"/>
              </a:buClr>
              <a:buFont typeface="Arial" panose="020B0604020202020204" pitchFamily="34" charset="0"/>
              <a:buChar char="•"/>
            </a:pPr>
            <a:r>
              <a:rPr lang="en-GB" dirty="0">
                <a:solidFill>
                  <a:schemeClr val="bg1"/>
                </a:solidFill>
              </a:rPr>
              <a:t>An entire data frame can be printed to the console simply by typing it's name</a:t>
            </a:r>
          </a:p>
          <a:p>
            <a:pPr marL="342900" indent="-342900" fontAlgn="base">
              <a:lnSpc>
                <a:spcPct val="90000"/>
              </a:lnSpc>
              <a:spcBef>
                <a:spcPct val="20000"/>
              </a:spcBef>
              <a:spcAft>
                <a:spcPts val="600"/>
              </a:spcAft>
              <a:buClr>
                <a:schemeClr val="accent1"/>
              </a:buClr>
              <a:buFont typeface="Arial" panose="020B0604020202020204" pitchFamily="34" charset="0"/>
              <a:buChar char="•"/>
            </a:pPr>
            <a:endParaRPr lang="en-GB" dirty="0">
              <a:solidFill>
                <a:schemeClr val="bg1"/>
              </a:solidFill>
            </a:endParaRPr>
          </a:p>
          <a:p>
            <a:pPr fontAlgn="base">
              <a:lnSpc>
                <a:spcPct val="90000"/>
              </a:lnSpc>
              <a:spcBef>
                <a:spcPct val="20000"/>
              </a:spcBef>
              <a:spcAft>
                <a:spcPts val="600"/>
              </a:spcAft>
              <a:buClr>
                <a:schemeClr val="accent1"/>
              </a:buClr>
            </a:pPr>
            <a:endParaRPr lang="en-GB" dirty="0">
              <a:solidFill>
                <a:schemeClr val="bg1"/>
              </a:solidFill>
            </a:endParaRPr>
          </a:p>
          <a:p>
            <a:pPr marL="342900" indent="-342900" fontAlgn="base">
              <a:lnSpc>
                <a:spcPct val="90000"/>
              </a:lnSpc>
              <a:spcBef>
                <a:spcPct val="20000"/>
              </a:spcBef>
              <a:spcAft>
                <a:spcPts val="600"/>
              </a:spcAft>
              <a:buClr>
                <a:schemeClr val="accent1"/>
              </a:buClr>
              <a:buFont typeface="Arial" panose="020B0604020202020204" pitchFamily="34" charset="0"/>
              <a:buChar char="•"/>
            </a:pPr>
            <a:r>
              <a:rPr lang="en-GB" dirty="0">
                <a:solidFill>
                  <a:schemeClr val="bg1"/>
                </a:solidFill>
              </a:rPr>
              <a:t>The first few rows of a data frame can be printed using the </a:t>
            </a:r>
            <a:r>
              <a:rPr lang="en-GB" b="1" dirty="0">
                <a:solidFill>
                  <a:schemeClr val="accent1"/>
                </a:solidFill>
                <a:latin typeface="Courier New" panose="02070309020205020404" pitchFamily="49" charset="0"/>
                <a:cs typeface="Courier New" panose="02070309020205020404" pitchFamily="49" charset="0"/>
              </a:rPr>
              <a:t>head()</a:t>
            </a:r>
            <a:r>
              <a:rPr lang="en-GB" dirty="0">
                <a:solidFill>
                  <a:schemeClr val="bg1"/>
                </a:solidFill>
              </a:rPr>
              <a:t> function</a:t>
            </a:r>
          </a:p>
          <a:p>
            <a:pPr fontAlgn="base">
              <a:lnSpc>
                <a:spcPct val="90000"/>
              </a:lnSpc>
              <a:spcBef>
                <a:spcPct val="20000"/>
              </a:spcBef>
              <a:spcAft>
                <a:spcPts val="600"/>
              </a:spcAft>
              <a:buClr>
                <a:schemeClr val="accent1"/>
              </a:buClr>
            </a:pPr>
            <a:endParaRPr lang="en-GB" dirty="0">
              <a:solidFill>
                <a:schemeClr val="bg1"/>
              </a:solidFill>
            </a:endParaRPr>
          </a:p>
          <a:p>
            <a:pPr fontAlgn="base">
              <a:lnSpc>
                <a:spcPct val="90000"/>
              </a:lnSpc>
              <a:spcBef>
                <a:spcPct val="20000"/>
              </a:spcBef>
              <a:spcAft>
                <a:spcPts val="600"/>
              </a:spcAft>
              <a:buClr>
                <a:schemeClr val="accent1"/>
              </a:buClr>
            </a:pPr>
            <a:endParaRPr lang="en-GB" dirty="0">
              <a:solidFill>
                <a:schemeClr val="bg1"/>
              </a:solidFill>
            </a:endParaRPr>
          </a:p>
          <a:p>
            <a:pPr marL="342900" indent="-342900" fontAlgn="base">
              <a:lnSpc>
                <a:spcPct val="90000"/>
              </a:lnSpc>
              <a:spcBef>
                <a:spcPct val="20000"/>
              </a:spcBef>
              <a:spcAft>
                <a:spcPts val="600"/>
              </a:spcAft>
              <a:buClr>
                <a:schemeClr val="accent1"/>
              </a:buClr>
              <a:buFont typeface="Arial" panose="020B0604020202020204" pitchFamily="34" charset="0"/>
              <a:buChar char="•"/>
            </a:pPr>
            <a:r>
              <a:rPr lang="en-GB" dirty="0">
                <a:solidFill>
                  <a:schemeClr val="bg1"/>
                </a:solidFill>
              </a:rPr>
              <a:t>A specific number of rows can be printed by specifying the parameter </a:t>
            </a:r>
            <a:r>
              <a:rPr lang="en-GB" b="1" dirty="0">
                <a:solidFill>
                  <a:schemeClr val="accent1"/>
                </a:solidFill>
                <a:latin typeface="Courier New" panose="02070309020205020404" pitchFamily="49" charset="0"/>
                <a:cs typeface="Courier New" panose="02070309020205020404" pitchFamily="49" charset="0"/>
              </a:rPr>
              <a:t>n</a:t>
            </a:r>
          </a:p>
          <a:p>
            <a:pPr marL="342900" indent="-342900" fontAlgn="base">
              <a:lnSpc>
                <a:spcPct val="90000"/>
              </a:lnSpc>
              <a:spcBef>
                <a:spcPct val="20000"/>
              </a:spcBef>
              <a:spcAft>
                <a:spcPts val="600"/>
              </a:spcAft>
              <a:buClr>
                <a:schemeClr val="accent1"/>
              </a:buClr>
              <a:buFont typeface="Arial" panose="020B0604020202020204" pitchFamily="34" charset="0"/>
              <a:buChar char="•"/>
            </a:pPr>
            <a:endParaRPr lang="en-GB" dirty="0">
              <a:solidFill>
                <a:schemeClr val="bg1"/>
              </a:solidFill>
            </a:endParaRPr>
          </a:p>
          <a:p>
            <a:pPr marL="342900" indent="-342900" fontAlgn="base">
              <a:lnSpc>
                <a:spcPct val="90000"/>
              </a:lnSpc>
              <a:spcBef>
                <a:spcPct val="20000"/>
              </a:spcBef>
              <a:spcAft>
                <a:spcPts val="600"/>
              </a:spcAft>
              <a:buClr>
                <a:schemeClr val="accent1"/>
              </a:buClr>
              <a:buFont typeface="Arial" panose="020B0604020202020204" pitchFamily="34" charset="0"/>
              <a:buChar char="•"/>
            </a:pPr>
            <a:endParaRPr lang="en-GB" dirty="0">
              <a:solidFill>
                <a:schemeClr val="bg1"/>
              </a:solidFill>
            </a:endParaRPr>
          </a:p>
          <a:p>
            <a:pPr marL="342900" indent="-342900" fontAlgn="base">
              <a:lnSpc>
                <a:spcPct val="90000"/>
              </a:lnSpc>
              <a:spcBef>
                <a:spcPct val="20000"/>
              </a:spcBef>
              <a:spcAft>
                <a:spcPts val="600"/>
              </a:spcAft>
              <a:buClr>
                <a:schemeClr val="accent1"/>
              </a:buClr>
              <a:buFont typeface="Arial" panose="020B0604020202020204" pitchFamily="34" charset="0"/>
              <a:buChar char="•"/>
            </a:pPr>
            <a:r>
              <a:rPr lang="en-GB" b="1" dirty="0">
                <a:solidFill>
                  <a:schemeClr val="accent1"/>
                </a:solidFill>
                <a:latin typeface="Courier New" panose="02070309020205020404" pitchFamily="49" charset="0"/>
                <a:cs typeface="Courier New" panose="02070309020205020404" pitchFamily="49" charset="0"/>
              </a:rPr>
              <a:t>tail() </a:t>
            </a:r>
            <a:r>
              <a:rPr lang="en-GB" dirty="0">
                <a:solidFill>
                  <a:schemeClr val="bg1"/>
                </a:solidFill>
              </a:rPr>
              <a:t>works the same as </a:t>
            </a:r>
            <a:r>
              <a:rPr lang="en-GB" b="1" dirty="0">
                <a:solidFill>
                  <a:schemeClr val="accent1"/>
                </a:solidFill>
                <a:latin typeface="Courier New" panose="02070309020205020404" pitchFamily="49" charset="0"/>
                <a:cs typeface="Courier New" panose="02070309020205020404" pitchFamily="49" charset="0"/>
              </a:rPr>
              <a:t>head() </a:t>
            </a:r>
            <a:r>
              <a:rPr lang="en-GB" dirty="0">
                <a:solidFill>
                  <a:schemeClr val="bg1"/>
                </a:solidFill>
              </a:rPr>
              <a:t>but gives you the bottom few rows</a:t>
            </a:r>
          </a:p>
          <a:p>
            <a:pPr marL="342900" indent="-342900" fontAlgn="base">
              <a:lnSpc>
                <a:spcPct val="90000"/>
              </a:lnSpc>
              <a:spcBef>
                <a:spcPct val="20000"/>
              </a:spcBef>
              <a:spcAft>
                <a:spcPts val="600"/>
              </a:spcAft>
              <a:buClr>
                <a:schemeClr val="accent1"/>
              </a:buClr>
              <a:buFont typeface="Arial" panose="020B0604020202020204" pitchFamily="34" charset="0"/>
              <a:buChar char="•"/>
            </a:pPr>
            <a:endParaRPr lang="en-GB" sz="2400" dirty="0">
              <a:solidFill>
                <a:schemeClr val="bg1"/>
              </a:solidFill>
            </a:endParaRPr>
          </a:p>
        </p:txBody>
      </p:sp>
      <p:sp>
        <p:nvSpPr>
          <p:cNvPr id="3" name="Rectangle 1">
            <a:extLst>
              <a:ext uri="{FF2B5EF4-FFF2-40B4-BE49-F238E27FC236}">
                <a16:creationId xmlns:a16="http://schemas.microsoft.com/office/drawing/2014/main" id="{EC7775B8-6F69-428D-BFE2-18ED6951D8C8}"/>
              </a:ext>
            </a:extLst>
          </p:cNvPr>
          <p:cNvSpPr>
            <a:spLocks noChangeArrowheads="1"/>
          </p:cNvSpPr>
          <p:nvPr/>
        </p:nvSpPr>
        <p:spPr bwMode="auto">
          <a:xfrm>
            <a:off x="0" y="-170549"/>
            <a:ext cx="65" cy="3410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2894EF79-EA4A-42C4-9C3A-B70946F85E21}"/>
              </a:ext>
            </a:extLst>
          </p:cNvPr>
          <p:cNvPicPr>
            <a:picLocks noChangeAspect="1"/>
          </p:cNvPicPr>
          <p:nvPr/>
        </p:nvPicPr>
        <p:blipFill rotWithShape="1">
          <a:blip r:embed="rId3"/>
          <a:srcRect b="2711"/>
          <a:stretch/>
        </p:blipFill>
        <p:spPr>
          <a:xfrm>
            <a:off x="1480028" y="2933076"/>
            <a:ext cx="8848148" cy="637930"/>
          </a:xfrm>
          <a:prstGeom prst="rect">
            <a:avLst/>
          </a:prstGeom>
        </p:spPr>
      </p:pic>
      <p:pic>
        <p:nvPicPr>
          <p:cNvPr id="8" name="Picture 7">
            <a:extLst>
              <a:ext uri="{FF2B5EF4-FFF2-40B4-BE49-F238E27FC236}">
                <a16:creationId xmlns:a16="http://schemas.microsoft.com/office/drawing/2014/main" id="{19370F1A-A4D7-410A-A162-9C42E4118617}"/>
              </a:ext>
            </a:extLst>
          </p:cNvPr>
          <p:cNvPicPr>
            <a:picLocks noChangeAspect="1"/>
          </p:cNvPicPr>
          <p:nvPr/>
        </p:nvPicPr>
        <p:blipFill>
          <a:blip r:embed="rId4"/>
          <a:stretch>
            <a:fillRect/>
          </a:stretch>
        </p:blipFill>
        <p:spPr>
          <a:xfrm>
            <a:off x="1458636" y="4065553"/>
            <a:ext cx="8869540" cy="637930"/>
          </a:xfrm>
          <a:prstGeom prst="rect">
            <a:avLst/>
          </a:prstGeom>
        </p:spPr>
      </p:pic>
      <p:pic>
        <p:nvPicPr>
          <p:cNvPr id="9" name="Picture 8">
            <a:extLst>
              <a:ext uri="{FF2B5EF4-FFF2-40B4-BE49-F238E27FC236}">
                <a16:creationId xmlns:a16="http://schemas.microsoft.com/office/drawing/2014/main" id="{3D1CF729-2B61-43D7-BD3D-2D3F5955B824}"/>
              </a:ext>
            </a:extLst>
          </p:cNvPr>
          <p:cNvPicPr>
            <a:picLocks noChangeAspect="1"/>
          </p:cNvPicPr>
          <p:nvPr/>
        </p:nvPicPr>
        <p:blipFill>
          <a:blip r:embed="rId5"/>
          <a:stretch>
            <a:fillRect/>
          </a:stretch>
        </p:blipFill>
        <p:spPr>
          <a:xfrm>
            <a:off x="1480028" y="5269722"/>
            <a:ext cx="8848148" cy="577555"/>
          </a:xfrm>
          <a:prstGeom prst="rect">
            <a:avLst/>
          </a:prstGeom>
        </p:spPr>
      </p:pic>
    </p:spTree>
    <p:extLst>
      <p:ext uri="{BB962C8B-B14F-4D97-AF65-F5344CB8AC3E}">
        <p14:creationId xmlns:p14="http://schemas.microsoft.com/office/powerpoint/2010/main" val="39577973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2AD28-393B-4D28-8EE7-FB7242E55B8C}"/>
              </a:ext>
            </a:extLst>
          </p:cNvPr>
          <p:cNvSpPr>
            <a:spLocks noGrp="1"/>
          </p:cNvSpPr>
          <p:nvPr>
            <p:ph type="title"/>
          </p:nvPr>
        </p:nvSpPr>
        <p:spPr/>
        <p:txBody>
          <a:bodyPr/>
          <a:lstStyle/>
          <a:p>
            <a:pPr fontAlgn="base"/>
            <a:r>
              <a:rPr lang="en-GB" dirty="0"/>
              <a:t>Working your way around data frames </a:t>
            </a:r>
          </a:p>
        </p:txBody>
      </p:sp>
      <p:sp>
        <p:nvSpPr>
          <p:cNvPr id="6" name="TextBox 5">
            <a:extLst>
              <a:ext uri="{FF2B5EF4-FFF2-40B4-BE49-F238E27FC236}">
                <a16:creationId xmlns:a16="http://schemas.microsoft.com/office/drawing/2014/main" id="{4EB3382E-E080-4A68-8BF1-94FF68BF2DA7}"/>
              </a:ext>
            </a:extLst>
          </p:cNvPr>
          <p:cNvSpPr txBox="1"/>
          <p:nvPr/>
        </p:nvSpPr>
        <p:spPr>
          <a:xfrm>
            <a:off x="1232631" y="2558567"/>
            <a:ext cx="9035089" cy="3333220"/>
          </a:xfrm>
          <a:prstGeom prst="rect">
            <a:avLst/>
          </a:prstGeom>
          <a:noFill/>
        </p:spPr>
        <p:txBody>
          <a:bodyPr wrap="square" rtlCol="0">
            <a:spAutoFit/>
          </a:bodyPr>
          <a:lstStyle/>
          <a:p>
            <a:pPr marL="342900" indent="-342900" fontAlgn="base">
              <a:lnSpc>
                <a:spcPct val="90000"/>
              </a:lnSpc>
              <a:spcBef>
                <a:spcPct val="20000"/>
              </a:spcBef>
              <a:spcAft>
                <a:spcPts val="600"/>
              </a:spcAft>
              <a:buClr>
                <a:schemeClr val="accent1"/>
              </a:buClr>
              <a:buFont typeface="Arial" panose="020B0604020202020204" pitchFamily="34" charset="0"/>
              <a:buChar char="•"/>
            </a:pPr>
            <a:r>
              <a:rPr lang="en-GB" dirty="0">
                <a:solidFill>
                  <a:schemeClr val="bg1"/>
                </a:solidFill>
              </a:rPr>
              <a:t>The </a:t>
            </a:r>
            <a:r>
              <a:rPr lang="en-GB" b="1" dirty="0">
                <a:solidFill>
                  <a:schemeClr val="accent1"/>
                </a:solidFill>
                <a:latin typeface="Courier New" panose="02070309020205020404" pitchFamily="49" charset="0"/>
                <a:cs typeface="Courier New" panose="02070309020205020404" pitchFamily="49" charset="0"/>
              </a:rPr>
              <a:t>str() </a:t>
            </a:r>
            <a:r>
              <a:rPr lang="en-GB" dirty="0">
                <a:solidFill>
                  <a:schemeClr val="bg1"/>
                </a:solidFill>
              </a:rPr>
              <a:t>function displays the structure of a data frame (column names, data types, etc.)</a:t>
            </a:r>
          </a:p>
          <a:p>
            <a:pPr marL="342900" indent="-342900" fontAlgn="base">
              <a:lnSpc>
                <a:spcPct val="90000"/>
              </a:lnSpc>
              <a:spcBef>
                <a:spcPct val="20000"/>
              </a:spcBef>
              <a:spcAft>
                <a:spcPts val="600"/>
              </a:spcAft>
              <a:buClr>
                <a:schemeClr val="accent1"/>
              </a:buClr>
              <a:buFont typeface="Arial" panose="020B0604020202020204" pitchFamily="34" charset="0"/>
              <a:buChar char="•"/>
            </a:pPr>
            <a:endParaRPr lang="en-GB" dirty="0">
              <a:solidFill>
                <a:schemeClr val="bg1"/>
              </a:solidFill>
            </a:endParaRPr>
          </a:p>
          <a:p>
            <a:pPr fontAlgn="base">
              <a:lnSpc>
                <a:spcPct val="90000"/>
              </a:lnSpc>
              <a:spcBef>
                <a:spcPct val="20000"/>
              </a:spcBef>
              <a:spcAft>
                <a:spcPts val="600"/>
              </a:spcAft>
              <a:buClr>
                <a:schemeClr val="accent1"/>
              </a:buClr>
            </a:pPr>
            <a:endParaRPr lang="en-GB" dirty="0">
              <a:solidFill>
                <a:schemeClr val="bg1"/>
              </a:solidFill>
            </a:endParaRPr>
          </a:p>
          <a:p>
            <a:pPr fontAlgn="base">
              <a:lnSpc>
                <a:spcPct val="90000"/>
              </a:lnSpc>
              <a:spcBef>
                <a:spcPct val="20000"/>
              </a:spcBef>
              <a:spcAft>
                <a:spcPts val="600"/>
              </a:spcAft>
              <a:buClr>
                <a:schemeClr val="accent1"/>
              </a:buClr>
            </a:pPr>
            <a:endParaRPr lang="en-GB" dirty="0">
              <a:solidFill>
                <a:schemeClr val="bg1"/>
              </a:solidFill>
            </a:endParaRPr>
          </a:p>
          <a:p>
            <a:pPr marL="342900" indent="-342900" fontAlgn="base">
              <a:lnSpc>
                <a:spcPct val="90000"/>
              </a:lnSpc>
              <a:spcBef>
                <a:spcPct val="20000"/>
              </a:spcBef>
              <a:spcAft>
                <a:spcPts val="600"/>
              </a:spcAft>
              <a:buClr>
                <a:schemeClr val="accent1"/>
              </a:buClr>
              <a:buFont typeface="Arial" panose="020B0604020202020204" pitchFamily="34" charset="0"/>
              <a:buChar char="•"/>
            </a:pPr>
            <a:r>
              <a:rPr lang="en-GB" dirty="0">
                <a:solidFill>
                  <a:schemeClr val="bg1"/>
                </a:solidFill>
              </a:rPr>
              <a:t>The </a:t>
            </a:r>
            <a:r>
              <a:rPr lang="en-GB" b="1" dirty="0">
                <a:solidFill>
                  <a:schemeClr val="accent1"/>
                </a:solidFill>
                <a:latin typeface="Courier New" panose="02070309020205020404" pitchFamily="49" charset="0"/>
                <a:cs typeface="Courier New" panose="02070309020205020404" pitchFamily="49" charset="0"/>
              </a:rPr>
              <a:t>summary()</a:t>
            </a:r>
            <a:r>
              <a:rPr lang="en-GB" dirty="0">
                <a:solidFill>
                  <a:schemeClr val="bg1"/>
                </a:solidFill>
              </a:rPr>
              <a:t> function displays a statistical summary of each column of the data frame</a:t>
            </a:r>
          </a:p>
          <a:p>
            <a:pPr marL="342900" indent="-342900" fontAlgn="base">
              <a:lnSpc>
                <a:spcPct val="90000"/>
              </a:lnSpc>
              <a:spcBef>
                <a:spcPct val="20000"/>
              </a:spcBef>
              <a:spcAft>
                <a:spcPts val="600"/>
              </a:spcAft>
              <a:buClr>
                <a:schemeClr val="accent1"/>
              </a:buClr>
              <a:buFont typeface="Arial" panose="020B0604020202020204" pitchFamily="34" charset="0"/>
              <a:buChar char="•"/>
            </a:pPr>
            <a:endParaRPr lang="en-GB" sz="2400" dirty="0">
              <a:solidFill>
                <a:schemeClr val="bg1"/>
              </a:solidFill>
            </a:endParaRPr>
          </a:p>
          <a:p>
            <a:pPr marL="342900" indent="-342900" fontAlgn="base">
              <a:lnSpc>
                <a:spcPct val="90000"/>
              </a:lnSpc>
              <a:spcBef>
                <a:spcPct val="20000"/>
              </a:spcBef>
              <a:spcAft>
                <a:spcPts val="600"/>
              </a:spcAft>
              <a:buClr>
                <a:schemeClr val="accent1"/>
              </a:buClr>
              <a:buFont typeface="Arial" panose="020B0604020202020204" pitchFamily="34" charset="0"/>
              <a:buChar char="•"/>
            </a:pPr>
            <a:endParaRPr lang="en-GB" sz="2400" dirty="0">
              <a:solidFill>
                <a:schemeClr val="bg1"/>
              </a:solidFill>
            </a:endParaRPr>
          </a:p>
        </p:txBody>
      </p:sp>
      <p:sp>
        <p:nvSpPr>
          <p:cNvPr id="3" name="Rectangle 1">
            <a:extLst>
              <a:ext uri="{FF2B5EF4-FFF2-40B4-BE49-F238E27FC236}">
                <a16:creationId xmlns:a16="http://schemas.microsoft.com/office/drawing/2014/main" id="{EC7775B8-6F69-428D-BFE2-18ED6951D8C8}"/>
              </a:ext>
            </a:extLst>
          </p:cNvPr>
          <p:cNvSpPr>
            <a:spLocks noChangeArrowheads="1"/>
          </p:cNvSpPr>
          <p:nvPr/>
        </p:nvSpPr>
        <p:spPr bwMode="auto">
          <a:xfrm>
            <a:off x="0" y="-170549"/>
            <a:ext cx="65" cy="3410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2" name="Picture 11">
            <a:extLst>
              <a:ext uri="{FF2B5EF4-FFF2-40B4-BE49-F238E27FC236}">
                <a16:creationId xmlns:a16="http://schemas.microsoft.com/office/drawing/2014/main" id="{0738FBFC-F2D6-43C1-AE0E-C6B0C7696CF3}"/>
              </a:ext>
            </a:extLst>
          </p:cNvPr>
          <p:cNvPicPr>
            <a:picLocks noChangeAspect="1"/>
          </p:cNvPicPr>
          <p:nvPr/>
        </p:nvPicPr>
        <p:blipFill>
          <a:blip r:embed="rId3"/>
          <a:stretch>
            <a:fillRect/>
          </a:stretch>
        </p:blipFill>
        <p:spPr>
          <a:xfrm>
            <a:off x="1693212" y="3282573"/>
            <a:ext cx="8574508" cy="614070"/>
          </a:xfrm>
          <a:prstGeom prst="rect">
            <a:avLst/>
          </a:prstGeom>
        </p:spPr>
      </p:pic>
      <p:pic>
        <p:nvPicPr>
          <p:cNvPr id="13" name="Picture 12">
            <a:extLst>
              <a:ext uri="{FF2B5EF4-FFF2-40B4-BE49-F238E27FC236}">
                <a16:creationId xmlns:a16="http://schemas.microsoft.com/office/drawing/2014/main" id="{66974664-057F-4A5A-881F-57F034295916}"/>
              </a:ext>
            </a:extLst>
          </p:cNvPr>
          <p:cNvPicPr>
            <a:picLocks noChangeAspect="1"/>
          </p:cNvPicPr>
          <p:nvPr/>
        </p:nvPicPr>
        <p:blipFill>
          <a:blip r:embed="rId4"/>
          <a:stretch>
            <a:fillRect/>
          </a:stretch>
        </p:blipFill>
        <p:spPr>
          <a:xfrm>
            <a:off x="1693212" y="5277717"/>
            <a:ext cx="8725862" cy="614070"/>
          </a:xfrm>
          <a:prstGeom prst="rect">
            <a:avLst/>
          </a:prstGeom>
        </p:spPr>
      </p:pic>
    </p:spTree>
    <p:extLst>
      <p:ext uri="{BB962C8B-B14F-4D97-AF65-F5344CB8AC3E}">
        <p14:creationId xmlns:p14="http://schemas.microsoft.com/office/powerpoint/2010/main" val="10900334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2AD28-393B-4D28-8EE7-FB7242E55B8C}"/>
              </a:ext>
            </a:extLst>
          </p:cNvPr>
          <p:cNvSpPr>
            <a:spLocks noGrp="1"/>
          </p:cNvSpPr>
          <p:nvPr>
            <p:ph type="title"/>
          </p:nvPr>
        </p:nvSpPr>
        <p:spPr/>
        <p:txBody>
          <a:bodyPr/>
          <a:lstStyle/>
          <a:p>
            <a:pPr fontAlgn="base"/>
            <a:r>
              <a:rPr lang="en-GB" dirty="0"/>
              <a:t>Working your way around data frames </a:t>
            </a:r>
          </a:p>
        </p:txBody>
      </p:sp>
      <p:sp>
        <p:nvSpPr>
          <p:cNvPr id="6" name="TextBox 5">
            <a:extLst>
              <a:ext uri="{FF2B5EF4-FFF2-40B4-BE49-F238E27FC236}">
                <a16:creationId xmlns:a16="http://schemas.microsoft.com/office/drawing/2014/main" id="{4EB3382E-E080-4A68-8BF1-94FF68BF2DA7}"/>
              </a:ext>
            </a:extLst>
          </p:cNvPr>
          <p:cNvSpPr txBox="1"/>
          <p:nvPr/>
        </p:nvSpPr>
        <p:spPr>
          <a:xfrm>
            <a:off x="1782085" y="2627295"/>
            <a:ext cx="8451196" cy="3130088"/>
          </a:xfrm>
          <a:prstGeom prst="rect">
            <a:avLst/>
          </a:prstGeom>
          <a:noFill/>
        </p:spPr>
        <p:txBody>
          <a:bodyPr wrap="square" rtlCol="0">
            <a:spAutoFit/>
          </a:bodyPr>
          <a:lstStyle/>
          <a:p>
            <a:pPr marL="342900" marR="0" lvl="0" indent="-342900" algn="l" defTabSz="457200" rtl="0" eaLnBrk="1" fontAlgn="base" latinLnBrk="0" hangingPunct="1">
              <a:lnSpc>
                <a:spcPct val="90000"/>
              </a:lnSpc>
              <a:spcBef>
                <a:spcPct val="20000"/>
              </a:spcBef>
              <a:spcAft>
                <a:spcPts val="600"/>
              </a:spcAft>
              <a:buClr>
                <a:srgbClr val="00B0F0"/>
              </a:buClr>
              <a:buSzTx/>
              <a:buFont typeface="Arial" panose="020B0604020202020204" pitchFamily="34" charset="0"/>
              <a:buChar char="•"/>
              <a:tabLst/>
              <a:defRPr/>
            </a:pPr>
            <a:r>
              <a:rPr kumimoji="0" lang="en-GB" sz="1800" b="0" i="0" u="none" strike="noStrike" kern="1200" cap="none" spc="0" normalizeH="0" baseline="0" noProof="0" dirty="0">
                <a:ln>
                  <a:noFill/>
                </a:ln>
                <a:solidFill>
                  <a:srgbClr val="000000"/>
                </a:solidFill>
                <a:effectLst/>
                <a:uLnTx/>
                <a:uFillTx/>
                <a:latin typeface="Century Gothic" panose="020B0502020202020204"/>
                <a:ea typeface="+mn-ea"/>
                <a:cs typeface="+mn-cs"/>
              </a:rPr>
              <a:t>A specific column a data frame can be accessed using either the </a:t>
            </a:r>
            <a:r>
              <a:rPr kumimoji="0" lang="en-GB" sz="1800" b="1" i="0" u="none" strike="noStrike" kern="1200" cap="none" spc="0" normalizeH="0" baseline="0" noProof="0" dirty="0">
                <a:ln>
                  <a:noFill/>
                </a:ln>
                <a:solidFill>
                  <a:srgbClr val="00B0F0"/>
                </a:solidFill>
                <a:effectLst/>
                <a:uLnTx/>
                <a:uFillTx/>
                <a:latin typeface="Courier New" panose="02070309020205020404" pitchFamily="49" charset="0"/>
                <a:ea typeface="+mn-ea"/>
                <a:cs typeface="Courier New" panose="02070309020205020404" pitchFamily="49" charset="0"/>
              </a:rPr>
              <a:t>$</a:t>
            </a:r>
            <a:r>
              <a:rPr kumimoji="0" lang="en-GB" sz="1800" b="0" i="0" u="none" strike="noStrike" kern="1200" cap="none" spc="0" normalizeH="0" baseline="0" noProof="0" dirty="0">
                <a:ln>
                  <a:noFill/>
                </a:ln>
                <a:solidFill>
                  <a:srgbClr val="000000"/>
                </a:solidFill>
                <a:effectLst/>
                <a:uLnTx/>
                <a:uFillTx/>
                <a:latin typeface="Century Gothic" panose="020B0502020202020204"/>
                <a:ea typeface="+mn-ea"/>
                <a:cs typeface="+mn-cs"/>
              </a:rPr>
              <a:t> or </a:t>
            </a:r>
            <a:r>
              <a:rPr kumimoji="0" lang="en-GB" sz="1800" b="1" i="0" u="none" strike="noStrike" kern="1200" cap="none" spc="0" normalizeH="0" baseline="0" noProof="0" dirty="0">
                <a:ln>
                  <a:noFill/>
                </a:ln>
                <a:solidFill>
                  <a:srgbClr val="00B0F0"/>
                </a:solidFill>
                <a:effectLst/>
                <a:uLnTx/>
                <a:uFillTx/>
                <a:latin typeface="Courier New" panose="02070309020205020404" pitchFamily="49" charset="0"/>
                <a:ea typeface="+mn-ea"/>
                <a:cs typeface="Courier New" panose="02070309020205020404" pitchFamily="49" charset="0"/>
              </a:rPr>
              <a:t>[[]]</a:t>
            </a:r>
            <a:r>
              <a:rPr kumimoji="0" lang="en-GB" sz="1800" b="0" i="0" u="none" strike="noStrike" kern="1200" cap="none" spc="0" normalizeH="0" baseline="0" noProof="0" dirty="0">
                <a:ln>
                  <a:noFill/>
                </a:ln>
                <a:solidFill>
                  <a:srgbClr val="000000"/>
                </a:solidFill>
                <a:effectLst/>
                <a:uLnTx/>
                <a:uFillTx/>
                <a:latin typeface="Century Gothic" panose="020B0502020202020204"/>
                <a:ea typeface="+mn-ea"/>
                <a:cs typeface="+mn-cs"/>
              </a:rPr>
              <a:t> accessor</a:t>
            </a:r>
          </a:p>
          <a:p>
            <a:pPr marL="342900" marR="0" lvl="0" indent="-342900" algn="l" defTabSz="457200" rtl="0" eaLnBrk="1" fontAlgn="base" latinLnBrk="0" hangingPunct="1">
              <a:lnSpc>
                <a:spcPct val="90000"/>
              </a:lnSpc>
              <a:spcBef>
                <a:spcPct val="20000"/>
              </a:spcBef>
              <a:spcAft>
                <a:spcPts val="600"/>
              </a:spcAft>
              <a:buClr>
                <a:srgbClr val="00B0F0"/>
              </a:buClr>
              <a:buSzTx/>
              <a:buFont typeface="Arial" panose="020B0604020202020204" pitchFamily="34" charset="0"/>
              <a:buChar char="•"/>
              <a:tabLst/>
              <a:defRPr/>
            </a:pPr>
            <a:endParaRPr kumimoji="0" lang="en-GB" sz="1800" b="0" i="0" u="none" strike="noStrike" kern="1200" cap="none" spc="0" normalizeH="0" baseline="0" noProof="0" dirty="0">
              <a:ln>
                <a:noFill/>
              </a:ln>
              <a:solidFill>
                <a:srgbClr val="000000"/>
              </a:solidFill>
              <a:effectLst/>
              <a:uLnTx/>
              <a:uFillTx/>
              <a:latin typeface="Century Gothic" panose="020B0502020202020204"/>
              <a:ea typeface="+mn-ea"/>
              <a:cs typeface="+mn-cs"/>
            </a:endParaRPr>
          </a:p>
          <a:p>
            <a:pPr marL="342900" marR="0" lvl="0" indent="-342900" algn="l" defTabSz="457200" rtl="0" eaLnBrk="1" fontAlgn="base" latinLnBrk="0" hangingPunct="1">
              <a:lnSpc>
                <a:spcPct val="90000"/>
              </a:lnSpc>
              <a:spcBef>
                <a:spcPct val="20000"/>
              </a:spcBef>
              <a:spcAft>
                <a:spcPts val="600"/>
              </a:spcAft>
              <a:buClr>
                <a:srgbClr val="00B0F0"/>
              </a:buClr>
              <a:buSzTx/>
              <a:buFont typeface="Arial" panose="020B0604020202020204" pitchFamily="34" charset="0"/>
              <a:buChar char="•"/>
              <a:tabLst/>
              <a:defRPr/>
            </a:pPr>
            <a:endParaRPr kumimoji="0" lang="en-GB" sz="1800" b="0" i="0" u="none" strike="noStrike" kern="1200" cap="none" spc="0" normalizeH="0" baseline="0" noProof="0" dirty="0">
              <a:ln>
                <a:noFill/>
              </a:ln>
              <a:solidFill>
                <a:srgbClr val="000000"/>
              </a:solidFill>
              <a:effectLst/>
              <a:uLnTx/>
              <a:uFillTx/>
              <a:latin typeface="Century Gothic" panose="020B0502020202020204"/>
              <a:ea typeface="+mn-ea"/>
              <a:cs typeface="+mn-cs"/>
            </a:endParaRPr>
          </a:p>
          <a:p>
            <a:pPr marL="342900" marR="0" lvl="0" indent="-342900" algn="l" defTabSz="457200" rtl="0" eaLnBrk="1" fontAlgn="base" latinLnBrk="0" hangingPunct="1">
              <a:lnSpc>
                <a:spcPct val="90000"/>
              </a:lnSpc>
              <a:spcBef>
                <a:spcPct val="20000"/>
              </a:spcBef>
              <a:spcAft>
                <a:spcPts val="600"/>
              </a:spcAft>
              <a:buClr>
                <a:srgbClr val="00B0F0"/>
              </a:buClr>
              <a:buSzTx/>
              <a:buFont typeface="Arial" panose="020B0604020202020204" pitchFamily="34" charset="0"/>
              <a:buChar char="•"/>
              <a:tabLst/>
              <a:defRPr/>
            </a:pPr>
            <a:endParaRPr kumimoji="0" lang="en-GB" sz="1800" b="0" i="0" u="none" strike="noStrike" kern="1200" cap="none" spc="0" normalizeH="0" baseline="0" noProof="0" dirty="0">
              <a:ln>
                <a:noFill/>
              </a:ln>
              <a:solidFill>
                <a:srgbClr val="000000"/>
              </a:solidFill>
              <a:effectLst/>
              <a:uLnTx/>
              <a:uFillTx/>
              <a:latin typeface="Century Gothic" panose="020B0502020202020204"/>
              <a:ea typeface="+mn-ea"/>
              <a:cs typeface="+mn-cs"/>
            </a:endParaRPr>
          </a:p>
          <a:p>
            <a:pPr marL="342900" marR="0" lvl="0" indent="-342900" algn="l" defTabSz="457200" rtl="0" eaLnBrk="1" fontAlgn="base" latinLnBrk="0" hangingPunct="1">
              <a:lnSpc>
                <a:spcPct val="90000"/>
              </a:lnSpc>
              <a:spcBef>
                <a:spcPct val="20000"/>
              </a:spcBef>
              <a:spcAft>
                <a:spcPts val="600"/>
              </a:spcAft>
              <a:buClr>
                <a:srgbClr val="00B0F0"/>
              </a:buClr>
              <a:buSzTx/>
              <a:buFont typeface="Arial" panose="020B0604020202020204" pitchFamily="34" charset="0"/>
              <a:buChar char="•"/>
              <a:tabLst/>
              <a:defRPr/>
            </a:pPr>
            <a:endParaRPr kumimoji="0" lang="en-GB" sz="1800" b="0" i="0" u="none" strike="noStrike" kern="1200" cap="none" spc="0" normalizeH="0" baseline="0" noProof="0" dirty="0">
              <a:ln>
                <a:noFill/>
              </a:ln>
              <a:solidFill>
                <a:srgbClr val="000000"/>
              </a:solidFill>
              <a:effectLst/>
              <a:uLnTx/>
              <a:uFillTx/>
              <a:latin typeface="Century Gothic" panose="020B0502020202020204"/>
              <a:ea typeface="+mn-ea"/>
              <a:cs typeface="+mn-cs"/>
            </a:endParaRPr>
          </a:p>
          <a:p>
            <a:pPr marL="0" marR="0" lvl="0" indent="0" algn="l" defTabSz="457200" rtl="0" eaLnBrk="1" fontAlgn="base" latinLnBrk="0" hangingPunct="1">
              <a:lnSpc>
                <a:spcPct val="90000"/>
              </a:lnSpc>
              <a:spcBef>
                <a:spcPct val="20000"/>
              </a:spcBef>
              <a:spcAft>
                <a:spcPts val="600"/>
              </a:spcAft>
              <a:buClr>
                <a:srgbClr val="00B0F0"/>
              </a:buClr>
              <a:buSzTx/>
              <a:buFontTx/>
              <a:buNone/>
              <a:tabLst/>
              <a:defRPr/>
            </a:pPr>
            <a:endParaRPr kumimoji="0" lang="en-GB" sz="1800" b="0" i="0" u="none" strike="noStrike" kern="1200" cap="none" spc="0" normalizeH="0" baseline="0" noProof="0" dirty="0">
              <a:ln>
                <a:noFill/>
              </a:ln>
              <a:solidFill>
                <a:srgbClr val="000000"/>
              </a:solidFill>
              <a:effectLst/>
              <a:uLnTx/>
              <a:uFillTx/>
              <a:latin typeface="Century Gothic" panose="020B0502020202020204"/>
              <a:ea typeface="+mn-ea"/>
              <a:cs typeface="+mn-cs"/>
            </a:endParaRPr>
          </a:p>
          <a:p>
            <a:pPr marL="342900" marR="0" lvl="0" indent="-342900" algn="l" defTabSz="457200" rtl="0" eaLnBrk="1" fontAlgn="base" latinLnBrk="0" hangingPunct="1">
              <a:lnSpc>
                <a:spcPct val="90000"/>
              </a:lnSpc>
              <a:spcBef>
                <a:spcPct val="20000"/>
              </a:spcBef>
              <a:spcAft>
                <a:spcPts val="600"/>
              </a:spcAft>
              <a:buClr>
                <a:srgbClr val="00B0F0"/>
              </a:buClr>
              <a:buSzTx/>
              <a:buFont typeface="Arial" panose="020B0604020202020204" pitchFamily="34" charset="0"/>
              <a:buChar char="•"/>
              <a:tabLst/>
              <a:defRPr/>
            </a:pPr>
            <a:r>
              <a:rPr kumimoji="0" lang="en-GB" sz="1800" b="0" i="0" u="none" strike="noStrike" kern="1200" cap="none" spc="0" normalizeH="0" baseline="0" noProof="0" dirty="0">
                <a:ln>
                  <a:noFill/>
                </a:ln>
                <a:solidFill>
                  <a:srgbClr val="000000"/>
                </a:solidFill>
                <a:effectLst/>
                <a:uLnTx/>
                <a:uFillTx/>
                <a:latin typeface="Century Gothic" panose="020B0502020202020204"/>
                <a:ea typeface="+mn-ea"/>
                <a:cs typeface="+mn-cs"/>
              </a:rPr>
              <a:t>The latter approach is favoured if a column name contains spaces so I would always use SQUARE BRACKETS</a:t>
            </a:r>
          </a:p>
        </p:txBody>
      </p:sp>
      <p:sp>
        <p:nvSpPr>
          <p:cNvPr id="3" name="Rectangle 1">
            <a:extLst>
              <a:ext uri="{FF2B5EF4-FFF2-40B4-BE49-F238E27FC236}">
                <a16:creationId xmlns:a16="http://schemas.microsoft.com/office/drawing/2014/main" id="{EC7775B8-6F69-428D-BFE2-18ED6951D8C8}"/>
              </a:ext>
            </a:extLst>
          </p:cNvPr>
          <p:cNvSpPr>
            <a:spLocks noChangeArrowheads="1"/>
          </p:cNvSpPr>
          <p:nvPr/>
        </p:nvSpPr>
        <p:spPr bwMode="auto">
          <a:xfrm>
            <a:off x="0" y="-170549"/>
            <a:ext cx="65" cy="3410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p:txBody>
      </p:sp>
      <p:pic>
        <p:nvPicPr>
          <p:cNvPr id="7" name="Picture 6">
            <a:extLst>
              <a:ext uri="{FF2B5EF4-FFF2-40B4-BE49-F238E27FC236}">
                <a16:creationId xmlns:a16="http://schemas.microsoft.com/office/drawing/2014/main" id="{09AAB854-0B26-4E6B-B5F0-4FE4E2CC1A42}"/>
              </a:ext>
            </a:extLst>
          </p:cNvPr>
          <p:cNvPicPr>
            <a:picLocks noChangeAspect="1"/>
          </p:cNvPicPr>
          <p:nvPr/>
        </p:nvPicPr>
        <p:blipFill>
          <a:blip r:embed="rId3"/>
          <a:stretch>
            <a:fillRect/>
          </a:stretch>
        </p:blipFill>
        <p:spPr>
          <a:xfrm>
            <a:off x="1958719" y="3429000"/>
            <a:ext cx="8317605" cy="1116649"/>
          </a:xfrm>
          <a:prstGeom prst="rect">
            <a:avLst/>
          </a:prstGeom>
        </p:spPr>
      </p:pic>
    </p:spTree>
    <p:extLst>
      <p:ext uri="{BB962C8B-B14F-4D97-AF65-F5344CB8AC3E}">
        <p14:creationId xmlns:p14="http://schemas.microsoft.com/office/powerpoint/2010/main" val="123642987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2AD28-393B-4D28-8EE7-FB7242E55B8C}"/>
              </a:ext>
            </a:extLst>
          </p:cNvPr>
          <p:cNvSpPr>
            <a:spLocks noGrp="1"/>
          </p:cNvSpPr>
          <p:nvPr>
            <p:ph type="title"/>
          </p:nvPr>
        </p:nvSpPr>
        <p:spPr>
          <a:xfrm>
            <a:off x="696350" y="325268"/>
            <a:ext cx="10571998" cy="970450"/>
          </a:xfrm>
        </p:spPr>
        <p:txBody>
          <a:bodyPr/>
          <a:lstStyle/>
          <a:p>
            <a:pPr fontAlgn="base"/>
            <a:r>
              <a:rPr lang="en-GB" dirty="0"/>
              <a:t>Exercises to try </a:t>
            </a:r>
          </a:p>
        </p:txBody>
      </p:sp>
      <p:sp>
        <p:nvSpPr>
          <p:cNvPr id="6" name="TextBox 5">
            <a:extLst>
              <a:ext uri="{FF2B5EF4-FFF2-40B4-BE49-F238E27FC236}">
                <a16:creationId xmlns:a16="http://schemas.microsoft.com/office/drawing/2014/main" id="{4EB3382E-E080-4A68-8BF1-94FF68BF2DA7}"/>
              </a:ext>
            </a:extLst>
          </p:cNvPr>
          <p:cNvSpPr txBox="1"/>
          <p:nvPr/>
        </p:nvSpPr>
        <p:spPr>
          <a:xfrm>
            <a:off x="1686044" y="2574852"/>
            <a:ext cx="8592610" cy="5521512"/>
          </a:xfrm>
          <a:prstGeom prst="rect">
            <a:avLst/>
          </a:prstGeom>
          <a:noFill/>
        </p:spPr>
        <p:txBody>
          <a:bodyPr wrap="square" rtlCol="0">
            <a:spAutoFit/>
          </a:bodyPr>
          <a:lstStyle/>
          <a:p>
            <a:pPr marL="457200" marR="0" lvl="0" indent="-457200" algn="l" defTabSz="457200" rtl="0" eaLnBrk="1" fontAlgn="base" latinLnBrk="0" hangingPunct="1">
              <a:lnSpc>
                <a:spcPct val="90000"/>
              </a:lnSpc>
              <a:spcBef>
                <a:spcPct val="20000"/>
              </a:spcBef>
              <a:spcAft>
                <a:spcPts val="600"/>
              </a:spcAft>
              <a:buClr>
                <a:srgbClr val="00B0F0"/>
              </a:buClr>
              <a:buSzTx/>
              <a:buFontTx/>
              <a:buAutoNum type="arabicParenR"/>
              <a:tabLst/>
              <a:defRPr/>
            </a:pPr>
            <a:r>
              <a:rPr kumimoji="0" lang="en-GB" sz="1800" b="0" i="0" u="none" strike="noStrike" kern="1200" cap="none" spc="0" normalizeH="0" baseline="0" noProof="0" dirty="0">
                <a:ln>
                  <a:noFill/>
                </a:ln>
                <a:solidFill>
                  <a:srgbClr val="000000"/>
                </a:solidFill>
                <a:effectLst/>
                <a:uLnTx/>
                <a:uFillTx/>
                <a:latin typeface="Century Gothic" panose="020B0502020202020204"/>
                <a:ea typeface="+mn-ea"/>
                <a:cs typeface="+mn-cs"/>
              </a:rPr>
              <a:t>Try and select the bottom 7 rows of the </a:t>
            </a:r>
            <a:r>
              <a:rPr kumimoji="0" lang="en-GB" sz="1800" b="1" i="0" u="none" strike="noStrike" kern="1200" cap="none" spc="0" normalizeH="0" baseline="0" noProof="0" dirty="0">
                <a:ln>
                  <a:noFill/>
                </a:ln>
                <a:solidFill>
                  <a:srgbClr val="00B0F0"/>
                </a:solidFill>
                <a:effectLst/>
                <a:uLnTx/>
                <a:uFillTx/>
                <a:latin typeface="Courier New" panose="02070309020205020404" pitchFamily="49" charset="0"/>
                <a:ea typeface="+mn-ea"/>
                <a:cs typeface="Courier New" panose="02070309020205020404" pitchFamily="49" charset="0"/>
              </a:rPr>
              <a:t>mpg</a:t>
            </a:r>
          </a:p>
          <a:p>
            <a:pPr marL="457200" marR="0" lvl="0" indent="-457200" algn="l" defTabSz="457200" rtl="0" eaLnBrk="1" fontAlgn="base" latinLnBrk="0" hangingPunct="1">
              <a:lnSpc>
                <a:spcPct val="90000"/>
              </a:lnSpc>
              <a:spcBef>
                <a:spcPct val="20000"/>
              </a:spcBef>
              <a:spcAft>
                <a:spcPts val="600"/>
              </a:spcAft>
              <a:buClr>
                <a:srgbClr val="00B0F0"/>
              </a:buClr>
              <a:buSzTx/>
              <a:buFontTx/>
              <a:buAutoNum type="arabicParenR"/>
              <a:tabLst/>
              <a:defRPr/>
            </a:pPr>
            <a:endParaRPr kumimoji="0" lang="en-GB" sz="1800" b="1" i="0" u="none" strike="noStrike" kern="1200" cap="none" spc="0" normalizeH="0" baseline="0" noProof="0" dirty="0">
              <a:ln>
                <a:noFill/>
              </a:ln>
              <a:solidFill>
                <a:srgbClr val="00B0F0"/>
              </a:solidFill>
              <a:effectLst/>
              <a:uLnTx/>
              <a:uFillTx/>
              <a:latin typeface="Courier New" panose="02070309020205020404" pitchFamily="49" charset="0"/>
              <a:ea typeface="+mn-ea"/>
              <a:cs typeface="Courier New" panose="02070309020205020404" pitchFamily="49" charset="0"/>
            </a:endParaRPr>
          </a:p>
          <a:p>
            <a:pPr marL="457200" marR="0" lvl="0" indent="-457200" algn="l" defTabSz="457200" rtl="0" eaLnBrk="1" fontAlgn="base" latinLnBrk="0" hangingPunct="1">
              <a:lnSpc>
                <a:spcPct val="90000"/>
              </a:lnSpc>
              <a:spcBef>
                <a:spcPct val="20000"/>
              </a:spcBef>
              <a:spcAft>
                <a:spcPts val="600"/>
              </a:spcAft>
              <a:buClr>
                <a:srgbClr val="00B0F0"/>
              </a:buClr>
              <a:buSzTx/>
              <a:buFontTx/>
              <a:buAutoNum type="arabicParenR"/>
              <a:tabLst/>
              <a:defRPr/>
            </a:pPr>
            <a:r>
              <a:rPr kumimoji="0" lang="en-GB" sz="1800" b="0" i="0" u="none" strike="noStrike" kern="1200" cap="none" spc="0" normalizeH="0" baseline="0" noProof="0" dirty="0">
                <a:ln>
                  <a:noFill/>
                </a:ln>
                <a:solidFill>
                  <a:srgbClr val="000000"/>
                </a:solidFill>
                <a:effectLst/>
                <a:uLnTx/>
                <a:uFillTx/>
                <a:latin typeface="Century Gothic" panose="020B0502020202020204"/>
                <a:ea typeface="+mn-ea"/>
                <a:cs typeface="+mn-cs"/>
              </a:rPr>
              <a:t>What are the medians of each of the numeric columns in the mpg dataset. The </a:t>
            </a:r>
            <a:r>
              <a:rPr kumimoji="0" lang="en-GB" sz="1800" b="1" i="0" u="none" strike="noStrike" kern="1200" cap="none" spc="0" normalizeH="0" baseline="0" noProof="0" dirty="0">
                <a:ln>
                  <a:noFill/>
                </a:ln>
                <a:solidFill>
                  <a:srgbClr val="00B0F0"/>
                </a:solidFill>
                <a:effectLst/>
                <a:uLnTx/>
                <a:uFillTx/>
                <a:latin typeface="Courier New" panose="02070309020205020404" pitchFamily="49" charset="0"/>
                <a:ea typeface="+mn-ea"/>
                <a:cs typeface="Courier New" panose="02070309020205020404" pitchFamily="49" charset="0"/>
              </a:rPr>
              <a:t>summary()</a:t>
            </a:r>
            <a:r>
              <a:rPr kumimoji="0" lang="en-GB" sz="1800" b="0" i="0" u="none" strike="noStrike" kern="1200" cap="none" spc="0" normalizeH="0" baseline="0" noProof="0" dirty="0">
                <a:ln>
                  <a:noFill/>
                </a:ln>
                <a:solidFill>
                  <a:srgbClr val="00B0F0"/>
                </a:solidFill>
                <a:effectLst/>
                <a:uLnTx/>
                <a:uFillTx/>
                <a:latin typeface="Century Gothic" panose="020B0502020202020204"/>
                <a:ea typeface="+mn-ea"/>
                <a:cs typeface="+mn-cs"/>
              </a:rPr>
              <a:t> </a:t>
            </a:r>
            <a:r>
              <a:rPr kumimoji="0" lang="en-GB" sz="1800" b="0" i="0" u="none" strike="noStrike" kern="1200" cap="none" spc="0" normalizeH="0" baseline="0" noProof="0" dirty="0">
                <a:ln>
                  <a:noFill/>
                </a:ln>
                <a:solidFill>
                  <a:srgbClr val="000000"/>
                </a:solidFill>
                <a:effectLst/>
                <a:uLnTx/>
                <a:uFillTx/>
                <a:latin typeface="Century Gothic" panose="020B0502020202020204"/>
                <a:ea typeface="+mn-ea"/>
                <a:cs typeface="+mn-cs"/>
              </a:rPr>
              <a:t>function might help you here </a:t>
            </a:r>
          </a:p>
          <a:p>
            <a:pPr marL="457200" marR="0" lvl="0" indent="-457200" algn="l" defTabSz="457200" rtl="0" eaLnBrk="1" fontAlgn="base" latinLnBrk="0" hangingPunct="1">
              <a:lnSpc>
                <a:spcPct val="90000"/>
              </a:lnSpc>
              <a:spcBef>
                <a:spcPct val="20000"/>
              </a:spcBef>
              <a:spcAft>
                <a:spcPts val="600"/>
              </a:spcAft>
              <a:buClr>
                <a:srgbClr val="00B0F0"/>
              </a:buClr>
              <a:buSzTx/>
              <a:buFontTx/>
              <a:buAutoNum type="arabicParenR"/>
              <a:tabLst/>
              <a:defRPr/>
            </a:pPr>
            <a:endParaRPr kumimoji="0" lang="en-GB" sz="1800" b="0" i="0" u="none" strike="noStrike" kern="1200" cap="none" spc="0" normalizeH="0" baseline="0" noProof="0" dirty="0">
              <a:ln>
                <a:noFill/>
              </a:ln>
              <a:solidFill>
                <a:srgbClr val="000000"/>
              </a:solidFill>
              <a:effectLst/>
              <a:uLnTx/>
              <a:uFillTx/>
              <a:latin typeface="Century Gothic" panose="020B0502020202020204"/>
              <a:ea typeface="+mn-ea"/>
              <a:cs typeface="+mn-cs"/>
            </a:endParaRPr>
          </a:p>
          <a:p>
            <a:pPr marL="457200" marR="0" lvl="0" indent="-457200" algn="l" defTabSz="457200" rtl="0" eaLnBrk="1" fontAlgn="base" latinLnBrk="0" hangingPunct="1">
              <a:lnSpc>
                <a:spcPct val="90000"/>
              </a:lnSpc>
              <a:spcBef>
                <a:spcPct val="20000"/>
              </a:spcBef>
              <a:spcAft>
                <a:spcPts val="600"/>
              </a:spcAft>
              <a:buClr>
                <a:srgbClr val="00B0F0"/>
              </a:buClr>
              <a:buSzTx/>
              <a:buFontTx/>
              <a:buAutoNum type="arabicParenR"/>
              <a:tabLst/>
              <a:defRPr/>
            </a:pPr>
            <a:r>
              <a:rPr kumimoji="0" lang="en-GB" sz="1800" b="0" i="0" u="none" strike="noStrike" kern="1200" cap="none" spc="0" normalizeH="0" baseline="0" noProof="0" dirty="0">
                <a:ln>
                  <a:noFill/>
                </a:ln>
                <a:solidFill>
                  <a:srgbClr val="000000"/>
                </a:solidFill>
                <a:effectLst/>
                <a:uLnTx/>
                <a:uFillTx/>
                <a:latin typeface="Century Gothic" panose="020B0502020202020204"/>
                <a:ea typeface="+mn-ea"/>
                <a:cs typeface="+mn-cs"/>
              </a:rPr>
              <a:t>Access the </a:t>
            </a:r>
            <a:r>
              <a:rPr kumimoji="0" lang="en-GB" sz="1800" b="1" i="0" u="none" strike="noStrike" kern="1200" cap="none" spc="0" normalizeH="0" baseline="0" noProof="0" dirty="0" err="1">
                <a:ln>
                  <a:noFill/>
                </a:ln>
                <a:solidFill>
                  <a:srgbClr val="00B0F0"/>
                </a:solidFill>
                <a:effectLst/>
                <a:uLnTx/>
                <a:uFillTx/>
                <a:latin typeface="Courier New" panose="02070309020205020404" pitchFamily="49" charset="0"/>
                <a:ea typeface="+mn-ea"/>
                <a:cs typeface="Courier New" panose="02070309020205020404" pitchFamily="49" charset="0"/>
              </a:rPr>
              <a:t>cyl</a:t>
            </a:r>
            <a:r>
              <a:rPr kumimoji="0" lang="en-GB" sz="1800" b="0" i="0" u="none" strike="noStrike" kern="1200" cap="none" spc="0" normalizeH="0" baseline="0" noProof="0" dirty="0">
                <a:ln>
                  <a:noFill/>
                </a:ln>
                <a:solidFill>
                  <a:srgbClr val="000000"/>
                </a:solidFill>
                <a:effectLst/>
                <a:uLnTx/>
                <a:uFillTx/>
                <a:latin typeface="Century Gothic" panose="020B0502020202020204"/>
                <a:ea typeface="+mn-ea"/>
                <a:cs typeface="+mn-cs"/>
              </a:rPr>
              <a:t> column of the dataset. Is this variable categorical, discrete, or continuous? Hint use </a:t>
            </a:r>
            <a:r>
              <a:rPr kumimoji="0" lang="en-GB" sz="1800" b="1" i="0" u="none" strike="noStrike" kern="1200" cap="none" spc="0" normalizeH="0" baseline="0" noProof="0" dirty="0">
                <a:ln>
                  <a:noFill/>
                </a:ln>
                <a:solidFill>
                  <a:srgbClr val="00B0F0"/>
                </a:solidFill>
                <a:effectLst/>
                <a:uLnTx/>
                <a:uFillTx/>
                <a:latin typeface="Courier New" panose="02070309020205020404" pitchFamily="49" charset="0"/>
                <a:ea typeface="+mn-ea"/>
                <a:cs typeface="Courier New" panose="02070309020205020404" pitchFamily="49" charset="0"/>
              </a:rPr>
              <a:t>class(</a:t>
            </a:r>
            <a:r>
              <a:rPr kumimoji="0" lang="en-GB" sz="1800" b="0" i="0" u="none" strike="noStrike" kern="1200" cap="none" spc="0" normalizeH="0" baseline="0" noProof="0" dirty="0">
                <a:ln>
                  <a:noFill/>
                </a:ln>
                <a:solidFill>
                  <a:srgbClr val="000000"/>
                </a:solidFill>
                <a:effectLst/>
                <a:uLnTx/>
                <a:uFillTx/>
                <a:latin typeface="Century Gothic" panose="020B0502020202020204"/>
                <a:ea typeface="+mn-ea"/>
                <a:cs typeface="Courier New" panose="02070309020205020404" pitchFamily="49" charset="0"/>
              </a:rPr>
              <a:t>&lt;code to select column&gt;</a:t>
            </a:r>
            <a:r>
              <a:rPr kumimoji="0" lang="en-GB" sz="1800" b="1" i="0" u="none" strike="noStrike" kern="1200" cap="none" spc="0" normalizeH="0" baseline="0" noProof="0" dirty="0">
                <a:ln>
                  <a:noFill/>
                </a:ln>
                <a:solidFill>
                  <a:srgbClr val="00B0F0"/>
                </a:solidFill>
                <a:effectLst/>
                <a:uLnTx/>
                <a:uFillTx/>
                <a:latin typeface="Courier New" panose="02070309020205020404" pitchFamily="49" charset="0"/>
                <a:ea typeface="+mn-ea"/>
                <a:cs typeface="Courier New" panose="02070309020205020404" pitchFamily="49" charset="0"/>
              </a:rPr>
              <a:t>)</a:t>
            </a:r>
          </a:p>
          <a:p>
            <a:pPr marL="285750" marR="0" lvl="0" indent="-285750" algn="l" defTabSz="457200" rtl="0" eaLnBrk="1" fontAlgn="base" latinLnBrk="0" hangingPunct="1">
              <a:lnSpc>
                <a:spcPct val="90000"/>
              </a:lnSpc>
              <a:spcBef>
                <a:spcPct val="20000"/>
              </a:spcBef>
              <a:spcAft>
                <a:spcPts val="600"/>
              </a:spcAft>
              <a:buClr>
                <a:srgbClr val="00B0F0"/>
              </a:buClr>
              <a:buSzTx/>
              <a:buFontTx/>
              <a:buChar char="-"/>
              <a:tabLst/>
              <a:defRPr/>
            </a:pPr>
            <a:r>
              <a:rPr kumimoji="0" lang="en-GB" sz="1800" b="1" i="0" u="none" strike="noStrike" kern="1200" cap="none" spc="0" normalizeH="0" baseline="0" noProof="0" dirty="0">
                <a:ln>
                  <a:noFill/>
                </a:ln>
                <a:solidFill>
                  <a:srgbClr val="00B0F0"/>
                </a:solidFill>
                <a:effectLst/>
                <a:uLnTx/>
                <a:uFillTx/>
                <a:latin typeface="Courier New" panose="02070309020205020404" pitchFamily="49" charset="0"/>
                <a:ea typeface="+mn-ea"/>
                <a:cs typeface="Courier New" panose="02070309020205020404" pitchFamily="49" charset="0"/>
              </a:rPr>
              <a:t>Integer </a:t>
            </a:r>
            <a:r>
              <a:rPr kumimoji="0" lang="en-GB" sz="1800" b="0" i="0" u="none" strike="noStrike" kern="1200" cap="none" spc="0" normalizeH="0" baseline="0" noProof="0" dirty="0">
                <a:ln>
                  <a:noFill/>
                </a:ln>
                <a:solidFill>
                  <a:srgbClr val="000000"/>
                </a:solidFill>
                <a:effectLst/>
                <a:uLnTx/>
                <a:uFillTx/>
                <a:latin typeface="Century Gothic" panose="020B0502020202020204"/>
                <a:ea typeface="+mn-ea"/>
                <a:cs typeface="Courier New" panose="02070309020205020404" pitchFamily="49" charset="0"/>
              </a:rPr>
              <a:t>= discrete data </a:t>
            </a:r>
          </a:p>
          <a:p>
            <a:pPr marL="285750" marR="0" lvl="0" indent="-285750" algn="l" defTabSz="457200" rtl="0" eaLnBrk="1" fontAlgn="base" latinLnBrk="0" hangingPunct="1">
              <a:lnSpc>
                <a:spcPct val="90000"/>
              </a:lnSpc>
              <a:spcBef>
                <a:spcPct val="20000"/>
              </a:spcBef>
              <a:spcAft>
                <a:spcPts val="600"/>
              </a:spcAft>
              <a:buClr>
                <a:srgbClr val="00B0F0"/>
              </a:buClr>
              <a:buSzTx/>
              <a:buFontTx/>
              <a:buChar char="-"/>
              <a:tabLst/>
              <a:defRPr/>
            </a:pPr>
            <a:r>
              <a:rPr kumimoji="0" lang="en-GB" sz="1800" b="1" i="0" u="none" strike="noStrike" kern="1200" cap="none" spc="0" normalizeH="0" baseline="0" noProof="0" dirty="0">
                <a:ln>
                  <a:noFill/>
                </a:ln>
                <a:solidFill>
                  <a:srgbClr val="00B0F0"/>
                </a:solidFill>
                <a:effectLst/>
                <a:uLnTx/>
                <a:uFillTx/>
                <a:latin typeface="Courier New" panose="02070309020205020404" pitchFamily="49" charset="0"/>
                <a:ea typeface="+mn-ea"/>
                <a:cs typeface="Courier New" panose="02070309020205020404" pitchFamily="49" charset="0"/>
              </a:rPr>
              <a:t>Character </a:t>
            </a:r>
            <a:r>
              <a:rPr kumimoji="0" lang="en-GB" sz="1800" b="0" i="0" u="none" strike="noStrike" kern="1200" cap="none" spc="0" normalizeH="0" baseline="0" noProof="0" dirty="0">
                <a:ln>
                  <a:noFill/>
                </a:ln>
                <a:solidFill>
                  <a:srgbClr val="000000"/>
                </a:solidFill>
                <a:effectLst/>
                <a:uLnTx/>
                <a:uFillTx/>
                <a:latin typeface="Century Gothic" panose="020B0502020202020204"/>
                <a:ea typeface="+mn-ea"/>
                <a:cs typeface="Courier New" panose="02070309020205020404" pitchFamily="49" charset="0"/>
              </a:rPr>
              <a:t>= categorical data </a:t>
            </a:r>
          </a:p>
          <a:p>
            <a:pPr marL="285750" marR="0" lvl="0" indent="-285750" algn="l" defTabSz="457200" rtl="0" eaLnBrk="1" fontAlgn="base" latinLnBrk="0" hangingPunct="1">
              <a:lnSpc>
                <a:spcPct val="90000"/>
              </a:lnSpc>
              <a:spcBef>
                <a:spcPct val="20000"/>
              </a:spcBef>
              <a:spcAft>
                <a:spcPts val="600"/>
              </a:spcAft>
              <a:buClr>
                <a:srgbClr val="00B0F0"/>
              </a:buClr>
              <a:buSzTx/>
              <a:buFontTx/>
              <a:buChar char="-"/>
              <a:tabLst/>
              <a:defRPr/>
            </a:pPr>
            <a:r>
              <a:rPr kumimoji="0" lang="en-GB" sz="1800" b="1" i="0" u="none" strike="noStrike" kern="1200" cap="none" spc="0" normalizeH="0" baseline="0" noProof="0" dirty="0">
                <a:ln>
                  <a:noFill/>
                </a:ln>
                <a:solidFill>
                  <a:srgbClr val="00B0F0"/>
                </a:solidFill>
                <a:effectLst/>
                <a:uLnTx/>
                <a:uFillTx/>
                <a:latin typeface="Courier New" panose="02070309020205020404" pitchFamily="49" charset="0"/>
                <a:ea typeface="+mn-ea"/>
                <a:cs typeface="Courier New" panose="02070309020205020404" pitchFamily="49" charset="0"/>
              </a:rPr>
              <a:t>Float </a:t>
            </a:r>
            <a:r>
              <a:rPr kumimoji="0" lang="en-GB" sz="1800" b="0" i="0" u="none" strike="noStrike" kern="1200" cap="none" spc="0" normalizeH="0" baseline="0" noProof="0" dirty="0">
                <a:ln>
                  <a:noFill/>
                </a:ln>
                <a:solidFill>
                  <a:srgbClr val="000000"/>
                </a:solidFill>
                <a:effectLst/>
                <a:uLnTx/>
                <a:uFillTx/>
                <a:latin typeface="Century Gothic" panose="020B0502020202020204"/>
                <a:ea typeface="+mn-ea"/>
                <a:cs typeface="Courier New" panose="02070309020205020404" pitchFamily="49" charset="0"/>
              </a:rPr>
              <a:t>= continuous data (decimals ) </a:t>
            </a:r>
          </a:p>
          <a:p>
            <a:pPr marL="285750" marR="0" lvl="0" indent="-285750" algn="l" defTabSz="457200" rtl="0" eaLnBrk="1" fontAlgn="base" latinLnBrk="0" hangingPunct="1">
              <a:lnSpc>
                <a:spcPct val="90000"/>
              </a:lnSpc>
              <a:spcBef>
                <a:spcPct val="20000"/>
              </a:spcBef>
              <a:spcAft>
                <a:spcPts val="600"/>
              </a:spcAft>
              <a:buClr>
                <a:srgbClr val="00B0F0"/>
              </a:buClr>
              <a:buSzTx/>
              <a:buFontTx/>
              <a:buChar char="-"/>
              <a:tabLst/>
              <a:defRPr/>
            </a:pPr>
            <a:endParaRPr kumimoji="0" lang="en-GB" sz="1800" b="0" i="0" u="none" strike="noStrike" kern="1200" cap="none" spc="0" normalizeH="0" baseline="0" noProof="0" dirty="0">
              <a:ln>
                <a:noFill/>
              </a:ln>
              <a:solidFill>
                <a:srgbClr val="000000"/>
              </a:solidFill>
              <a:effectLst/>
              <a:uLnTx/>
              <a:uFillTx/>
              <a:latin typeface="Century Gothic" panose="020B0502020202020204"/>
              <a:ea typeface="+mn-ea"/>
              <a:cs typeface="Courier New" panose="02070309020205020404" pitchFamily="49" charset="0"/>
            </a:endParaRPr>
          </a:p>
          <a:p>
            <a:pPr marL="285750" marR="0" lvl="0" indent="-285750" algn="l" defTabSz="457200" rtl="0" eaLnBrk="1" fontAlgn="base" latinLnBrk="0" hangingPunct="1">
              <a:lnSpc>
                <a:spcPct val="90000"/>
              </a:lnSpc>
              <a:spcBef>
                <a:spcPct val="20000"/>
              </a:spcBef>
              <a:spcAft>
                <a:spcPts val="600"/>
              </a:spcAft>
              <a:buClr>
                <a:srgbClr val="00B0F0"/>
              </a:buClr>
              <a:buSzTx/>
              <a:buFontTx/>
              <a:buChar char="-"/>
              <a:tabLst/>
              <a:defRPr/>
            </a:pPr>
            <a:endParaRPr kumimoji="0" lang="en-GB" sz="1800" b="1" i="0" u="none" strike="noStrike" kern="1200" cap="none" spc="0" normalizeH="0" baseline="0" noProof="0" dirty="0">
              <a:ln>
                <a:noFill/>
              </a:ln>
              <a:solidFill>
                <a:srgbClr val="00B0F0"/>
              </a:solidFill>
              <a:effectLst/>
              <a:uLnTx/>
              <a:uFillTx/>
              <a:latin typeface="Courier New" panose="02070309020205020404" pitchFamily="49" charset="0"/>
              <a:ea typeface="+mn-ea"/>
              <a:cs typeface="Courier New" panose="02070309020205020404" pitchFamily="49" charset="0"/>
            </a:endParaRPr>
          </a:p>
          <a:p>
            <a:pPr marL="457200" marR="0" lvl="0" indent="-457200" algn="l" defTabSz="457200" rtl="0" eaLnBrk="1" fontAlgn="base" latinLnBrk="0" hangingPunct="1">
              <a:lnSpc>
                <a:spcPct val="90000"/>
              </a:lnSpc>
              <a:spcBef>
                <a:spcPct val="20000"/>
              </a:spcBef>
              <a:spcAft>
                <a:spcPts val="600"/>
              </a:spcAft>
              <a:buClr>
                <a:srgbClr val="00B0F0"/>
              </a:buClr>
              <a:buSzTx/>
              <a:buFontTx/>
              <a:buAutoNum type="arabicParenR"/>
              <a:tabLst/>
              <a:defRPr/>
            </a:pPr>
            <a:endParaRPr kumimoji="0" lang="en-GB" sz="1800" b="1" i="0" u="none" strike="noStrike" kern="1200" cap="none" spc="0" normalizeH="0" baseline="0" noProof="0" dirty="0">
              <a:ln>
                <a:noFill/>
              </a:ln>
              <a:solidFill>
                <a:srgbClr val="00B0F0"/>
              </a:solidFill>
              <a:effectLst/>
              <a:uLnTx/>
              <a:uFillTx/>
              <a:latin typeface="Courier New" panose="02070309020205020404" pitchFamily="49" charset="0"/>
              <a:ea typeface="+mn-ea"/>
              <a:cs typeface="Courier New" panose="02070309020205020404" pitchFamily="49" charset="0"/>
            </a:endParaRPr>
          </a:p>
          <a:p>
            <a:pPr marL="0" marR="0" lvl="0" indent="0" algn="l" defTabSz="457200" rtl="0" eaLnBrk="1" fontAlgn="base" latinLnBrk="0" hangingPunct="1">
              <a:lnSpc>
                <a:spcPct val="90000"/>
              </a:lnSpc>
              <a:spcBef>
                <a:spcPct val="20000"/>
              </a:spcBef>
              <a:spcAft>
                <a:spcPts val="600"/>
              </a:spcAft>
              <a:buClr>
                <a:srgbClr val="00B0F0"/>
              </a:buClr>
              <a:buSzTx/>
              <a:buFontTx/>
              <a:buNone/>
              <a:tabLst/>
              <a:defRPr/>
            </a:pPr>
            <a:endParaRPr kumimoji="0" lang="en-GB" sz="1800" b="1" i="0" u="none" strike="noStrike" kern="1200" cap="none" spc="0" normalizeH="0" baseline="0" noProof="0" dirty="0">
              <a:ln>
                <a:noFill/>
              </a:ln>
              <a:solidFill>
                <a:srgbClr val="00B0F0"/>
              </a:solidFill>
              <a:effectLst/>
              <a:uLnTx/>
              <a:uFillTx/>
              <a:latin typeface="Courier New" panose="02070309020205020404" pitchFamily="49" charset="0"/>
              <a:ea typeface="+mn-ea"/>
              <a:cs typeface="Courier New" panose="02070309020205020404" pitchFamily="49" charset="0"/>
            </a:endParaRPr>
          </a:p>
          <a:p>
            <a:pPr marL="342900" marR="0" lvl="0" indent="-342900" algn="l" defTabSz="457200" rtl="0" eaLnBrk="1" fontAlgn="base" latinLnBrk="0" hangingPunct="1">
              <a:lnSpc>
                <a:spcPct val="90000"/>
              </a:lnSpc>
              <a:spcBef>
                <a:spcPct val="20000"/>
              </a:spcBef>
              <a:spcAft>
                <a:spcPts val="600"/>
              </a:spcAft>
              <a:buClr>
                <a:srgbClr val="00B0F0"/>
              </a:buClr>
              <a:buSzTx/>
              <a:buFont typeface="Arial" panose="020B0604020202020204" pitchFamily="34" charset="0"/>
              <a:buChar char="•"/>
              <a:tabLst/>
              <a:defRPr/>
            </a:pPr>
            <a:endParaRPr kumimoji="0" lang="en-GB" sz="2400" b="0" i="0" u="none" strike="noStrike" kern="1200" cap="none" spc="0" normalizeH="0" baseline="0" noProof="0" dirty="0">
              <a:ln>
                <a:noFill/>
              </a:ln>
              <a:solidFill>
                <a:srgbClr val="000000"/>
              </a:solidFill>
              <a:effectLst/>
              <a:uLnTx/>
              <a:uFillTx/>
              <a:latin typeface="Century Gothic" panose="020B0502020202020204"/>
              <a:ea typeface="+mn-ea"/>
              <a:cs typeface="+mn-cs"/>
            </a:endParaRPr>
          </a:p>
        </p:txBody>
      </p:sp>
      <p:sp>
        <p:nvSpPr>
          <p:cNvPr id="3" name="Rectangle 1">
            <a:extLst>
              <a:ext uri="{FF2B5EF4-FFF2-40B4-BE49-F238E27FC236}">
                <a16:creationId xmlns:a16="http://schemas.microsoft.com/office/drawing/2014/main" id="{EC7775B8-6F69-428D-BFE2-18ED6951D8C8}"/>
              </a:ext>
            </a:extLst>
          </p:cNvPr>
          <p:cNvSpPr>
            <a:spLocks noChangeArrowheads="1"/>
          </p:cNvSpPr>
          <p:nvPr/>
        </p:nvSpPr>
        <p:spPr bwMode="auto">
          <a:xfrm>
            <a:off x="0" y="-170549"/>
            <a:ext cx="65" cy="3410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5324771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87EB6-7FF3-4619-ACA4-03EFE89F224F}"/>
              </a:ext>
            </a:extLst>
          </p:cNvPr>
          <p:cNvSpPr>
            <a:spLocks noGrp="1"/>
          </p:cNvSpPr>
          <p:nvPr>
            <p:ph type="title"/>
          </p:nvPr>
        </p:nvSpPr>
        <p:spPr>
          <a:xfrm>
            <a:off x="810000" y="447188"/>
            <a:ext cx="10571998" cy="970450"/>
          </a:xfrm>
        </p:spPr>
        <p:txBody>
          <a:bodyPr/>
          <a:lstStyle/>
          <a:p>
            <a:r>
              <a:rPr lang="en-GB" dirty="0"/>
              <a:t>Solutions </a:t>
            </a:r>
          </a:p>
        </p:txBody>
      </p:sp>
      <p:pic>
        <p:nvPicPr>
          <p:cNvPr id="4" name="Picture 3">
            <a:extLst>
              <a:ext uri="{FF2B5EF4-FFF2-40B4-BE49-F238E27FC236}">
                <a16:creationId xmlns:a16="http://schemas.microsoft.com/office/drawing/2014/main" id="{409980E4-47FA-405F-8591-D9B7C99535DA}"/>
              </a:ext>
            </a:extLst>
          </p:cNvPr>
          <p:cNvPicPr>
            <a:picLocks noChangeAspect="1"/>
          </p:cNvPicPr>
          <p:nvPr/>
        </p:nvPicPr>
        <p:blipFill>
          <a:blip r:embed="rId3"/>
          <a:stretch>
            <a:fillRect/>
          </a:stretch>
        </p:blipFill>
        <p:spPr>
          <a:xfrm>
            <a:off x="6425564" y="2038837"/>
            <a:ext cx="5248275" cy="4371975"/>
          </a:xfrm>
          <a:prstGeom prst="rect">
            <a:avLst/>
          </a:prstGeom>
        </p:spPr>
      </p:pic>
      <p:pic>
        <p:nvPicPr>
          <p:cNvPr id="5" name="Picture 4">
            <a:extLst>
              <a:ext uri="{FF2B5EF4-FFF2-40B4-BE49-F238E27FC236}">
                <a16:creationId xmlns:a16="http://schemas.microsoft.com/office/drawing/2014/main" id="{7B7C49A9-4CC1-4715-85D0-D57B32D559C6}"/>
              </a:ext>
            </a:extLst>
          </p:cNvPr>
          <p:cNvPicPr>
            <a:picLocks noChangeAspect="1"/>
          </p:cNvPicPr>
          <p:nvPr/>
        </p:nvPicPr>
        <p:blipFill rotWithShape="1">
          <a:blip r:embed="rId4"/>
          <a:srcRect b="49608"/>
          <a:stretch/>
        </p:blipFill>
        <p:spPr>
          <a:xfrm>
            <a:off x="2103097" y="3092636"/>
            <a:ext cx="2271483" cy="1132188"/>
          </a:xfrm>
          <a:prstGeom prst="rect">
            <a:avLst/>
          </a:prstGeom>
        </p:spPr>
      </p:pic>
      <p:sp>
        <p:nvSpPr>
          <p:cNvPr id="6" name="TextBox 5">
            <a:extLst>
              <a:ext uri="{FF2B5EF4-FFF2-40B4-BE49-F238E27FC236}">
                <a16:creationId xmlns:a16="http://schemas.microsoft.com/office/drawing/2014/main" id="{E868AA0C-E8A1-49D6-97B3-841959BDA1D2}"/>
              </a:ext>
            </a:extLst>
          </p:cNvPr>
          <p:cNvSpPr txBox="1"/>
          <p:nvPr/>
        </p:nvSpPr>
        <p:spPr>
          <a:xfrm>
            <a:off x="1429237" y="3077910"/>
            <a:ext cx="627961" cy="193899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2000" b="1" i="0" u="none" strike="noStrike" kern="1200" cap="none" spc="0" normalizeH="0" baseline="0" noProof="0" dirty="0">
                <a:ln>
                  <a:noFill/>
                </a:ln>
                <a:solidFill>
                  <a:srgbClr val="00B0F0"/>
                </a:solidFill>
                <a:effectLst/>
                <a:uLnTx/>
                <a:uFillTx/>
                <a:latin typeface="Century Gothic" panose="020B0502020202020204"/>
                <a:ea typeface="+mn-ea"/>
                <a:cs typeface="+mn-cs"/>
              </a:rPr>
              <a:t>1) </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2000" b="1" i="0" u="none" strike="noStrike" kern="1200" cap="none" spc="0" normalizeH="0" baseline="0" noProof="0" dirty="0">
              <a:ln>
                <a:noFill/>
              </a:ln>
              <a:solidFill>
                <a:srgbClr val="00B0F0"/>
              </a:solidFill>
              <a:effectLst/>
              <a:uLnTx/>
              <a:uFillTx/>
              <a:latin typeface="Century Gothic" panose="020B050202020202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2000" b="1" i="0" u="none" strike="noStrike" kern="1200" cap="none" spc="0" normalizeH="0" baseline="0" noProof="0" dirty="0">
                <a:ln>
                  <a:noFill/>
                </a:ln>
                <a:solidFill>
                  <a:srgbClr val="00B0F0"/>
                </a:solidFill>
                <a:effectLst/>
                <a:uLnTx/>
                <a:uFillTx/>
                <a:latin typeface="Century Gothic" panose="020B0502020202020204"/>
                <a:ea typeface="+mn-ea"/>
                <a:cs typeface="+mn-cs"/>
              </a:rPr>
              <a:t>2) </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2000" b="1" i="0" u="none" strike="noStrike" kern="1200" cap="none" spc="0" normalizeH="0" baseline="0" noProof="0" dirty="0">
              <a:ln>
                <a:noFill/>
              </a:ln>
              <a:solidFill>
                <a:srgbClr val="00B0F0"/>
              </a:solidFill>
              <a:effectLst/>
              <a:uLnTx/>
              <a:uFillTx/>
              <a:latin typeface="Century Gothic" panose="020B050202020202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2000" b="1" i="0" u="none" strike="noStrike" kern="1200" cap="none" spc="0" normalizeH="0" baseline="0" noProof="0" dirty="0">
                <a:ln>
                  <a:noFill/>
                </a:ln>
                <a:solidFill>
                  <a:srgbClr val="00B0F0"/>
                </a:solidFill>
                <a:effectLst/>
                <a:uLnTx/>
                <a:uFillTx/>
                <a:latin typeface="Century Gothic" panose="020B0502020202020204"/>
                <a:ea typeface="+mn-ea"/>
                <a:cs typeface="+mn-cs"/>
              </a:rPr>
              <a:t>3)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2000" b="1" i="0" u="none" strike="noStrike" kern="1200" cap="none" spc="0" normalizeH="0" baseline="0" noProof="0" dirty="0">
                <a:ln>
                  <a:noFill/>
                </a:ln>
                <a:solidFill>
                  <a:srgbClr val="00B0F0"/>
                </a:solidFill>
                <a:effectLst/>
                <a:uLnTx/>
                <a:uFillTx/>
                <a:latin typeface="Century Gothic" panose="020B0502020202020204"/>
                <a:ea typeface="+mn-ea"/>
                <a:cs typeface="+mn-cs"/>
              </a:rPr>
              <a:t> </a:t>
            </a:r>
          </a:p>
        </p:txBody>
      </p:sp>
      <p:pic>
        <p:nvPicPr>
          <p:cNvPr id="3" name="Picture 2">
            <a:extLst>
              <a:ext uri="{FF2B5EF4-FFF2-40B4-BE49-F238E27FC236}">
                <a16:creationId xmlns:a16="http://schemas.microsoft.com/office/drawing/2014/main" id="{F50A66F7-556B-41C0-9CD6-C621E0BA6B01}"/>
              </a:ext>
            </a:extLst>
          </p:cNvPr>
          <p:cNvPicPr>
            <a:picLocks noChangeAspect="1"/>
          </p:cNvPicPr>
          <p:nvPr/>
        </p:nvPicPr>
        <p:blipFill>
          <a:blip r:embed="rId5"/>
          <a:stretch>
            <a:fillRect/>
          </a:stretch>
        </p:blipFill>
        <p:spPr>
          <a:xfrm>
            <a:off x="2072498" y="4224824"/>
            <a:ext cx="3327574" cy="639918"/>
          </a:xfrm>
          <a:prstGeom prst="rect">
            <a:avLst/>
          </a:prstGeom>
        </p:spPr>
      </p:pic>
      <p:sp>
        <p:nvSpPr>
          <p:cNvPr id="7" name="Rectangle 6">
            <a:extLst>
              <a:ext uri="{FF2B5EF4-FFF2-40B4-BE49-F238E27FC236}">
                <a16:creationId xmlns:a16="http://schemas.microsoft.com/office/drawing/2014/main" id="{E108C95E-A936-4E08-9407-D8E3B2ED7519}"/>
              </a:ext>
            </a:extLst>
          </p:cNvPr>
          <p:cNvSpPr/>
          <p:nvPr/>
        </p:nvSpPr>
        <p:spPr>
          <a:xfrm>
            <a:off x="2491678" y="4864742"/>
            <a:ext cx="3283271" cy="369332"/>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000000"/>
                </a:solidFill>
                <a:effectLst/>
                <a:uLnTx/>
                <a:uFillTx/>
                <a:latin typeface="Century Gothic" panose="020B0502020202020204"/>
                <a:ea typeface="+mn-ea"/>
                <a:cs typeface="Courier New" panose="02070309020205020404" pitchFamily="49" charset="0"/>
              </a:rPr>
              <a:t>Therefore its discrete data ! </a:t>
            </a:r>
            <a:endParaRPr kumimoji="0" lang="en-GB" sz="1800" b="0" i="0" u="none" strike="noStrike" kern="1200" cap="none" spc="0" normalizeH="0" baseline="0" noProof="0" dirty="0">
              <a:ln>
                <a:noFill/>
              </a:ln>
              <a:solidFill>
                <a:srgbClr val="000000"/>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33047198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2AD28-393B-4D28-8EE7-FB7242E55B8C}"/>
              </a:ext>
            </a:extLst>
          </p:cNvPr>
          <p:cNvSpPr>
            <a:spLocks noGrp="1"/>
          </p:cNvSpPr>
          <p:nvPr>
            <p:ph type="title"/>
          </p:nvPr>
        </p:nvSpPr>
        <p:spPr/>
        <p:txBody>
          <a:bodyPr/>
          <a:lstStyle/>
          <a:p>
            <a:r>
              <a:rPr lang="en-GB" dirty="0"/>
              <a:t>Teaching style</a:t>
            </a:r>
          </a:p>
        </p:txBody>
      </p:sp>
      <p:sp>
        <p:nvSpPr>
          <p:cNvPr id="6" name="TextBox 5">
            <a:extLst>
              <a:ext uri="{FF2B5EF4-FFF2-40B4-BE49-F238E27FC236}">
                <a16:creationId xmlns:a16="http://schemas.microsoft.com/office/drawing/2014/main" id="{4EB3382E-E080-4A68-8BF1-94FF68BF2DA7}"/>
              </a:ext>
            </a:extLst>
          </p:cNvPr>
          <p:cNvSpPr txBox="1"/>
          <p:nvPr/>
        </p:nvSpPr>
        <p:spPr>
          <a:xfrm>
            <a:off x="1379620" y="3015915"/>
            <a:ext cx="9801727" cy="2554545"/>
          </a:xfrm>
          <a:prstGeom prst="rect">
            <a:avLst/>
          </a:prstGeom>
          <a:noFill/>
        </p:spPr>
        <p:txBody>
          <a:bodyPr wrap="square" rtlCol="0">
            <a:spAutoFit/>
          </a:bodyPr>
          <a:lstStyle/>
          <a:p>
            <a:pPr marL="457200" indent="-457200">
              <a:buFont typeface="Arial" panose="020B0604020202020204" pitchFamily="34" charset="0"/>
              <a:buChar char="•"/>
            </a:pPr>
            <a:r>
              <a:rPr lang="en-GB" sz="2000" dirty="0"/>
              <a:t>Fast and light</a:t>
            </a:r>
          </a:p>
          <a:p>
            <a:pPr marL="457200" indent="-457200">
              <a:buFont typeface="Arial" panose="020B0604020202020204" pitchFamily="34" charset="0"/>
              <a:buChar char="•"/>
            </a:pPr>
            <a:endParaRPr lang="en-GB" sz="2000" dirty="0"/>
          </a:p>
          <a:p>
            <a:pPr marL="457200" indent="-457200">
              <a:buFont typeface="Arial" panose="020B0604020202020204" pitchFamily="34" charset="0"/>
              <a:buChar char="•"/>
            </a:pPr>
            <a:r>
              <a:rPr lang="en-GB" sz="2000" dirty="0"/>
              <a:t>Goal is to show you what is available and where to find resources</a:t>
            </a:r>
          </a:p>
          <a:p>
            <a:pPr marL="457200" indent="-457200">
              <a:buFont typeface="Arial" panose="020B0604020202020204" pitchFamily="34" charset="0"/>
              <a:buChar char="•"/>
            </a:pPr>
            <a:endParaRPr lang="en-GB" sz="2000" dirty="0"/>
          </a:p>
          <a:p>
            <a:pPr marL="457200" indent="-457200">
              <a:buFont typeface="Arial" panose="020B0604020202020204" pitchFamily="34" charset="0"/>
              <a:buChar char="•"/>
            </a:pPr>
            <a:r>
              <a:rPr lang="en-GB" sz="2000" dirty="0"/>
              <a:t>We will go through some questions and examples but practice is so important when learning to code </a:t>
            </a:r>
          </a:p>
          <a:p>
            <a:pPr marL="457200" indent="-457200">
              <a:buFont typeface="Arial" panose="020B0604020202020204" pitchFamily="34" charset="0"/>
              <a:buChar char="•"/>
            </a:pPr>
            <a:endParaRPr lang="en-GB" sz="2000" dirty="0"/>
          </a:p>
          <a:p>
            <a:pPr marL="457200" indent="-457200">
              <a:buFont typeface="Arial" panose="020B0604020202020204" pitchFamily="34" charset="0"/>
              <a:buChar char="•"/>
            </a:pPr>
            <a:r>
              <a:rPr lang="en-GB" sz="2000" dirty="0"/>
              <a:t>You can practice with the homework questions available </a:t>
            </a:r>
          </a:p>
        </p:txBody>
      </p:sp>
    </p:spTree>
    <p:extLst>
      <p:ext uri="{BB962C8B-B14F-4D97-AF65-F5344CB8AC3E}">
        <p14:creationId xmlns:p14="http://schemas.microsoft.com/office/powerpoint/2010/main" val="286901341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0C968-4CA2-40A0-8181-9A5DED9D6290}"/>
              </a:ext>
            </a:extLst>
          </p:cNvPr>
          <p:cNvSpPr>
            <a:spLocks noGrp="1"/>
          </p:cNvSpPr>
          <p:nvPr>
            <p:ph type="ctrTitle"/>
          </p:nvPr>
        </p:nvSpPr>
        <p:spPr/>
        <p:txBody>
          <a:bodyPr/>
          <a:lstStyle/>
          <a:p>
            <a:r>
              <a:rPr lang="en-GB" sz="9600" dirty="0"/>
              <a:t>Adding more features</a:t>
            </a:r>
            <a:endParaRPr lang="en-GB" dirty="0"/>
          </a:p>
        </p:txBody>
      </p:sp>
      <p:sp>
        <p:nvSpPr>
          <p:cNvPr id="3" name="Subtitle 2">
            <a:extLst>
              <a:ext uri="{FF2B5EF4-FFF2-40B4-BE49-F238E27FC236}">
                <a16:creationId xmlns:a16="http://schemas.microsoft.com/office/drawing/2014/main" id="{D3B5A14F-5C33-4D97-A6A9-69F67AE355DE}"/>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26692999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01DC0EA-4DD6-47DF-8C8A-AE87E41C4E33}"/>
              </a:ext>
            </a:extLst>
          </p:cNvPr>
          <p:cNvPicPr>
            <a:picLocks noChangeAspect="1"/>
          </p:cNvPicPr>
          <p:nvPr/>
        </p:nvPicPr>
        <p:blipFill rotWithShape="1">
          <a:blip r:embed="rId3"/>
          <a:srcRect l="-1" t="1084" r="-1" b="3023"/>
          <a:stretch/>
        </p:blipFill>
        <p:spPr>
          <a:xfrm>
            <a:off x="5029201" y="2132223"/>
            <a:ext cx="6636865" cy="4428513"/>
          </a:xfrm>
          <a:prstGeom prst="rect">
            <a:avLst/>
          </a:prstGeom>
        </p:spPr>
      </p:pic>
      <p:sp>
        <p:nvSpPr>
          <p:cNvPr id="2" name="Title 1">
            <a:extLst>
              <a:ext uri="{FF2B5EF4-FFF2-40B4-BE49-F238E27FC236}">
                <a16:creationId xmlns:a16="http://schemas.microsoft.com/office/drawing/2014/main" id="{491F1909-80C9-486C-83E3-07B20918F077}"/>
              </a:ext>
            </a:extLst>
          </p:cNvPr>
          <p:cNvSpPr>
            <a:spLocks noGrp="1"/>
          </p:cNvSpPr>
          <p:nvPr>
            <p:ph type="title"/>
          </p:nvPr>
        </p:nvSpPr>
        <p:spPr/>
        <p:txBody>
          <a:bodyPr/>
          <a:lstStyle/>
          <a:p>
            <a:r>
              <a:rPr lang="en-GB" dirty="0"/>
              <a:t>Back to our first Graph</a:t>
            </a:r>
          </a:p>
        </p:txBody>
      </p:sp>
      <p:sp>
        <p:nvSpPr>
          <p:cNvPr id="4" name="Rectangle 3">
            <a:extLst>
              <a:ext uri="{FF2B5EF4-FFF2-40B4-BE49-F238E27FC236}">
                <a16:creationId xmlns:a16="http://schemas.microsoft.com/office/drawing/2014/main" id="{C67BB9B0-26B0-4E18-B3C4-FA43757D78F3}"/>
              </a:ext>
            </a:extLst>
          </p:cNvPr>
          <p:cNvSpPr/>
          <p:nvPr/>
        </p:nvSpPr>
        <p:spPr>
          <a:xfrm>
            <a:off x="549730" y="3149756"/>
            <a:ext cx="4479471" cy="2102114"/>
          </a:xfrm>
          <a:prstGeom prst="rect">
            <a:avLst/>
          </a:prstGeom>
        </p:spPr>
        <p:txBody>
          <a:bodyPr wrap="square">
            <a:spAutoFit/>
          </a:bodyPr>
          <a:lstStyle/>
          <a:p>
            <a:pPr marL="342900" marR="0" lvl="0" indent="-342900" algn="l" defTabSz="457200" rtl="0" eaLnBrk="1" fontAlgn="base" latinLnBrk="0" hangingPunct="1">
              <a:lnSpc>
                <a:spcPct val="90000"/>
              </a:lnSpc>
              <a:spcBef>
                <a:spcPct val="20000"/>
              </a:spcBef>
              <a:spcAft>
                <a:spcPts val="600"/>
              </a:spcAft>
              <a:buClr>
                <a:srgbClr val="00B0F0"/>
              </a:buClr>
              <a:buSzTx/>
              <a:buFont typeface="Arial" panose="020B0604020202020204" pitchFamily="34" charset="0"/>
              <a:buChar char="•"/>
              <a:tabLst/>
              <a:defRPr/>
            </a:pPr>
            <a:r>
              <a:rPr kumimoji="0" lang="en-GB" sz="1800" b="0" i="0" u="none" strike="noStrike" kern="1200" cap="none" spc="0" normalizeH="0" baseline="0" noProof="0" dirty="0">
                <a:ln>
                  <a:noFill/>
                </a:ln>
                <a:solidFill>
                  <a:srgbClr val="000000"/>
                </a:solidFill>
                <a:effectLst/>
                <a:uLnTx/>
                <a:uFillTx/>
                <a:latin typeface="Century Gothic" panose="020B0502020202020204"/>
                <a:ea typeface="+mn-ea"/>
                <a:cs typeface="+mn-cs"/>
              </a:rPr>
              <a:t>Looking at our graph, we appear to have a few outliers amongst the cars with large engines.</a:t>
            </a:r>
          </a:p>
          <a:p>
            <a:pPr marL="342900" marR="0" lvl="0" indent="-342900" algn="l" defTabSz="457200" rtl="0" eaLnBrk="1" fontAlgn="base" latinLnBrk="0" hangingPunct="1">
              <a:lnSpc>
                <a:spcPct val="90000"/>
              </a:lnSpc>
              <a:spcBef>
                <a:spcPct val="20000"/>
              </a:spcBef>
              <a:spcAft>
                <a:spcPts val="600"/>
              </a:spcAft>
              <a:buClr>
                <a:srgbClr val="00B0F0"/>
              </a:buClr>
              <a:buSzTx/>
              <a:buFont typeface="Arial" panose="020B0604020202020204" pitchFamily="34" charset="0"/>
              <a:buChar char="•"/>
              <a:tabLst/>
              <a:defRPr/>
            </a:pPr>
            <a:endParaRPr kumimoji="0" lang="en-GB" sz="1800" b="0" i="0" u="none" strike="noStrike" kern="1200" cap="none" spc="0" normalizeH="0" baseline="0" noProof="0" dirty="0">
              <a:ln>
                <a:noFill/>
              </a:ln>
              <a:solidFill>
                <a:srgbClr val="000000"/>
              </a:solidFill>
              <a:effectLst/>
              <a:uLnTx/>
              <a:uFillTx/>
              <a:latin typeface="Century Gothic" panose="020B0502020202020204"/>
              <a:ea typeface="+mn-ea"/>
              <a:cs typeface="+mn-cs"/>
            </a:endParaRPr>
          </a:p>
          <a:p>
            <a:pPr marL="342900" marR="0" lvl="0" indent="-342900" algn="l" defTabSz="457200" rtl="0" eaLnBrk="1" fontAlgn="base" latinLnBrk="0" hangingPunct="1">
              <a:lnSpc>
                <a:spcPct val="90000"/>
              </a:lnSpc>
              <a:spcBef>
                <a:spcPct val="20000"/>
              </a:spcBef>
              <a:spcAft>
                <a:spcPts val="600"/>
              </a:spcAft>
              <a:buClr>
                <a:srgbClr val="00B0F0"/>
              </a:buClr>
              <a:buSzTx/>
              <a:buFont typeface="Arial" panose="020B0604020202020204" pitchFamily="34" charset="0"/>
              <a:buChar char="•"/>
              <a:tabLst/>
              <a:defRPr/>
            </a:pPr>
            <a:r>
              <a:rPr kumimoji="0" lang="en-GB" sz="1800" b="0" i="0" u="none" strike="noStrike" kern="1200" cap="none" spc="0" normalizeH="0" baseline="0" noProof="0" dirty="0">
                <a:ln>
                  <a:noFill/>
                </a:ln>
                <a:solidFill>
                  <a:srgbClr val="000000"/>
                </a:solidFill>
                <a:effectLst/>
                <a:uLnTx/>
                <a:uFillTx/>
                <a:latin typeface="Century Gothic" panose="020B0502020202020204"/>
                <a:ea typeface="+mn-ea"/>
                <a:cs typeface="+mn-cs"/>
              </a:rPr>
              <a:t>Perhaps introducing another variable into the plot will help us explain this</a:t>
            </a:r>
          </a:p>
        </p:txBody>
      </p:sp>
    </p:spTree>
    <p:extLst>
      <p:ext uri="{BB962C8B-B14F-4D97-AF65-F5344CB8AC3E}">
        <p14:creationId xmlns:p14="http://schemas.microsoft.com/office/powerpoint/2010/main" val="418343127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2AD28-393B-4D28-8EE7-FB7242E55B8C}"/>
              </a:ext>
            </a:extLst>
          </p:cNvPr>
          <p:cNvSpPr>
            <a:spLocks noGrp="1"/>
          </p:cNvSpPr>
          <p:nvPr>
            <p:ph type="title"/>
          </p:nvPr>
        </p:nvSpPr>
        <p:spPr/>
        <p:txBody>
          <a:bodyPr/>
          <a:lstStyle/>
          <a:p>
            <a:pPr fontAlgn="base"/>
            <a:r>
              <a:rPr lang="en-GB" dirty="0"/>
              <a:t>Explaining Outliers </a:t>
            </a:r>
          </a:p>
        </p:txBody>
      </p:sp>
      <p:sp>
        <p:nvSpPr>
          <p:cNvPr id="6" name="TextBox 5">
            <a:extLst>
              <a:ext uri="{FF2B5EF4-FFF2-40B4-BE49-F238E27FC236}">
                <a16:creationId xmlns:a16="http://schemas.microsoft.com/office/drawing/2014/main" id="{4EB3382E-E080-4A68-8BF1-94FF68BF2DA7}"/>
              </a:ext>
            </a:extLst>
          </p:cNvPr>
          <p:cNvSpPr txBox="1"/>
          <p:nvPr/>
        </p:nvSpPr>
        <p:spPr>
          <a:xfrm>
            <a:off x="1605335" y="3013611"/>
            <a:ext cx="8551036" cy="2372444"/>
          </a:xfrm>
          <a:prstGeom prst="rect">
            <a:avLst/>
          </a:prstGeom>
          <a:noFill/>
        </p:spPr>
        <p:txBody>
          <a:bodyPr wrap="square" rtlCol="0">
            <a:spAutoFit/>
          </a:bodyPr>
          <a:lstStyle/>
          <a:p>
            <a:pPr marL="342900" marR="0" lvl="0" indent="-342900" algn="l" defTabSz="457200" rtl="0" eaLnBrk="1" fontAlgn="base" latinLnBrk="0" hangingPunct="1">
              <a:lnSpc>
                <a:spcPct val="90000"/>
              </a:lnSpc>
              <a:spcBef>
                <a:spcPct val="20000"/>
              </a:spcBef>
              <a:spcAft>
                <a:spcPts val="600"/>
              </a:spcAft>
              <a:buClr>
                <a:srgbClr val="00B0F0"/>
              </a:buClr>
              <a:buSzTx/>
              <a:buFont typeface="Arial" panose="020B0604020202020204" pitchFamily="34" charset="0"/>
              <a:buChar char="•"/>
              <a:tabLst/>
              <a:defRPr/>
            </a:pPr>
            <a:r>
              <a:rPr kumimoji="0" lang="en-GB" sz="1800" b="0" i="0" u="none" strike="noStrike" kern="1200" cap="none" spc="0" normalizeH="0" baseline="0" noProof="0" dirty="0">
                <a:ln>
                  <a:noFill/>
                </a:ln>
                <a:solidFill>
                  <a:srgbClr val="000000"/>
                </a:solidFill>
                <a:effectLst/>
                <a:uLnTx/>
                <a:uFillTx/>
                <a:latin typeface="Century Gothic" panose="020B0502020202020204"/>
                <a:ea typeface="+mn-ea"/>
                <a:cs typeface="+mn-cs"/>
              </a:rPr>
              <a:t>Using our template from before all we have to do is add one more </a:t>
            </a:r>
            <a:r>
              <a:rPr kumimoji="0" lang="en-GB" sz="1800" b="1" i="0" u="none" strike="noStrike" kern="1200" cap="none" spc="0" normalizeH="0" baseline="0" noProof="0" dirty="0">
                <a:ln>
                  <a:noFill/>
                </a:ln>
                <a:solidFill>
                  <a:srgbClr val="00B0F0"/>
                </a:solidFill>
                <a:effectLst/>
                <a:uLnTx/>
                <a:uFillTx/>
                <a:latin typeface="Courier New" panose="02070309020205020404" pitchFamily="49" charset="0"/>
                <a:ea typeface="+mn-ea"/>
                <a:cs typeface="Courier New" panose="02070309020205020404" pitchFamily="49" charset="0"/>
              </a:rPr>
              <a:t>mapping</a:t>
            </a:r>
            <a:r>
              <a:rPr kumimoji="0" lang="en-GB" sz="1800" b="0" i="0" u="none" strike="noStrike" kern="1200" cap="none" spc="0" normalizeH="0" baseline="0" noProof="0" dirty="0">
                <a:ln>
                  <a:noFill/>
                </a:ln>
                <a:solidFill>
                  <a:srgbClr val="000000"/>
                </a:solidFill>
                <a:effectLst/>
                <a:uLnTx/>
                <a:uFillTx/>
                <a:latin typeface="Century Gothic" panose="020B0502020202020204"/>
                <a:ea typeface="+mn-ea"/>
                <a:cs typeface="+mn-cs"/>
              </a:rPr>
              <a:t> to our list</a:t>
            </a:r>
          </a:p>
          <a:p>
            <a:pPr marL="342900" marR="0" lvl="0" indent="-342900" algn="l" defTabSz="457200" rtl="0" eaLnBrk="1" fontAlgn="base" latinLnBrk="0" hangingPunct="1">
              <a:lnSpc>
                <a:spcPct val="90000"/>
              </a:lnSpc>
              <a:spcBef>
                <a:spcPct val="20000"/>
              </a:spcBef>
              <a:spcAft>
                <a:spcPts val="600"/>
              </a:spcAft>
              <a:buClr>
                <a:srgbClr val="00B0F0"/>
              </a:buClr>
              <a:buSzTx/>
              <a:buFont typeface="Arial" panose="020B0604020202020204" pitchFamily="34" charset="0"/>
              <a:buChar char="•"/>
              <a:tabLst/>
              <a:defRPr/>
            </a:pPr>
            <a:endParaRPr kumimoji="0" lang="en-GB" sz="1800" b="0" i="0" u="none" strike="noStrike" kern="1200" cap="none" spc="0" normalizeH="0" baseline="0" noProof="0" dirty="0">
              <a:ln>
                <a:noFill/>
              </a:ln>
              <a:solidFill>
                <a:srgbClr val="000000"/>
              </a:solidFill>
              <a:effectLst/>
              <a:uLnTx/>
              <a:uFillTx/>
              <a:latin typeface="Century Gothic" panose="020B0502020202020204"/>
              <a:ea typeface="+mn-ea"/>
              <a:cs typeface="+mn-cs"/>
            </a:endParaRPr>
          </a:p>
          <a:p>
            <a:pPr marL="342900" marR="0" lvl="0" indent="-342900" algn="l" defTabSz="457200" rtl="0" eaLnBrk="1" fontAlgn="base" latinLnBrk="0" hangingPunct="1">
              <a:lnSpc>
                <a:spcPct val="90000"/>
              </a:lnSpc>
              <a:spcBef>
                <a:spcPct val="20000"/>
              </a:spcBef>
              <a:spcAft>
                <a:spcPts val="600"/>
              </a:spcAft>
              <a:buClr>
                <a:srgbClr val="00B0F0"/>
              </a:buClr>
              <a:buSzTx/>
              <a:buFont typeface="Arial" panose="020B0604020202020204" pitchFamily="34" charset="0"/>
              <a:buChar char="•"/>
              <a:tabLst/>
              <a:defRPr/>
            </a:pPr>
            <a:r>
              <a:rPr kumimoji="0" lang="en-GB" sz="1800" b="0" i="0" u="none" strike="noStrike" kern="1200" cap="none" spc="0" normalizeH="0" baseline="0" noProof="0" dirty="0">
                <a:ln>
                  <a:noFill/>
                </a:ln>
                <a:solidFill>
                  <a:srgbClr val="000000"/>
                </a:solidFill>
                <a:effectLst/>
                <a:uLnTx/>
                <a:uFillTx/>
                <a:latin typeface="Century Gothic" panose="020B0502020202020204"/>
                <a:ea typeface="+mn-ea"/>
                <a:cs typeface="+mn-cs"/>
              </a:rPr>
              <a:t>Perhaps a sensible suggestion would be to </a:t>
            </a:r>
            <a:r>
              <a:rPr kumimoji="0" lang="en-GB" sz="1800" b="1" i="0" u="none" strike="noStrike" kern="1200" cap="none" spc="0" normalizeH="0" baseline="0" noProof="0" dirty="0">
                <a:ln>
                  <a:noFill/>
                </a:ln>
                <a:solidFill>
                  <a:srgbClr val="00B0F0"/>
                </a:solidFill>
                <a:effectLst/>
                <a:uLnTx/>
                <a:uFillTx/>
                <a:latin typeface="Courier New" panose="02070309020205020404" pitchFamily="49" charset="0"/>
                <a:ea typeface="+mn-ea"/>
                <a:cs typeface="Courier New" panose="02070309020205020404" pitchFamily="49" charset="0"/>
              </a:rPr>
              <a:t>colour</a:t>
            </a:r>
            <a:r>
              <a:rPr kumimoji="0" lang="en-GB" sz="1800" b="0" i="0" u="none" strike="noStrike" kern="1200" cap="none" spc="0" normalizeH="0" baseline="0" noProof="0" dirty="0">
                <a:ln>
                  <a:noFill/>
                </a:ln>
                <a:solidFill>
                  <a:srgbClr val="000000"/>
                </a:solidFill>
                <a:effectLst/>
                <a:uLnTx/>
                <a:uFillTx/>
                <a:latin typeface="Century Gothic" panose="020B0502020202020204"/>
                <a:ea typeface="+mn-ea"/>
                <a:cs typeface="+mn-cs"/>
              </a:rPr>
              <a:t> the data points by the </a:t>
            </a:r>
            <a:r>
              <a:rPr kumimoji="0" lang="en-GB" sz="1800" b="1" i="0" u="none" strike="noStrike" kern="1200" cap="none" spc="0" normalizeH="0" baseline="0" noProof="0" dirty="0">
                <a:ln>
                  <a:noFill/>
                </a:ln>
                <a:solidFill>
                  <a:srgbClr val="00B0F0"/>
                </a:solidFill>
                <a:effectLst/>
                <a:uLnTx/>
                <a:uFillTx/>
                <a:latin typeface="Courier New" panose="02070309020205020404" pitchFamily="49" charset="0"/>
                <a:ea typeface="+mn-ea"/>
                <a:cs typeface="Courier New" panose="02070309020205020404" pitchFamily="49" charset="0"/>
              </a:rPr>
              <a:t>type of car </a:t>
            </a:r>
            <a:r>
              <a:rPr kumimoji="0" lang="en-GB" sz="1800" b="0" i="0" u="none" strike="noStrike" kern="1200" cap="none" spc="0" normalizeH="0" baseline="0" noProof="0" dirty="0">
                <a:ln>
                  <a:noFill/>
                </a:ln>
                <a:solidFill>
                  <a:srgbClr val="000000"/>
                </a:solidFill>
                <a:effectLst/>
                <a:uLnTx/>
                <a:uFillTx/>
                <a:latin typeface="Century Gothic" panose="020B0502020202020204"/>
                <a:ea typeface="+mn-ea"/>
                <a:cs typeface="+mn-cs"/>
              </a:rPr>
              <a:t>(SUV, compact, pick-up, etc.)</a:t>
            </a:r>
          </a:p>
          <a:p>
            <a:pPr marL="342900" marR="0" lvl="0" indent="-342900" algn="l" defTabSz="457200" rtl="0" eaLnBrk="1" fontAlgn="base" latinLnBrk="0" hangingPunct="1">
              <a:lnSpc>
                <a:spcPct val="90000"/>
              </a:lnSpc>
              <a:spcBef>
                <a:spcPct val="20000"/>
              </a:spcBef>
              <a:spcAft>
                <a:spcPts val="600"/>
              </a:spcAft>
              <a:buClr>
                <a:srgbClr val="00B0F0"/>
              </a:buClr>
              <a:buSzTx/>
              <a:buFont typeface="Arial" panose="020B0604020202020204" pitchFamily="34" charset="0"/>
              <a:buChar char="•"/>
              <a:tabLst/>
              <a:defRPr/>
            </a:pPr>
            <a:endParaRPr kumimoji="0" lang="en-GB" sz="1800" b="0" i="0" u="none" strike="noStrike" kern="1200" cap="none" spc="0" normalizeH="0" baseline="0" noProof="0" dirty="0">
              <a:ln>
                <a:noFill/>
              </a:ln>
              <a:solidFill>
                <a:srgbClr val="000000"/>
              </a:solidFill>
              <a:effectLst/>
              <a:uLnTx/>
              <a:uFillTx/>
              <a:latin typeface="Century Gothic" panose="020B0502020202020204"/>
              <a:ea typeface="+mn-ea"/>
              <a:cs typeface="+mn-cs"/>
            </a:endParaRPr>
          </a:p>
          <a:p>
            <a:pPr marL="342900" marR="0" lvl="0" indent="-342900" algn="l" defTabSz="457200" rtl="0" eaLnBrk="1" fontAlgn="base" latinLnBrk="0" hangingPunct="1">
              <a:lnSpc>
                <a:spcPct val="90000"/>
              </a:lnSpc>
              <a:spcBef>
                <a:spcPct val="20000"/>
              </a:spcBef>
              <a:spcAft>
                <a:spcPts val="600"/>
              </a:spcAft>
              <a:buClr>
                <a:srgbClr val="00B0F0"/>
              </a:buClr>
              <a:buSzTx/>
              <a:buFont typeface="Arial" panose="020B0604020202020204" pitchFamily="34" charset="0"/>
              <a:buChar char="•"/>
              <a:tabLst/>
              <a:defRPr/>
            </a:pPr>
            <a:r>
              <a:rPr kumimoji="0" lang="en-GB" sz="1800" b="0" i="0" u="none" strike="noStrike" kern="1200" cap="none" spc="0" normalizeH="0" baseline="0" noProof="0" dirty="0">
                <a:ln>
                  <a:noFill/>
                </a:ln>
                <a:solidFill>
                  <a:srgbClr val="000000"/>
                </a:solidFill>
                <a:effectLst/>
                <a:uLnTx/>
                <a:uFillTx/>
                <a:latin typeface="Century Gothic" panose="020B0502020202020204"/>
                <a:ea typeface="+mn-ea"/>
                <a:cs typeface="+mn-cs"/>
              </a:rPr>
              <a:t>This information is contained in the </a:t>
            </a:r>
            <a:r>
              <a:rPr kumimoji="0" lang="en-GB" sz="1800" b="1" i="0" u="none" strike="noStrike" kern="1200" cap="none" spc="0" normalizeH="0" baseline="0" noProof="0" dirty="0">
                <a:ln>
                  <a:noFill/>
                </a:ln>
                <a:solidFill>
                  <a:srgbClr val="00B0F0"/>
                </a:solidFill>
                <a:effectLst/>
                <a:uLnTx/>
                <a:uFillTx/>
                <a:latin typeface="Courier New" panose="02070309020205020404" pitchFamily="49" charset="0"/>
                <a:ea typeface="+mn-ea"/>
                <a:cs typeface="Courier New" panose="02070309020205020404" pitchFamily="49" charset="0"/>
              </a:rPr>
              <a:t>class</a:t>
            </a:r>
            <a:r>
              <a:rPr kumimoji="0" lang="en-GB" sz="1800" b="0" i="0" u="none" strike="noStrike" kern="1200" cap="none" spc="0" normalizeH="0" baseline="0" noProof="0" dirty="0">
                <a:ln>
                  <a:noFill/>
                </a:ln>
                <a:solidFill>
                  <a:srgbClr val="000000"/>
                </a:solidFill>
                <a:effectLst/>
                <a:uLnTx/>
                <a:uFillTx/>
                <a:latin typeface="Century Gothic" panose="020B0502020202020204"/>
                <a:ea typeface="+mn-ea"/>
                <a:cs typeface="+mn-cs"/>
              </a:rPr>
              <a:t> column</a:t>
            </a:r>
          </a:p>
        </p:txBody>
      </p:sp>
      <p:sp>
        <p:nvSpPr>
          <p:cNvPr id="3" name="Rectangle 1">
            <a:extLst>
              <a:ext uri="{FF2B5EF4-FFF2-40B4-BE49-F238E27FC236}">
                <a16:creationId xmlns:a16="http://schemas.microsoft.com/office/drawing/2014/main" id="{EC7775B8-6F69-428D-BFE2-18ED6951D8C8}"/>
              </a:ext>
            </a:extLst>
          </p:cNvPr>
          <p:cNvSpPr>
            <a:spLocks noChangeArrowheads="1"/>
          </p:cNvSpPr>
          <p:nvPr/>
        </p:nvSpPr>
        <p:spPr bwMode="auto">
          <a:xfrm>
            <a:off x="0" y="-170549"/>
            <a:ext cx="65" cy="3410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51134953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2AD28-393B-4D28-8EE7-FB7242E55B8C}"/>
              </a:ext>
            </a:extLst>
          </p:cNvPr>
          <p:cNvSpPr>
            <a:spLocks noGrp="1"/>
          </p:cNvSpPr>
          <p:nvPr>
            <p:ph type="title"/>
          </p:nvPr>
        </p:nvSpPr>
        <p:spPr/>
        <p:txBody>
          <a:bodyPr/>
          <a:lstStyle/>
          <a:p>
            <a:pPr fontAlgn="base"/>
            <a:r>
              <a:rPr lang="en-GB" dirty="0"/>
              <a:t>Explaining Outliers </a:t>
            </a:r>
          </a:p>
        </p:txBody>
      </p:sp>
      <p:sp>
        <p:nvSpPr>
          <p:cNvPr id="6" name="TextBox 5">
            <a:extLst>
              <a:ext uri="{FF2B5EF4-FFF2-40B4-BE49-F238E27FC236}">
                <a16:creationId xmlns:a16="http://schemas.microsoft.com/office/drawing/2014/main" id="{4EB3382E-E080-4A68-8BF1-94FF68BF2DA7}"/>
              </a:ext>
            </a:extLst>
          </p:cNvPr>
          <p:cNvSpPr txBox="1"/>
          <p:nvPr/>
        </p:nvSpPr>
        <p:spPr>
          <a:xfrm>
            <a:off x="1104144" y="3394939"/>
            <a:ext cx="4114274" cy="3450175"/>
          </a:xfrm>
          <a:prstGeom prst="rect">
            <a:avLst/>
          </a:prstGeom>
          <a:noFill/>
        </p:spPr>
        <p:txBody>
          <a:bodyPr wrap="square" rtlCol="0">
            <a:spAutoFit/>
          </a:bodyPr>
          <a:lstStyle/>
          <a:p>
            <a:pPr marL="342900" indent="-342900" fontAlgn="base">
              <a:lnSpc>
                <a:spcPct val="90000"/>
              </a:lnSpc>
              <a:spcBef>
                <a:spcPct val="20000"/>
              </a:spcBef>
              <a:spcAft>
                <a:spcPts val="600"/>
              </a:spcAft>
              <a:buClr>
                <a:schemeClr val="accent1"/>
              </a:buClr>
              <a:buFont typeface="Arial" panose="020B0604020202020204" pitchFamily="34" charset="0"/>
              <a:buChar char="•"/>
            </a:pPr>
            <a:r>
              <a:rPr lang="en-GB" dirty="0">
                <a:solidFill>
                  <a:schemeClr val="bg1"/>
                </a:solidFill>
              </a:rPr>
              <a:t>To add colour to our plot, we simply add a new mapping to the code we had before</a:t>
            </a:r>
          </a:p>
          <a:p>
            <a:pPr fontAlgn="base">
              <a:lnSpc>
                <a:spcPct val="90000"/>
              </a:lnSpc>
              <a:spcBef>
                <a:spcPct val="20000"/>
              </a:spcBef>
              <a:spcAft>
                <a:spcPts val="600"/>
              </a:spcAft>
              <a:buClr>
                <a:schemeClr val="accent1"/>
              </a:buClr>
            </a:pPr>
            <a:endParaRPr lang="en-GB" dirty="0">
              <a:solidFill>
                <a:schemeClr val="bg1"/>
              </a:solidFill>
            </a:endParaRPr>
          </a:p>
          <a:p>
            <a:pPr marL="342900" indent="-342900" fontAlgn="base">
              <a:lnSpc>
                <a:spcPct val="90000"/>
              </a:lnSpc>
              <a:spcBef>
                <a:spcPct val="20000"/>
              </a:spcBef>
              <a:spcAft>
                <a:spcPts val="600"/>
              </a:spcAft>
              <a:buClr>
                <a:schemeClr val="accent1"/>
              </a:buClr>
              <a:buFont typeface="Arial" panose="020B0604020202020204" pitchFamily="34" charset="0"/>
              <a:buChar char="•"/>
            </a:pPr>
            <a:r>
              <a:rPr lang="en-GB" dirty="0"/>
              <a:t>It appears that the anomalous points correspond to 2-seater sports cars</a:t>
            </a:r>
          </a:p>
          <a:p>
            <a:pPr marL="342900" indent="-342900" fontAlgn="base">
              <a:lnSpc>
                <a:spcPct val="90000"/>
              </a:lnSpc>
              <a:spcBef>
                <a:spcPct val="20000"/>
              </a:spcBef>
              <a:spcAft>
                <a:spcPts val="600"/>
              </a:spcAft>
              <a:buClr>
                <a:schemeClr val="accent1"/>
              </a:buClr>
              <a:buFont typeface="Arial" panose="020B0604020202020204" pitchFamily="34" charset="0"/>
              <a:buChar char="•"/>
            </a:pPr>
            <a:endParaRPr lang="en-GB" dirty="0">
              <a:solidFill>
                <a:schemeClr val="bg1"/>
              </a:solidFill>
            </a:endParaRPr>
          </a:p>
          <a:p>
            <a:pPr marL="342900" indent="-342900" fontAlgn="base">
              <a:lnSpc>
                <a:spcPct val="90000"/>
              </a:lnSpc>
              <a:spcBef>
                <a:spcPct val="20000"/>
              </a:spcBef>
              <a:spcAft>
                <a:spcPts val="600"/>
              </a:spcAft>
              <a:buClr>
                <a:schemeClr val="accent1"/>
              </a:buClr>
              <a:buFont typeface="Arial" panose="020B0604020202020204" pitchFamily="34" charset="0"/>
              <a:buChar char="•"/>
            </a:pPr>
            <a:endParaRPr lang="en-GB" sz="2400" dirty="0">
              <a:solidFill>
                <a:schemeClr val="bg1"/>
              </a:solidFill>
            </a:endParaRPr>
          </a:p>
          <a:p>
            <a:pPr marL="342900" indent="-342900" fontAlgn="base">
              <a:lnSpc>
                <a:spcPct val="90000"/>
              </a:lnSpc>
              <a:spcBef>
                <a:spcPct val="20000"/>
              </a:spcBef>
              <a:spcAft>
                <a:spcPts val="600"/>
              </a:spcAft>
              <a:buClr>
                <a:schemeClr val="accent1"/>
              </a:buClr>
              <a:buFont typeface="Arial" panose="020B0604020202020204" pitchFamily="34" charset="0"/>
              <a:buChar char="•"/>
            </a:pPr>
            <a:endParaRPr lang="en-GB" sz="2400" dirty="0">
              <a:solidFill>
                <a:schemeClr val="bg1"/>
              </a:solidFill>
            </a:endParaRPr>
          </a:p>
        </p:txBody>
      </p:sp>
      <p:sp>
        <p:nvSpPr>
          <p:cNvPr id="3" name="Rectangle 1">
            <a:extLst>
              <a:ext uri="{FF2B5EF4-FFF2-40B4-BE49-F238E27FC236}">
                <a16:creationId xmlns:a16="http://schemas.microsoft.com/office/drawing/2014/main" id="{EC7775B8-6F69-428D-BFE2-18ED6951D8C8}"/>
              </a:ext>
            </a:extLst>
          </p:cNvPr>
          <p:cNvSpPr>
            <a:spLocks noChangeArrowheads="1"/>
          </p:cNvSpPr>
          <p:nvPr/>
        </p:nvSpPr>
        <p:spPr bwMode="auto">
          <a:xfrm>
            <a:off x="0" y="-170549"/>
            <a:ext cx="65" cy="3410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 name="Picture 3">
            <a:extLst>
              <a:ext uri="{FF2B5EF4-FFF2-40B4-BE49-F238E27FC236}">
                <a16:creationId xmlns:a16="http://schemas.microsoft.com/office/drawing/2014/main" id="{08FCA712-79D1-4E88-8047-0685157E4666}"/>
              </a:ext>
            </a:extLst>
          </p:cNvPr>
          <p:cNvPicPr>
            <a:picLocks noChangeAspect="1"/>
          </p:cNvPicPr>
          <p:nvPr/>
        </p:nvPicPr>
        <p:blipFill>
          <a:blip r:embed="rId3"/>
          <a:stretch>
            <a:fillRect/>
          </a:stretch>
        </p:blipFill>
        <p:spPr>
          <a:xfrm>
            <a:off x="4468629" y="2068040"/>
            <a:ext cx="7553325" cy="695325"/>
          </a:xfrm>
          <a:prstGeom prst="rect">
            <a:avLst/>
          </a:prstGeom>
        </p:spPr>
      </p:pic>
      <p:pic>
        <p:nvPicPr>
          <p:cNvPr id="8" name="Picture 7">
            <a:extLst>
              <a:ext uri="{FF2B5EF4-FFF2-40B4-BE49-F238E27FC236}">
                <a16:creationId xmlns:a16="http://schemas.microsoft.com/office/drawing/2014/main" id="{5C093F48-69AC-42EC-916D-9DB6E7878B89}"/>
              </a:ext>
            </a:extLst>
          </p:cNvPr>
          <p:cNvPicPr>
            <a:picLocks noChangeAspect="1"/>
          </p:cNvPicPr>
          <p:nvPr/>
        </p:nvPicPr>
        <p:blipFill>
          <a:blip r:embed="rId4"/>
          <a:stretch>
            <a:fillRect/>
          </a:stretch>
        </p:blipFill>
        <p:spPr>
          <a:xfrm>
            <a:off x="6075663" y="2793661"/>
            <a:ext cx="6116337" cy="3791118"/>
          </a:xfrm>
          <a:prstGeom prst="rect">
            <a:avLst/>
          </a:prstGeom>
        </p:spPr>
      </p:pic>
    </p:spTree>
    <p:extLst>
      <p:ext uri="{BB962C8B-B14F-4D97-AF65-F5344CB8AC3E}">
        <p14:creationId xmlns:p14="http://schemas.microsoft.com/office/powerpoint/2010/main" val="330057213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0C968-4CA2-40A0-8181-9A5DED9D6290}"/>
              </a:ext>
            </a:extLst>
          </p:cNvPr>
          <p:cNvSpPr>
            <a:spLocks noGrp="1"/>
          </p:cNvSpPr>
          <p:nvPr>
            <p:ph type="ctrTitle"/>
          </p:nvPr>
        </p:nvSpPr>
        <p:spPr/>
        <p:txBody>
          <a:bodyPr/>
          <a:lstStyle/>
          <a:p>
            <a:r>
              <a:rPr lang="en-GB" sz="9600" dirty="0"/>
              <a:t>More Aesthetics </a:t>
            </a:r>
            <a:endParaRPr lang="en-GB" dirty="0"/>
          </a:p>
        </p:txBody>
      </p:sp>
      <p:sp>
        <p:nvSpPr>
          <p:cNvPr id="3" name="Subtitle 2">
            <a:extLst>
              <a:ext uri="{FF2B5EF4-FFF2-40B4-BE49-F238E27FC236}">
                <a16:creationId xmlns:a16="http://schemas.microsoft.com/office/drawing/2014/main" id="{D3B5A14F-5C33-4D97-A6A9-69F67AE355DE}"/>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122149483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2AD28-393B-4D28-8EE7-FB7242E55B8C}"/>
              </a:ext>
            </a:extLst>
          </p:cNvPr>
          <p:cNvSpPr>
            <a:spLocks noGrp="1"/>
          </p:cNvSpPr>
          <p:nvPr>
            <p:ph type="title"/>
          </p:nvPr>
        </p:nvSpPr>
        <p:spPr/>
        <p:txBody>
          <a:bodyPr/>
          <a:lstStyle/>
          <a:p>
            <a:pPr fontAlgn="base"/>
            <a:r>
              <a:rPr lang="en-GB" dirty="0"/>
              <a:t>More Aesthetics </a:t>
            </a:r>
          </a:p>
        </p:txBody>
      </p:sp>
      <p:sp>
        <p:nvSpPr>
          <p:cNvPr id="6" name="TextBox 5">
            <a:extLst>
              <a:ext uri="{FF2B5EF4-FFF2-40B4-BE49-F238E27FC236}">
                <a16:creationId xmlns:a16="http://schemas.microsoft.com/office/drawing/2014/main" id="{4EB3382E-E080-4A68-8BF1-94FF68BF2DA7}"/>
              </a:ext>
            </a:extLst>
          </p:cNvPr>
          <p:cNvSpPr txBox="1"/>
          <p:nvPr/>
        </p:nvSpPr>
        <p:spPr>
          <a:xfrm>
            <a:off x="1553261" y="3091075"/>
            <a:ext cx="9547894" cy="2279470"/>
          </a:xfrm>
          <a:prstGeom prst="rect">
            <a:avLst/>
          </a:prstGeom>
          <a:noFill/>
        </p:spPr>
        <p:txBody>
          <a:bodyPr wrap="square" rtlCol="0">
            <a:spAutoFit/>
          </a:bodyPr>
          <a:lstStyle/>
          <a:p>
            <a:pPr marL="342900" marR="0" lvl="0" indent="-342900" algn="l" defTabSz="457200" rtl="0" eaLnBrk="1" fontAlgn="base" latinLnBrk="0" hangingPunct="1">
              <a:lnSpc>
                <a:spcPct val="90000"/>
              </a:lnSpc>
              <a:spcBef>
                <a:spcPct val="20000"/>
              </a:spcBef>
              <a:spcAft>
                <a:spcPts val="600"/>
              </a:spcAft>
              <a:buClr>
                <a:srgbClr val="00B0F0"/>
              </a:buClr>
              <a:buSzTx/>
              <a:buFont typeface="Arial" panose="020B0604020202020204" pitchFamily="34" charset="0"/>
              <a:buChar char="•"/>
              <a:tabLst/>
              <a:defRPr/>
            </a:pPr>
            <a:r>
              <a:rPr kumimoji="0" lang="en-GB" sz="1600" b="0" i="0" u="none" strike="noStrike" kern="1200" cap="none" spc="0" normalizeH="0" baseline="0" noProof="0" dirty="0">
                <a:ln>
                  <a:noFill/>
                </a:ln>
                <a:solidFill>
                  <a:srgbClr val="000000"/>
                </a:solidFill>
                <a:effectLst/>
                <a:uLnTx/>
                <a:uFillTx/>
                <a:latin typeface="Century Gothic" panose="020B0502020202020204"/>
                <a:ea typeface="+mn-ea"/>
                <a:cs typeface="+mn-cs"/>
              </a:rPr>
              <a:t>The point geometry can accept a wide range of aesthetics including:</a:t>
            </a:r>
          </a:p>
          <a:p>
            <a:pPr marL="800100" marR="0" lvl="1" indent="-342900" algn="l" defTabSz="457200" rtl="0" eaLnBrk="1" fontAlgn="base" latinLnBrk="0" hangingPunct="1">
              <a:lnSpc>
                <a:spcPct val="90000"/>
              </a:lnSpc>
              <a:spcBef>
                <a:spcPct val="20000"/>
              </a:spcBef>
              <a:spcAft>
                <a:spcPts val="600"/>
              </a:spcAft>
              <a:buClr>
                <a:srgbClr val="00B0F0"/>
              </a:buClr>
              <a:buSzTx/>
              <a:buFont typeface="Wingdings" panose="05000000000000000000" pitchFamily="2" charset="2"/>
              <a:buChar char="q"/>
              <a:tabLst/>
              <a:defRPr/>
            </a:pPr>
            <a:r>
              <a:rPr kumimoji="0" lang="en-GB" sz="1600" b="1" i="0" u="none" strike="noStrike" kern="1200" cap="none" spc="0" normalizeH="0" baseline="0" noProof="0" dirty="0">
                <a:ln>
                  <a:noFill/>
                </a:ln>
                <a:solidFill>
                  <a:srgbClr val="00B0F0"/>
                </a:solidFill>
                <a:effectLst/>
                <a:uLnTx/>
                <a:uFillTx/>
                <a:latin typeface="Courier New" panose="02070309020205020404" pitchFamily="49" charset="0"/>
                <a:ea typeface="+mn-ea"/>
                <a:cs typeface="Courier New" panose="02070309020205020404" pitchFamily="49" charset="0"/>
              </a:rPr>
              <a:t>size</a:t>
            </a:r>
            <a:r>
              <a:rPr kumimoji="0" lang="en-GB" sz="1600" b="0" i="0" u="none" strike="noStrike" kern="1200" cap="none" spc="0" normalizeH="0" baseline="0" noProof="0" dirty="0">
                <a:ln>
                  <a:noFill/>
                </a:ln>
                <a:solidFill>
                  <a:srgbClr val="000000"/>
                </a:solidFill>
                <a:effectLst/>
                <a:uLnTx/>
                <a:uFillTx/>
                <a:latin typeface="Century Gothic" panose="020B0502020202020204"/>
                <a:ea typeface="+mn-ea"/>
                <a:cs typeface="+mn-cs"/>
              </a:rPr>
              <a:t> - the size of each point</a:t>
            </a:r>
          </a:p>
          <a:p>
            <a:pPr marL="800100" marR="0" lvl="1" indent="-342900" algn="l" defTabSz="457200" rtl="0" eaLnBrk="1" fontAlgn="base" latinLnBrk="0" hangingPunct="1">
              <a:lnSpc>
                <a:spcPct val="90000"/>
              </a:lnSpc>
              <a:spcBef>
                <a:spcPct val="20000"/>
              </a:spcBef>
              <a:spcAft>
                <a:spcPts val="600"/>
              </a:spcAft>
              <a:buClr>
                <a:srgbClr val="00B0F0"/>
              </a:buClr>
              <a:buSzTx/>
              <a:buFont typeface="Wingdings" panose="05000000000000000000" pitchFamily="2" charset="2"/>
              <a:buChar char="q"/>
              <a:tabLst/>
              <a:defRPr/>
            </a:pPr>
            <a:r>
              <a:rPr kumimoji="0" lang="en-GB" sz="1600" b="1" i="0" u="none" strike="noStrike" kern="1200" cap="none" spc="0" normalizeH="0" baseline="0" noProof="0" dirty="0">
                <a:ln>
                  <a:noFill/>
                </a:ln>
                <a:solidFill>
                  <a:srgbClr val="00B0F0"/>
                </a:solidFill>
                <a:effectLst/>
                <a:uLnTx/>
                <a:uFillTx/>
                <a:latin typeface="Courier New" panose="02070309020205020404" pitchFamily="49" charset="0"/>
                <a:ea typeface="+mn-ea"/>
                <a:cs typeface="Courier New" panose="02070309020205020404" pitchFamily="49" charset="0"/>
              </a:rPr>
              <a:t>alpha</a:t>
            </a:r>
            <a:r>
              <a:rPr kumimoji="0" lang="en-GB" sz="1600" b="0" i="0" u="none" strike="noStrike" kern="1200" cap="none" spc="0" normalizeH="0" baseline="0" noProof="0" dirty="0">
                <a:ln>
                  <a:noFill/>
                </a:ln>
                <a:solidFill>
                  <a:srgbClr val="000000"/>
                </a:solidFill>
                <a:effectLst/>
                <a:uLnTx/>
                <a:uFillTx/>
                <a:latin typeface="Century Gothic" panose="020B0502020202020204"/>
                <a:ea typeface="+mn-ea"/>
                <a:cs typeface="+mn-cs"/>
              </a:rPr>
              <a:t> - the transparency of each point</a:t>
            </a:r>
          </a:p>
          <a:p>
            <a:pPr marL="800100" marR="0" lvl="1" indent="-342900" algn="l" defTabSz="457200" rtl="0" eaLnBrk="1" fontAlgn="base" latinLnBrk="0" hangingPunct="1">
              <a:lnSpc>
                <a:spcPct val="90000"/>
              </a:lnSpc>
              <a:spcBef>
                <a:spcPct val="20000"/>
              </a:spcBef>
              <a:spcAft>
                <a:spcPts val="600"/>
              </a:spcAft>
              <a:buClr>
                <a:srgbClr val="00B0F0"/>
              </a:buClr>
              <a:buSzTx/>
              <a:buFont typeface="Wingdings" panose="05000000000000000000" pitchFamily="2" charset="2"/>
              <a:buChar char="q"/>
              <a:tabLst/>
              <a:defRPr/>
            </a:pPr>
            <a:r>
              <a:rPr kumimoji="0" lang="en-GB" sz="1600" b="1" i="0" u="none" strike="noStrike" kern="1200" cap="none" spc="0" normalizeH="0" baseline="0" noProof="0" dirty="0">
                <a:ln>
                  <a:noFill/>
                </a:ln>
                <a:solidFill>
                  <a:srgbClr val="00B0F0"/>
                </a:solidFill>
                <a:effectLst/>
                <a:uLnTx/>
                <a:uFillTx/>
                <a:latin typeface="Courier New" panose="02070309020205020404" pitchFamily="49" charset="0"/>
                <a:ea typeface="+mn-ea"/>
                <a:cs typeface="Courier New" panose="02070309020205020404" pitchFamily="49" charset="0"/>
              </a:rPr>
              <a:t>shape</a:t>
            </a:r>
            <a:r>
              <a:rPr kumimoji="0" lang="en-GB" sz="1600" b="0" i="0" u="none" strike="noStrike" kern="1200" cap="none" spc="0" normalizeH="0" baseline="0" noProof="0" dirty="0">
                <a:ln>
                  <a:noFill/>
                </a:ln>
                <a:solidFill>
                  <a:srgbClr val="000000"/>
                </a:solidFill>
                <a:effectLst/>
                <a:uLnTx/>
                <a:uFillTx/>
                <a:latin typeface="Century Gothic" panose="020B0502020202020204"/>
                <a:ea typeface="+mn-ea"/>
                <a:cs typeface="+mn-cs"/>
              </a:rPr>
              <a:t> - the shape of the plotting character for each point</a:t>
            </a:r>
          </a:p>
          <a:p>
            <a:pPr marL="800100" marR="0" lvl="1" indent="-342900" algn="l" defTabSz="457200" rtl="0" eaLnBrk="1" fontAlgn="base" latinLnBrk="0" hangingPunct="1">
              <a:lnSpc>
                <a:spcPct val="90000"/>
              </a:lnSpc>
              <a:spcBef>
                <a:spcPct val="20000"/>
              </a:spcBef>
              <a:spcAft>
                <a:spcPts val="600"/>
              </a:spcAft>
              <a:buClr>
                <a:srgbClr val="00B0F0"/>
              </a:buClr>
              <a:buSzTx/>
              <a:buFont typeface="Wingdings" panose="05000000000000000000" pitchFamily="2" charset="2"/>
              <a:buChar char="q"/>
              <a:tabLst/>
              <a:defRPr/>
            </a:pPr>
            <a:endParaRPr kumimoji="0" lang="en-GB" sz="1600" b="0" i="0" u="none" strike="noStrike" kern="1200" cap="none" spc="0" normalizeH="0" baseline="0" noProof="0" dirty="0">
              <a:ln>
                <a:noFill/>
              </a:ln>
              <a:solidFill>
                <a:srgbClr val="000000"/>
              </a:solidFill>
              <a:effectLst/>
              <a:uLnTx/>
              <a:uFillTx/>
              <a:latin typeface="Century Gothic" panose="020B0502020202020204"/>
              <a:ea typeface="+mn-ea"/>
              <a:cs typeface="+mn-cs"/>
            </a:endParaRPr>
          </a:p>
          <a:p>
            <a:pPr marL="342900" marR="0" lvl="0" indent="-342900" algn="l" defTabSz="457200" rtl="0" eaLnBrk="1" fontAlgn="base" latinLnBrk="0" hangingPunct="1">
              <a:lnSpc>
                <a:spcPct val="90000"/>
              </a:lnSpc>
              <a:spcBef>
                <a:spcPct val="20000"/>
              </a:spcBef>
              <a:spcAft>
                <a:spcPts val="600"/>
              </a:spcAft>
              <a:buClr>
                <a:srgbClr val="00B0F0"/>
              </a:buClr>
              <a:buSzTx/>
              <a:buFont typeface="Arial" panose="020B0604020202020204" pitchFamily="34" charset="0"/>
              <a:buChar char="•"/>
              <a:tabLst/>
              <a:defRPr/>
            </a:pPr>
            <a:r>
              <a:rPr kumimoji="0" lang="en-GB" sz="1600" b="0" i="0" u="none" strike="noStrike" kern="1200" cap="none" spc="0" normalizeH="0" baseline="0" noProof="0" dirty="0">
                <a:ln>
                  <a:noFill/>
                </a:ln>
                <a:solidFill>
                  <a:srgbClr val="000000"/>
                </a:solidFill>
                <a:effectLst/>
                <a:uLnTx/>
                <a:uFillTx/>
                <a:latin typeface="Century Gothic" panose="020B0502020202020204"/>
                <a:ea typeface="+mn-ea"/>
                <a:cs typeface="+mn-cs"/>
              </a:rPr>
              <a:t>Depending on what type of data you are using (</a:t>
            </a:r>
            <a:r>
              <a:rPr kumimoji="0" lang="en-GB" sz="1600" b="1" i="0" u="none" strike="noStrike" kern="1200" cap="none" spc="0" normalizeH="0" baseline="0" noProof="0" dirty="0">
                <a:ln>
                  <a:noFill/>
                </a:ln>
                <a:solidFill>
                  <a:srgbClr val="00B0F0"/>
                </a:solidFill>
                <a:effectLst/>
                <a:uLnTx/>
                <a:uFillTx/>
                <a:latin typeface="Courier New" panose="02070309020205020404" pitchFamily="49" charset="0"/>
                <a:ea typeface="+mn-ea"/>
                <a:cs typeface="Courier New" panose="02070309020205020404" pitchFamily="49" charset="0"/>
              </a:rPr>
              <a:t>continuous</a:t>
            </a:r>
            <a:r>
              <a:rPr kumimoji="0" lang="en-GB" sz="1600" b="0" i="0" u="none" strike="noStrike" kern="1200" cap="none" spc="0" normalizeH="0" baseline="0" noProof="0" dirty="0">
                <a:ln>
                  <a:noFill/>
                </a:ln>
                <a:solidFill>
                  <a:srgbClr val="000000"/>
                </a:solidFill>
                <a:effectLst/>
                <a:uLnTx/>
                <a:uFillTx/>
                <a:latin typeface="Century Gothic" panose="020B0502020202020204"/>
                <a:ea typeface="+mn-ea"/>
                <a:cs typeface="+mn-cs"/>
              </a:rPr>
              <a:t>, </a:t>
            </a:r>
            <a:r>
              <a:rPr kumimoji="0" lang="en-GB" sz="1600" b="1" i="0" u="none" strike="noStrike" kern="1200" cap="none" spc="0" normalizeH="0" baseline="0" noProof="0" dirty="0">
                <a:ln>
                  <a:noFill/>
                </a:ln>
                <a:solidFill>
                  <a:srgbClr val="00B0F0"/>
                </a:solidFill>
                <a:effectLst/>
                <a:uLnTx/>
                <a:uFillTx/>
                <a:latin typeface="Courier New" panose="02070309020205020404" pitchFamily="49" charset="0"/>
                <a:ea typeface="+mn-ea"/>
                <a:cs typeface="Courier New" panose="02070309020205020404" pitchFamily="49" charset="0"/>
              </a:rPr>
              <a:t>discrete</a:t>
            </a:r>
            <a:r>
              <a:rPr kumimoji="0" lang="en-GB" sz="1600" b="0" i="0" u="none" strike="noStrike" kern="1200" cap="none" spc="0" normalizeH="0" baseline="0" noProof="0" dirty="0">
                <a:ln>
                  <a:noFill/>
                </a:ln>
                <a:solidFill>
                  <a:srgbClr val="000000"/>
                </a:solidFill>
                <a:effectLst/>
                <a:uLnTx/>
                <a:uFillTx/>
                <a:latin typeface="Century Gothic" panose="020B0502020202020204"/>
                <a:ea typeface="+mn-ea"/>
                <a:cs typeface="+mn-cs"/>
              </a:rPr>
              <a:t>, </a:t>
            </a:r>
            <a:r>
              <a:rPr kumimoji="0" lang="en-GB" sz="1600" b="1" i="0" u="none" strike="noStrike" kern="1200" cap="none" spc="0" normalizeH="0" baseline="0" noProof="0" dirty="0">
                <a:ln>
                  <a:noFill/>
                </a:ln>
                <a:solidFill>
                  <a:srgbClr val="00B0F0"/>
                </a:solidFill>
                <a:effectLst/>
                <a:uLnTx/>
                <a:uFillTx/>
                <a:latin typeface="Courier New" panose="02070309020205020404" pitchFamily="49" charset="0"/>
                <a:ea typeface="+mn-ea"/>
                <a:cs typeface="Courier New" panose="02070309020205020404" pitchFamily="49" charset="0"/>
              </a:rPr>
              <a:t>categorical</a:t>
            </a:r>
            <a:r>
              <a:rPr kumimoji="0" lang="en-GB" sz="1600" b="0" i="0" u="none" strike="noStrike" kern="1200" cap="none" spc="0" normalizeH="0" baseline="0" noProof="0" dirty="0">
                <a:ln>
                  <a:noFill/>
                </a:ln>
                <a:solidFill>
                  <a:srgbClr val="000000"/>
                </a:solidFill>
                <a:effectLst/>
                <a:uLnTx/>
                <a:uFillTx/>
                <a:latin typeface="Century Gothic" panose="020B0502020202020204"/>
                <a:ea typeface="+mn-ea"/>
                <a:cs typeface="+mn-cs"/>
              </a:rPr>
              <a:t>, etc.) certain </a:t>
            </a:r>
            <a:r>
              <a:rPr kumimoji="0" lang="en-GB" sz="1600" b="1" i="0" u="none" strike="noStrike" kern="1200" cap="none" spc="0" normalizeH="0" baseline="0" noProof="0" dirty="0">
                <a:ln>
                  <a:noFill/>
                </a:ln>
                <a:solidFill>
                  <a:srgbClr val="00B0F0"/>
                </a:solidFill>
                <a:effectLst/>
                <a:uLnTx/>
                <a:uFillTx/>
                <a:latin typeface="Courier New" panose="02070309020205020404" pitchFamily="49" charset="0"/>
                <a:ea typeface="+mn-ea"/>
                <a:cs typeface="Courier New" panose="02070309020205020404" pitchFamily="49" charset="0"/>
              </a:rPr>
              <a:t>mappings</a:t>
            </a:r>
            <a:r>
              <a:rPr kumimoji="0" lang="en-GB" sz="1600" b="0" i="0" u="none" strike="noStrike" kern="1200" cap="none" spc="0" normalizeH="0" baseline="0" noProof="0" dirty="0">
                <a:ln>
                  <a:noFill/>
                </a:ln>
                <a:solidFill>
                  <a:srgbClr val="000000"/>
                </a:solidFill>
                <a:effectLst/>
                <a:uLnTx/>
                <a:uFillTx/>
                <a:latin typeface="Century Gothic" panose="020B0502020202020204"/>
                <a:ea typeface="+mn-ea"/>
                <a:cs typeface="+mn-cs"/>
              </a:rPr>
              <a:t> will be more appropriate</a:t>
            </a:r>
          </a:p>
        </p:txBody>
      </p:sp>
      <p:sp>
        <p:nvSpPr>
          <p:cNvPr id="3" name="Rectangle 1">
            <a:extLst>
              <a:ext uri="{FF2B5EF4-FFF2-40B4-BE49-F238E27FC236}">
                <a16:creationId xmlns:a16="http://schemas.microsoft.com/office/drawing/2014/main" id="{EC7775B8-6F69-428D-BFE2-18ED6951D8C8}"/>
              </a:ext>
            </a:extLst>
          </p:cNvPr>
          <p:cNvSpPr>
            <a:spLocks noChangeArrowheads="1"/>
          </p:cNvSpPr>
          <p:nvPr/>
        </p:nvSpPr>
        <p:spPr bwMode="auto">
          <a:xfrm>
            <a:off x="0" y="-170549"/>
            <a:ext cx="65" cy="3410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89865064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2AD28-393B-4D28-8EE7-FB7242E55B8C}"/>
              </a:ext>
            </a:extLst>
          </p:cNvPr>
          <p:cNvSpPr>
            <a:spLocks noGrp="1"/>
          </p:cNvSpPr>
          <p:nvPr>
            <p:ph type="title"/>
          </p:nvPr>
        </p:nvSpPr>
        <p:spPr/>
        <p:txBody>
          <a:bodyPr/>
          <a:lstStyle/>
          <a:p>
            <a:pPr fontAlgn="base"/>
            <a:r>
              <a:rPr lang="en-GB"/>
              <a:t>Exercises to try </a:t>
            </a:r>
            <a:endParaRPr lang="en-GB" dirty="0"/>
          </a:p>
        </p:txBody>
      </p:sp>
      <p:sp>
        <p:nvSpPr>
          <p:cNvPr id="3" name="Rectangle 1">
            <a:extLst>
              <a:ext uri="{FF2B5EF4-FFF2-40B4-BE49-F238E27FC236}">
                <a16:creationId xmlns:a16="http://schemas.microsoft.com/office/drawing/2014/main" id="{EC7775B8-6F69-428D-BFE2-18ED6951D8C8}"/>
              </a:ext>
            </a:extLst>
          </p:cNvPr>
          <p:cNvSpPr>
            <a:spLocks noChangeArrowheads="1"/>
          </p:cNvSpPr>
          <p:nvPr/>
        </p:nvSpPr>
        <p:spPr bwMode="auto">
          <a:xfrm>
            <a:off x="0" y="-170549"/>
            <a:ext cx="65" cy="3410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p:txBody>
      </p:sp>
      <p:sp>
        <p:nvSpPr>
          <p:cNvPr id="5" name="Rectangle 4">
            <a:extLst>
              <a:ext uri="{FF2B5EF4-FFF2-40B4-BE49-F238E27FC236}">
                <a16:creationId xmlns:a16="http://schemas.microsoft.com/office/drawing/2014/main" id="{F3B78790-7962-4265-86A5-9206056C8A94}"/>
              </a:ext>
            </a:extLst>
          </p:cNvPr>
          <p:cNvSpPr/>
          <p:nvPr/>
        </p:nvSpPr>
        <p:spPr>
          <a:xfrm>
            <a:off x="529142" y="2709729"/>
            <a:ext cx="5891536" cy="2483757"/>
          </a:xfrm>
          <a:prstGeom prst="rect">
            <a:avLst/>
          </a:prstGeom>
        </p:spPr>
        <p:txBody>
          <a:bodyPr wrap="square">
            <a:spAutoFit/>
          </a:bodyPr>
          <a:lstStyle/>
          <a:p>
            <a:pPr marL="457200" marR="0" lvl="0" indent="-457200" algn="l" defTabSz="457200" rtl="0" eaLnBrk="1" fontAlgn="base" latinLnBrk="0" hangingPunct="1">
              <a:lnSpc>
                <a:spcPct val="90000"/>
              </a:lnSpc>
              <a:spcBef>
                <a:spcPct val="20000"/>
              </a:spcBef>
              <a:spcAft>
                <a:spcPts val="600"/>
              </a:spcAft>
              <a:buClr>
                <a:srgbClr val="74A5F4"/>
              </a:buClr>
              <a:buSzTx/>
              <a:buFontTx/>
              <a:buAutoNum type="arabicParenR"/>
              <a:tabLst/>
              <a:defRPr/>
            </a:pPr>
            <a:r>
              <a:rPr kumimoji="0" lang="en-GB" sz="1800" b="0" i="0" u="none" strike="noStrike" kern="1200" cap="none" spc="0" normalizeH="0" baseline="0" noProof="0" dirty="0">
                <a:ln>
                  <a:noFill/>
                </a:ln>
                <a:solidFill>
                  <a:srgbClr val="000000"/>
                </a:solidFill>
                <a:effectLst/>
                <a:uLnTx/>
                <a:uFillTx/>
                <a:latin typeface="Century Gothic" panose="020B0502020202020204"/>
                <a:ea typeface="+mn-ea"/>
                <a:cs typeface="+mn-cs"/>
              </a:rPr>
              <a:t>Recreate the following graph with </a:t>
            </a:r>
            <a:r>
              <a:rPr kumimoji="0" lang="en-GB" sz="1800" b="1" i="0" u="none" strike="noStrike" kern="1200" cap="none" spc="0" normalizeH="0" baseline="0" noProof="0" dirty="0" err="1">
                <a:ln>
                  <a:noFill/>
                </a:ln>
                <a:solidFill>
                  <a:srgbClr val="00B0F0"/>
                </a:solidFill>
                <a:effectLst/>
                <a:uLnTx/>
                <a:uFillTx/>
                <a:latin typeface="Courier New" panose="02070309020205020404" pitchFamily="49" charset="0"/>
                <a:ea typeface="+mn-ea"/>
                <a:cs typeface="Courier New" panose="02070309020205020404" pitchFamily="49" charset="0"/>
              </a:rPr>
              <a:t>cyl</a:t>
            </a:r>
            <a:r>
              <a:rPr kumimoji="0" lang="en-GB" sz="1800" b="0" i="0" u="none" strike="noStrike" kern="1200" cap="none" spc="0" normalizeH="0" baseline="0" noProof="0" dirty="0">
                <a:ln>
                  <a:noFill/>
                </a:ln>
                <a:solidFill>
                  <a:srgbClr val="000000"/>
                </a:solidFill>
                <a:effectLst/>
                <a:uLnTx/>
                <a:uFillTx/>
                <a:latin typeface="Century Gothic" panose="020B0502020202020204"/>
                <a:ea typeface="+mn-ea"/>
                <a:cs typeface="+mn-cs"/>
              </a:rPr>
              <a:t> on the x axis and </a:t>
            </a:r>
            <a:r>
              <a:rPr kumimoji="0" lang="en-GB" sz="1800" b="1" i="0" u="none" strike="noStrike" kern="1200" cap="none" spc="0" normalizeH="0" baseline="0" noProof="0" dirty="0" err="1">
                <a:ln>
                  <a:noFill/>
                </a:ln>
                <a:solidFill>
                  <a:srgbClr val="00B0F0"/>
                </a:solidFill>
                <a:effectLst/>
                <a:uLnTx/>
                <a:uFillTx/>
                <a:latin typeface="Courier New" panose="02070309020205020404" pitchFamily="49" charset="0"/>
                <a:ea typeface="+mn-ea"/>
                <a:cs typeface="Courier New" panose="02070309020205020404" pitchFamily="49" charset="0"/>
              </a:rPr>
              <a:t>cty</a:t>
            </a:r>
            <a:r>
              <a:rPr kumimoji="0" lang="en-GB" sz="1800" b="0" i="0" u="none" strike="noStrike" kern="1200" cap="none" spc="0" normalizeH="0" baseline="0" noProof="0" dirty="0">
                <a:ln>
                  <a:noFill/>
                </a:ln>
                <a:solidFill>
                  <a:srgbClr val="000000"/>
                </a:solidFill>
                <a:effectLst/>
                <a:uLnTx/>
                <a:uFillTx/>
                <a:latin typeface="Century Gothic" panose="020B0502020202020204"/>
                <a:ea typeface="+mn-ea"/>
                <a:cs typeface="+mn-cs"/>
              </a:rPr>
              <a:t> on the y and colour by </a:t>
            </a:r>
            <a:r>
              <a:rPr kumimoji="0" lang="en-GB" sz="1800" b="1" i="0" u="none" strike="noStrike" kern="1200" cap="none" spc="0" normalizeH="0" baseline="0" noProof="0" dirty="0">
                <a:ln>
                  <a:noFill/>
                </a:ln>
                <a:solidFill>
                  <a:srgbClr val="00B0F0"/>
                </a:solidFill>
                <a:effectLst/>
                <a:uLnTx/>
                <a:uFillTx/>
                <a:latin typeface="Courier New" panose="02070309020205020404" pitchFamily="49" charset="0"/>
                <a:ea typeface="+mn-ea"/>
                <a:cs typeface="Courier New" panose="02070309020205020404" pitchFamily="49" charset="0"/>
              </a:rPr>
              <a:t>manufacturer</a:t>
            </a:r>
            <a:r>
              <a:rPr kumimoji="0" lang="en-GB" sz="1800" b="0" i="0" u="none" strike="noStrike" kern="1200" cap="none" spc="0" normalizeH="0" baseline="0" noProof="0" dirty="0">
                <a:ln>
                  <a:noFill/>
                </a:ln>
                <a:solidFill>
                  <a:srgbClr val="000000"/>
                </a:solidFill>
                <a:effectLst/>
                <a:uLnTx/>
                <a:uFillTx/>
                <a:latin typeface="Century Gothic" panose="020B0502020202020204"/>
                <a:ea typeface="+mn-ea"/>
                <a:cs typeface="+mn-cs"/>
              </a:rPr>
              <a:t>  </a:t>
            </a:r>
          </a:p>
          <a:p>
            <a:pPr marL="457200" marR="0" lvl="0" indent="-457200" algn="l" defTabSz="457200" rtl="0" eaLnBrk="1" fontAlgn="base" latinLnBrk="0" hangingPunct="1">
              <a:lnSpc>
                <a:spcPct val="90000"/>
              </a:lnSpc>
              <a:spcBef>
                <a:spcPct val="20000"/>
              </a:spcBef>
              <a:spcAft>
                <a:spcPts val="600"/>
              </a:spcAft>
              <a:buClr>
                <a:srgbClr val="74A5F4"/>
              </a:buClr>
              <a:buSzTx/>
              <a:buFontTx/>
              <a:buAutoNum type="arabicParenR"/>
              <a:tabLst/>
              <a:defRPr/>
            </a:pPr>
            <a:endParaRPr kumimoji="0" lang="en-GB" sz="1800" b="0" i="0" u="none" strike="noStrike" kern="1200" cap="none" spc="0" normalizeH="0" baseline="0" noProof="0" dirty="0">
              <a:ln>
                <a:noFill/>
              </a:ln>
              <a:solidFill>
                <a:srgbClr val="000000"/>
              </a:solidFill>
              <a:effectLst/>
              <a:uLnTx/>
              <a:uFillTx/>
              <a:latin typeface="Century Gothic" panose="020B0502020202020204"/>
              <a:ea typeface="+mn-ea"/>
              <a:cs typeface="+mn-cs"/>
            </a:endParaRPr>
          </a:p>
          <a:p>
            <a:pPr marL="457200" lvl="0" indent="-457200" fontAlgn="base">
              <a:lnSpc>
                <a:spcPct val="90000"/>
              </a:lnSpc>
              <a:spcBef>
                <a:spcPct val="20000"/>
              </a:spcBef>
              <a:spcAft>
                <a:spcPts val="600"/>
              </a:spcAft>
              <a:buClr>
                <a:srgbClr val="74A5F4"/>
              </a:buClr>
              <a:buFontTx/>
              <a:buAutoNum type="arabicParenR"/>
              <a:defRPr/>
            </a:pPr>
            <a:r>
              <a:rPr lang="en-GB" dirty="0">
                <a:solidFill>
                  <a:srgbClr val="000000"/>
                </a:solidFill>
                <a:latin typeface="Century Gothic" panose="020B0502020202020204"/>
              </a:rPr>
              <a:t> Execute the following code bellow </a:t>
            </a:r>
            <a:r>
              <a:rPr lang="en-GB" dirty="0">
                <a:solidFill>
                  <a:srgbClr val="000000"/>
                </a:solidFill>
              </a:rPr>
              <a:t>what do you think will happen by putting </a:t>
            </a:r>
            <a:r>
              <a:rPr lang="en-GB" b="1" dirty="0">
                <a:solidFill>
                  <a:srgbClr val="00B0F0"/>
                </a:solidFill>
                <a:latin typeface="Courier New" panose="02070309020205020404" pitchFamily="49" charset="0"/>
                <a:cs typeface="Courier New" panose="02070309020205020404" pitchFamily="49" charset="0"/>
              </a:rPr>
              <a:t>colour = ‘orange’ </a:t>
            </a:r>
            <a:r>
              <a:rPr lang="en-GB" dirty="0">
                <a:solidFill>
                  <a:srgbClr val="000000"/>
                </a:solidFill>
              </a:rPr>
              <a:t>outside of the </a:t>
            </a:r>
            <a:r>
              <a:rPr lang="en-GB" b="1" dirty="0" err="1">
                <a:solidFill>
                  <a:srgbClr val="00B0F0"/>
                </a:solidFill>
                <a:latin typeface="Courier New" panose="02070309020205020404" pitchFamily="49" charset="0"/>
                <a:cs typeface="Courier New" panose="02070309020205020404" pitchFamily="49" charset="0"/>
              </a:rPr>
              <a:t>aes</a:t>
            </a:r>
            <a:r>
              <a:rPr lang="en-GB" b="1" dirty="0">
                <a:solidFill>
                  <a:srgbClr val="00B0F0"/>
                </a:solidFill>
                <a:latin typeface="Courier New" panose="02070309020205020404" pitchFamily="49" charset="0"/>
                <a:cs typeface="Courier New" panose="02070309020205020404" pitchFamily="49" charset="0"/>
              </a:rPr>
              <a:t>()</a:t>
            </a:r>
            <a:r>
              <a:rPr lang="en-GB" dirty="0">
                <a:solidFill>
                  <a:srgbClr val="000000"/>
                </a:solidFill>
              </a:rPr>
              <a:t> ?</a:t>
            </a:r>
            <a:endParaRPr kumimoji="0" lang="en-GB" sz="1800" b="1" i="0" u="none" strike="noStrike" kern="1200" cap="none" spc="0" normalizeH="0" baseline="0" noProof="0" dirty="0">
              <a:ln>
                <a:noFill/>
              </a:ln>
              <a:solidFill>
                <a:srgbClr val="00B0F0"/>
              </a:solidFill>
              <a:effectLst/>
              <a:uLnTx/>
              <a:uFillTx/>
              <a:latin typeface="Courier New" panose="02070309020205020404" pitchFamily="49" charset="0"/>
              <a:cs typeface="Courier New" panose="02070309020205020404" pitchFamily="49" charset="0"/>
            </a:endParaRPr>
          </a:p>
          <a:p>
            <a:pPr marL="0" marR="0" lvl="0" indent="0" algn="l" defTabSz="457200" rtl="0" eaLnBrk="1" fontAlgn="base" latinLnBrk="0" hangingPunct="1">
              <a:lnSpc>
                <a:spcPct val="90000"/>
              </a:lnSpc>
              <a:spcBef>
                <a:spcPct val="20000"/>
              </a:spcBef>
              <a:spcAft>
                <a:spcPts val="600"/>
              </a:spcAft>
              <a:buClr>
                <a:srgbClr val="74A5F4"/>
              </a:buClr>
              <a:buSzTx/>
              <a:buFontTx/>
              <a:buNone/>
              <a:tabLst/>
              <a:defRPr/>
            </a:pPr>
            <a:endParaRPr kumimoji="0" lang="en-GB" sz="1800" b="0" i="0" u="none" strike="noStrike" kern="1200" cap="none" spc="0" normalizeH="0" baseline="0" noProof="0" dirty="0">
              <a:ln>
                <a:noFill/>
              </a:ln>
              <a:solidFill>
                <a:srgbClr val="000000"/>
              </a:solidFill>
              <a:effectLst/>
              <a:uLnTx/>
              <a:uFillTx/>
              <a:latin typeface="Century Gothic" panose="020B0502020202020204"/>
              <a:ea typeface="+mn-ea"/>
              <a:cs typeface="+mn-cs"/>
            </a:endParaRPr>
          </a:p>
        </p:txBody>
      </p:sp>
      <p:pic>
        <p:nvPicPr>
          <p:cNvPr id="4" name="Picture 3">
            <a:extLst>
              <a:ext uri="{FF2B5EF4-FFF2-40B4-BE49-F238E27FC236}">
                <a16:creationId xmlns:a16="http://schemas.microsoft.com/office/drawing/2014/main" id="{EC36BDD6-22C6-406D-B496-B39D6AD759ED}"/>
              </a:ext>
            </a:extLst>
          </p:cNvPr>
          <p:cNvPicPr>
            <a:picLocks noChangeAspect="1"/>
          </p:cNvPicPr>
          <p:nvPr/>
        </p:nvPicPr>
        <p:blipFill>
          <a:blip r:embed="rId2"/>
          <a:stretch>
            <a:fillRect/>
          </a:stretch>
        </p:blipFill>
        <p:spPr>
          <a:xfrm>
            <a:off x="6605233" y="2709729"/>
            <a:ext cx="5447619" cy="3517460"/>
          </a:xfrm>
          <a:prstGeom prst="rect">
            <a:avLst/>
          </a:prstGeom>
        </p:spPr>
      </p:pic>
      <p:sp>
        <p:nvSpPr>
          <p:cNvPr id="10" name="Rectangle: Rounded Corners 9">
            <a:extLst>
              <a:ext uri="{FF2B5EF4-FFF2-40B4-BE49-F238E27FC236}">
                <a16:creationId xmlns:a16="http://schemas.microsoft.com/office/drawing/2014/main" id="{03179CCA-3F43-445D-B1B1-CBE8449C518A}"/>
              </a:ext>
            </a:extLst>
          </p:cNvPr>
          <p:cNvSpPr/>
          <p:nvPr/>
        </p:nvSpPr>
        <p:spPr>
          <a:xfrm>
            <a:off x="810001" y="5267514"/>
            <a:ext cx="5891536" cy="13219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Century Gothic" panose="020B0502020202020204"/>
              <a:ea typeface="+mn-ea"/>
              <a:cs typeface="+mn-cs"/>
            </a:endParaRPr>
          </a:p>
        </p:txBody>
      </p:sp>
      <p:sp>
        <p:nvSpPr>
          <p:cNvPr id="11" name="TextBox 10">
            <a:extLst>
              <a:ext uri="{FF2B5EF4-FFF2-40B4-BE49-F238E27FC236}">
                <a16:creationId xmlns:a16="http://schemas.microsoft.com/office/drawing/2014/main" id="{F382E3BE-F238-438A-BB03-4130E5BB5362}"/>
              </a:ext>
            </a:extLst>
          </p:cNvPr>
          <p:cNvSpPr txBox="1"/>
          <p:nvPr/>
        </p:nvSpPr>
        <p:spPr>
          <a:xfrm>
            <a:off x="1253918" y="5210483"/>
            <a:ext cx="4884978" cy="1200329"/>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ourier New" panose="02070309020205020404" pitchFamily="49" charset="0"/>
              <a:ea typeface="+mn-ea"/>
              <a:cs typeface="Courier New" panose="02070309020205020404" pitchFamily="49" charset="0"/>
            </a:endParaRPr>
          </a:p>
          <a:p>
            <a:pPr lvl="0"/>
            <a:r>
              <a:rPr lang="en-GB" dirty="0" err="1">
                <a:solidFill>
                  <a:srgbClr val="FFFFFF"/>
                </a:solidFill>
                <a:latin typeface="Courier New" panose="02070309020205020404" pitchFamily="49" charset="0"/>
                <a:cs typeface="Courier New" panose="02070309020205020404" pitchFamily="49" charset="0"/>
              </a:rPr>
              <a:t>ggplot</a:t>
            </a:r>
            <a:r>
              <a:rPr lang="en-GB" dirty="0">
                <a:solidFill>
                  <a:srgbClr val="FFFFFF"/>
                </a:solidFill>
                <a:latin typeface="Courier New" panose="02070309020205020404" pitchFamily="49" charset="0"/>
                <a:cs typeface="Courier New" panose="02070309020205020404" pitchFamily="49" charset="0"/>
              </a:rPr>
              <a:t>(data= mpg) + </a:t>
            </a:r>
          </a:p>
          <a:p>
            <a:pPr lvl="0"/>
            <a:r>
              <a:rPr lang="en-GB" dirty="0">
                <a:solidFill>
                  <a:srgbClr val="FFFFFF"/>
                </a:solidFill>
                <a:latin typeface="Courier New" panose="02070309020205020404" pitchFamily="49" charset="0"/>
                <a:cs typeface="Courier New" panose="02070309020205020404" pitchFamily="49" charset="0"/>
              </a:rPr>
              <a:t>  </a:t>
            </a:r>
            <a:r>
              <a:rPr lang="en-GB" dirty="0" err="1">
                <a:solidFill>
                  <a:srgbClr val="FFFFFF"/>
                </a:solidFill>
                <a:latin typeface="Courier New" panose="02070309020205020404" pitchFamily="49" charset="0"/>
                <a:cs typeface="Courier New" panose="02070309020205020404" pitchFamily="49" charset="0"/>
              </a:rPr>
              <a:t>geom_point</a:t>
            </a:r>
            <a:r>
              <a:rPr lang="en-GB" dirty="0">
                <a:solidFill>
                  <a:srgbClr val="FFFFFF"/>
                </a:solidFill>
                <a:latin typeface="Courier New" panose="02070309020205020404" pitchFamily="49" charset="0"/>
                <a:cs typeface="Courier New" panose="02070309020205020404" pitchFamily="49" charset="0"/>
              </a:rPr>
              <a:t>(mapping = </a:t>
            </a:r>
            <a:r>
              <a:rPr lang="en-GB" dirty="0" err="1">
                <a:solidFill>
                  <a:srgbClr val="FFFFFF"/>
                </a:solidFill>
                <a:latin typeface="Courier New" panose="02070309020205020404" pitchFamily="49" charset="0"/>
                <a:cs typeface="Courier New" panose="02070309020205020404" pitchFamily="49" charset="0"/>
              </a:rPr>
              <a:t>aes</a:t>
            </a:r>
            <a:r>
              <a:rPr lang="en-GB" dirty="0">
                <a:solidFill>
                  <a:srgbClr val="FFFFFF"/>
                </a:solidFill>
                <a:latin typeface="Courier New" panose="02070309020205020404" pitchFamily="49" charset="0"/>
                <a:cs typeface="Courier New" panose="02070309020205020404" pitchFamily="49" charset="0"/>
              </a:rPr>
              <a:t>(x = </a:t>
            </a:r>
            <a:r>
              <a:rPr lang="en-GB" dirty="0" err="1">
                <a:solidFill>
                  <a:srgbClr val="FFFFFF"/>
                </a:solidFill>
                <a:latin typeface="Courier New" panose="02070309020205020404" pitchFamily="49" charset="0"/>
                <a:cs typeface="Courier New" panose="02070309020205020404" pitchFamily="49" charset="0"/>
              </a:rPr>
              <a:t>cyl</a:t>
            </a:r>
            <a:r>
              <a:rPr lang="en-GB" dirty="0">
                <a:solidFill>
                  <a:srgbClr val="FFFFFF"/>
                </a:solidFill>
                <a:latin typeface="Courier New" panose="02070309020205020404" pitchFamily="49" charset="0"/>
                <a:cs typeface="Courier New" panose="02070309020205020404" pitchFamily="49" charset="0"/>
              </a:rPr>
              <a:t>, y = </a:t>
            </a:r>
            <a:r>
              <a:rPr lang="en-GB" dirty="0" err="1">
                <a:solidFill>
                  <a:srgbClr val="FFFFFF"/>
                </a:solidFill>
                <a:latin typeface="Courier New" panose="02070309020205020404" pitchFamily="49" charset="0"/>
                <a:cs typeface="Courier New" panose="02070309020205020404" pitchFamily="49" charset="0"/>
              </a:rPr>
              <a:t>cty</a:t>
            </a:r>
            <a:r>
              <a:rPr lang="en-GB" dirty="0">
                <a:solidFill>
                  <a:srgbClr val="FFFFFF"/>
                </a:solidFill>
                <a:latin typeface="Courier New" panose="02070309020205020404" pitchFamily="49" charset="0"/>
                <a:cs typeface="Courier New" panose="02070309020205020404" pitchFamily="49" charset="0"/>
              </a:rPr>
              <a:t>), colour = 'orange') </a:t>
            </a:r>
            <a:endParaRPr kumimoji="0" lang="en-GB" sz="1800" b="0" i="0" u="none" strike="noStrike" kern="1200" cap="none" spc="0" normalizeH="0" baseline="0" noProof="0" dirty="0">
              <a:ln>
                <a:noFill/>
              </a:ln>
              <a:solidFill>
                <a:srgbClr val="FFFFFF"/>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373897231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2AD28-393B-4D28-8EE7-FB7242E55B8C}"/>
              </a:ext>
            </a:extLst>
          </p:cNvPr>
          <p:cNvSpPr>
            <a:spLocks noGrp="1"/>
          </p:cNvSpPr>
          <p:nvPr>
            <p:ph type="title"/>
          </p:nvPr>
        </p:nvSpPr>
        <p:spPr>
          <a:xfrm>
            <a:off x="810000" y="447188"/>
            <a:ext cx="10571998" cy="970450"/>
          </a:xfrm>
        </p:spPr>
        <p:txBody>
          <a:bodyPr/>
          <a:lstStyle/>
          <a:p>
            <a:pPr fontAlgn="base"/>
            <a:r>
              <a:rPr lang="en-GB"/>
              <a:t>Answers: </a:t>
            </a:r>
            <a:endParaRPr lang="en-GB" dirty="0"/>
          </a:p>
        </p:txBody>
      </p:sp>
      <p:sp>
        <p:nvSpPr>
          <p:cNvPr id="3" name="Rectangle 1">
            <a:extLst>
              <a:ext uri="{FF2B5EF4-FFF2-40B4-BE49-F238E27FC236}">
                <a16:creationId xmlns:a16="http://schemas.microsoft.com/office/drawing/2014/main" id="{EC7775B8-6F69-428D-BFE2-18ED6951D8C8}"/>
              </a:ext>
            </a:extLst>
          </p:cNvPr>
          <p:cNvSpPr>
            <a:spLocks noChangeArrowheads="1"/>
          </p:cNvSpPr>
          <p:nvPr/>
        </p:nvSpPr>
        <p:spPr bwMode="auto">
          <a:xfrm>
            <a:off x="0" y="-170549"/>
            <a:ext cx="65" cy="3410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p:txBody>
      </p:sp>
      <p:sp>
        <p:nvSpPr>
          <p:cNvPr id="8" name="TextBox 7">
            <a:extLst>
              <a:ext uri="{FF2B5EF4-FFF2-40B4-BE49-F238E27FC236}">
                <a16:creationId xmlns:a16="http://schemas.microsoft.com/office/drawing/2014/main" id="{7643CE91-8C7A-47F8-A8CB-8935891FE807}"/>
              </a:ext>
            </a:extLst>
          </p:cNvPr>
          <p:cNvSpPr txBox="1"/>
          <p:nvPr/>
        </p:nvSpPr>
        <p:spPr>
          <a:xfrm>
            <a:off x="1150665" y="2454342"/>
            <a:ext cx="588936" cy="46166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2400" b="1" i="0" u="none" strike="noStrike" kern="1200" cap="none" spc="0" normalizeH="0" baseline="0" noProof="0" dirty="0">
                <a:ln>
                  <a:noFill/>
                </a:ln>
                <a:solidFill>
                  <a:srgbClr val="00B0F0"/>
                </a:solidFill>
                <a:effectLst/>
                <a:uLnTx/>
                <a:uFillTx/>
                <a:latin typeface="Century Gothic" panose="020B0502020202020204"/>
                <a:ea typeface="+mn-ea"/>
                <a:cs typeface="+mn-cs"/>
              </a:rPr>
              <a:t>1) </a:t>
            </a:r>
          </a:p>
        </p:txBody>
      </p:sp>
      <p:sp>
        <p:nvSpPr>
          <p:cNvPr id="7" name="Rectangle 6">
            <a:extLst>
              <a:ext uri="{FF2B5EF4-FFF2-40B4-BE49-F238E27FC236}">
                <a16:creationId xmlns:a16="http://schemas.microsoft.com/office/drawing/2014/main" id="{CE32BBEE-C576-4BC9-A7DF-FFDC7CD754DF}"/>
              </a:ext>
            </a:extLst>
          </p:cNvPr>
          <p:cNvSpPr/>
          <p:nvPr/>
        </p:nvSpPr>
        <p:spPr>
          <a:xfrm>
            <a:off x="810000" y="3187462"/>
            <a:ext cx="10805160" cy="432298"/>
          </a:xfrm>
          <a:prstGeom prst="rect">
            <a:avLst/>
          </a:prstGeom>
        </p:spPr>
        <p:txBody>
          <a:bodyPr wrap="square">
            <a:spAutoFit/>
          </a:bodyPr>
          <a:lstStyle/>
          <a:p>
            <a:pPr lvl="0" fontAlgn="base">
              <a:lnSpc>
                <a:spcPct val="90000"/>
              </a:lnSpc>
              <a:spcBef>
                <a:spcPct val="20000"/>
              </a:spcBef>
              <a:spcAft>
                <a:spcPts val="600"/>
              </a:spcAft>
              <a:buClr>
                <a:srgbClr val="74A5F4"/>
              </a:buClr>
            </a:pPr>
            <a:endParaRPr lang="en-GB" sz="2400" b="1" dirty="0">
              <a:solidFill>
                <a:srgbClr val="74A5F4">
                  <a:lumMod val="75000"/>
                </a:srgbClr>
              </a:solidFill>
              <a:latin typeface="Courier New" panose="02070309020205020404" pitchFamily="49" charset="0"/>
              <a:cs typeface="Courier New" panose="02070309020205020404" pitchFamily="49" charset="0"/>
            </a:endParaRPr>
          </a:p>
        </p:txBody>
      </p:sp>
      <p:sp>
        <p:nvSpPr>
          <p:cNvPr id="9" name="Rectangle 8">
            <a:extLst>
              <a:ext uri="{FF2B5EF4-FFF2-40B4-BE49-F238E27FC236}">
                <a16:creationId xmlns:a16="http://schemas.microsoft.com/office/drawing/2014/main" id="{8B241565-A3DB-4088-BAA2-AC6BCBC09935}"/>
              </a:ext>
            </a:extLst>
          </p:cNvPr>
          <p:cNvSpPr/>
          <p:nvPr/>
        </p:nvSpPr>
        <p:spPr>
          <a:xfrm>
            <a:off x="1739601" y="3882624"/>
            <a:ext cx="3386109" cy="1338828"/>
          </a:xfrm>
          <a:prstGeom prst="rect">
            <a:avLst/>
          </a:prstGeom>
        </p:spPr>
        <p:txBody>
          <a:bodyPr wrap="square">
            <a:spAutoFit/>
          </a:bodyPr>
          <a:lstStyle/>
          <a:p>
            <a:pPr lvl="0" fontAlgn="base">
              <a:lnSpc>
                <a:spcPct val="90000"/>
              </a:lnSpc>
              <a:spcBef>
                <a:spcPct val="20000"/>
              </a:spcBef>
              <a:spcAft>
                <a:spcPts val="600"/>
              </a:spcAft>
              <a:buClr>
                <a:srgbClr val="74A5F4"/>
              </a:buClr>
            </a:pPr>
            <a:r>
              <a:rPr lang="en-GB" dirty="0">
                <a:solidFill>
                  <a:srgbClr val="000000"/>
                </a:solidFill>
                <a:cs typeface="Courier New" panose="02070309020205020404" pitchFamily="49" charset="0"/>
              </a:rPr>
              <a:t>By mapping outside of the </a:t>
            </a:r>
            <a:r>
              <a:rPr lang="en-GB" b="1" dirty="0" err="1">
                <a:solidFill>
                  <a:srgbClr val="00B0F0"/>
                </a:solidFill>
                <a:latin typeface="Courier New" panose="02070309020205020404" pitchFamily="49" charset="0"/>
                <a:cs typeface="Courier New" panose="02070309020205020404" pitchFamily="49" charset="0"/>
              </a:rPr>
              <a:t>aes</a:t>
            </a:r>
            <a:r>
              <a:rPr lang="en-GB" b="1" dirty="0">
                <a:solidFill>
                  <a:srgbClr val="00B0F0"/>
                </a:solidFill>
                <a:latin typeface="Courier New" panose="02070309020205020404" pitchFamily="49" charset="0"/>
                <a:cs typeface="Courier New" panose="02070309020205020404" pitchFamily="49" charset="0"/>
              </a:rPr>
              <a:t>()</a:t>
            </a:r>
            <a:r>
              <a:rPr lang="en-GB" dirty="0">
                <a:solidFill>
                  <a:srgbClr val="000000"/>
                </a:solidFill>
                <a:cs typeface="Courier New" panose="02070309020205020404" pitchFamily="49" charset="0"/>
              </a:rPr>
              <a:t> function , it will manually set all points to orange giving us control over our visualisations </a:t>
            </a:r>
            <a:endParaRPr lang="en-GB" dirty="0">
              <a:solidFill>
                <a:srgbClr val="74A5F4">
                  <a:lumMod val="75000"/>
                </a:srgbClr>
              </a:solidFill>
              <a:cs typeface="Courier New" panose="02070309020205020404" pitchFamily="49" charset="0"/>
            </a:endParaRPr>
          </a:p>
        </p:txBody>
      </p:sp>
      <p:sp>
        <p:nvSpPr>
          <p:cNvPr id="11" name="Rectangle 10">
            <a:extLst>
              <a:ext uri="{FF2B5EF4-FFF2-40B4-BE49-F238E27FC236}">
                <a16:creationId xmlns:a16="http://schemas.microsoft.com/office/drawing/2014/main" id="{02800D08-2BE4-429D-AAE4-8E5E0F8F6AFB}"/>
              </a:ext>
            </a:extLst>
          </p:cNvPr>
          <p:cNvSpPr/>
          <p:nvPr/>
        </p:nvSpPr>
        <p:spPr>
          <a:xfrm>
            <a:off x="1178229" y="4024568"/>
            <a:ext cx="561372" cy="461665"/>
          </a:xfrm>
          <a:prstGeom prst="rect">
            <a:avLst/>
          </a:prstGeom>
        </p:spPr>
        <p:txBody>
          <a:bodyPr wrap="none">
            <a:spAutoFit/>
          </a:bodyPr>
          <a:lstStyle/>
          <a:p>
            <a:pPr lvl="0"/>
            <a:r>
              <a:rPr lang="en-GB" sz="2400" b="1" dirty="0">
                <a:solidFill>
                  <a:srgbClr val="00B0F0"/>
                </a:solidFill>
              </a:rPr>
              <a:t>2) </a:t>
            </a:r>
          </a:p>
        </p:txBody>
      </p:sp>
      <p:pic>
        <p:nvPicPr>
          <p:cNvPr id="4" name="Picture 3">
            <a:extLst>
              <a:ext uri="{FF2B5EF4-FFF2-40B4-BE49-F238E27FC236}">
                <a16:creationId xmlns:a16="http://schemas.microsoft.com/office/drawing/2014/main" id="{7D058594-EA9B-46AF-B329-9DEEFD61E777}"/>
              </a:ext>
            </a:extLst>
          </p:cNvPr>
          <p:cNvPicPr>
            <a:picLocks noChangeAspect="1"/>
          </p:cNvPicPr>
          <p:nvPr/>
        </p:nvPicPr>
        <p:blipFill>
          <a:blip r:embed="rId2"/>
          <a:stretch>
            <a:fillRect/>
          </a:stretch>
        </p:blipFill>
        <p:spPr>
          <a:xfrm>
            <a:off x="1739601" y="2454342"/>
            <a:ext cx="7915275" cy="657225"/>
          </a:xfrm>
          <a:prstGeom prst="rect">
            <a:avLst/>
          </a:prstGeom>
        </p:spPr>
      </p:pic>
      <p:pic>
        <p:nvPicPr>
          <p:cNvPr id="13" name="Picture 12">
            <a:extLst>
              <a:ext uri="{FF2B5EF4-FFF2-40B4-BE49-F238E27FC236}">
                <a16:creationId xmlns:a16="http://schemas.microsoft.com/office/drawing/2014/main" id="{FBB8D18A-C5B8-4E76-B188-DF0D7171987E}"/>
              </a:ext>
            </a:extLst>
          </p:cNvPr>
          <p:cNvPicPr>
            <a:picLocks noChangeAspect="1"/>
          </p:cNvPicPr>
          <p:nvPr/>
        </p:nvPicPr>
        <p:blipFill>
          <a:blip r:embed="rId3"/>
          <a:stretch>
            <a:fillRect/>
          </a:stretch>
        </p:blipFill>
        <p:spPr>
          <a:xfrm>
            <a:off x="5566152" y="3187462"/>
            <a:ext cx="5447619" cy="3517460"/>
          </a:xfrm>
          <a:prstGeom prst="rect">
            <a:avLst/>
          </a:prstGeom>
        </p:spPr>
      </p:pic>
    </p:spTree>
    <p:extLst>
      <p:ext uri="{BB962C8B-B14F-4D97-AF65-F5344CB8AC3E}">
        <p14:creationId xmlns:p14="http://schemas.microsoft.com/office/powerpoint/2010/main" val="366818336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2AD28-393B-4D28-8EE7-FB7242E55B8C}"/>
              </a:ext>
            </a:extLst>
          </p:cNvPr>
          <p:cNvSpPr>
            <a:spLocks noGrp="1"/>
          </p:cNvSpPr>
          <p:nvPr>
            <p:ph type="title"/>
          </p:nvPr>
        </p:nvSpPr>
        <p:spPr>
          <a:xfrm>
            <a:off x="677654" y="648891"/>
            <a:ext cx="10571998" cy="970450"/>
          </a:xfrm>
        </p:spPr>
        <p:txBody>
          <a:bodyPr/>
          <a:lstStyle/>
          <a:p>
            <a:pPr fontAlgn="base"/>
            <a:r>
              <a:rPr lang="en-GB" dirty="0"/>
              <a:t>Variables to choose when manually setting Aesthetics </a:t>
            </a:r>
          </a:p>
        </p:txBody>
      </p:sp>
      <p:sp>
        <p:nvSpPr>
          <p:cNvPr id="3" name="Rectangle 1">
            <a:extLst>
              <a:ext uri="{FF2B5EF4-FFF2-40B4-BE49-F238E27FC236}">
                <a16:creationId xmlns:a16="http://schemas.microsoft.com/office/drawing/2014/main" id="{EC7775B8-6F69-428D-BFE2-18ED6951D8C8}"/>
              </a:ext>
            </a:extLst>
          </p:cNvPr>
          <p:cNvSpPr>
            <a:spLocks noChangeArrowheads="1"/>
          </p:cNvSpPr>
          <p:nvPr/>
        </p:nvSpPr>
        <p:spPr bwMode="auto">
          <a:xfrm>
            <a:off x="0" y="-170549"/>
            <a:ext cx="65" cy="3410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p:txBody>
      </p:sp>
      <p:sp>
        <p:nvSpPr>
          <p:cNvPr id="5" name="Rectangle 4">
            <a:extLst>
              <a:ext uri="{FF2B5EF4-FFF2-40B4-BE49-F238E27FC236}">
                <a16:creationId xmlns:a16="http://schemas.microsoft.com/office/drawing/2014/main" id="{F3B78790-7962-4265-86A5-9206056C8A94}"/>
              </a:ext>
            </a:extLst>
          </p:cNvPr>
          <p:cNvSpPr/>
          <p:nvPr/>
        </p:nvSpPr>
        <p:spPr>
          <a:xfrm>
            <a:off x="1032310" y="2671413"/>
            <a:ext cx="6270008" cy="3135730"/>
          </a:xfrm>
          <a:prstGeom prst="rect">
            <a:avLst/>
          </a:prstGeom>
        </p:spPr>
        <p:txBody>
          <a:bodyPr wrap="square">
            <a:spAutoFit/>
          </a:bodyPr>
          <a:lstStyle/>
          <a:p>
            <a:pPr marL="457200" marR="0" lvl="0" indent="-457200" algn="l" defTabSz="457200" rtl="0" eaLnBrk="1" fontAlgn="base" latinLnBrk="0" hangingPunct="1">
              <a:lnSpc>
                <a:spcPct val="90000"/>
              </a:lnSpc>
              <a:spcBef>
                <a:spcPct val="20000"/>
              </a:spcBef>
              <a:spcAft>
                <a:spcPts val="600"/>
              </a:spcAft>
              <a:buClr>
                <a:srgbClr val="74A5F4"/>
              </a:buClr>
              <a:buSzTx/>
              <a:buFont typeface="+mj-lt"/>
              <a:buAutoNum type="arabicPeriod"/>
              <a:tabLst/>
              <a:defRPr/>
            </a:pPr>
            <a:r>
              <a:rPr kumimoji="0" lang="en-GB" sz="1800" b="0" i="0" u="none" strike="noStrike" kern="1200" cap="none" spc="0" normalizeH="0" baseline="0" noProof="0" dirty="0">
                <a:ln>
                  <a:noFill/>
                </a:ln>
                <a:solidFill>
                  <a:srgbClr val="000000"/>
                </a:solidFill>
                <a:effectLst/>
                <a:uLnTx/>
                <a:uFillTx/>
                <a:latin typeface="Century Gothic" panose="020B0502020202020204"/>
                <a:ea typeface="+mn-ea"/>
                <a:cs typeface="+mn-cs"/>
              </a:rPr>
              <a:t>The name of a colour should be a </a:t>
            </a:r>
            <a:r>
              <a:rPr kumimoji="0" lang="en-GB" sz="1800" b="1" i="0" u="none" strike="noStrike" kern="1200" cap="none" spc="0" normalizeH="0" baseline="0" noProof="0" dirty="0">
                <a:ln>
                  <a:noFill/>
                </a:ln>
                <a:solidFill>
                  <a:srgbClr val="00B0F0"/>
                </a:solidFill>
                <a:effectLst/>
                <a:uLnTx/>
                <a:uFillTx/>
                <a:latin typeface="Courier New" panose="02070309020205020404" pitchFamily="49" charset="0"/>
                <a:ea typeface="+mn-ea"/>
                <a:cs typeface="Courier New" panose="02070309020205020404" pitchFamily="49" charset="0"/>
              </a:rPr>
              <a:t>character string</a:t>
            </a:r>
            <a:r>
              <a:rPr kumimoji="0" lang="en-GB" sz="1800" b="0" i="0" u="none" strike="noStrike" kern="1200" cap="none" spc="0" normalizeH="0" baseline="0" noProof="0" dirty="0">
                <a:ln>
                  <a:noFill/>
                </a:ln>
                <a:solidFill>
                  <a:srgbClr val="000000"/>
                </a:solidFill>
                <a:effectLst/>
                <a:uLnTx/>
                <a:uFillTx/>
                <a:latin typeface="Century Gothic" panose="020B0502020202020204"/>
                <a:ea typeface="+mn-ea"/>
                <a:cs typeface="+mn-cs"/>
              </a:rPr>
              <a:t> or a </a:t>
            </a:r>
            <a:r>
              <a:rPr kumimoji="0" lang="en-GB" sz="1800" b="1" i="0" u="none" strike="noStrike" kern="1200" cap="none" spc="0" normalizeH="0" baseline="0" noProof="0" dirty="0">
                <a:ln>
                  <a:noFill/>
                </a:ln>
                <a:solidFill>
                  <a:srgbClr val="00B0F0"/>
                </a:solidFill>
                <a:effectLst/>
                <a:uLnTx/>
                <a:uFillTx/>
                <a:latin typeface="Courier New" panose="02070309020205020404" pitchFamily="49" charset="0"/>
                <a:ea typeface="+mn-ea"/>
                <a:cs typeface="Courier New" panose="02070309020205020404" pitchFamily="49" charset="0"/>
              </a:rPr>
              <a:t>colour code </a:t>
            </a:r>
            <a:r>
              <a:rPr kumimoji="0" lang="en-GB" sz="1800" b="0" i="0" u="none" strike="noStrike" kern="1200" cap="none" spc="0" normalizeH="0" baseline="0" noProof="0" dirty="0">
                <a:ln>
                  <a:noFill/>
                </a:ln>
                <a:solidFill>
                  <a:srgbClr val="000000"/>
                </a:solidFill>
                <a:effectLst/>
                <a:uLnTx/>
                <a:uFillTx/>
                <a:latin typeface="Century Gothic" panose="020B0502020202020204"/>
                <a:ea typeface="+mn-ea"/>
                <a:cs typeface="+mn-cs"/>
              </a:rPr>
              <a:t>(e.g. </a:t>
            </a:r>
            <a:r>
              <a:rPr kumimoji="0" lang="en-GB" sz="1800" b="1" i="0" u="none" strike="noStrike" kern="1200" cap="none" spc="0" normalizeH="0" baseline="0" noProof="0" dirty="0">
                <a:ln>
                  <a:noFill/>
                </a:ln>
                <a:solidFill>
                  <a:srgbClr val="00B0F0"/>
                </a:solidFill>
                <a:effectLst/>
                <a:uLnTx/>
                <a:uFillTx/>
                <a:latin typeface="Courier New" panose="02070309020205020404" pitchFamily="49" charset="0"/>
                <a:ea typeface="+mn-ea"/>
                <a:cs typeface="Courier New" panose="02070309020205020404" pitchFamily="49" charset="0"/>
              </a:rPr>
              <a:t>'#467A9F’ </a:t>
            </a:r>
            <a:r>
              <a:rPr kumimoji="0" lang="en-GB" sz="1800" b="0" i="0" u="none" strike="noStrike" kern="1200" cap="none" spc="0" normalizeH="0" baseline="0" noProof="0" dirty="0">
                <a:ln>
                  <a:noFill/>
                </a:ln>
                <a:solidFill>
                  <a:srgbClr val="000000"/>
                </a:solidFill>
                <a:effectLst/>
                <a:uLnTx/>
                <a:uFillTx/>
                <a:latin typeface="Century Gothic" panose="020B0502020202020204"/>
                <a:ea typeface="+mn-ea"/>
                <a:cs typeface="+mn-cs"/>
              </a:rPr>
              <a:t>)</a:t>
            </a:r>
          </a:p>
          <a:p>
            <a:pPr marL="342900" marR="0" lvl="0" indent="-342900" algn="l" defTabSz="457200" rtl="0" eaLnBrk="1" fontAlgn="base" latinLnBrk="0" hangingPunct="1">
              <a:lnSpc>
                <a:spcPct val="90000"/>
              </a:lnSpc>
              <a:spcBef>
                <a:spcPct val="20000"/>
              </a:spcBef>
              <a:spcAft>
                <a:spcPts val="600"/>
              </a:spcAft>
              <a:buClr>
                <a:srgbClr val="74A5F4"/>
              </a:buClr>
              <a:buSzTx/>
              <a:buFont typeface="+mj-lt"/>
              <a:buAutoNum type="arabicPeriod"/>
              <a:tabLst/>
              <a:defRPr/>
            </a:pPr>
            <a:endParaRPr kumimoji="0" lang="en-GB" sz="1800" b="0" i="0" u="none" strike="noStrike" kern="1200" cap="none" spc="0" normalizeH="0" baseline="0" noProof="0" dirty="0">
              <a:ln>
                <a:noFill/>
              </a:ln>
              <a:solidFill>
                <a:srgbClr val="000000"/>
              </a:solidFill>
              <a:effectLst/>
              <a:uLnTx/>
              <a:uFillTx/>
              <a:latin typeface="Century Gothic" panose="020B0502020202020204"/>
              <a:ea typeface="+mn-ea"/>
              <a:cs typeface="+mn-cs"/>
            </a:endParaRPr>
          </a:p>
          <a:p>
            <a:pPr marL="342900" marR="0" lvl="0" indent="-342900" algn="l" defTabSz="457200" rtl="0" eaLnBrk="1" fontAlgn="base" latinLnBrk="0" hangingPunct="1">
              <a:lnSpc>
                <a:spcPct val="90000"/>
              </a:lnSpc>
              <a:spcBef>
                <a:spcPct val="20000"/>
              </a:spcBef>
              <a:spcAft>
                <a:spcPts val="600"/>
              </a:spcAft>
              <a:buClr>
                <a:srgbClr val="74A5F4"/>
              </a:buClr>
              <a:buSzTx/>
              <a:buFont typeface="+mj-lt"/>
              <a:buAutoNum type="arabicPeriod"/>
              <a:tabLst/>
              <a:defRPr/>
            </a:pPr>
            <a:endParaRPr kumimoji="0" lang="en-GB" sz="1800" b="0" i="0" u="none" strike="noStrike" kern="1200" cap="none" spc="0" normalizeH="0" baseline="0" noProof="0" dirty="0">
              <a:ln>
                <a:noFill/>
              </a:ln>
              <a:solidFill>
                <a:srgbClr val="000000"/>
              </a:solidFill>
              <a:effectLst/>
              <a:uLnTx/>
              <a:uFillTx/>
              <a:latin typeface="Century Gothic" panose="020B0502020202020204"/>
              <a:ea typeface="+mn-ea"/>
              <a:cs typeface="+mn-cs"/>
            </a:endParaRPr>
          </a:p>
          <a:p>
            <a:pPr marL="342900" marR="0" lvl="0" indent="-342900" algn="l" defTabSz="457200" rtl="0" eaLnBrk="1" fontAlgn="base" latinLnBrk="0" hangingPunct="1">
              <a:lnSpc>
                <a:spcPct val="90000"/>
              </a:lnSpc>
              <a:spcBef>
                <a:spcPct val="20000"/>
              </a:spcBef>
              <a:spcAft>
                <a:spcPts val="600"/>
              </a:spcAft>
              <a:buClr>
                <a:srgbClr val="74A5F4"/>
              </a:buClr>
              <a:buSzTx/>
              <a:buFont typeface="+mj-lt"/>
              <a:buAutoNum type="arabicPeriod"/>
              <a:tabLst/>
              <a:defRPr/>
            </a:pPr>
            <a:r>
              <a:rPr kumimoji="0" lang="en-GB" sz="1800" b="0" i="0" u="none" strike="noStrike" kern="1200" cap="none" spc="0" normalizeH="0" baseline="0" noProof="0" dirty="0">
                <a:ln>
                  <a:noFill/>
                </a:ln>
                <a:solidFill>
                  <a:srgbClr val="000000"/>
                </a:solidFill>
                <a:effectLst/>
                <a:uLnTx/>
                <a:uFillTx/>
                <a:latin typeface="Century Gothic" panose="020B0502020202020204"/>
                <a:ea typeface="+mn-ea"/>
                <a:cs typeface="+mn-cs"/>
              </a:rPr>
              <a:t>The </a:t>
            </a:r>
            <a:r>
              <a:rPr kumimoji="0" lang="en-GB" sz="1800" b="1" i="0" u="none" strike="noStrike" kern="1200" cap="none" spc="0" normalizeH="0" baseline="0" noProof="0" dirty="0">
                <a:ln>
                  <a:noFill/>
                </a:ln>
                <a:solidFill>
                  <a:srgbClr val="00B0F0"/>
                </a:solidFill>
                <a:effectLst/>
                <a:uLnTx/>
                <a:uFillTx/>
                <a:latin typeface="Courier New" panose="02070309020205020404" pitchFamily="49" charset="0"/>
                <a:ea typeface="+mn-ea"/>
                <a:cs typeface="Courier New" panose="02070309020205020404" pitchFamily="49" charset="0"/>
              </a:rPr>
              <a:t>size</a:t>
            </a:r>
            <a:r>
              <a:rPr kumimoji="0" lang="en-GB" sz="1800" b="0" i="0" u="none" strike="noStrike" kern="1200" cap="none" spc="0" normalizeH="0" baseline="0" noProof="0" dirty="0">
                <a:ln>
                  <a:noFill/>
                </a:ln>
                <a:solidFill>
                  <a:srgbClr val="000000"/>
                </a:solidFill>
                <a:effectLst/>
                <a:uLnTx/>
                <a:uFillTx/>
                <a:latin typeface="Century Gothic" panose="020B0502020202020204"/>
                <a:ea typeface="+mn-ea"/>
                <a:cs typeface="+mn-cs"/>
              </a:rPr>
              <a:t> of a point should be a number (</a:t>
            </a:r>
            <a:r>
              <a:rPr kumimoji="0" lang="en-GB" sz="1800" b="1" i="0" u="none" strike="noStrike" kern="1200" cap="none" spc="0" normalizeH="0" baseline="0" noProof="0" dirty="0">
                <a:ln>
                  <a:noFill/>
                </a:ln>
                <a:solidFill>
                  <a:srgbClr val="00B0F0"/>
                </a:solidFill>
                <a:effectLst/>
                <a:uLnTx/>
                <a:uFillTx/>
                <a:latin typeface="Courier New" panose="02070309020205020404" pitchFamily="49" charset="0"/>
                <a:ea typeface="+mn-ea"/>
                <a:cs typeface="Courier New" panose="02070309020205020404" pitchFamily="49" charset="0"/>
              </a:rPr>
              <a:t>in mm</a:t>
            </a:r>
            <a:r>
              <a:rPr kumimoji="0" lang="en-GB" sz="1800" b="0" i="0" u="none" strike="noStrike" kern="1200" cap="none" spc="0" normalizeH="0" baseline="0" noProof="0" dirty="0">
                <a:ln>
                  <a:noFill/>
                </a:ln>
                <a:solidFill>
                  <a:srgbClr val="000000"/>
                </a:solidFill>
                <a:effectLst/>
                <a:uLnTx/>
                <a:uFillTx/>
                <a:latin typeface="Century Gothic" panose="020B0502020202020204"/>
                <a:ea typeface="+mn-ea"/>
                <a:cs typeface="+mn-cs"/>
              </a:rPr>
              <a:t>)</a:t>
            </a:r>
          </a:p>
          <a:p>
            <a:pPr marL="457200" marR="0" lvl="0" indent="-457200" algn="l" defTabSz="457200" rtl="0" eaLnBrk="1" fontAlgn="base" latinLnBrk="0" hangingPunct="1">
              <a:lnSpc>
                <a:spcPct val="90000"/>
              </a:lnSpc>
              <a:spcBef>
                <a:spcPct val="20000"/>
              </a:spcBef>
              <a:spcAft>
                <a:spcPts val="600"/>
              </a:spcAft>
              <a:buClr>
                <a:srgbClr val="74A5F4"/>
              </a:buClr>
              <a:buSzTx/>
              <a:buFont typeface="+mj-lt"/>
              <a:buAutoNum type="arabicPeriod"/>
              <a:tabLst/>
              <a:defRPr/>
            </a:pPr>
            <a:endParaRPr kumimoji="0" lang="en-GB" sz="1800" b="0" i="0" u="none" strike="noStrike" kern="1200" cap="none" spc="0" normalizeH="0" baseline="0" noProof="0" dirty="0">
              <a:ln>
                <a:noFill/>
              </a:ln>
              <a:solidFill>
                <a:srgbClr val="000000"/>
              </a:solidFill>
              <a:effectLst/>
              <a:uLnTx/>
              <a:uFillTx/>
              <a:latin typeface="Century Gothic" panose="020B0502020202020204"/>
              <a:ea typeface="+mn-ea"/>
              <a:cs typeface="+mn-cs"/>
            </a:endParaRPr>
          </a:p>
          <a:p>
            <a:pPr marL="457200" marR="0" lvl="0" indent="-457200" algn="l" defTabSz="457200" rtl="0" eaLnBrk="1" fontAlgn="base" latinLnBrk="0" hangingPunct="1">
              <a:lnSpc>
                <a:spcPct val="90000"/>
              </a:lnSpc>
              <a:spcBef>
                <a:spcPct val="20000"/>
              </a:spcBef>
              <a:spcAft>
                <a:spcPts val="600"/>
              </a:spcAft>
              <a:buClr>
                <a:srgbClr val="74A5F4"/>
              </a:buClr>
              <a:buSzTx/>
              <a:buFont typeface="+mj-lt"/>
              <a:buAutoNum type="arabicPeriod"/>
              <a:tabLst/>
              <a:defRPr/>
            </a:pPr>
            <a:endParaRPr kumimoji="0" lang="en-GB" sz="1800" b="0" i="0" u="none" strike="noStrike" kern="1200" cap="none" spc="0" normalizeH="0" baseline="0" noProof="0" dirty="0">
              <a:ln>
                <a:noFill/>
              </a:ln>
              <a:solidFill>
                <a:srgbClr val="000000"/>
              </a:solidFill>
              <a:effectLst/>
              <a:uLnTx/>
              <a:uFillTx/>
              <a:latin typeface="Century Gothic" panose="020B0502020202020204"/>
              <a:ea typeface="+mn-ea"/>
              <a:cs typeface="+mn-cs"/>
            </a:endParaRPr>
          </a:p>
          <a:p>
            <a:pPr marL="342900" marR="0" lvl="0" indent="-342900" algn="l" defTabSz="457200" rtl="0" eaLnBrk="1" fontAlgn="base" latinLnBrk="0" hangingPunct="1">
              <a:lnSpc>
                <a:spcPct val="90000"/>
              </a:lnSpc>
              <a:spcBef>
                <a:spcPct val="20000"/>
              </a:spcBef>
              <a:spcAft>
                <a:spcPts val="600"/>
              </a:spcAft>
              <a:buClr>
                <a:srgbClr val="74A5F4"/>
              </a:buClr>
              <a:buSzTx/>
              <a:buFont typeface="+mj-lt"/>
              <a:buAutoNum type="arabicPeriod"/>
              <a:tabLst/>
              <a:defRPr/>
            </a:pPr>
            <a:r>
              <a:rPr kumimoji="0" lang="en-GB" sz="1800" b="0" i="0" u="none" strike="noStrike" kern="1200" cap="none" spc="0" normalizeH="0" baseline="0" noProof="0" dirty="0">
                <a:ln>
                  <a:noFill/>
                </a:ln>
                <a:solidFill>
                  <a:srgbClr val="000000"/>
                </a:solidFill>
                <a:effectLst/>
                <a:uLnTx/>
                <a:uFillTx/>
                <a:latin typeface="Century Gothic" panose="020B0502020202020204"/>
                <a:ea typeface="+mn-ea"/>
                <a:cs typeface="+mn-cs"/>
              </a:rPr>
              <a:t>The </a:t>
            </a:r>
            <a:r>
              <a:rPr kumimoji="0" lang="en-GB" sz="1800" b="1" i="0" u="none" strike="noStrike" kern="1200" cap="none" spc="0" normalizeH="0" baseline="0" noProof="0" dirty="0">
                <a:ln>
                  <a:noFill/>
                </a:ln>
                <a:solidFill>
                  <a:srgbClr val="00B0F0"/>
                </a:solidFill>
                <a:effectLst/>
                <a:uLnTx/>
                <a:uFillTx/>
                <a:latin typeface="Courier New" panose="02070309020205020404" pitchFamily="49" charset="0"/>
                <a:ea typeface="+mn-ea"/>
                <a:cs typeface="Courier New" panose="02070309020205020404" pitchFamily="49" charset="0"/>
              </a:rPr>
              <a:t>shape</a:t>
            </a:r>
            <a:r>
              <a:rPr kumimoji="0" lang="en-GB" sz="1800" b="0" i="0" u="none" strike="noStrike" kern="1200" cap="none" spc="0" normalizeH="0" baseline="0" noProof="0" dirty="0">
                <a:ln>
                  <a:noFill/>
                </a:ln>
                <a:solidFill>
                  <a:srgbClr val="000000"/>
                </a:solidFill>
                <a:effectLst/>
                <a:uLnTx/>
                <a:uFillTx/>
                <a:latin typeface="Century Gothic" panose="020B0502020202020204"/>
                <a:ea typeface="+mn-ea"/>
                <a:cs typeface="+mn-cs"/>
              </a:rPr>
              <a:t> of a point should be an </a:t>
            </a:r>
            <a:r>
              <a:rPr kumimoji="0" lang="en-GB" sz="1800" b="1" i="0" u="none" strike="noStrike" kern="1200" cap="none" spc="0" normalizeH="0" baseline="0" noProof="0" dirty="0">
                <a:ln>
                  <a:noFill/>
                </a:ln>
                <a:solidFill>
                  <a:srgbClr val="00B0F0"/>
                </a:solidFill>
                <a:effectLst/>
                <a:uLnTx/>
                <a:uFillTx/>
                <a:latin typeface="Courier New" panose="02070309020205020404" pitchFamily="49" charset="0"/>
                <a:ea typeface="+mn-ea"/>
                <a:cs typeface="Courier New" panose="02070309020205020404" pitchFamily="49" charset="0"/>
              </a:rPr>
              <a:t>integer</a:t>
            </a:r>
            <a:r>
              <a:rPr kumimoji="0" lang="en-GB" sz="1800" b="0" i="0" u="none" strike="noStrike" kern="1200" cap="none" spc="0" normalizeH="0" baseline="0" noProof="0" dirty="0">
                <a:ln>
                  <a:noFill/>
                </a:ln>
                <a:solidFill>
                  <a:srgbClr val="000000"/>
                </a:solidFill>
                <a:effectLst/>
                <a:uLnTx/>
                <a:uFillTx/>
                <a:latin typeface="Century Gothic" panose="020B0502020202020204"/>
                <a:ea typeface="+mn-ea"/>
                <a:cs typeface="+mn-cs"/>
              </a:rPr>
              <a:t> chosen from the figure across</a:t>
            </a:r>
            <a:endParaRPr kumimoji="0" lang="en-GB" sz="1800" b="1" i="0" u="none" strike="noStrike" kern="1200" cap="none" spc="0" normalizeH="0" baseline="0" noProof="0" dirty="0">
              <a:ln>
                <a:noFill/>
              </a:ln>
              <a:solidFill>
                <a:srgbClr val="74A5F4">
                  <a:lumMod val="75000"/>
                </a:srgbClr>
              </a:solidFill>
              <a:effectLst/>
              <a:uLnTx/>
              <a:uFillTx/>
              <a:latin typeface="Courier New" panose="02070309020205020404" pitchFamily="49" charset="0"/>
              <a:ea typeface="+mn-ea"/>
              <a:cs typeface="Courier New" panose="02070309020205020404" pitchFamily="49" charset="0"/>
            </a:endParaRPr>
          </a:p>
        </p:txBody>
      </p:sp>
      <p:pic>
        <p:nvPicPr>
          <p:cNvPr id="39940" name="Picture 4" descr="ggplot2 point shapes - Easy Guides - Wiki - STHDA">
            <a:extLst>
              <a:ext uri="{FF2B5EF4-FFF2-40B4-BE49-F238E27FC236}">
                <a16:creationId xmlns:a16="http://schemas.microsoft.com/office/drawing/2014/main" id="{2871C473-71BA-4B16-BF04-413D4F09D3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20196" y="2301119"/>
            <a:ext cx="3876318" cy="387631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AB9E2570-2163-4C4E-9B57-9411B44CA4F5}"/>
              </a:ext>
            </a:extLst>
          </p:cNvPr>
          <p:cNvPicPr>
            <a:picLocks noChangeAspect="1"/>
          </p:cNvPicPr>
          <p:nvPr/>
        </p:nvPicPr>
        <p:blipFill>
          <a:blip r:embed="rId4"/>
          <a:stretch>
            <a:fillRect/>
          </a:stretch>
        </p:blipFill>
        <p:spPr>
          <a:xfrm>
            <a:off x="3042237" y="4685859"/>
            <a:ext cx="1162050" cy="390525"/>
          </a:xfrm>
          <a:prstGeom prst="rect">
            <a:avLst/>
          </a:prstGeom>
        </p:spPr>
      </p:pic>
      <p:pic>
        <p:nvPicPr>
          <p:cNvPr id="7" name="Picture 6">
            <a:extLst>
              <a:ext uri="{FF2B5EF4-FFF2-40B4-BE49-F238E27FC236}">
                <a16:creationId xmlns:a16="http://schemas.microsoft.com/office/drawing/2014/main" id="{E5109D58-78FB-4C5F-8C30-96798AEE53E7}"/>
              </a:ext>
            </a:extLst>
          </p:cNvPr>
          <p:cNvPicPr>
            <a:picLocks noChangeAspect="1"/>
          </p:cNvPicPr>
          <p:nvPr/>
        </p:nvPicPr>
        <p:blipFill>
          <a:blip r:embed="rId5"/>
          <a:stretch>
            <a:fillRect/>
          </a:stretch>
        </p:blipFill>
        <p:spPr>
          <a:xfrm>
            <a:off x="3042237" y="5948348"/>
            <a:ext cx="1228725" cy="323850"/>
          </a:xfrm>
          <a:prstGeom prst="rect">
            <a:avLst/>
          </a:prstGeom>
        </p:spPr>
      </p:pic>
      <p:pic>
        <p:nvPicPr>
          <p:cNvPr id="8" name="Picture 7">
            <a:extLst>
              <a:ext uri="{FF2B5EF4-FFF2-40B4-BE49-F238E27FC236}">
                <a16:creationId xmlns:a16="http://schemas.microsoft.com/office/drawing/2014/main" id="{1F0E1CF4-92CF-4DFB-A5EF-55ACDF2FB9A7}"/>
              </a:ext>
            </a:extLst>
          </p:cNvPr>
          <p:cNvPicPr>
            <a:picLocks noChangeAspect="1"/>
          </p:cNvPicPr>
          <p:nvPr/>
        </p:nvPicPr>
        <p:blipFill>
          <a:blip r:embed="rId6"/>
          <a:stretch>
            <a:fillRect/>
          </a:stretch>
        </p:blipFill>
        <p:spPr>
          <a:xfrm>
            <a:off x="2614739" y="3429000"/>
            <a:ext cx="1943100" cy="400050"/>
          </a:xfrm>
          <a:prstGeom prst="rect">
            <a:avLst/>
          </a:prstGeom>
        </p:spPr>
      </p:pic>
    </p:spTree>
    <p:extLst>
      <p:ext uri="{BB962C8B-B14F-4D97-AF65-F5344CB8AC3E}">
        <p14:creationId xmlns:p14="http://schemas.microsoft.com/office/powerpoint/2010/main" val="426633714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2AD28-393B-4D28-8EE7-FB7242E55B8C}"/>
              </a:ext>
            </a:extLst>
          </p:cNvPr>
          <p:cNvSpPr>
            <a:spLocks noGrp="1"/>
          </p:cNvSpPr>
          <p:nvPr>
            <p:ph type="title"/>
          </p:nvPr>
        </p:nvSpPr>
        <p:spPr/>
        <p:txBody>
          <a:bodyPr/>
          <a:lstStyle/>
          <a:p>
            <a:pPr fontAlgn="base"/>
            <a:r>
              <a:rPr lang="en-GB" dirty="0"/>
              <a:t>Exercises to try </a:t>
            </a:r>
          </a:p>
        </p:txBody>
      </p:sp>
      <p:sp>
        <p:nvSpPr>
          <p:cNvPr id="3" name="Rectangle 1">
            <a:extLst>
              <a:ext uri="{FF2B5EF4-FFF2-40B4-BE49-F238E27FC236}">
                <a16:creationId xmlns:a16="http://schemas.microsoft.com/office/drawing/2014/main" id="{EC7775B8-6F69-428D-BFE2-18ED6951D8C8}"/>
              </a:ext>
            </a:extLst>
          </p:cNvPr>
          <p:cNvSpPr>
            <a:spLocks noChangeArrowheads="1"/>
          </p:cNvSpPr>
          <p:nvPr/>
        </p:nvSpPr>
        <p:spPr bwMode="auto">
          <a:xfrm>
            <a:off x="0" y="-170549"/>
            <a:ext cx="65" cy="3410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p:txBody>
      </p:sp>
      <p:sp>
        <p:nvSpPr>
          <p:cNvPr id="5" name="Rectangle 4">
            <a:extLst>
              <a:ext uri="{FF2B5EF4-FFF2-40B4-BE49-F238E27FC236}">
                <a16:creationId xmlns:a16="http://schemas.microsoft.com/office/drawing/2014/main" id="{F3B78790-7962-4265-86A5-9206056C8A94}"/>
              </a:ext>
            </a:extLst>
          </p:cNvPr>
          <p:cNvSpPr/>
          <p:nvPr/>
        </p:nvSpPr>
        <p:spPr>
          <a:xfrm>
            <a:off x="975155" y="3882307"/>
            <a:ext cx="5341423" cy="845873"/>
          </a:xfrm>
          <a:prstGeom prst="rect">
            <a:avLst/>
          </a:prstGeom>
        </p:spPr>
        <p:txBody>
          <a:bodyPr wrap="square">
            <a:spAutoFit/>
          </a:bodyPr>
          <a:lstStyle/>
          <a:p>
            <a:pPr marL="342900" marR="0" lvl="0" indent="-342900" algn="l" defTabSz="457200" rtl="0" eaLnBrk="1" fontAlgn="base" latinLnBrk="0" hangingPunct="1">
              <a:lnSpc>
                <a:spcPct val="90000"/>
              </a:lnSpc>
              <a:spcBef>
                <a:spcPct val="20000"/>
              </a:spcBef>
              <a:spcAft>
                <a:spcPts val="600"/>
              </a:spcAft>
              <a:buClr>
                <a:srgbClr val="74A5F4"/>
              </a:buClr>
              <a:buSzTx/>
              <a:buFont typeface="+mj-lt"/>
              <a:buAutoNum type="arabicPeriod"/>
              <a:tabLst/>
              <a:defRPr/>
            </a:pPr>
            <a:r>
              <a:rPr kumimoji="0" lang="en-GB" sz="1800" b="0" i="0" u="none" strike="noStrike" kern="1200" cap="none" spc="0" normalizeH="0" baseline="0" noProof="0" dirty="0">
                <a:ln>
                  <a:noFill/>
                </a:ln>
                <a:solidFill>
                  <a:srgbClr val="000000"/>
                </a:solidFill>
                <a:effectLst/>
                <a:uLnTx/>
                <a:uFillTx/>
                <a:latin typeface="Century Gothic" panose="020B0502020202020204"/>
                <a:ea typeface="+mn-ea"/>
                <a:cs typeface="+mn-cs"/>
              </a:rPr>
              <a:t>Remake the scatter plot </a:t>
            </a:r>
            <a:r>
              <a:rPr kumimoji="0" lang="en-GB" sz="1800" b="1" i="0" u="none" strike="noStrike" kern="1200" cap="none" spc="0" normalizeH="0" baseline="0" noProof="0" dirty="0" err="1">
                <a:ln>
                  <a:noFill/>
                </a:ln>
                <a:solidFill>
                  <a:srgbClr val="00B0F0"/>
                </a:solidFill>
                <a:effectLst/>
                <a:uLnTx/>
                <a:uFillTx/>
                <a:latin typeface="Courier New" panose="02070309020205020404" pitchFamily="49" charset="0"/>
                <a:ea typeface="+mn-ea"/>
                <a:cs typeface="Courier New" panose="02070309020205020404" pitchFamily="49" charset="0"/>
              </a:rPr>
              <a:t>displ</a:t>
            </a:r>
            <a:r>
              <a:rPr kumimoji="0" lang="en-GB" sz="1800" b="0" i="0" u="none" strike="noStrike" kern="1200" cap="none" spc="0" normalizeH="0" baseline="0" noProof="0" dirty="0">
                <a:ln>
                  <a:noFill/>
                </a:ln>
                <a:solidFill>
                  <a:srgbClr val="000000"/>
                </a:solidFill>
                <a:effectLst/>
                <a:uLnTx/>
                <a:uFillTx/>
                <a:latin typeface="Century Gothic" panose="020B0502020202020204"/>
                <a:ea typeface="+mn-ea"/>
                <a:cs typeface="+mn-cs"/>
              </a:rPr>
              <a:t> vs </a:t>
            </a:r>
            <a:r>
              <a:rPr kumimoji="0" lang="en-GB" sz="1800" b="1" i="0" u="none" strike="noStrike" kern="1200" cap="none" spc="0" normalizeH="0" baseline="0" noProof="0" dirty="0" err="1">
                <a:ln>
                  <a:noFill/>
                </a:ln>
                <a:solidFill>
                  <a:srgbClr val="00B0F0"/>
                </a:solidFill>
                <a:effectLst/>
                <a:uLnTx/>
                <a:uFillTx/>
                <a:latin typeface="Courier New" panose="02070309020205020404" pitchFamily="49" charset="0"/>
                <a:ea typeface="+mn-ea"/>
                <a:cs typeface="Courier New" panose="02070309020205020404" pitchFamily="49" charset="0"/>
              </a:rPr>
              <a:t>hwy</a:t>
            </a:r>
            <a:r>
              <a:rPr kumimoji="0" lang="en-GB" sz="1800" b="0" i="0" u="none" strike="noStrike" kern="1200" cap="none" spc="0" normalizeH="0" baseline="0" noProof="0" dirty="0">
                <a:ln>
                  <a:noFill/>
                </a:ln>
                <a:solidFill>
                  <a:srgbClr val="000000"/>
                </a:solidFill>
                <a:effectLst/>
                <a:uLnTx/>
                <a:uFillTx/>
                <a:latin typeface="Century Gothic" panose="020B0502020202020204"/>
                <a:ea typeface="+mn-ea"/>
                <a:cs typeface="+mn-cs"/>
              </a:rPr>
              <a:t> plot using the </a:t>
            </a:r>
            <a:r>
              <a:rPr kumimoji="0" lang="en-GB" sz="1800" b="1" i="0" u="none" strike="noStrike" kern="1200" cap="none" spc="0" normalizeH="0" baseline="0" noProof="0" dirty="0">
                <a:ln>
                  <a:noFill/>
                </a:ln>
                <a:solidFill>
                  <a:srgbClr val="00B0F0"/>
                </a:solidFill>
                <a:effectLst/>
                <a:uLnTx/>
                <a:uFillTx/>
                <a:latin typeface="Courier New" panose="02070309020205020404" pitchFamily="49" charset="0"/>
                <a:ea typeface="+mn-ea"/>
                <a:cs typeface="Courier New" panose="02070309020205020404" pitchFamily="49" charset="0"/>
              </a:rPr>
              <a:t>mpg</a:t>
            </a:r>
            <a:r>
              <a:rPr kumimoji="0" lang="en-GB" sz="1800" b="0" i="0" u="none" strike="noStrike" kern="1200" cap="none" spc="0" normalizeH="0" baseline="0" noProof="0" dirty="0">
                <a:ln>
                  <a:noFill/>
                </a:ln>
                <a:solidFill>
                  <a:srgbClr val="000000"/>
                </a:solidFill>
                <a:effectLst/>
                <a:uLnTx/>
                <a:uFillTx/>
                <a:latin typeface="Century Gothic" panose="020B0502020202020204"/>
                <a:ea typeface="+mn-ea"/>
                <a:cs typeface="+mn-cs"/>
              </a:rPr>
              <a:t> data set but make all of the points hollow diamonds using </a:t>
            </a:r>
            <a:r>
              <a:rPr kumimoji="0" lang="en-GB" sz="1800" b="1" i="0" u="none" strike="noStrike" kern="1200" cap="none" spc="0" normalizeH="0" baseline="0" noProof="0" dirty="0">
                <a:ln>
                  <a:noFill/>
                </a:ln>
                <a:solidFill>
                  <a:srgbClr val="00B0F0"/>
                </a:solidFill>
                <a:effectLst/>
                <a:uLnTx/>
                <a:uFillTx/>
                <a:latin typeface="Courier New" panose="02070309020205020404" pitchFamily="49" charset="0"/>
                <a:cs typeface="Courier New" panose="02070309020205020404" pitchFamily="49" charset="0"/>
              </a:rPr>
              <a:t>shape = 5</a:t>
            </a:r>
          </a:p>
        </p:txBody>
      </p:sp>
      <p:pic>
        <p:nvPicPr>
          <p:cNvPr id="8" name="Picture 7">
            <a:extLst>
              <a:ext uri="{FF2B5EF4-FFF2-40B4-BE49-F238E27FC236}">
                <a16:creationId xmlns:a16="http://schemas.microsoft.com/office/drawing/2014/main" id="{2EDF1453-7999-4834-A98A-9B69E94D0E20}"/>
              </a:ext>
            </a:extLst>
          </p:cNvPr>
          <p:cNvPicPr>
            <a:picLocks noChangeAspect="1"/>
          </p:cNvPicPr>
          <p:nvPr/>
        </p:nvPicPr>
        <p:blipFill>
          <a:blip r:embed="rId2"/>
          <a:stretch>
            <a:fillRect/>
          </a:stretch>
        </p:blipFill>
        <p:spPr>
          <a:xfrm>
            <a:off x="7117072" y="2617641"/>
            <a:ext cx="3877392" cy="3877392"/>
          </a:xfrm>
          <a:prstGeom prst="rect">
            <a:avLst/>
          </a:prstGeom>
        </p:spPr>
      </p:pic>
      <p:sp>
        <p:nvSpPr>
          <p:cNvPr id="10" name="Rectangle 9">
            <a:extLst>
              <a:ext uri="{FF2B5EF4-FFF2-40B4-BE49-F238E27FC236}">
                <a16:creationId xmlns:a16="http://schemas.microsoft.com/office/drawing/2014/main" id="{F30243BB-6943-44B7-816C-0FED2BF19F72}"/>
              </a:ext>
            </a:extLst>
          </p:cNvPr>
          <p:cNvSpPr/>
          <p:nvPr/>
        </p:nvSpPr>
        <p:spPr>
          <a:xfrm>
            <a:off x="6936598" y="3477126"/>
            <a:ext cx="625642" cy="649705"/>
          </a:xfrm>
          <a:prstGeom prst="rect">
            <a:avLst/>
          </a:prstGeom>
          <a:noFill/>
          <a:ln w="76200" cap="rnd" cmpd="sng" algn="ctr">
            <a:solidFill>
              <a:srgbClr val="C4D600"/>
            </a:solidFill>
            <a:prstDash val="solid"/>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62684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2AD28-393B-4D28-8EE7-FB7242E55B8C}"/>
              </a:ext>
            </a:extLst>
          </p:cNvPr>
          <p:cNvSpPr>
            <a:spLocks noGrp="1"/>
          </p:cNvSpPr>
          <p:nvPr>
            <p:ph type="title"/>
          </p:nvPr>
        </p:nvSpPr>
        <p:spPr/>
        <p:txBody>
          <a:bodyPr/>
          <a:lstStyle/>
          <a:p>
            <a:pPr fontAlgn="base"/>
            <a:r>
              <a:rPr lang="en-GB" dirty="0"/>
              <a:t>Why use R/the </a:t>
            </a:r>
            <a:r>
              <a:rPr lang="en-GB" dirty="0" err="1"/>
              <a:t>tidyverse</a:t>
            </a:r>
            <a:r>
              <a:rPr lang="en-GB" dirty="0"/>
              <a:t>?</a:t>
            </a:r>
          </a:p>
        </p:txBody>
      </p:sp>
      <p:sp>
        <p:nvSpPr>
          <p:cNvPr id="6" name="TextBox 5">
            <a:extLst>
              <a:ext uri="{FF2B5EF4-FFF2-40B4-BE49-F238E27FC236}">
                <a16:creationId xmlns:a16="http://schemas.microsoft.com/office/drawing/2014/main" id="{4EB3382E-E080-4A68-8BF1-94FF68BF2DA7}"/>
              </a:ext>
            </a:extLst>
          </p:cNvPr>
          <p:cNvSpPr txBox="1"/>
          <p:nvPr/>
        </p:nvSpPr>
        <p:spPr>
          <a:xfrm>
            <a:off x="1459831" y="2919662"/>
            <a:ext cx="9801727" cy="3323987"/>
          </a:xfrm>
          <a:prstGeom prst="rect">
            <a:avLst/>
          </a:prstGeom>
          <a:noFill/>
        </p:spPr>
        <p:txBody>
          <a:bodyPr wrap="square" rtlCol="0">
            <a:spAutoFit/>
          </a:bodyPr>
          <a:lstStyle/>
          <a:p>
            <a:pPr marL="285750" indent="-285750" fontAlgn="base">
              <a:buFont typeface="Arial" panose="020B0604020202020204" pitchFamily="34" charset="0"/>
              <a:buChar char="•"/>
            </a:pPr>
            <a:r>
              <a:rPr lang="en-GB" sz="2000" dirty="0"/>
              <a:t>Far more powerful and expandable than Excel or Tableau</a:t>
            </a:r>
          </a:p>
          <a:p>
            <a:pPr marL="285750" indent="-285750" fontAlgn="base">
              <a:buFont typeface="Arial" panose="020B0604020202020204" pitchFamily="34" charset="0"/>
              <a:buChar char="•"/>
            </a:pPr>
            <a:endParaRPr lang="en-GB" sz="2000" dirty="0"/>
          </a:p>
          <a:p>
            <a:pPr marL="285750" indent="-285750" fontAlgn="base">
              <a:buFont typeface="Arial" panose="020B0604020202020204" pitchFamily="34" charset="0"/>
              <a:buChar char="•"/>
            </a:pPr>
            <a:r>
              <a:rPr lang="en-GB" sz="2000" dirty="0"/>
              <a:t>Open-source and free to use (unlike SAS or SPSS)</a:t>
            </a:r>
          </a:p>
          <a:p>
            <a:pPr marL="285750" indent="-285750" fontAlgn="base">
              <a:buFont typeface="Arial" panose="020B0604020202020204" pitchFamily="34" charset="0"/>
              <a:buChar char="•"/>
            </a:pPr>
            <a:endParaRPr lang="en-GB" sz="2000" dirty="0"/>
          </a:p>
          <a:p>
            <a:pPr marL="285750" indent="-285750" fontAlgn="base">
              <a:buFont typeface="Arial" panose="020B0604020202020204" pitchFamily="34" charset="0"/>
              <a:buChar char="•"/>
            </a:pPr>
            <a:r>
              <a:rPr lang="en-GB" sz="2000" dirty="0"/>
              <a:t>A large and beginner-friendly community</a:t>
            </a:r>
          </a:p>
          <a:p>
            <a:pPr marL="285750" indent="-285750" fontAlgn="base">
              <a:buFont typeface="Arial" panose="020B0604020202020204" pitchFamily="34" charset="0"/>
              <a:buChar char="•"/>
            </a:pPr>
            <a:endParaRPr lang="en-GB" sz="2000" dirty="0"/>
          </a:p>
          <a:p>
            <a:pPr marL="285750" indent="-285750" fontAlgn="base">
              <a:buFont typeface="Arial" panose="020B0604020202020204" pitchFamily="34" charset="0"/>
              <a:buChar char="•"/>
            </a:pPr>
            <a:r>
              <a:rPr lang="en-GB" sz="2000" dirty="0"/>
              <a:t>A lot more intuitive than more conventional programming languages (Python, Julia, JavaScript, etc.)</a:t>
            </a:r>
          </a:p>
          <a:p>
            <a:br>
              <a:rPr lang="en-GB" dirty="0"/>
            </a:br>
            <a:endParaRPr lang="en-GB" sz="3200" dirty="0"/>
          </a:p>
        </p:txBody>
      </p:sp>
    </p:spTree>
    <p:extLst>
      <p:ext uri="{BB962C8B-B14F-4D97-AF65-F5344CB8AC3E}">
        <p14:creationId xmlns:p14="http://schemas.microsoft.com/office/powerpoint/2010/main" val="172784993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2AD28-393B-4D28-8EE7-FB7242E55B8C}"/>
              </a:ext>
            </a:extLst>
          </p:cNvPr>
          <p:cNvSpPr>
            <a:spLocks noGrp="1"/>
          </p:cNvSpPr>
          <p:nvPr>
            <p:ph type="title"/>
          </p:nvPr>
        </p:nvSpPr>
        <p:spPr>
          <a:xfrm>
            <a:off x="810000" y="447188"/>
            <a:ext cx="10571998" cy="970450"/>
          </a:xfrm>
        </p:spPr>
        <p:txBody>
          <a:bodyPr vert="horz" lIns="91440" tIns="45720" rIns="91440" bIns="45720" rtlCol="0" anchor="b">
            <a:normAutofit/>
          </a:bodyPr>
          <a:lstStyle/>
          <a:p>
            <a:pPr fontAlgn="base"/>
            <a:r>
              <a:rPr lang="en-US"/>
              <a:t>Answers: </a:t>
            </a:r>
          </a:p>
        </p:txBody>
      </p:sp>
      <p:sp>
        <p:nvSpPr>
          <p:cNvPr id="7" name="Rectangle 6">
            <a:extLst>
              <a:ext uri="{FF2B5EF4-FFF2-40B4-BE49-F238E27FC236}">
                <a16:creationId xmlns:a16="http://schemas.microsoft.com/office/drawing/2014/main" id="{51F4DAB3-E7F6-458F-95B7-869ACDFD4BEB}"/>
              </a:ext>
            </a:extLst>
          </p:cNvPr>
          <p:cNvSpPr/>
          <p:nvPr/>
        </p:nvSpPr>
        <p:spPr>
          <a:xfrm>
            <a:off x="818713" y="2413000"/>
            <a:ext cx="3835583" cy="3632200"/>
          </a:xfrm>
          <a:prstGeom prst="rect">
            <a:avLst/>
          </a:prstGeom>
        </p:spPr>
        <p:txBody>
          <a:bodyPr vert="horz" lIns="91440" tIns="45720" rIns="91440" bIns="45720" rtlCol="0" anchor="ctr">
            <a:normAutofit/>
          </a:bodyPr>
          <a:lstStyle/>
          <a:p>
            <a:pPr marL="0" marR="0" lvl="0" indent="0" algn="l" defTabSz="457200" rtl="0" eaLnBrk="1" fontAlgn="base" latinLnBrk="0" hangingPunct="1">
              <a:lnSpc>
                <a:spcPct val="100000"/>
              </a:lnSpc>
              <a:spcBef>
                <a:spcPct val="20000"/>
              </a:spcBef>
              <a:spcAft>
                <a:spcPts val="600"/>
              </a:spcAft>
              <a:buClr>
                <a:srgbClr val="00B0F0"/>
              </a:buClr>
              <a:buSzTx/>
              <a:buFont typeface="Wingdings 2" charset="2"/>
              <a:buChar char=""/>
              <a:tabLst/>
              <a:defRPr/>
            </a:pPr>
            <a:endParaRPr kumimoji="0" lang="en-US" sz="1600" b="0" i="0" u="none" strike="noStrike" kern="1200" cap="none" spc="0" normalizeH="0" baseline="0" noProof="0" dirty="0">
              <a:ln>
                <a:noFill/>
              </a:ln>
              <a:solidFill>
                <a:srgbClr val="000000"/>
              </a:solidFill>
              <a:effectLst/>
              <a:uLnTx/>
              <a:uFillTx/>
              <a:latin typeface="Century Gothic" panose="020B0502020202020204"/>
              <a:ea typeface="+mn-ea"/>
              <a:cs typeface="+mn-cs"/>
            </a:endParaRPr>
          </a:p>
        </p:txBody>
      </p:sp>
      <p:pic>
        <p:nvPicPr>
          <p:cNvPr id="4" name="Picture 3">
            <a:extLst>
              <a:ext uri="{FF2B5EF4-FFF2-40B4-BE49-F238E27FC236}">
                <a16:creationId xmlns:a16="http://schemas.microsoft.com/office/drawing/2014/main" id="{027A5A34-415D-4F1B-9BEA-95F6858A2275}"/>
              </a:ext>
            </a:extLst>
          </p:cNvPr>
          <p:cNvPicPr>
            <a:picLocks noChangeAspect="1"/>
          </p:cNvPicPr>
          <p:nvPr/>
        </p:nvPicPr>
        <p:blipFill>
          <a:blip r:embed="rId2"/>
          <a:stretch>
            <a:fillRect/>
          </a:stretch>
        </p:blipFill>
        <p:spPr>
          <a:xfrm>
            <a:off x="3205982" y="3068808"/>
            <a:ext cx="5507890" cy="3414892"/>
          </a:xfrm>
          <a:prstGeom prst="roundRect">
            <a:avLst>
              <a:gd name="adj" fmla="val 3876"/>
            </a:avLst>
          </a:prstGeom>
          <a:ln>
            <a:noFill/>
          </a:ln>
          <a:effectLst/>
        </p:spPr>
      </p:pic>
      <p:sp>
        <p:nvSpPr>
          <p:cNvPr id="5" name="Rectangle 4">
            <a:extLst>
              <a:ext uri="{FF2B5EF4-FFF2-40B4-BE49-F238E27FC236}">
                <a16:creationId xmlns:a16="http://schemas.microsoft.com/office/drawing/2014/main" id="{F3B78790-7962-4265-86A5-9206056C8A94}"/>
              </a:ext>
            </a:extLst>
          </p:cNvPr>
          <p:cNvSpPr/>
          <p:nvPr/>
        </p:nvSpPr>
        <p:spPr>
          <a:xfrm>
            <a:off x="693419" y="2402173"/>
            <a:ext cx="10805160" cy="432298"/>
          </a:xfrm>
          <a:prstGeom prst="rect">
            <a:avLst/>
          </a:prstGeom>
        </p:spPr>
        <p:txBody>
          <a:bodyPr wrap="square">
            <a:spAutoFit/>
          </a:bodyPr>
          <a:lstStyle/>
          <a:p>
            <a:pPr marL="0" marR="0" lvl="0" indent="0" algn="l" defTabSz="457200" rtl="0" eaLnBrk="1" fontAlgn="base" latinLnBrk="0" hangingPunct="1">
              <a:lnSpc>
                <a:spcPct val="90000"/>
              </a:lnSpc>
              <a:spcBef>
                <a:spcPct val="20000"/>
              </a:spcBef>
              <a:spcAft>
                <a:spcPts val="600"/>
              </a:spcAft>
              <a:buClr>
                <a:srgbClr val="74A5F4"/>
              </a:buClr>
              <a:buSzTx/>
              <a:buFontTx/>
              <a:buNone/>
              <a:tabLst/>
              <a:defRPr/>
            </a:pPr>
            <a:endParaRPr kumimoji="0" lang="en-GB" sz="2400" b="1" i="0" u="none" strike="noStrike" kern="1200" cap="none" spc="0" normalizeH="0" baseline="0" noProof="0" dirty="0">
              <a:ln>
                <a:noFill/>
              </a:ln>
              <a:solidFill>
                <a:srgbClr val="74A5F4">
                  <a:lumMod val="75000"/>
                </a:srgbClr>
              </a:solidFill>
              <a:effectLst/>
              <a:uLnTx/>
              <a:uFillTx/>
              <a:latin typeface="Courier New" panose="02070309020205020404" pitchFamily="49" charset="0"/>
              <a:ea typeface="+mn-ea"/>
              <a:cs typeface="Courier New" panose="02070309020205020404" pitchFamily="49" charset="0"/>
            </a:endParaRPr>
          </a:p>
        </p:txBody>
      </p:sp>
      <p:sp>
        <p:nvSpPr>
          <p:cNvPr id="3" name="Rectangle 1">
            <a:extLst>
              <a:ext uri="{FF2B5EF4-FFF2-40B4-BE49-F238E27FC236}">
                <a16:creationId xmlns:a16="http://schemas.microsoft.com/office/drawing/2014/main" id="{EC7775B8-6F69-428D-BFE2-18ED6951D8C8}"/>
              </a:ext>
            </a:extLst>
          </p:cNvPr>
          <p:cNvSpPr>
            <a:spLocks noChangeArrowheads="1"/>
          </p:cNvSpPr>
          <p:nvPr/>
        </p:nvSpPr>
        <p:spPr bwMode="auto">
          <a:xfrm>
            <a:off x="0" y="-170549"/>
            <a:ext cx="65" cy="3410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p:txBody>
      </p:sp>
      <p:pic>
        <p:nvPicPr>
          <p:cNvPr id="6" name="Picture 5">
            <a:extLst>
              <a:ext uri="{FF2B5EF4-FFF2-40B4-BE49-F238E27FC236}">
                <a16:creationId xmlns:a16="http://schemas.microsoft.com/office/drawing/2014/main" id="{95FA243D-EC99-4D5B-AB4D-F8D00033AD05}"/>
              </a:ext>
            </a:extLst>
          </p:cNvPr>
          <p:cNvPicPr>
            <a:picLocks noChangeAspect="1"/>
          </p:cNvPicPr>
          <p:nvPr/>
        </p:nvPicPr>
        <p:blipFill>
          <a:blip r:embed="rId3"/>
          <a:stretch>
            <a:fillRect/>
          </a:stretch>
        </p:blipFill>
        <p:spPr>
          <a:xfrm>
            <a:off x="2835727" y="2244796"/>
            <a:ext cx="6248400" cy="699569"/>
          </a:xfrm>
          <a:prstGeom prst="rect">
            <a:avLst/>
          </a:prstGeom>
        </p:spPr>
      </p:pic>
      <p:sp>
        <p:nvSpPr>
          <p:cNvPr id="8" name="Rectangle 7">
            <a:extLst>
              <a:ext uri="{FF2B5EF4-FFF2-40B4-BE49-F238E27FC236}">
                <a16:creationId xmlns:a16="http://schemas.microsoft.com/office/drawing/2014/main" id="{CB9372A7-F5B5-4D92-B7D0-93B98C363579}"/>
              </a:ext>
            </a:extLst>
          </p:cNvPr>
          <p:cNvSpPr/>
          <p:nvPr/>
        </p:nvSpPr>
        <p:spPr>
          <a:xfrm>
            <a:off x="1034084" y="3839046"/>
            <a:ext cx="561372" cy="461665"/>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2400" b="1" i="0" u="none" strike="noStrike" kern="1200" cap="none" spc="0" normalizeH="0" baseline="0" noProof="0" dirty="0">
                <a:ln>
                  <a:noFill/>
                </a:ln>
                <a:solidFill>
                  <a:srgbClr val="00B0F0"/>
                </a:solidFill>
                <a:effectLst/>
                <a:uLnTx/>
                <a:uFillTx/>
                <a:latin typeface="Century Gothic" panose="020B0502020202020204"/>
                <a:ea typeface="+mn-ea"/>
                <a:cs typeface="+mn-cs"/>
              </a:rPr>
              <a:t>1) </a:t>
            </a:r>
          </a:p>
        </p:txBody>
      </p:sp>
    </p:spTree>
    <p:extLst>
      <p:ext uri="{BB962C8B-B14F-4D97-AF65-F5344CB8AC3E}">
        <p14:creationId xmlns:p14="http://schemas.microsoft.com/office/powerpoint/2010/main" val="100261688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0C968-4CA2-40A0-8181-9A5DED9D6290}"/>
              </a:ext>
            </a:extLst>
          </p:cNvPr>
          <p:cNvSpPr>
            <a:spLocks noGrp="1"/>
          </p:cNvSpPr>
          <p:nvPr>
            <p:ph type="ctrTitle"/>
          </p:nvPr>
        </p:nvSpPr>
        <p:spPr>
          <a:xfrm>
            <a:off x="781802" y="1142179"/>
            <a:ext cx="10572000" cy="2971051"/>
          </a:xfrm>
        </p:spPr>
        <p:txBody>
          <a:bodyPr/>
          <a:lstStyle/>
          <a:p>
            <a:r>
              <a:rPr lang="en-GB" sz="9600" dirty="0"/>
              <a:t>Facets </a:t>
            </a:r>
            <a:endParaRPr lang="en-GB" dirty="0"/>
          </a:p>
        </p:txBody>
      </p:sp>
      <p:sp>
        <p:nvSpPr>
          <p:cNvPr id="3" name="Subtitle 2">
            <a:extLst>
              <a:ext uri="{FF2B5EF4-FFF2-40B4-BE49-F238E27FC236}">
                <a16:creationId xmlns:a16="http://schemas.microsoft.com/office/drawing/2014/main" id="{D3B5A14F-5C33-4D97-A6A9-69F67AE355DE}"/>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186101258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2AD28-393B-4D28-8EE7-FB7242E55B8C}"/>
              </a:ext>
            </a:extLst>
          </p:cNvPr>
          <p:cNvSpPr>
            <a:spLocks noGrp="1"/>
          </p:cNvSpPr>
          <p:nvPr>
            <p:ph type="title"/>
          </p:nvPr>
        </p:nvSpPr>
        <p:spPr/>
        <p:txBody>
          <a:bodyPr/>
          <a:lstStyle/>
          <a:p>
            <a:pPr fontAlgn="base"/>
            <a:r>
              <a:rPr lang="en-GB" dirty="0"/>
              <a:t>What are facets? </a:t>
            </a:r>
          </a:p>
        </p:txBody>
      </p:sp>
      <p:sp>
        <p:nvSpPr>
          <p:cNvPr id="6" name="TextBox 5">
            <a:extLst>
              <a:ext uri="{FF2B5EF4-FFF2-40B4-BE49-F238E27FC236}">
                <a16:creationId xmlns:a16="http://schemas.microsoft.com/office/drawing/2014/main" id="{4EB3382E-E080-4A68-8BF1-94FF68BF2DA7}"/>
              </a:ext>
            </a:extLst>
          </p:cNvPr>
          <p:cNvSpPr txBox="1"/>
          <p:nvPr/>
        </p:nvSpPr>
        <p:spPr>
          <a:xfrm>
            <a:off x="2043485" y="2653703"/>
            <a:ext cx="8884632" cy="3135730"/>
          </a:xfrm>
          <a:prstGeom prst="rect">
            <a:avLst/>
          </a:prstGeom>
          <a:noFill/>
        </p:spPr>
        <p:txBody>
          <a:bodyPr wrap="square" rtlCol="0">
            <a:spAutoFit/>
          </a:bodyPr>
          <a:lstStyle/>
          <a:p>
            <a:pPr marL="342900" indent="-342900" fontAlgn="base">
              <a:lnSpc>
                <a:spcPct val="90000"/>
              </a:lnSpc>
              <a:spcBef>
                <a:spcPct val="20000"/>
              </a:spcBef>
              <a:spcAft>
                <a:spcPts val="600"/>
              </a:spcAft>
              <a:buClr>
                <a:schemeClr val="accent1"/>
              </a:buClr>
              <a:buFont typeface="Arial" panose="020B0604020202020204" pitchFamily="34" charset="0"/>
              <a:buChar char="•"/>
            </a:pPr>
            <a:r>
              <a:rPr lang="en-GB" b="1" dirty="0">
                <a:solidFill>
                  <a:schemeClr val="accent1"/>
                </a:solidFill>
                <a:latin typeface="Courier New" panose="02070309020205020404" pitchFamily="49" charset="0"/>
                <a:cs typeface="Courier New" panose="02070309020205020404" pitchFamily="49" charset="0"/>
              </a:rPr>
              <a:t>Aesthetics </a:t>
            </a:r>
            <a:r>
              <a:rPr lang="en-GB" dirty="0">
                <a:solidFill>
                  <a:schemeClr val="bg1"/>
                </a:solidFill>
              </a:rPr>
              <a:t>offer one method of adding additional variables to a plot</a:t>
            </a:r>
          </a:p>
          <a:p>
            <a:pPr marL="342900" indent="-342900" fontAlgn="base">
              <a:lnSpc>
                <a:spcPct val="90000"/>
              </a:lnSpc>
              <a:spcBef>
                <a:spcPct val="20000"/>
              </a:spcBef>
              <a:spcAft>
                <a:spcPts val="600"/>
              </a:spcAft>
              <a:buClr>
                <a:schemeClr val="accent1"/>
              </a:buClr>
              <a:buFont typeface="Arial" panose="020B0604020202020204" pitchFamily="34" charset="0"/>
              <a:buChar char="•"/>
            </a:pPr>
            <a:endParaRPr lang="en-GB" dirty="0">
              <a:solidFill>
                <a:schemeClr val="bg1"/>
              </a:solidFill>
            </a:endParaRPr>
          </a:p>
          <a:p>
            <a:pPr marL="342900" indent="-342900" fontAlgn="base">
              <a:lnSpc>
                <a:spcPct val="90000"/>
              </a:lnSpc>
              <a:spcBef>
                <a:spcPct val="20000"/>
              </a:spcBef>
              <a:spcAft>
                <a:spcPts val="600"/>
              </a:spcAft>
              <a:buClr>
                <a:schemeClr val="accent1"/>
              </a:buClr>
              <a:buFont typeface="Arial" panose="020B0604020202020204" pitchFamily="34" charset="0"/>
              <a:buChar char="•"/>
            </a:pPr>
            <a:r>
              <a:rPr lang="en-GB" dirty="0">
                <a:solidFill>
                  <a:schemeClr val="bg1"/>
                </a:solidFill>
              </a:rPr>
              <a:t>Another way, particularly when using categorical variables, is to split a plot into </a:t>
            </a:r>
            <a:r>
              <a:rPr lang="en-GB" b="1" dirty="0">
                <a:solidFill>
                  <a:schemeClr val="accent1"/>
                </a:solidFill>
                <a:latin typeface="Courier New" panose="02070309020205020404" pitchFamily="49" charset="0"/>
                <a:cs typeface="Courier New" panose="02070309020205020404" pitchFamily="49" charset="0"/>
              </a:rPr>
              <a:t>facets</a:t>
            </a:r>
          </a:p>
          <a:p>
            <a:pPr marL="342900" indent="-342900" fontAlgn="base">
              <a:lnSpc>
                <a:spcPct val="90000"/>
              </a:lnSpc>
              <a:spcBef>
                <a:spcPct val="20000"/>
              </a:spcBef>
              <a:spcAft>
                <a:spcPts val="600"/>
              </a:spcAft>
              <a:buClr>
                <a:schemeClr val="accent1"/>
              </a:buClr>
              <a:buFont typeface="Arial" panose="020B0604020202020204" pitchFamily="34" charset="0"/>
              <a:buChar char="•"/>
            </a:pPr>
            <a:endParaRPr lang="en-GB" dirty="0">
              <a:solidFill>
                <a:schemeClr val="bg1"/>
              </a:solidFill>
            </a:endParaRPr>
          </a:p>
          <a:p>
            <a:pPr marL="342900" indent="-342900" fontAlgn="base">
              <a:lnSpc>
                <a:spcPct val="90000"/>
              </a:lnSpc>
              <a:spcBef>
                <a:spcPct val="20000"/>
              </a:spcBef>
              <a:spcAft>
                <a:spcPts val="600"/>
              </a:spcAft>
              <a:buClr>
                <a:schemeClr val="accent1"/>
              </a:buClr>
              <a:buFont typeface="Arial" panose="020B0604020202020204" pitchFamily="34" charset="0"/>
              <a:buChar char="•"/>
            </a:pPr>
            <a:r>
              <a:rPr lang="en-GB" b="1" dirty="0">
                <a:solidFill>
                  <a:schemeClr val="accent1"/>
                </a:solidFill>
                <a:latin typeface="Courier New" panose="02070309020205020404" pitchFamily="49" charset="0"/>
                <a:cs typeface="Courier New" panose="02070309020205020404" pitchFamily="49" charset="0"/>
              </a:rPr>
              <a:t>Facets</a:t>
            </a:r>
            <a:r>
              <a:rPr lang="en-GB" dirty="0">
                <a:solidFill>
                  <a:schemeClr val="bg1"/>
                </a:solidFill>
              </a:rPr>
              <a:t> are sub-plots that each show a subset of the entire dataset</a:t>
            </a:r>
          </a:p>
          <a:p>
            <a:pPr marL="342900" indent="-342900" fontAlgn="base">
              <a:lnSpc>
                <a:spcPct val="90000"/>
              </a:lnSpc>
              <a:spcBef>
                <a:spcPct val="20000"/>
              </a:spcBef>
              <a:spcAft>
                <a:spcPts val="600"/>
              </a:spcAft>
              <a:buClr>
                <a:schemeClr val="accent1"/>
              </a:buClr>
              <a:buFont typeface="Arial" panose="020B0604020202020204" pitchFamily="34" charset="0"/>
              <a:buChar char="•"/>
            </a:pPr>
            <a:endParaRPr lang="en-GB" dirty="0">
              <a:solidFill>
                <a:schemeClr val="bg1"/>
              </a:solidFill>
            </a:endParaRPr>
          </a:p>
          <a:p>
            <a:pPr marL="342900" indent="-342900" fontAlgn="base">
              <a:lnSpc>
                <a:spcPct val="90000"/>
              </a:lnSpc>
              <a:spcBef>
                <a:spcPct val="20000"/>
              </a:spcBef>
              <a:spcAft>
                <a:spcPts val="600"/>
              </a:spcAft>
              <a:buClr>
                <a:schemeClr val="accent1"/>
              </a:buClr>
              <a:buFont typeface="Arial" panose="020B0604020202020204" pitchFamily="34" charset="0"/>
              <a:buChar char="•"/>
            </a:pPr>
            <a:r>
              <a:rPr lang="en-GB" dirty="0">
                <a:solidFill>
                  <a:schemeClr val="bg1"/>
                </a:solidFill>
              </a:rPr>
              <a:t>Facets can be generated in two ways using either the </a:t>
            </a:r>
            <a:r>
              <a:rPr lang="en-GB" b="1" dirty="0" err="1">
                <a:solidFill>
                  <a:schemeClr val="accent1"/>
                </a:solidFill>
                <a:latin typeface="Courier New" panose="02070309020205020404" pitchFamily="49" charset="0"/>
                <a:cs typeface="Courier New" panose="02070309020205020404" pitchFamily="49" charset="0"/>
              </a:rPr>
              <a:t>facet_wrap</a:t>
            </a:r>
            <a:r>
              <a:rPr lang="en-GB" b="1" dirty="0">
                <a:solidFill>
                  <a:schemeClr val="accent1"/>
                </a:solidFill>
                <a:latin typeface="Courier New" panose="02070309020205020404" pitchFamily="49" charset="0"/>
                <a:cs typeface="Courier New" panose="02070309020205020404" pitchFamily="49" charset="0"/>
              </a:rPr>
              <a:t>() </a:t>
            </a:r>
            <a:r>
              <a:rPr lang="en-GB" dirty="0">
                <a:solidFill>
                  <a:schemeClr val="bg1"/>
                </a:solidFill>
              </a:rPr>
              <a:t>or </a:t>
            </a:r>
            <a:r>
              <a:rPr lang="en-GB" b="1" dirty="0" err="1">
                <a:solidFill>
                  <a:schemeClr val="accent1"/>
                </a:solidFill>
                <a:latin typeface="Courier New" panose="02070309020205020404" pitchFamily="49" charset="0"/>
                <a:cs typeface="Courier New" panose="02070309020205020404" pitchFamily="49" charset="0"/>
              </a:rPr>
              <a:t>facet_grid</a:t>
            </a:r>
            <a:r>
              <a:rPr lang="en-GB" b="1" dirty="0">
                <a:solidFill>
                  <a:schemeClr val="accent1"/>
                </a:solidFill>
                <a:latin typeface="Courier New" panose="02070309020205020404" pitchFamily="49" charset="0"/>
                <a:cs typeface="Courier New" panose="02070309020205020404" pitchFamily="49" charset="0"/>
              </a:rPr>
              <a:t>() </a:t>
            </a:r>
            <a:r>
              <a:rPr lang="en-GB" dirty="0">
                <a:solidFill>
                  <a:schemeClr val="bg1"/>
                </a:solidFill>
              </a:rPr>
              <a:t>function</a:t>
            </a:r>
          </a:p>
        </p:txBody>
      </p:sp>
      <p:sp>
        <p:nvSpPr>
          <p:cNvPr id="3" name="Rectangle 1">
            <a:extLst>
              <a:ext uri="{FF2B5EF4-FFF2-40B4-BE49-F238E27FC236}">
                <a16:creationId xmlns:a16="http://schemas.microsoft.com/office/drawing/2014/main" id="{EC7775B8-6F69-428D-BFE2-18ED6951D8C8}"/>
              </a:ext>
            </a:extLst>
          </p:cNvPr>
          <p:cNvSpPr>
            <a:spLocks noChangeArrowheads="1"/>
          </p:cNvSpPr>
          <p:nvPr/>
        </p:nvSpPr>
        <p:spPr bwMode="auto">
          <a:xfrm>
            <a:off x="0" y="-170549"/>
            <a:ext cx="65" cy="3410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7671626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2AD28-393B-4D28-8EE7-FB7242E55B8C}"/>
              </a:ext>
            </a:extLst>
          </p:cNvPr>
          <p:cNvSpPr>
            <a:spLocks noGrp="1"/>
          </p:cNvSpPr>
          <p:nvPr>
            <p:ph type="title"/>
          </p:nvPr>
        </p:nvSpPr>
        <p:spPr/>
        <p:txBody>
          <a:bodyPr/>
          <a:lstStyle/>
          <a:p>
            <a:pPr fontAlgn="base"/>
            <a:r>
              <a:rPr lang="en-GB" dirty="0" err="1"/>
              <a:t>facet_wrap</a:t>
            </a:r>
            <a:r>
              <a:rPr lang="en-GB" dirty="0"/>
              <a:t>()</a:t>
            </a:r>
          </a:p>
        </p:txBody>
      </p:sp>
      <p:sp>
        <p:nvSpPr>
          <p:cNvPr id="6" name="TextBox 5">
            <a:extLst>
              <a:ext uri="{FF2B5EF4-FFF2-40B4-BE49-F238E27FC236}">
                <a16:creationId xmlns:a16="http://schemas.microsoft.com/office/drawing/2014/main" id="{4EB3382E-E080-4A68-8BF1-94FF68BF2DA7}"/>
              </a:ext>
            </a:extLst>
          </p:cNvPr>
          <p:cNvSpPr txBox="1"/>
          <p:nvPr/>
        </p:nvSpPr>
        <p:spPr>
          <a:xfrm>
            <a:off x="1641110" y="2410967"/>
            <a:ext cx="9112977" cy="4163704"/>
          </a:xfrm>
          <a:prstGeom prst="rect">
            <a:avLst/>
          </a:prstGeom>
          <a:noFill/>
        </p:spPr>
        <p:txBody>
          <a:bodyPr wrap="square" rtlCol="0">
            <a:spAutoFit/>
          </a:bodyPr>
          <a:lstStyle/>
          <a:p>
            <a:pPr marL="342900" indent="-342900" fontAlgn="base">
              <a:lnSpc>
                <a:spcPct val="90000"/>
              </a:lnSpc>
              <a:spcBef>
                <a:spcPct val="20000"/>
              </a:spcBef>
              <a:spcAft>
                <a:spcPts val="600"/>
              </a:spcAft>
              <a:buClr>
                <a:schemeClr val="accent1"/>
              </a:buClr>
              <a:buFont typeface="Arial" panose="020B0604020202020204" pitchFamily="34" charset="0"/>
              <a:buChar char="•"/>
            </a:pPr>
            <a:r>
              <a:rPr lang="en-GB" b="1" dirty="0">
                <a:solidFill>
                  <a:schemeClr val="accent1"/>
                </a:solidFill>
                <a:latin typeface="Courier New" panose="02070309020205020404" pitchFamily="49" charset="0"/>
                <a:cs typeface="Courier New" panose="02070309020205020404" pitchFamily="49" charset="0"/>
              </a:rPr>
              <a:t>facet_wrap() </a:t>
            </a:r>
            <a:r>
              <a:rPr lang="en-GB" dirty="0">
                <a:solidFill>
                  <a:schemeClr val="bg1"/>
                </a:solidFill>
              </a:rPr>
              <a:t>is used to facet a plot by a single variable</a:t>
            </a:r>
          </a:p>
          <a:p>
            <a:pPr marL="342900" indent="-342900" fontAlgn="base">
              <a:lnSpc>
                <a:spcPct val="90000"/>
              </a:lnSpc>
              <a:spcBef>
                <a:spcPct val="20000"/>
              </a:spcBef>
              <a:spcAft>
                <a:spcPts val="600"/>
              </a:spcAft>
              <a:buClr>
                <a:schemeClr val="accent1"/>
              </a:buClr>
              <a:buFont typeface="Arial" panose="020B0604020202020204" pitchFamily="34" charset="0"/>
              <a:buChar char="•"/>
            </a:pPr>
            <a:endParaRPr lang="en-GB" dirty="0">
              <a:solidFill>
                <a:schemeClr val="bg1"/>
              </a:solidFill>
            </a:endParaRPr>
          </a:p>
          <a:p>
            <a:pPr marL="342900" indent="-342900" fontAlgn="base">
              <a:lnSpc>
                <a:spcPct val="90000"/>
              </a:lnSpc>
              <a:spcBef>
                <a:spcPct val="20000"/>
              </a:spcBef>
              <a:spcAft>
                <a:spcPts val="600"/>
              </a:spcAft>
              <a:buClr>
                <a:schemeClr val="accent1"/>
              </a:buClr>
              <a:buFont typeface="Arial" panose="020B0604020202020204" pitchFamily="34" charset="0"/>
              <a:buChar char="•"/>
            </a:pPr>
            <a:r>
              <a:rPr lang="en-GB" dirty="0">
                <a:solidFill>
                  <a:schemeClr val="bg1"/>
                </a:solidFill>
              </a:rPr>
              <a:t>The first argument of </a:t>
            </a:r>
            <a:r>
              <a:rPr lang="en-GB" b="1" dirty="0">
                <a:solidFill>
                  <a:schemeClr val="accent1"/>
                </a:solidFill>
                <a:latin typeface="Courier New" panose="02070309020205020404" pitchFamily="49" charset="0"/>
                <a:cs typeface="Courier New" panose="02070309020205020404" pitchFamily="49" charset="0"/>
              </a:rPr>
              <a:t>facet_wrap() </a:t>
            </a:r>
            <a:r>
              <a:rPr lang="en-GB" dirty="0">
                <a:solidFill>
                  <a:schemeClr val="bg1"/>
                </a:solidFill>
              </a:rPr>
              <a:t>should be a </a:t>
            </a:r>
            <a:r>
              <a:rPr lang="en-GB" b="1" dirty="0">
                <a:solidFill>
                  <a:schemeClr val="accent1"/>
                </a:solidFill>
                <a:latin typeface="Courier New" panose="02070309020205020404" pitchFamily="49" charset="0"/>
                <a:cs typeface="Courier New" panose="02070309020205020404" pitchFamily="49" charset="0"/>
              </a:rPr>
              <a:t>formula</a:t>
            </a:r>
          </a:p>
          <a:p>
            <a:pPr marL="342900" indent="-342900" fontAlgn="base">
              <a:lnSpc>
                <a:spcPct val="90000"/>
              </a:lnSpc>
              <a:spcBef>
                <a:spcPct val="20000"/>
              </a:spcBef>
              <a:spcAft>
                <a:spcPts val="600"/>
              </a:spcAft>
              <a:buClr>
                <a:schemeClr val="accent1"/>
              </a:buClr>
              <a:buFont typeface="Arial" panose="020B0604020202020204" pitchFamily="34" charset="0"/>
              <a:buChar char="•"/>
            </a:pPr>
            <a:endParaRPr lang="en-GB" dirty="0">
              <a:solidFill>
                <a:schemeClr val="bg1"/>
              </a:solidFill>
            </a:endParaRPr>
          </a:p>
          <a:p>
            <a:pPr marL="342900" indent="-342900" fontAlgn="base">
              <a:lnSpc>
                <a:spcPct val="90000"/>
              </a:lnSpc>
              <a:spcBef>
                <a:spcPct val="20000"/>
              </a:spcBef>
              <a:spcAft>
                <a:spcPts val="600"/>
              </a:spcAft>
              <a:buClr>
                <a:schemeClr val="accent1"/>
              </a:buClr>
              <a:buFont typeface="Arial" panose="020B0604020202020204" pitchFamily="34" charset="0"/>
              <a:buChar char="•"/>
            </a:pPr>
            <a:r>
              <a:rPr lang="en-GB" dirty="0">
                <a:solidFill>
                  <a:schemeClr val="bg1"/>
                </a:solidFill>
              </a:rPr>
              <a:t>A formula is created using the </a:t>
            </a:r>
            <a:r>
              <a:rPr lang="en-GB" b="1" dirty="0">
                <a:solidFill>
                  <a:schemeClr val="accent1">
                    <a:lumMod val="75000"/>
                  </a:schemeClr>
                </a:solidFill>
              </a:rPr>
              <a:t>~</a:t>
            </a:r>
            <a:r>
              <a:rPr lang="en-GB" dirty="0">
                <a:solidFill>
                  <a:schemeClr val="bg1"/>
                </a:solidFill>
              </a:rPr>
              <a:t> symbol followed by a </a:t>
            </a:r>
            <a:r>
              <a:rPr lang="en-GB" b="1" dirty="0">
                <a:solidFill>
                  <a:schemeClr val="accent1"/>
                </a:solidFill>
                <a:latin typeface="Courier New" panose="02070309020205020404" pitchFamily="49" charset="0"/>
                <a:cs typeface="Courier New" panose="02070309020205020404" pitchFamily="49" charset="0"/>
              </a:rPr>
              <a:t>variable</a:t>
            </a:r>
            <a:r>
              <a:rPr lang="en-GB" dirty="0">
                <a:solidFill>
                  <a:schemeClr val="bg1"/>
                </a:solidFill>
              </a:rPr>
              <a:t> name</a:t>
            </a:r>
          </a:p>
          <a:p>
            <a:pPr marL="342900" indent="-342900" fontAlgn="base">
              <a:lnSpc>
                <a:spcPct val="90000"/>
              </a:lnSpc>
              <a:spcBef>
                <a:spcPct val="20000"/>
              </a:spcBef>
              <a:spcAft>
                <a:spcPts val="600"/>
              </a:spcAft>
              <a:buClr>
                <a:schemeClr val="accent1"/>
              </a:buClr>
              <a:buFont typeface="Arial" panose="020B0604020202020204" pitchFamily="34" charset="0"/>
              <a:buChar char="•"/>
            </a:pPr>
            <a:endParaRPr lang="en-GB" dirty="0">
              <a:solidFill>
                <a:schemeClr val="bg1"/>
              </a:solidFill>
            </a:endParaRPr>
          </a:p>
          <a:p>
            <a:pPr marL="342900" indent="-342900" fontAlgn="base">
              <a:lnSpc>
                <a:spcPct val="90000"/>
              </a:lnSpc>
              <a:spcBef>
                <a:spcPct val="20000"/>
              </a:spcBef>
              <a:spcAft>
                <a:spcPts val="600"/>
              </a:spcAft>
              <a:buClr>
                <a:schemeClr val="accent1"/>
              </a:buClr>
              <a:buFont typeface="Arial" panose="020B0604020202020204" pitchFamily="34" charset="0"/>
              <a:buChar char="•"/>
            </a:pPr>
            <a:r>
              <a:rPr lang="en-GB" dirty="0">
                <a:solidFill>
                  <a:schemeClr val="bg1"/>
                </a:solidFill>
              </a:rPr>
              <a:t>An example formula would be</a:t>
            </a:r>
            <a:r>
              <a:rPr lang="en-GB" b="1" dirty="0">
                <a:solidFill>
                  <a:schemeClr val="accent1">
                    <a:lumMod val="75000"/>
                  </a:schemeClr>
                </a:solidFill>
              </a:rPr>
              <a:t> </a:t>
            </a:r>
            <a:r>
              <a:rPr lang="en-GB" b="1" dirty="0">
                <a:solidFill>
                  <a:schemeClr val="accent1"/>
                </a:solidFill>
                <a:latin typeface="Courier New" panose="02070309020205020404" pitchFamily="49" charset="0"/>
                <a:cs typeface="Courier New" panose="02070309020205020404" pitchFamily="49" charset="0"/>
              </a:rPr>
              <a:t>~ class </a:t>
            </a:r>
            <a:r>
              <a:rPr lang="en-GB" dirty="0">
                <a:solidFill>
                  <a:schemeClr val="bg1"/>
                </a:solidFill>
              </a:rPr>
              <a:t>which you read as “by class”</a:t>
            </a:r>
          </a:p>
          <a:p>
            <a:pPr marL="342900" indent="-342900" fontAlgn="base">
              <a:lnSpc>
                <a:spcPct val="90000"/>
              </a:lnSpc>
              <a:spcBef>
                <a:spcPct val="20000"/>
              </a:spcBef>
              <a:spcAft>
                <a:spcPts val="600"/>
              </a:spcAft>
              <a:buClr>
                <a:schemeClr val="accent1"/>
              </a:buClr>
              <a:buFont typeface="Arial" panose="020B0604020202020204" pitchFamily="34" charset="0"/>
              <a:buChar char="•"/>
            </a:pPr>
            <a:endParaRPr lang="en-GB" dirty="0">
              <a:solidFill>
                <a:schemeClr val="bg1"/>
              </a:solidFill>
            </a:endParaRPr>
          </a:p>
          <a:p>
            <a:pPr marL="342900" indent="-342900" fontAlgn="base">
              <a:lnSpc>
                <a:spcPct val="90000"/>
              </a:lnSpc>
              <a:spcBef>
                <a:spcPct val="20000"/>
              </a:spcBef>
              <a:spcAft>
                <a:spcPts val="600"/>
              </a:spcAft>
              <a:buClr>
                <a:schemeClr val="accent1"/>
              </a:buClr>
              <a:buFont typeface="Arial" panose="020B0604020202020204" pitchFamily="34" charset="0"/>
              <a:buChar char="•"/>
            </a:pPr>
            <a:r>
              <a:rPr lang="en-GB" dirty="0">
                <a:solidFill>
                  <a:schemeClr val="bg1"/>
                </a:solidFill>
              </a:rPr>
              <a:t>The </a:t>
            </a:r>
            <a:r>
              <a:rPr lang="en-GB" b="1" dirty="0">
                <a:solidFill>
                  <a:schemeClr val="accent1"/>
                </a:solidFill>
                <a:latin typeface="Courier New" panose="02070309020205020404" pitchFamily="49" charset="0"/>
                <a:cs typeface="Courier New" panose="02070309020205020404" pitchFamily="49" charset="0"/>
              </a:rPr>
              <a:t>variable</a:t>
            </a:r>
            <a:r>
              <a:rPr lang="en-GB" dirty="0">
                <a:solidFill>
                  <a:schemeClr val="bg1"/>
                </a:solidFill>
              </a:rPr>
              <a:t> using in the </a:t>
            </a:r>
            <a:r>
              <a:rPr lang="en-GB" b="1" dirty="0">
                <a:solidFill>
                  <a:schemeClr val="accent1"/>
                </a:solidFill>
                <a:latin typeface="Courier New" panose="02070309020205020404" pitchFamily="49" charset="0"/>
                <a:cs typeface="Courier New" panose="02070309020205020404" pitchFamily="49" charset="0"/>
              </a:rPr>
              <a:t>formula</a:t>
            </a:r>
            <a:r>
              <a:rPr lang="en-GB" dirty="0">
                <a:solidFill>
                  <a:schemeClr val="bg1"/>
                </a:solidFill>
              </a:rPr>
              <a:t> should be </a:t>
            </a:r>
            <a:r>
              <a:rPr lang="en-GB" b="1" dirty="0">
                <a:solidFill>
                  <a:schemeClr val="accent1"/>
                </a:solidFill>
                <a:latin typeface="Courier New" panose="02070309020205020404" pitchFamily="49" charset="0"/>
                <a:cs typeface="Courier New" panose="02070309020205020404" pitchFamily="49" charset="0"/>
              </a:rPr>
              <a:t>discrete</a:t>
            </a:r>
          </a:p>
          <a:p>
            <a:pPr marL="342900" indent="-342900" fontAlgn="base">
              <a:lnSpc>
                <a:spcPct val="90000"/>
              </a:lnSpc>
              <a:spcBef>
                <a:spcPct val="20000"/>
              </a:spcBef>
              <a:spcAft>
                <a:spcPts val="600"/>
              </a:spcAft>
              <a:buClr>
                <a:schemeClr val="accent1"/>
              </a:buClr>
              <a:buFont typeface="Arial" panose="020B0604020202020204" pitchFamily="34" charset="0"/>
              <a:buChar char="•"/>
            </a:pPr>
            <a:endParaRPr lang="en-GB" dirty="0">
              <a:solidFill>
                <a:schemeClr val="bg1"/>
              </a:solidFill>
            </a:endParaRPr>
          </a:p>
          <a:p>
            <a:pPr marL="342900" indent="-342900" fontAlgn="base">
              <a:lnSpc>
                <a:spcPct val="90000"/>
              </a:lnSpc>
              <a:spcBef>
                <a:spcPct val="20000"/>
              </a:spcBef>
              <a:spcAft>
                <a:spcPts val="600"/>
              </a:spcAft>
              <a:buClr>
                <a:schemeClr val="accent1"/>
              </a:buClr>
              <a:buFont typeface="Arial" panose="020B0604020202020204" pitchFamily="34" charset="0"/>
              <a:buChar char="•"/>
            </a:pPr>
            <a:r>
              <a:rPr lang="en-GB" dirty="0">
                <a:solidFill>
                  <a:schemeClr val="bg1"/>
                </a:solidFill>
              </a:rPr>
              <a:t>You can control the layout of the facets using the </a:t>
            </a:r>
            <a:r>
              <a:rPr lang="en-GB" b="1" dirty="0" err="1">
                <a:solidFill>
                  <a:schemeClr val="accent1"/>
                </a:solidFill>
                <a:latin typeface="Courier New" panose="02070309020205020404" pitchFamily="49" charset="0"/>
                <a:cs typeface="Courier New" panose="02070309020205020404" pitchFamily="49" charset="0"/>
              </a:rPr>
              <a:t>nrow</a:t>
            </a:r>
            <a:r>
              <a:rPr lang="en-GB" dirty="0">
                <a:solidFill>
                  <a:schemeClr val="bg1"/>
                </a:solidFill>
              </a:rPr>
              <a:t> or </a:t>
            </a:r>
            <a:r>
              <a:rPr lang="en-GB" b="1" dirty="0" err="1">
                <a:solidFill>
                  <a:schemeClr val="accent1"/>
                </a:solidFill>
                <a:latin typeface="Courier New" panose="02070309020205020404" pitchFamily="49" charset="0"/>
                <a:cs typeface="Courier New" panose="02070309020205020404" pitchFamily="49" charset="0"/>
              </a:rPr>
              <a:t>ncol</a:t>
            </a:r>
            <a:r>
              <a:rPr lang="en-GB" dirty="0">
                <a:solidFill>
                  <a:schemeClr val="bg1"/>
                </a:solidFill>
              </a:rPr>
              <a:t> parameters</a:t>
            </a:r>
          </a:p>
        </p:txBody>
      </p:sp>
      <p:sp>
        <p:nvSpPr>
          <p:cNvPr id="3" name="Rectangle 1">
            <a:extLst>
              <a:ext uri="{FF2B5EF4-FFF2-40B4-BE49-F238E27FC236}">
                <a16:creationId xmlns:a16="http://schemas.microsoft.com/office/drawing/2014/main" id="{EC7775B8-6F69-428D-BFE2-18ED6951D8C8}"/>
              </a:ext>
            </a:extLst>
          </p:cNvPr>
          <p:cNvSpPr>
            <a:spLocks noChangeArrowheads="1"/>
          </p:cNvSpPr>
          <p:nvPr/>
        </p:nvSpPr>
        <p:spPr bwMode="auto">
          <a:xfrm>
            <a:off x="0" y="-170549"/>
            <a:ext cx="65" cy="3410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75239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2AD28-393B-4D28-8EE7-FB7242E55B8C}"/>
              </a:ext>
            </a:extLst>
          </p:cNvPr>
          <p:cNvSpPr>
            <a:spLocks noGrp="1"/>
          </p:cNvSpPr>
          <p:nvPr>
            <p:ph type="title"/>
          </p:nvPr>
        </p:nvSpPr>
        <p:spPr/>
        <p:txBody>
          <a:bodyPr/>
          <a:lstStyle/>
          <a:p>
            <a:pPr fontAlgn="base"/>
            <a:r>
              <a:rPr lang="en-GB" dirty="0"/>
              <a:t>Using </a:t>
            </a:r>
            <a:r>
              <a:rPr lang="en-GB" dirty="0" err="1"/>
              <a:t>facet_wrap</a:t>
            </a:r>
            <a:r>
              <a:rPr lang="en-GB" dirty="0"/>
              <a:t>()</a:t>
            </a:r>
          </a:p>
        </p:txBody>
      </p:sp>
      <p:sp>
        <p:nvSpPr>
          <p:cNvPr id="3" name="Rectangle 1">
            <a:extLst>
              <a:ext uri="{FF2B5EF4-FFF2-40B4-BE49-F238E27FC236}">
                <a16:creationId xmlns:a16="http://schemas.microsoft.com/office/drawing/2014/main" id="{EC7775B8-6F69-428D-BFE2-18ED6951D8C8}"/>
              </a:ext>
            </a:extLst>
          </p:cNvPr>
          <p:cNvSpPr>
            <a:spLocks noChangeArrowheads="1"/>
          </p:cNvSpPr>
          <p:nvPr/>
        </p:nvSpPr>
        <p:spPr bwMode="auto">
          <a:xfrm>
            <a:off x="0" y="-170549"/>
            <a:ext cx="65" cy="3410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5644A979-BA20-459B-B76F-F09D73825E96}"/>
              </a:ext>
            </a:extLst>
          </p:cNvPr>
          <p:cNvPicPr>
            <a:picLocks noChangeAspect="1"/>
          </p:cNvPicPr>
          <p:nvPr/>
        </p:nvPicPr>
        <p:blipFill>
          <a:blip r:embed="rId3"/>
          <a:stretch>
            <a:fillRect/>
          </a:stretch>
        </p:blipFill>
        <p:spPr>
          <a:xfrm>
            <a:off x="1845808" y="2285173"/>
            <a:ext cx="8097184" cy="970449"/>
          </a:xfrm>
          <a:prstGeom prst="rect">
            <a:avLst/>
          </a:prstGeom>
        </p:spPr>
      </p:pic>
      <p:pic>
        <p:nvPicPr>
          <p:cNvPr id="7" name="Picture 6">
            <a:extLst>
              <a:ext uri="{FF2B5EF4-FFF2-40B4-BE49-F238E27FC236}">
                <a16:creationId xmlns:a16="http://schemas.microsoft.com/office/drawing/2014/main" id="{9DF850A4-110A-4541-89A0-75815BC8A392}"/>
              </a:ext>
            </a:extLst>
          </p:cNvPr>
          <p:cNvPicPr>
            <a:picLocks noChangeAspect="1"/>
          </p:cNvPicPr>
          <p:nvPr/>
        </p:nvPicPr>
        <p:blipFill>
          <a:blip r:embed="rId4"/>
          <a:stretch>
            <a:fillRect/>
          </a:stretch>
        </p:blipFill>
        <p:spPr>
          <a:xfrm>
            <a:off x="3161212" y="3429000"/>
            <a:ext cx="5277288" cy="3275807"/>
          </a:xfrm>
          <a:prstGeom prst="rect">
            <a:avLst/>
          </a:prstGeom>
        </p:spPr>
      </p:pic>
    </p:spTree>
    <p:extLst>
      <p:ext uri="{BB962C8B-B14F-4D97-AF65-F5344CB8AC3E}">
        <p14:creationId xmlns:p14="http://schemas.microsoft.com/office/powerpoint/2010/main" val="4037880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2AD28-393B-4D28-8EE7-FB7242E55B8C}"/>
              </a:ext>
            </a:extLst>
          </p:cNvPr>
          <p:cNvSpPr>
            <a:spLocks noGrp="1"/>
          </p:cNvSpPr>
          <p:nvPr>
            <p:ph type="title"/>
          </p:nvPr>
        </p:nvSpPr>
        <p:spPr/>
        <p:txBody>
          <a:bodyPr/>
          <a:lstStyle/>
          <a:p>
            <a:pPr fontAlgn="base"/>
            <a:r>
              <a:rPr lang="en-GB" dirty="0" err="1"/>
              <a:t>facet_wrap</a:t>
            </a:r>
            <a:r>
              <a:rPr lang="en-GB" dirty="0"/>
              <a:t>() and aesthetics </a:t>
            </a:r>
          </a:p>
        </p:txBody>
      </p:sp>
      <p:sp>
        <p:nvSpPr>
          <p:cNvPr id="6" name="TextBox 5">
            <a:extLst>
              <a:ext uri="{FF2B5EF4-FFF2-40B4-BE49-F238E27FC236}">
                <a16:creationId xmlns:a16="http://schemas.microsoft.com/office/drawing/2014/main" id="{4EB3382E-E080-4A68-8BF1-94FF68BF2DA7}"/>
              </a:ext>
            </a:extLst>
          </p:cNvPr>
          <p:cNvSpPr txBox="1"/>
          <p:nvPr/>
        </p:nvSpPr>
        <p:spPr>
          <a:xfrm>
            <a:off x="548300" y="2935925"/>
            <a:ext cx="4010637" cy="2871042"/>
          </a:xfrm>
          <a:prstGeom prst="rect">
            <a:avLst/>
          </a:prstGeom>
          <a:noFill/>
        </p:spPr>
        <p:txBody>
          <a:bodyPr wrap="square" rtlCol="0">
            <a:spAutoFit/>
          </a:bodyPr>
          <a:lstStyle/>
          <a:p>
            <a:pPr marL="342900" indent="-342900" fontAlgn="base">
              <a:lnSpc>
                <a:spcPct val="90000"/>
              </a:lnSpc>
              <a:spcBef>
                <a:spcPct val="20000"/>
              </a:spcBef>
              <a:spcAft>
                <a:spcPts val="600"/>
              </a:spcAft>
              <a:buClr>
                <a:schemeClr val="accent1"/>
              </a:buClr>
              <a:buFont typeface="Arial" panose="020B0604020202020204" pitchFamily="34" charset="0"/>
              <a:buChar char="•"/>
            </a:pPr>
            <a:r>
              <a:rPr lang="en-GB" b="1" dirty="0">
                <a:solidFill>
                  <a:schemeClr val="accent1"/>
                </a:solidFill>
                <a:latin typeface="Courier New" panose="02070309020205020404" pitchFamily="49" charset="0"/>
                <a:cs typeface="Courier New" panose="02070309020205020404" pitchFamily="49" charset="0"/>
              </a:rPr>
              <a:t>Facets </a:t>
            </a:r>
            <a:r>
              <a:rPr lang="en-GB" dirty="0">
                <a:cs typeface="Courier New" panose="02070309020205020404" pitchFamily="49" charset="0"/>
              </a:rPr>
              <a:t>can be combined with </a:t>
            </a:r>
            <a:r>
              <a:rPr lang="en-GB" b="1" dirty="0">
                <a:solidFill>
                  <a:schemeClr val="accent1"/>
                </a:solidFill>
                <a:latin typeface="Courier New" panose="02070309020205020404" pitchFamily="49" charset="0"/>
                <a:cs typeface="Courier New" panose="02070309020205020404" pitchFamily="49" charset="0"/>
              </a:rPr>
              <a:t>aesthetics</a:t>
            </a:r>
          </a:p>
          <a:p>
            <a:pPr marL="342900" indent="-342900" fontAlgn="base">
              <a:lnSpc>
                <a:spcPct val="90000"/>
              </a:lnSpc>
              <a:spcBef>
                <a:spcPct val="20000"/>
              </a:spcBef>
              <a:spcAft>
                <a:spcPts val="600"/>
              </a:spcAft>
              <a:buClr>
                <a:schemeClr val="accent1"/>
              </a:buClr>
              <a:buFont typeface="Arial" panose="020B0604020202020204" pitchFamily="34" charset="0"/>
              <a:buChar char="•"/>
            </a:pPr>
            <a:endParaRPr lang="en-GB" b="1" dirty="0">
              <a:solidFill>
                <a:schemeClr val="accent1"/>
              </a:solidFill>
              <a:latin typeface="Courier New" panose="02070309020205020404" pitchFamily="49" charset="0"/>
              <a:cs typeface="Courier New" panose="02070309020205020404" pitchFamily="49" charset="0"/>
            </a:endParaRPr>
          </a:p>
          <a:p>
            <a:pPr marL="342900" indent="-342900" fontAlgn="base">
              <a:lnSpc>
                <a:spcPct val="90000"/>
              </a:lnSpc>
              <a:spcBef>
                <a:spcPct val="20000"/>
              </a:spcBef>
              <a:spcAft>
                <a:spcPts val="600"/>
              </a:spcAft>
              <a:buClr>
                <a:schemeClr val="accent1"/>
              </a:buClr>
              <a:buFont typeface="Arial" panose="020B0604020202020204" pitchFamily="34" charset="0"/>
              <a:buChar char="•"/>
            </a:pPr>
            <a:r>
              <a:rPr lang="en-GB" dirty="0">
                <a:cs typeface="Courier New" panose="02070309020205020404" pitchFamily="49" charset="0"/>
              </a:rPr>
              <a:t>A common application of this is adding </a:t>
            </a:r>
            <a:r>
              <a:rPr lang="en-GB" b="1" dirty="0">
                <a:solidFill>
                  <a:schemeClr val="accent1"/>
                </a:solidFill>
                <a:latin typeface="Courier New" panose="02070309020205020404" pitchFamily="49" charset="0"/>
                <a:cs typeface="Courier New" panose="02070309020205020404" pitchFamily="49" charset="0"/>
              </a:rPr>
              <a:t>colour</a:t>
            </a:r>
          </a:p>
          <a:p>
            <a:pPr marL="342900" indent="-342900" fontAlgn="base">
              <a:lnSpc>
                <a:spcPct val="90000"/>
              </a:lnSpc>
              <a:spcBef>
                <a:spcPct val="20000"/>
              </a:spcBef>
              <a:spcAft>
                <a:spcPts val="600"/>
              </a:spcAft>
              <a:buClr>
                <a:schemeClr val="accent1"/>
              </a:buClr>
              <a:buFont typeface="Arial" panose="020B0604020202020204" pitchFamily="34" charset="0"/>
              <a:buChar char="•"/>
            </a:pPr>
            <a:endParaRPr lang="en-GB" b="1" dirty="0">
              <a:solidFill>
                <a:schemeClr val="accent1"/>
              </a:solidFill>
              <a:latin typeface="Courier New" panose="02070309020205020404" pitchFamily="49" charset="0"/>
              <a:cs typeface="Courier New" panose="02070309020205020404" pitchFamily="49" charset="0"/>
            </a:endParaRPr>
          </a:p>
          <a:p>
            <a:pPr marL="342900" indent="-342900" fontAlgn="base">
              <a:lnSpc>
                <a:spcPct val="90000"/>
              </a:lnSpc>
              <a:spcBef>
                <a:spcPct val="20000"/>
              </a:spcBef>
              <a:spcAft>
                <a:spcPts val="600"/>
              </a:spcAft>
              <a:buClr>
                <a:schemeClr val="accent1"/>
              </a:buClr>
              <a:buFont typeface="Arial" panose="020B0604020202020204" pitchFamily="34" charset="0"/>
              <a:buChar char="•"/>
            </a:pPr>
            <a:r>
              <a:rPr lang="en-GB" dirty="0">
                <a:cs typeface="Courier New" panose="02070309020205020404" pitchFamily="49" charset="0"/>
              </a:rPr>
              <a:t>In this case it is often worth specifying </a:t>
            </a:r>
            <a:r>
              <a:rPr lang="en-GB" b="1" dirty="0" err="1">
                <a:solidFill>
                  <a:schemeClr val="accent1"/>
                </a:solidFill>
                <a:latin typeface="Courier New" panose="02070309020205020404" pitchFamily="49" charset="0"/>
                <a:cs typeface="Courier New" panose="02070309020205020404" pitchFamily="49" charset="0"/>
              </a:rPr>
              <a:t>show.legend</a:t>
            </a:r>
            <a:r>
              <a:rPr lang="en-GB" b="1" dirty="0">
                <a:solidFill>
                  <a:schemeClr val="accent1"/>
                </a:solidFill>
                <a:latin typeface="Courier New" panose="02070309020205020404" pitchFamily="49" charset="0"/>
                <a:cs typeface="Courier New" panose="02070309020205020404" pitchFamily="49" charset="0"/>
              </a:rPr>
              <a:t> = FALSE </a:t>
            </a:r>
            <a:r>
              <a:rPr lang="en-GB" dirty="0">
                <a:cs typeface="Courier New" panose="02070309020205020404" pitchFamily="49" charset="0"/>
              </a:rPr>
              <a:t>in the </a:t>
            </a:r>
            <a:r>
              <a:rPr lang="en-GB" b="1" dirty="0">
                <a:solidFill>
                  <a:schemeClr val="accent1"/>
                </a:solidFill>
                <a:latin typeface="Courier New" panose="02070309020205020404" pitchFamily="49" charset="0"/>
                <a:cs typeface="Courier New" panose="02070309020205020404" pitchFamily="49" charset="0"/>
              </a:rPr>
              <a:t>geometry </a:t>
            </a:r>
            <a:r>
              <a:rPr lang="en-GB" dirty="0">
                <a:cs typeface="Courier New" panose="02070309020205020404" pitchFamily="49" charset="0"/>
              </a:rPr>
              <a:t>layer</a:t>
            </a:r>
            <a:endParaRPr lang="en-GB" dirty="0"/>
          </a:p>
        </p:txBody>
      </p:sp>
      <p:sp>
        <p:nvSpPr>
          <p:cNvPr id="3" name="Rectangle 1">
            <a:extLst>
              <a:ext uri="{FF2B5EF4-FFF2-40B4-BE49-F238E27FC236}">
                <a16:creationId xmlns:a16="http://schemas.microsoft.com/office/drawing/2014/main" id="{EC7775B8-6F69-428D-BFE2-18ED6951D8C8}"/>
              </a:ext>
            </a:extLst>
          </p:cNvPr>
          <p:cNvSpPr>
            <a:spLocks noChangeArrowheads="1"/>
          </p:cNvSpPr>
          <p:nvPr/>
        </p:nvSpPr>
        <p:spPr bwMode="auto">
          <a:xfrm>
            <a:off x="0" y="-170549"/>
            <a:ext cx="65" cy="3410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493B767D-7367-4BF6-A82E-15C0D0293FE0}"/>
              </a:ext>
            </a:extLst>
          </p:cNvPr>
          <p:cNvPicPr>
            <a:picLocks noChangeAspect="1"/>
          </p:cNvPicPr>
          <p:nvPr/>
        </p:nvPicPr>
        <p:blipFill>
          <a:blip r:embed="rId3"/>
          <a:stretch>
            <a:fillRect/>
          </a:stretch>
        </p:blipFill>
        <p:spPr>
          <a:xfrm>
            <a:off x="5159828" y="2117354"/>
            <a:ext cx="6653295" cy="974262"/>
          </a:xfrm>
          <a:prstGeom prst="rect">
            <a:avLst/>
          </a:prstGeom>
        </p:spPr>
      </p:pic>
      <p:pic>
        <p:nvPicPr>
          <p:cNvPr id="4" name="Picture 3">
            <a:extLst>
              <a:ext uri="{FF2B5EF4-FFF2-40B4-BE49-F238E27FC236}">
                <a16:creationId xmlns:a16="http://schemas.microsoft.com/office/drawing/2014/main" id="{EC0B8987-79D2-40BD-9FB7-23F6B6258730}"/>
              </a:ext>
            </a:extLst>
          </p:cNvPr>
          <p:cNvPicPr>
            <a:picLocks noChangeAspect="1"/>
          </p:cNvPicPr>
          <p:nvPr/>
        </p:nvPicPr>
        <p:blipFill>
          <a:blip r:embed="rId4"/>
          <a:stretch>
            <a:fillRect/>
          </a:stretch>
        </p:blipFill>
        <p:spPr>
          <a:xfrm>
            <a:off x="5421085" y="3135598"/>
            <a:ext cx="5865622" cy="3484412"/>
          </a:xfrm>
          <a:prstGeom prst="rect">
            <a:avLst/>
          </a:prstGeom>
        </p:spPr>
      </p:pic>
    </p:spTree>
    <p:extLst>
      <p:ext uri="{BB962C8B-B14F-4D97-AF65-F5344CB8AC3E}">
        <p14:creationId xmlns:p14="http://schemas.microsoft.com/office/powerpoint/2010/main" val="90991634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2AD28-393B-4D28-8EE7-FB7242E55B8C}"/>
              </a:ext>
            </a:extLst>
          </p:cNvPr>
          <p:cNvSpPr>
            <a:spLocks noGrp="1"/>
          </p:cNvSpPr>
          <p:nvPr>
            <p:ph type="title"/>
          </p:nvPr>
        </p:nvSpPr>
        <p:spPr/>
        <p:txBody>
          <a:bodyPr/>
          <a:lstStyle/>
          <a:p>
            <a:pPr fontAlgn="base"/>
            <a:r>
              <a:rPr lang="en-GB" dirty="0" err="1"/>
              <a:t>facet_grid</a:t>
            </a:r>
            <a:endParaRPr lang="en-GB" dirty="0"/>
          </a:p>
        </p:txBody>
      </p:sp>
      <p:sp>
        <p:nvSpPr>
          <p:cNvPr id="6" name="TextBox 5">
            <a:extLst>
              <a:ext uri="{FF2B5EF4-FFF2-40B4-BE49-F238E27FC236}">
                <a16:creationId xmlns:a16="http://schemas.microsoft.com/office/drawing/2014/main" id="{4EB3382E-E080-4A68-8BF1-94FF68BF2DA7}"/>
              </a:ext>
            </a:extLst>
          </p:cNvPr>
          <p:cNvSpPr txBox="1"/>
          <p:nvPr/>
        </p:nvSpPr>
        <p:spPr>
          <a:xfrm>
            <a:off x="1410617" y="2567563"/>
            <a:ext cx="8491028" cy="3628686"/>
          </a:xfrm>
          <a:prstGeom prst="rect">
            <a:avLst/>
          </a:prstGeom>
          <a:noFill/>
        </p:spPr>
        <p:txBody>
          <a:bodyPr wrap="square" rtlCol="0">
            <a:spAutoFit/>
          </a:bodyPr>
          <a:lstStyle/>
          <a:p>
            <a:pPr marL="342900" indent="-342900" fontAlgn="base">
              <a:lnSpc>
                <a:spcPct val="90000"/>
              </a:lnSpc>
              <a:spcBef>
                <a:spcPct val="20000"/>
              </a:spcBef>
              <a:spcAft>
                <a:spcPts val="600"/>
              </a:spcAft>
              <a:buClr>
                <a:schemeClr val="accent1"/>
              </a:buClr>
              <a:buFont typeface="Arial" panose="020B0604020202020204" pitchFamily="34" charset="0"/>
              <a:buChar char="•"/>
            </a:pPr>
            <a:r>
              <a:rPr lang="en-GB" b="1" dirty="0" err="1">
                <a:solidFill>
                  <a:schemeClr val="accent1"/>
                </a:solidFill>
                <a:latin typeface="Courier New" panose="02070309020205020404" pitchFamily="49" charset="0"/>
                <a:cs typeface="Courier New" panose="02070309020205020404" pitchFamily="49" charset="0"/>
              </a:rPr>
              <a:t>facet_grid</a:t>
            </a:r>
            <a:r>
              <a:rPr lang="en-GB" b="1" dirty="0">
                <a:solidFill>
                  <a:schemeClr val="accent1"/>
                </a:solidFill>
                <a:latin typeface="Courier New" panose="02070309020205020404" pitchFamily="49" charset="0"/>
                <a:cs typeface="Courier New" panose="02070309020205020404" pitchFamily="49" charset="0"/>
              </a:rPr>
              <a:t>() </a:t>
            </a:r>
            <a:r>
              <a:rPr lang="en-GB" dirty="0">
                <a:cs typeface="Courier New" panose="02070309020205020404" pitchFamily="49" charset="0"/>
              </a:rPr>
              <a:t>is often used for faceting on a combination of two variables</a:t>
            </a:r>
          </a:p>
          <a:p>
            <a:pPr marL="342900" indent="-342900" fontAlgn="base">
              <a:lnSpc>
                <a:spcPct val="90000"/>
              </a:lnSpc>
              <a:spcBef>
                <a:spcPct val="20000"/>
              </a:spcBef>
              <a:spcAft>
                <a:spcPts val="600"/>
              </a:spcAft>
              <a:buClr>
                <a:schemeClr val="accent1"/>
              </a:buClr>
              <a:buFont typeface="Arial" panose="020B0604020202020204" pitchFamily="34" charset="0"/>
              <a:buChar char="•"/>
            </a:pPr>
            <a:endParaRPr lang="en-GB" dirty="0">
              <a:cs typeface="Courier New" panose="02070309020205020404" pitchFamily="49" charset="0"/>
            </a:endParaRPr>
          </a:p>
          <a:p>
            <a:pPr marL="342900" indent="-342900" fontAlgn="base">
              <a:lnSpc>
                <a:spcPct val="90000"/>
              </a:lnSpc>
              <a:spcBef>
                <a:spcPct val="20000"/>
              </a:spcBef>
              <a:spcAft>
                <a:spcPts val="600"/>
              </a:spcAft>
              <a:buClr>
                <a:schemeClr val="accent1"/>
              </a:buClr>
              <a:buFont typeface="Arial" panose="020B0604020202020204" pitchFamily="34" charset="0"/>
              <a:buChar char="•"/>
            </a:pPr>
            <a:r>
              <a:rPr lang="en-GB" dirty="0">
                <a:cs typeface="Courier New" panose="02070309020205020404" pitchFamily="49" charset="0"/>
              </a:rPr>
              <a:t>As with </a:t>
            </a:r>
            <a:r>
              <a:rPr lang="en-GB" b="1" dirty="0">
                <a:solidFill>
                  <a:schemeClr val="accent1"/>
                </a:solidFill>
                <a:latin typeface="Courier New" panose="02070309020205020404" pitchFamily="49" charset="0"/>
                <a:cs typeface="Courier New" panose="02070309020205020404" pitchFamily="49" charset="0"/>
              </a:rPr>
              <a:t>facet_wrap()</a:t>
            </a:r>
            <a:r>
              <a:rPr lang="en-GB" dirty="0">
                <a:cs typeface="Courier New" panose="02070309020205020404" pitchFamily="49" charset="0"/>
              </a:rPr>
              <a:t>, the first argument of </a:t>
            </a:r>
            <a:r>
              <a:rPr lang="en-GB" b="1" dirty="0" err="1">
                <a:solidFill>
                  <a:schemeClr val="accent1"/>
                </a:solidFill>
                <a:latin typeface="Courier New" panose="02070309020205020404" pitchFamily="49" charset="0"/>
                <a:cs typeface="Courier New" panose="02070309020205020404" pitchFamily="49" charset="0"/>
              </a:rPr>
              <a:t>facet_grid</a:t>
            </a:r>
            <a:r>
              <a:rPr lang="en-GB" b="1" dirty="0">
                <a:solidFill>
                  <a:schemeClr val="accent1"/>
                </a:solidFill>
                <a:latin typeface="Courier New" panose="02070309020205020404" pitchFamily="49" charset="0"/>
                <a:cs typeface="Courier New" panose="02070309020205020404" pitchFamily="49" charset="0"/>
              </a:rPr>
              <a:t>() </a:t>
            </a:r>
            <a:r>
              <a:rPr lang="en-GB" dirty="0">
                <a:cs typeface="Courier New" panose="02070309020205020404" pitchFamily="49" charset="0"/>
              </a:rPr>
              <a:t>is also a </a:t>
            </a:r>
            <a:r>
              <a:rPr lang="en-GB" b="1" dirty="0">
                <a:solidFill>
                  <a:schemeClr val="accent1"/>
                </a:solidFill>
                <a:latin typeface="Courier New" panose="02070309020205020404" pitchFamily="49" charset="0"/>
                <a:cs typeface="Courier New" panose="02070309020205020404" pitchFamily="49" charset="0"/>
              </a:rPr>
              <a:t>formula</a:t>
            </a:r>
          </a:p>
          <a:p>
            <a:pPr marL="342900" indent="-342900" fontAlgn="base">
              <a:lnSpc>
                <a:spcPct val="90000"/>
              </a:lnSpc>
              <a:spcBef>
                <a:spcPct val="20000"/>
              </a:spcBef>
              <a:spcAft>
                <a:spcPts val="600"/>
              </a:spcAft>
              <a:buClr>
                <a:schemeClr val="accent1"/>
              </a:buClr>
              <a:buFont typeface="Arial" panose="020B0604020202020204" pitchFamily="34" charset="0"/>
              <a:buChar char="•"/>
            </a:pPr>
            <a:endParaRPr lang="en-GB" dirty="0">
              <a:cs typeface="Courier New" panose="02070309020205020404" pitchFamily="49" charset="0"/>
            </a:endParaRPr>
          </a:p>
          <a:p>
            <a:pPr marL="342900" indent="-342900" fontAlgn="base">
              <a:lnSpc>
                <a:spcPct val="90000"/>
              </a:lnSpc>
              <a:spcBef>
                <a:spcPct val="20000"/>
              </a:spcBef>
              <a:spcAft>
                <a:spcPts val="600"/>
              </a:spcAft>
              <a:buClr>
                <a:schemeClr val="accent1"/>
              </a:buClr>
              <a:buFont typeface="Arial" panose="020B0604020202020204" pitchFamily="34" charset="0"/>
              <a:buChar char="•"/>
            </a:pPr>
            <a:r>
              <a:rPr lang="en-GB" dirty="0">
                <a:cs typeface="Courier New" panose="02070309020205020404" pitchFamily="49" charset="0"/>
              </a:rPr>
              <a:t>This time however the </a:t>
            </a:r>
            <a:r>
              <a:rPr lang="en-GB" b="1" dirty="0">
                <a:solidFill>
                  <a:schemeClr val="accent1"/>
                </a:solidFill>
                <a:latin typeface="Courier New" panose="02070309020205020404" pitchFamily="49" charset="0"/>
                <a:cs typeface="Courier New" panose="02070309020205020404" pitchFamily="49" charset="0"/>
              </a:rPr>
              <a:t>formula</a:t>
            </a:r>
            <a:r>
              <a:rPr lang="en-GB" dirty="0">
                <a:cs typeface="Courier New" panose="02070309020205020404" pitchFamily="49" charset="0"/>
              </a:rPr>
              <a:t> should contain </a:t>
            </a:r>
            <a:r>
              <a:rPr lang="en-GB" b="1" dirty="0">
                <a:solidFill>
                  <a:schemeClr val="accent1"/>
                </a:solidFill>
                <a:latin typeface="Courier New" panose="02070309020205020404" pitchFamily="49" charset="0"/>
                <a:cs typeface="Courier New" panose="02070309020205020404" pitchFamily="49" charset="0"/>
              </a:rPr>
              <a:t>two variable names </a:t>
            </a:r>
            <a:r>
              <a:rPr lang="en-GB" dirty="0">
                <a:cs typeface="Courier New" panose="02070309020205020404" pitchFamily="49" charset="0"/>
              </a:rPr>
              <a:t>separated by a </a:t>
            </a:r>
            <a:r>
              <a:rPr lang="en-GB" b="1" dirty="0">
                <a:solidFill>
                  <a:schemeClr val="accent1"/>
                </a:solidFill>
                <a:latin typeface="Courier New" panose="02070309020205020404" pitchFamily="49" charset="0"/>
                <a:cs typeface="Courier New" panose="02070309020205020404" pitchFamily="49" charset="0"/>
              </a:rPr>
              <a:t>~</a:t>
            </a:r>
          </a:p>
          <a:p>
            <a:pPr marL="342900" indent="-342900" fontAlgn="base">
              <a:lnSpc>
                <a:spcPct val="90000"/>
              </a:lnSpc>
              <a:spcBef>
                <a:spcPct val="20000"/>
              </a:spcBef>
              <a:spcAft>
                <a:spcPts val="600"/>
              </a:spcAft>
              <a:buClr>
                <a:schemeClr val="accent1"/>
              </a:buClr>
              <a:buFont typeface="Arial" panose="020B0604020202020204" pitchFamily="34" charset="0"/>
              <a:buChar char="•"/>
            </a:pPr>
            <a:endParaRPr lang="en-GB" dirty="0">
              <a:cs typeface="Courier New" panose="02070309020205020404" pitchFamily="49" charset="0"/>
            </a:endParaRPr>
          </a:p>
          <a:p>
            <a:pPr marL="342900" indent="-342900" fontAlgn="base">
              <a:lnSpc>
                <a:spcPct val="90000"/>
              </a:lnSpc>
              <a:spcBef>
                <a:spcPct val="20000"/>
              </a:spcBef>
              <a:spcAft>
                <a:spcPts val="600"/>
              </a:spcAft>
              <a:buClr>
                <a:schemeClr val="accent1"/>
              </a:buClr>
              <a:buFont typeface="Arial" panose="020B0604020202020204" pitchFamily="34" charset="0"/>
              <a:buChar char="•"/>
            </a:pPr>
            <a:r>
              <a:rPr lang="en-GB" dirty="0">
                <a:cs typeface="Courier New" panose="02070309020205020404" pitchFamily="49" charset="0"/>
              </a:rPr>
              <a:t>The </a:t>
            </a:r>
            <a:r>
              <a:rPr lang="en-GB" b="1" dirty="0">
                <a:solidFill>
                  <a:schemeClr val="accent1"/>
                </a:solidFill>
                <a:latin typeface="Courier New" panose="02070309020205020404" pitchFamily="49" charset="0"/>
                <a:cs typeface="Courier New" panose="02070309020205020404" pitchFamily="49" charset="0"/>
              </a:rPr>
              <a:t>first variable </a:t>
            </a:r>
            <a:r>
              <a:rPr lang="en-GB" dirty="0">
                <a:cs typeface="Courier New" panose="02070309020205020404" pitchFamily="49" charset="0"/>
              </a:rPr>
              <a:t>will be used to </a:t>
            </a:r>
            <a:r>
              <a:rPr lang="en-GB" b="1" dirty="0">
                <a:solidFill>
                  <a:schemeClr val="accent1"/>
                </a:solidFill>
                <a:latin typeface="Courier New" panose="02070309020205020404" pitchFamily="49" charset="0"/>
                <a:cs typeface="Courier New" panose="02070309020205020404" pitchFamily="49" charset="0"/>
              </a:rPr>
              <a:t>facet </a:t>
            </a:r>
            <a:r>
              <a:rPr lang="en-GB" dirty="0">
                <a:cs typeface="Courier New" panose="02070309020205020404" pitchFamily="49" charset="0"/>
              </a:rPr>
              <a:t>the </a:t>
            </a:r>
            <a:r>
              <a:rPr lang="en-GB" b="1" dirty="0">
                <a:solidFill>
                  <a:schemeClr val="accent1"/>
                </a:solidFill>
                <a:latin typeface="Courier New" panose="02070309020205020404" pitchFamily="49" charset="0"/>
                <a:cs typeface="Courier New" panose="02070309020205020404" pitchFamily="49" charset="0"/>
              </a:rPr>
              <a:t>rows</a:t>
            </a:r>
            <a:r>
              <a:rPr lang="en-GB" dirty="0">
                <a:cs typeface="Courier New" panose="02070309020205020404" pitchFamily="49" charset="0"/>
              </a:rPr>
              <a:t> and the</a:t>
            </a:r>
            <a:r>
              <a:rPr lang="en-GB" b="1" dirty="0">
                <a:solidFill>
                  <a:schemeClr val="accent1"/>
                </a:solidFill>
                <a:latin typeface="Courier New" panose="02070309020205020404" pitchFamily="49" charset="0"/>
                <a:cs typeface="Courier New" panose="02070309020205020404" pitchFamily="49" charset="0"/>
              </a:rPr>
              <a:t> second</a:t>
            </a:r>
            <a:r>
              <a:rPr lang="en-GB" dirty="0">
                <a:cs typeface="Courier New" panose="02070309020205020404" pitchFamily="49" charset="0"/>
              </a:rPr>
              <a:t>, the </a:t>
            </a:r>
            <a:r>
              <a:rPr lang="en-GB" b="1" dirty="0">
                <a:solidFill>
                  <a:schemeClr val="accent1"/>
                </a:solidFill>
                <a:latin typeface="Courier New" panose="02070309020205020404" pitchFamily="49" charset="0"/>
                <a:cs typeface="Courier New" panose="02070309020205020404" pitchFamily="49" charset="0"/>
              </a:rPr>
              <a:t>columns</a:t>
            </a:r>
          </a:p>
        </p:txBody>
      </p:sp>
      <p:sp>
        <p:nvSpPr>
          <p:cNvPr id="3" name="Rectangle 1">
            <a:extLst>
              <a:ext uri="{FF2B5EF4-FFF2-40B4-BE49-F238E27FC236}">
                <a16:creationId xmlns:a16="http://schemas.microsoft.com/office/drawing/2014/main" id="{EC7775B8-6F69-428D-BFE2-18ED6951D8C8}"/>
              </a:ext>
            </a:extLst>
          </p:cNvPr>
          <p:cNvSpPr>
            <a:spLocks noChangeArrowheads="1"/>
          </p:cNvSpPr>
          <p:nvPr/>
        </p:nvSpPr>
        <p:spPr bwMode="auto">
          <a:xfrm>
            <a:off x="0" y="-170549"/>
            <a:ext cx="65" cy="3410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8953108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2AD28-393B-4D28-8EE7-FB7242E55B8C}"/>
              </a:ext>
            </a:extLst>
          </p:cNvPr>
          <p:cNvSpPr>
            <a:spLocks noGrp="1"/>
          </p:cNvSpPr>
          <p:nvPr>
            <p:ph type="title"/>
          </p:nvPr>
        </p:nvSpPr>
        <p:spPr/>
        <p:txBody>
          <a:bodyPr/>
          <a:lstStyle/>
          <a:p>
            <a:pPr fontAlgn="base"/>
            <a:r>
              <a:rPr lang="en-GB" dirty="0"/>
              <a:t>Using </a:t>
            </a:r>
            <a:r>
              <a:rPr lang="en-GB" dirty="0" err="1"/>
              <a:t>facet_grid</a:t>
            </a:r>
            <a:endParaRPr lang="en-GB" dirty="0"/>
          </a:p>
        </p:txBody>
      </p:sp>
      <p:sp>
        <p:nvSpPr>
          <p:cNvPr id="3" name="Rectangle 1">
            <a:extLst>
              <a:ext uri="{FF2B5EF4-FFF2-40B4-BE49-F238E27FC236}">
                <a16:creationId xmlns:a16="http://schemas.microsoft.com/office/drawing/2014/main" id="{EC7775B8-6F69-428D-BFE2-18ED6951D8C8}"/>
              </a:ext>
            </a:extLst>
          </p:cNvPr>
          <p:cNvSpPr>
            <a:spLocks noChangeArrowheads="1"/>
          </p:cNvSpPr>
          <p:nvPr/>
        </p:nvSpPr>
        <p:spPr bwMode="auto">
          <a:xfrm>
            <a:off x="0" y="-170549"/>
            <a:ext cx="65" cy="3410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 name="Picture 3">
            <a:extLst>
              <a:ext uri="{FF2B5EF4-FFF2-40B4-BE49-F238E27FC236}">
                <a16:creationId xmlns:a16="http://schemas.microsoft.com/office/drawing/2014/main" id="{C6FF225C-5D8B-4D81-AF4F-5B8285B28EEB}"/>
              </a:ext>
            </a:extLst>
          </p:cNvPr>
          <p:cNvPicPr>
            <a:picLocks noChangeAspect="1"/>
          </p:cNvPicPr>
          <p:nvPr/>
        </p:nvPicPr>
        <p:blipFill>
          <a:blip r:embed="rId3"/>
          <a:stretch>
            <a:fillRect/>
          </a:stretch>
        </p:blipFill>
        <p:spPr>
          <a:xfrm>
            <a:off x="1951428" y="2286846"/>
            <a:ext cx="8289141" cy="978868"/>
          </a:xfrm>
          <a:prstGeom prst="rect">
            <a:avLst/>
          </a:prstGeom>
        </p:spPr>
      </p:pic>
      <p:pic>
        <p:nvPicPr>
          <p:cNvPr id="5" name="Picture 4">
            <a:extLst>
              <a:ext uri="{FF2B5EF4-FFF2-40B4-BE49-F238E27FC236}">
                <a16:creationId xmlns:a16="http://schemas.microsoft.com/office/drawing/2014/main" id="{5DB9964C-37F1-4C85-A649-10D61C0493B0}"/>
              </a:ext>
            </a:extLst>
          </p:cNvPr>
          <p:cNvPicPr>
            <a:picLocks noChangeAspect="1"/>
          </p:cNvPicPr>
          <p:nvPr/>
        </p:nvPicPr>
        <p:blipFill>
          <a:blip r:embed="rId4"/>
          <a:stretch>
            <a:fillRect/>
          </a:stretch>
        </p:blipFill>
        <p:spPr>
          <a:xfrm>
            <a:off x="3069771" y="3429000"/>
            <a:ext cx="5397895" cy="3350672"/>
          </a:xfrm>
          <a:prstGeom prst="rect">
            <a:avLst/>
          </a:prstGeom>
        </p:spPr>
      </p:pic>
    </p:spTree>
    <p:extLst>
      <p:ext uri="{BB962C8B-B14F-4D97-AF65-F5344CB8AC3E}">
        <p14:creationId xmlns:p14="http://schemas.microsoft.com/office/powerpoint/2010/main" val="298374503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2AD28-393B-4D28-8EE7-FB7242E55B8C}"/>
              </a:ext>
            </a:extLst>
          </p:cNvPr>
          <p:cNvSpPr>
            <a:spLocks noGrp="1"/>
          </p:cNvSpPr>
          <p:nvPr>
            <p:ph type="title"/>
          </p:nvPr>
        </p:nvSpPr>
        <p:spPr>
          <a:xfrm>
            <a:off x="949148" y="407431"/>
            <a:ext cx="10571998" cy="970450"/>
          </a:xfrm>
        </p:spPr>
        <p:txBody>
          <a:bodyPr/>
          <a:lstStyle/>
          <a:p>
            <a:pPr fontAlgn="base"/>
            <a:r>
              <a:rPr lang="en-GB" dirty="0"/>
              <a:t>Iris Dataset </a:t>
            </a:r>
          </a:p>
        </p:txBody>
      </p:sp>
      <p:sp>
        <p:nvSpPr>
          <p:cNvPr id="3" name="Rectangle 1">
            <a:extLst>
              <a:ext uri="{FF2B5EF4-FFF2-40B4-BE49-F238E27FC236}">
                <a16:creationId xmlns:a16="http://schemas.microsoft.com/office/drawing/2014/main" id="{EC7775B8-6F69-428D-BFE2-18ED6951D8C8}"/>
              </a:ext>
            </a:extLst>
          </p:cNvPr>
          <p:cNvSpPr>
            <a:spLocks noChangeArrowheads="1"/>
          </p:cNvSpPr>
          <p:nvPr/>
        </p:nvSpPr>
        <p:spPr bwMode="auto">
          <a:xfrm>
            <a:off x="0" y="-170549"/>
            <a:ext cx="65" cy="3410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p:txBody>
      </p:sp>
      <p:pic>
        <p:nvPicPr>
          <p:cNvPr id="4" name="Picture 3">
            <a:extLst>
              <a:ext uri="{FF2B5EF4-FFF2-40B4-BE49-F238E27FC236}">
                <a16:creationId xmlns:a16="http://schemas.microsoft.com/office/drawing/2014/main" id="{B626BE6A-2790-4924-A526-420940871F5D}"/>
              </a:ext>
            </a:extLst>
          </p:cNvPr>
          <p:cNvPicPr>
            <a:picLocks noChangeAspect="1"/>
          </p:cNvPicPr>
          <p:nvPr/>
        </p:nvPicPr>
        <p:blipFill>
          <a:blip r:embed="rId2"/>
          <a:stretch>
            <a:fillRect/>
          </a:stretch>
        </p:blipFill>
        <p:spPr>
          <a:xfrm>
            <a:off x="2233820" y="2432809"/>
            <a:ext cx="7724360" cy="2767896"/>
          </a:xfrm>
          <a:prstGeom prst="rect">
            <a:avLst/>
          </a:prstGeom>
        </p:spPr>
      </p:pic>
      <p:sp>
        <p:nvSpPr>
          <p:cNvPr id="6" name="TextBox 5">
            <a:extLst>
              <a:ext uri="{FF2B5EF4-FFF2-40B4-BE49-F238E27FC236}">
                <a16:creationId xmlns:a16="http://schemas.microsoft.com/office/drawing/2014/main" id="{EDDAEBF5-495F-40C6-B55F-A7833132A535}"/>
              </a:ext>
            </a:extLst>
          </p:cNvPr>
          <p:cNvSpPr txBox="1"/>
          <p:nvPr/>
        </p:nvSpPr>
        <p:spPr>
          <a:xfrm>
            <a:off x="1445795" y="5609302"/>
            <a:ext cx="9300410" cy="646331"/>
          </a:xfrm>
          <a:prstGeom prst="rect">
            <a:avLst/>
          </a:prstGeom>
          <a:noFill/>
        </p:spPr>
        <p:txBody>
          <a:bodyPr wrap="square" rtlCol="0">
            <a:spAutoFit/>
          </a:bodyPr>
          <a:lstStyle/>
          <a:p>
            <a:r>
              <a:rPr lang="en-GB" b="1" i="1" dirty="0"/>
              <a:t>Note: Capitals and full stops in the column are really important make sure you use them when selecting the columns </a:t>
            </a:r>
          </a:p>
        </p:txBody>
      </p:sp>
    </p:spTree>
    <p:extLst>
      <p:ext uri="{BB962C8B-B14F-4D97-AF65-F5344CB8AC3E}">
        <p14:creationId xmlns:p14="http://schemas.microsoft.com/office/powerpoint/2010/main" val="116551414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2AD28-393B-4D28-8EE7-FB7242E55B8C}"/>
              </a:ext>
            </a:extLst>
          </p:cNvPr>
          <p:cNvSpPr>
            <a:spLocks noGrp="1"/>
          </p:cNvSpPr>
          <p:nvPr>
            <p:ph type="title"/>
          </p:nvPr>
        </p:nvSpPr>
        <p:spPr/>
        <p:txBody>
          <a:bodyPr/>
          <a:lstStyle/>
          <a:p>
            <a:pPr fontAlgn="base"/>
            <a:r>
              <a:rPr lang="en-GB" dirty="0"/>
              <a:t>Exercises to try </a:t>
            </a:r>
          </a:p>
        </p:txBody>
      </p:sp>
      <p:sp>
        <p:nvSpPr>
          <p:cNvPr id="3" name="Rectangle 1">
            <a:extLst>
              <a:ext uri="{FF2B5EF4-FFF2-40B4-BE49-F238E27FC236}">
                <a16:creationId xmlns:a16="http://schemas.microsoft.com/office/drawing/2014/main" id="{EC7775B8-6F69-428D-BFE2-18ED6951D8C8}"/>
              </a:ext>
            </a:extLst>
          </p:cNvPr>
          <p:cNvSpPr>
            <a:spLocks noChangeArrowheads="1"/>
          </p:cNvSpPr>
          <p:nvPr/>
        </p:nvSpPr>
        <p:spPr bwMode="auto">
          <a:xfrm>
            <a:off x="0" y="-170549"/>
            <a:ext cx="65" cy="3410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p:txBody>
      </p:sp>
      <p:sp>
        <p:nvSpPr>
          <p:cNvPr id="5" name="Rectangle 4">
            <a:extLst>
              <a:ext uri="{FF2B5EF4-FFF2-40B4-BE49-F238E27FC236}">
                <a16:creationId xmlns:a16="http://schemas.microsoft.com/office/drawing/2014/main" id="{F3B78790-7962-4265-86A5-9206056C8A94}"/>
              </a:ext>
            </a:extLst>
          </p:cNvPr>
          <p:cNvSpPr/>
          <p:nvPr/>
        </p:nvSpPr>
        <p:spPr>
          <a:xfrm>
            <a:off x="846287" y="4762042"/>
            <a:ext cx="10571997" cy="2095958"/>
          </a:xfrm>
          <a:prstGeom prst="rect">
            <a:avLst/>
          </a:prstGeom>
        </p:spPr>
        <p:txBody>
          <a:bodyPr wrap="square">
            <a:spAutoFit/>
          </a:bodyPr>
          <a:lstStyle/>
          <a:p>
            <a:pPr marL="457200" marR="0" lvl="0" indent="-457200" algn="l" defTabSz="457200" rtl="0" eaLnBrk="1" fontAlgn="base" latinLnBrk="0" hangingPunct="1">
              <a:lnSpc>
                <a:spcPct val="90000"/>
              </a:lnSpc>
              <a:spcBef>
                <a:spcPct val="20000"/>
              </a:spcBef>
              <a:spcAft>
                <a:spcPts val="600"/>
              </a:spcAft>
              <a:buClr>
                <a:srgbClr val="74A5F4"/>
              </a:buClr>
              <a:buSzTx/>
              <a:buFontTx/>
              <a:buAutoNum type="arabicParenR"/>
              <a:tabLst/>
              <a:defRPr/>
            </a:pPr>
            <a:r>
              <a:rPr kumimoji="0" lang="en-GB" sz="1800" b="0" i="0" u="none" strike="noStrike" kern="1200" cap="none" spc="0" normalizeH="0" baseline="0" noProof="0" dirty="0">
                <a:ln>
                  <a:noFill/>
                </a:ln>
                <a:solidFill>
                  <a:srgbClr val="000000"/>
                </a:solidFill>
                <a:effectLst/>
                <a:uLnTx/>
                <a:uFillTx/>
                <a:latin typeface="Century Gothic" panose="020B0502020202020204"/>
                <a:ea typeface="+mn-ea"/>
                <a:cs typeface="+mn-cs"/>
              </a:rPr>
              <a:t>Create a scatter plot of </a:t>
            </a:r>
            <a:r>
              <a:rPr kumimoji="0" lang="en-GB" sz="1800" b="1" i="0" u="none" strike="noStrike" kern="1200" cap="none" spc="0" normalizeH="0" baseline="0" noProof="0" dirty="0" err="1">
                <a:ln>
                  <a:noFill/>
                </a:ln>
                <a:solidFill>
                  <a:srgbClr val="00B0F0"/>
                </a:solidFill>
                <a:effectLst/>
                <a:uLnTx/>
                <a:uFillTx/>
                <a:latin typeface="Courier New" panose="02070309020205020404" pitchFamily="49" charset="0"/>
                <a:ea typeface="+mn-ea"/>
                <a:cs typeface="Courier New" panose="02070309020205020404" pitchFamily="49" charset="0"/>
              </a:rPr>
              <a:t>Petal.length</a:t>
            </a:r>
            <a:r>
              <a:rPr kumimoji="0" lang="en-GB" sz="1800" b="1" i="0" u="none" strike="noStrike" kern="1200" cap="none" spc="0" normalizeH="0" baseline="0" noProof="0" dirty="0">
                <a:ln>
                  <a:noFill/>
                </a:ln>
                <a:solidFill>
                  <a:srgbClr val="00B0F0"/>
                </a:solidFill>
                <a:effectLst/>
                <a:uLnTx/>
                <a:uFillTx/>
                <a:latin typeface="Courier New" panose="02070309020205020404" pitchFamily="49" charset="0"/>
                <a:ea typeface="+mn-ea"/>
                <a:cs typeface="Courier New" panose="02070309020205020404" pitchFamily="49" charset="0"/>
              </a:rPr>
              <a:t> </a:t>
            </a:r>
            <a:r>
              <a:rPr kumimoji="0" lang="en-GB" sz="1800" b="0" i="0" u="none" strike="noStrike" kern="1200" cap="none" spc="0" normalizeH="0" baseline="0" noProof="0" dirty="0">
                <a:ln>
                  <a:noFill/>
                </a:ln>
                <a:solidFill>
                  <a:srgbClr val="000000"/>
                </a:solidFill>
                <a:effectLst/>
                <a:uLnTx/>
                <a:uFillTx/>
                <a:latin typeface="Century Gothic" panose="020B0502020202020204"/>
                <a:ea typeface="+mn-ea"/>
                <a:cs typeface="+mn-cs"/>
              </a:rPr>
              <a:t>vs </a:t>
            </a:r>
            <a:r>
              <a:rPr kumimoji="0" lang="en-GB" sz="1800" b="1" i="0" u="none" strike="noStrike" kern="1200" cap="none" spc="0" normalizeH="0" baseline="0" noProof="0" dirty="0" err="1">
                <a:ln>
                  <a:noFill/>
                </a:ln>
                <a:solidFill>
                  <a:srgbClr val="00B0F0"/>
                </a:solidFill>
                <a:effectLst/>
                <a:uLnTx/>
                <a:uFillTx/>
                <a:latin typeface="Courier New" panose="02070309020205020404" pitchFamily="49" charset="0"/>
                <a:ea typeface="+mn-ea"/>
                <a:cs typeface="Courier New" panose="02070309020205020404" pitchFamily="49" charset="0"/>
              </a:rPr>
              <a:t>Petal.width</a:t>
            </a:r>
            <a:r>
              <a:rPr kumimoji="0" lang="en-GB" sz="1800" b="1" i="0" u="none" strike="noStrike" kern="1200" cap="none" spc="0" normalizeH="0" baseline="0" noProof="0" dirty="0">
                <a:ln>
                  <a:noFill/>
                </a:ln>
                <a:solidFill>
                  <a:srgbClr val="00B0F0"/>
                </a:solidFill>
                <a:effectLst/>
                <a:uLnTx/>
                <a:uFillTx/>
                <a:latin typeface="Courier New" panose="02070309020205020404" pitchFamily="49" charset="0"/>
                <a:ea typeface="+mn-ea"/>
                <a:cs typeface="Courier New" panose="02070309020205020404" pitchFamily="49" charset="0"/>
              </a:rPr>
              <a:t> </a:t>
            </a:r>
            <a:r>
              <a:rPr kumimoji="0" lang="en-GB" sz="1800" b="0" i="0" u="none" strike="noStrike" kern="1200" cap="none" spc="0" normalizeH="0" baseline="0" noProof="0" dirty="0">
                <a:ln>
                  <a:noFill/>
                </a:ln>
                <a:solidFill>
                  <a:srgbClr val="000000"/>
                </a:solidFill>
                <a:effectLst/>
                <a:uLnTx/>
                <a:uFillTx/>
                <a:latin typeface="Century Gothic" panose="020B0502020202020204"/>
                <a:ea typeface="+mn-ea"/>
                <a:cs typeface="+mn-cs"/>
              </a:rPr>
              <a:t>using the </a:t>
            </a:r>
            <a:r>
              <a:rPr kumimoji="0" lang="en-GB" sz="1800" b="1" i="0" u="none" strike="noStrike" kern="1200" cap="none" spc="0" normalizeH="0" baseline="0" noProof="0" dirty="0">
                <a:ln>
                  <a:noFill/>
                </a:ln>
                <a:solidFill>
                  <a:srgbClr val="00B0F0"/>
                </a:solidFill>
                <a:effectLst/>
                <a:uLnTx/>
                <a:uFillTx/>
                <a:latin typeface="Courier New" panose="02070309020205020404" pitchFamily="49" charset="0"/>
                <a:ea typeface="+mn-ea"/>
                <a:cs typeface="Courier New" panose="02070309020205020404" pitchFamily="49" charset="0"/>
              </a:rPr>
              <a:t>iris</a:t>
            </a:r>
            <a:r>
              <a:rPr kumimoji="0" lang="en-GB" sz="1800" b="0" i="0" u="none" strike="noStrike" kern="1200" cap="none" spc="0" normalizeH="0" baseline="0" noProof="0" dirty="0">
                <a:ln>
                  <a:noFill/>
                </a:ln>
                <a:solidFill>
                  <a:srgbClr val="000000"/>
                </a:solidFill>
                <a:effectLst/>
                <a:uLnTx/>
                <a:uFillTx/>
                <a:latin typeface="Century Gothic" panose="020B0502020202020204"/>
                <a:ea typeface="+mn-ea"/>
                <a:cs typeface="+mn-cs"/>
              </a:rPr>
              <a:t> dataset and facet by </a:t>
            </a:r>
            <a:r>
              <a:rPr kumimoji="0" lang="en-GB" sz="1800" b="1" i="0" u="none" strike="noStrike" kern="1200" cap="none" spc="0" normalizeH="0" baseline="0" noProof="0" dirty="0">
                <a:ln>
                  <a:noFill/>
                </a:ln>
                <a:solidFill>
                  <a:srgbClr val="00B0F0"/>
                </a:solidFill>
                <a:effectLst/>
                <a:uLnTx/>
                <a:uFillTx/>
                <a:latin typeface="Courier New" panose="02070309020205020404" pitchFamily="49" charset="0"/>
                <a:ea typeface="+mn-ea"/>
                <a:cs typeface="Courier New" panose="02070309020205020404" pitchFamily="49" charset="0"/>
              </a:rPr>
              <a:t>Species</a:t>
            </a:r>
          </a:p>
          <a:p>
            <a:pPr marL="457200" marR="0" lvl="0" indent="-457200" algn="l" defTabSz="457200" rtl="0" eaLnBrk="1" fontAlgn="base" latinLnBrk="0" hangingPunct="1">
              <a:lnSpc>
                <a:spcPct val="90000"/>
              </a:lnSpc>
              <a:spcBef>
                <a:spcPct val="20000"/>
              </a:spcBef>
              <a:spcAft>
                <a:spcPts val="600"/>
              </a:spcAft>
              <a:buClr>
                <a:srgbClr val="74A5F4"/>
              </a:buClr>
              <a:buSzTx/>
              <a:buFontTx/>
              <a:buAutoNum type="arabicParenR"/>
              <a:tabLst/>
              <a:defRPr/>
            </a:pPr>
            <a:endParaRPr kumimoji="0" lang="en-GB" sz="1800" b="0" i="0" u="none" strike="noStrike" kern="1200" cap="none" spc="0" normalizeH="0" baseline="0" noProof="0" dirty="0">
              <a:ln>
                <a:noFill/>
              </a:ln>
              <a:solidFill>
                <a:srgbClr val="000000"/>
              </a:solidFill>
              <a:effectLst/>
              <a:uLnTx/>
              <a:uFillTx/>
              <a:latin typeface="Century Gothic" panose="020B0502020202020204"/>
              <a:ea typeface="+mn-ea"/>
              <a:cs typeface="+mn-cs"/>
            </a:endParaRPr>
          </a:p>
          <a:p>
            <a:pPr marL="457200" marR="0" lvl="0" indent="-457200" algn="l" defTabSz="457200" rtl="0" eaLnBrk="1" fontAlgn="base" latinLnBrk="0" hangingPunct="1">
              <a:lnSpc>
                <a:spcPct val="90000"/>
              </a:lnSpc>
              <a:spcBef>
                <a:spcPct val="20000"/>
              </a:spcBef>
              <a:spcAft>
                <a:spcPts val="600"/>
              </a:spcAft>
              <a:buClr>
                <a:srgbClr val="74A5F4"/>
              </a:buClr>
              <a:buSzTx/>
              <a:buFontTx/>
              <a:buAutoNum type="arabicParenR"/>
              <a:tabLst/>
              <a:defRPr/>
            </a:pPr>
            <a:r>
              <a:rPr kumimoji="0" lang="en-GB" sz="1800" b="0" i="0" u="none" strike="noStrike" kern="1200" cap="none" spc="0" normalizeH="0" baseline="0" noProof="0" dirty="0">
                <a:ln>
                  <a:noFill/>
                </a:ln>
                <a:solidFill>
                  <a:srgbClr val="000000"/>
                </a:solidFill>
                <a:effectLst/>
                <a:uLnTx/>
                <a:uFillTx/>
                <a:latin typeface="Century Gothic" panose="020B0502020202020204"/>
                <a:ea typeface="+mn-ea"/>
                <a:cs typeface="+mn-cs"/>
              </a:rPr>
              <a:t>Repeat the above plot whilst also colouring the </a:t>
            </a:r>
            <a:r>
              <a:rPr kumimoji="0" lang="en-GB" sz="1800" b="1" i="0" u="none" strike="noStrike" kern="1200" cap="none" spc="0" normalizeH="0" baseline="0" noProof="0" dirty="0">
                <a:ln>
                  <a:noFill/>
                </a:ln>
                <a:solidFill>
                  <a:srgbClr val="00B0F0"/>
                </a:solidFill>
                <a:effectLst/>
                <a:uLnTx/>
                <a:uFillTx/>
                <a:latin typeface="Courier New" panose="02070309020205020404" pitchFamily="49" charset="0"/>
                <a:cs typeface="Courier New" panose="02070309020205020404" pitchFamily="49" charset="0"/>
              </a:rPr>
              <a:t>Species</a:t>
            </a:r>
            <a:r>
              <a:rPr kumimoji="0" lang="en-GB" sz="1800" b="0" i="0" u="none" strike="noStrike" kern="1200" cap="none" spc="0" normalizeH="0" baseline="0" noProof="0" dirty="0">
                <a:ln>
                  <a:noFill/>
                </a:ln>
                <a:solidFill>
                  <a:srgbClr val="000000"/>
                </a:solidFill>
                <a:effectLst/>
                <a:uLnTx/>
                <a:uFillTx/>
                <a:latin typeface="Century Gothic" panose="020B0502020202020204"/>
                <a:ea typeface="+mn-ea"/>
                <a:cs typeface="+mn-cs"/>
              </a:rPr>
              <a:t>. Don’t forget to hide the colour legend</a:t>
            </a:r>
          </a:p>
          <a:p>
            <a:pPr marL="457200" marR="0" lvl="0" indent="-457200" algn="l" defTabSz="457200" rtl="0" eaLnBrk="1" fontAlgn="base" latinLnBrk="0" hangingPunct="1">
              <a:lnSpc>
                <a:spcPct val="90000"/>
              </a:lnSpc>
              <a:spcBef>
                <a:spcPct val="20000"/>
              </a:spcBef>
              <a:spcAft>
                <a:spcPts val="600"/>
              </a:spcAft>
              <a:buClr>
                <a:srgbClr val="74A5F4"/>
              </a:buClr>
              <a:buSzTx/>
              <a:buFontTx/>
              <a:buAutoNum type="arabicParenR"/>
              <a:tabLst/>
              <a:defRPr/>
            </a:pPr>
            <a:endParaRPr kumimoji="0" lang="en-GB" sz="2400" b="1" i="0" u="none" strike="noStrike" kern="1200" cap="none" spc="0" normalizeH="0" baseline="0" noProof="0" dirty="0">
              <a:ln>
                <a:noFill/>
              </a:ln>
              <a:solidFill>
                <a:srgbClr val="74A5F4">
                  <a:lumMod val="75000"/>
                </a:srgbClr>
              </a:solidFill>
              <a:effectLst/>
              <a:uLnTx/>
              <a:uFillTx/>
              <a:latin typeface="Courier New" panose="02070309020205020404" pitchFamily="49" charset="0"/>
              <a:ea typeface="+mn-ea"/>
              <a:cs typeface="Courier New" panose="02070309020205020404" pitchFamily="49" charset="0"/>
            </a:endParaRPr>
          </a:p>
        </p:txBody>
      </p:sp>
      <p:sp>
        <p:nvSpPr>
          <p:cNvPr id="6" name="Rectangle: Rounded Corners 5">
            <a:extLst>
              <a:ext uri="{FF2B5EF4-FFF2-40B4-BE49-F238E27FC236}">
                <a16:creationId xmlns:a16="http://schemas.microsoft.com/office/drawing/2014/main" id="{2B491E26-AE56-4169-B224-6B6CCE38FAAD}"/>
              </a:ext>
            </a:extLst>
          </p:cNvPr>
          <p:cNvSpPr/>
          <p:nvPr/>
        </p:nvSpPr>
        <p:spPr>
          <a:xfrm>
            <a:off x="1057430" y="2377048"/>
            <a:ext cx="9923547" cy="18801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Century Gothic" panose="020B0502020202020204"/>
              <a:ea typeface="+mn-ea"/>
              <a:cs typeface="+mn-cs"/>
            </a:endParaRPr>
          </a:p>
        </p:txBody>
      </p:sp>
      <p:sp>
        <p:nvSpPr>
          <p:cNvPr id="7" name="TextBox 6">
            <a:extLst>
              <a:ext uri="{FF2B5EF4-FFF2-40B4-BE49-F238E27FC236}">
                <a16:creationId xmlns:a16="http://schemas.microsoft.com/office/drawing/2014/main" id="{BE26A9B1-8132-4781-92FC-C70AA5135B0D}"/>
              </a:ext>
            </a:extLst>
          </p:cNvPr>
          <p:cNvSpPr txBox="1"/>
          <p:nvPr/>
        </p:nvSpPr>
        <p:spPr>
          <a:xfrm>
            <a:off x="1211023" y="2473198"/>
            <a:ext cx="9769954" cy="203132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800" b="1" i="0" u="none" strike="noStrike" kern="1200" cap="none" spc="0" normalizeH="0" baseline="0" noProof="0" dirty="0">
                <a:ln>
                  <a:noFill/>
                </a:ln>
                <a:solidFill>
                  <a:srgbClr val="FFFFFF"/>
                </a:solidFill>
                <a:effectLst/>
                <a:uLnTx/>
                <a:uFillTx/>
                <a:latin typeface="Century Gothic" panose="020B0502020202020204"/>
                <a:ea typeface="+mn-ea"/>
                <a:cs typeface="+mn-cs"/>
              </a:rPr>
              <a:t>Template to follow: </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ourier New" panose="02070309020205020404" pitchFamily="49" charset="0"/>
              <a:ea typeface="+mn-ea"/>
              <a:cs typeface="Courier New" panose="02070309020205020404" pitchFamily="49"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err="1">
                <a:ln>
                  <a:noFill/>
                </a:ln>
                <a:solidFill>
                  <a:srgbClr val="FFFFFF"/>
                </a:solidFill>
                <a:effectLst/>
                <a:uLnTx/>
                <a:uFillTx/>
                <a:latin typeface="Courier New" panose="02070309020205020404" pitchFamily="49" charset="0"/>
                <a:ea typeface="+mn-ea"/>
                <a:cs typeface="Courier New" panose="02070309020205020404" pitchFamily="49" charset="0"/>
              </a:rPr>
              <a:t>ggplot</a:t>
            </a:r>
            <a:r>
              <a:rPr kumimoji="0" lang="en-GB" sz="1800" b="0" i="0" u="none" strike="noStrike" kern="1200" cap="none" spc="0" normalizeH="0" baseline="0" noProof="0" dirty="0">
                <a:ln>
                  <a:noFill/>
                </a:ln>
                <a:solidFill>
                  <a:srgbClr val="FFFFFF"/>
                </a:solidFill>
                <a:effectLst/>
                <a:uLnTx/>
                <a:uFillTx/>
                <a:latin typeface="Courier New" panose="02070309020205020404" pitchFamily="49" charset="0"/>
                <a:ea typeface="+mn-ea"/>
                <a:cs typeface="Courier New" panose="02070309020205020404" pitchFamily="49" charset="0"/>
              </a:rPr>
              <a:t>(data= &lt;insert </a:t>
            </a:r>
            <a:r>
              <a:rPr kumimoji="0" lang="en-GB" sz="1800" b="0" i="0" u="none" strike="noStrike" kern="1200" cap="none" spc="0" normalizeH="0" baseline="0" noProof="0" dirty="0" err="1">
                <a:ln>
                  <a:noFill/>
                </a:ln>
                <a:solidFill>
                  <a:srgbClr val="FFFFFF"/>
                </a:solidFill>
                <a:effectLst/>
                <a:uLnTx/>
                <a:uFillTx/>
                <a:latin typeface="Courier New" panose="02070309020205020404" pitchFamily="49" charset="0"/>
                <a:ea typeface="+mn-ea"/>
                <a:cs typeface="Courier New" panose="02070309020205020404" pitchFamily="49" charset="0"/>
              </a:rPr>
              <a:t>dataframe</a:t>
            </a:r>
            <a:r>
              <a:rPr kumimoji="0" lang="en-GB" sz="1800" b="0" i="0" u="none" strike="noStrike" kern="1200" cap="none" spc="0" normalizeH="0" baseline="0" noProof="0" dirty="0">
                <a:ln>
                  <a:noFill/>
                </a:ln>
                <a:solidFill>
                  <a:srgbClr val="FFFFFF"/>
                </a:solidFill>
                <a:effectLst/>
                <a:uLnTx/>
                <a:uFillTx/>
                <a:latin typeface="Courier New" panose="02070309020205020404" pitchFamily="49" charset="0"/>
                <a:ea typeface="+mn-ea"/>
                <a:cs typeface="Courier New" panose="02070309020205020404" pitchFamily="49" charset="0"/>
              </a:rPr>
              <a:t> name&gt;) +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FFFFFF"/>
                </a:solidFill>
                <a:effectLst/>
                <a:uLnTx/>
                <a:uFillTx/>
                <a:latin typeface="Courier New" panose="02070309020205020404" pitchFamily="49" charset="0"/>
                <a:ea typeface="+mn-ea"/>
                <a:cs typeface="Courier New" panose="02070309020205020404" pitchFamily="49" charset="0"/>
              </a:rPr>
              <a:t>  </a:t>
            </a:r>
            <a:r>
              <a:rPr kumimoji="0" lang="en-GB" sz="1800" b="0" i="0" u="none" strike="noStrike" kern="1200" cap="none" spc="0" normalizeH="0" baseline="0" noProof="0" dirty="0" err="1">
                <a:ln>
                  <a:noFill/>
                </a:ln>
                <a:solidFill>
                  <a:srgbClr val="FFFFFF"/>
                </a:solidFill>
                <a:effectLst/>
                <a:uLnTx/>
                <a:uFillTx/>
                <a:latin typeface="Courier New" panose="02070309020205020404" pitchFamily="49" charset="0"/>
                <a:ea typeface="+mn-ea"/>
                <a:cs typeface="Courier New" panose="02070309020205020404" pitchFamily="49" charset="0"/>
              </a:rPr>
              <a:t>geom_point</a:t>
            </a:r>
            <a:r>
              <a:rPr kumimoji="0" lang="en-GB" sz="1800" b="0" i="0" u="none" strike="noStrike" kern="1200" cap="none" spc="0" normalizeH="0" baseline="0" noProof="0" dirty="0">
                <a:ln>
                  <a:noFill/>
                </a:ln>
                <a:solidFill>
                  <a:srgbClr val="FFFFFF"/>
                </a:solidFill>
                <a:effectLst/>
                <a:uLnTx/>
                <a:uFillTx/>
                <a:latin typeface="Courier New" panose="02070309020205020404" pitchFamily="49" charset="0"/>
                <a:ea typeface="+mn-ea"/>
                <a:cs typeface="Courier New" panose="02070309020205020404" pitchFamily="49" charset="0"/>
              </a:rPr>
              <a:t>(mapping = </a:t>
            </a:r>
            <a:r>
              <a:rPr kumimoji="0" lang="en-GB" sz="1800" b="0" i="0" u="none" strike="noStrike" kern="1200" cap="none" spc="0" normalizeH="0" baseline="0" noProof="0" dirty="0" err="1">
                <a:ln>
                  <a:noFill/>
                </a:ln>
                <a:solidFill>
                  <a:srgbClr val="FFFFFF"/>
                </a:solidFill>
                <a:effectLst/>
                <a:uLnTx/>
                <a:uFillTx/>
                <a:latin typeface="Courier New" panose="02070309020205020404" pitchFamily="49" charset="0"/>
                <a:ea typeface="+mn-ea"/>
                <a:cs typeface="Courier New" panose="02070309020205020404" pitchFamily="49" charset="0"/>
              </a:rPr>
              <a:t>aes</a:t>
            </a:r>
            <a:r>
              <a:rPr kumimoji="0" lang="en-GB" sz="1800" b="0" i="0" u="none" strike="noStrike" kern="1200" cap="none" spc="0" normalizeH="0" baseline="0" noProof="0" dirty="0">
                <a:ln>
                  <a:noFill/>
                </a:ln>
                <a:solidFill>
                  <a:srgbClr val="FFFFFF"/>
                </a:solidFill>
                <a:effectLst/>
                <a:uLnTx/>
                <a:uFillTx/>
                <a:latin typeface="Courier New" panose="02070309020205020404" pitchFamily="49" charset="0"/>
                <a:ea typeface="+mn-ea"/>
                <a:cs typeface="Courier New" panose="02070309020205020404" pitchFamily="49" charset="0"/>
              </a:rPr>
              <a:t>(x=&lt;insert col name&gt;, y=&lt;insert col name&gt;, colour= &lt;insert col name&gt;),</a:t>
            </a:r>
            <a:r>
              <a:rPr kumimoji="0" lang="en-GB" sz="1800" b="0" i="0" u="none" strike="noStrike" kern="1200" cap="none" spc="0" normalizeH="0" baseline="0" noProof="0" dirty="0" err="1">
                <a:ln>
                  <a:noFill/>
                </a:ln>
                <a:solidFill>
                  <a:srgbClr val="FFFFFF"/>
                </a:solidFill>
                <a:effectLst/>
                <a:uLnTx/>
                <a:uFillTx/>
                <a:latin typeface="Courier New" panose="02070309020205020404" pitchFamily="49" charset="0"/>
                <a:ea typeface="+mn-ea"/>
                <a:cs typeface="Courier New" panose="02070309020205020404" pitchFamily="49" charset="0"/>
              </a:rPr>
              <a:t>show.lengend</a:t>
            </a:r>
            <a:r>
              <a:rPr kumimoji="0" lang="en-GB" sz="1800" b="0" i="0" u="none" strike="noStrike" kern="1200" cap="none" spc="0" normalizeH="0" baseline="0" noProof="0" dirty="0">
                <a:ln>
                  <a:noFill/>
                </a:ln>
                <a:solidFill>
                  <a:srgbClr val="FFFFFF"/>
                </a:solidFill>
                <a:effectLst/>
                <a:uLnTx/>
                <a:uFillTx/>
                <a:latin typeface="Courier New" panose="02070309020205020404" pitchFamily="49" charset="0"/>
                <a:ea typeface="+mn-ea"/>
                <a:cs typeface="Courier New" panose="02070309020205020404" pitchFamily="49" charset="0"/>
              </a:rPr>
              <a:t>=FALSE))+</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FFFFFF"/>
                </a:solidFill>
                <a:effectLst/>
                <a:uLnTx/>
                <a:uFillTx/>
                <a:latin typeface="Courier New" panose="02070309020205020404" pitchFamily="49" charset="0"/>
                <a:ea typeface="+mn-ea"/>
                <a:cs typeface="Courier New" panose="02070309020205020404" pitchFamily="49" charset="0"/>
              </a:rPr>
              <a:t>  facet_wrap(~ &lt;insert col name&gt;, </a:t>
            </a:r>
            <a:r>
              <a:rPr kumimoji="0" lang="en-GB" sz="1800" b="0" i="0" u="none" strike="noStrike" kern="1200" cap="none" spc="0" normalizeH="0" baseline="0" noProof="0" dirty="0" err="1">
                <a:ln>
                  <a:noFill/>
                </a:ln>
                <a:solidFill>
                  <a:srgbClr val="FFFFFF"/>
                </a:solidFill>
                <a:effectLst/>
                <a:uLnTx/>
                <a:uFillTx/>
                <a:latin typeface="Courier New" panose="02070309020205020404" pitchFamily="49" charset="0"/>
                <a:ea typeface="+mn-ea"/>
                <a:cs typeface="Courier New" panose="02070309020205020404" pitchFamily="49" charset="0"/>
              </a:rPr>
              <a:t>nrow</a:t>
            </a:r>
            <a:r>
              <a:rPr kumimoji="0" lang="en-GB" sz="1800" b="0" i="0" u="none" strike="noStrike" kern="1200" cap="none" spc="0" normalizeH="0" baseline="0" noProof="0" dirty="0">
                <a:ln>
                  <a:noFill/>
                </a:ln>
                <a:solidFill>
                  <a:srgbClr val="FFFFFF"/>
                </a:solidFill>
                <a:effectLst/>
                <a:uLnTx/>
                <a:uFillTx/>
                <a:latin typeface="Courier New" panose="02070309020205020404" pitchFamily="49" charset="0"/>
                <a:ea typeface="+mn-ea"/>
                <a:cs typeface="Courier New" panose="02070309020205020404" pitchFamily="49" charset="0"/>
              </a:rPr>
              <a:t>=&lt;insert </a:t>
            </a:r>
            <a:r>
              <a:rPr kumimoji="0" lang="en-GB" sz="1800" b="0" i="0" u="none" strike="noStrike" kern="1200" cap="none" spc="0" normalizeH="0" baseline="0" noProof="0" dirty="0" err="1">
                <a:ln>
                  <a:noFill/>
                </a:ln>
                <a:solidFill>
                  <a:srgbClr val="FFFFFF"/>
                </a:solidFill>
                <a:effectLst/>
                <a:uLnTx/>
                <a:uFillTx/>
                <a:latin typeface="Courier New" panose="02070309020205020404" pitchFamily="49" charset="0"/>
                <a:ea typeface="+mn-ea"/>
                <a:cs typeface="Courier New" panose="02070309020205020404" pitchFamily="49" charset="0"/>
              </a:rPr>
              <a:t>num</a:t>
            </a:r>
            <a:r>
              <a:rPr kumimoji="0" lang="en-GB" sz="1800" b="0" i="0" u="none" strike="noStrike" kern="1200" cap="none" spc="0" normalizeH="0" baseline="0" noProof="0" dirty="0">
                <a:ln>
                  <a:noFill/>
                </a:ln>
                <a:solidFill>
                  <a:srgbClr val="FFFFFF"/>
                </a:solidFill>
                <a:effectLst/>
                <a:uLnTx/>
                <a:uFillTx/>
                <a:latin typeface="Courier New" panose="02070309020205020404" pitchFamily="49" charset="0"/>
                <a:ea typeface="+mn-ea"/>
                <a:cs typeface="Courier New" panose="02070309020205020404" pitchFamily="49" charset="0"/>
              </a:rPr>
              <a:t> of rows&gt;)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FFFFFF"/>
                </a:solidFill>
                <a:effectLst/>
                <a:uLnTx/>
                <a:uFillTx/>
                <a:latin typeface="Courier New" panose="02070309020205020404" pitchFamily="49" charset="0"/>
                <a:ea typeface="+mn-ea"/>
                <a:cs typeface="Courier New" panose="02070309020205020404" pitchFamily="49" charset="0"/>
              </a:rPr>
              <a:t> </a:t>
            </a:r>
            <a:endParaRPr kumimoji="0" lang="en-GB" sz="1800" b="0" i="0" u="none" strike="noStrike" kern="1200" cap="none" spc="0" normalizeH="0" baseline="0" noProof="0" dirty="0">
              <a:ln>
                <a:noFill/>
              </a:ln>
              <a:solidFill>
                <a:srgbClr val="FFFFFF"/>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13375073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2AD28-393B-4D28-8EE7-FB7242E55B8C}"/>
              </a:ext>
            </a:extLst>
          </p:cNvPr>
          <p:cNvSpPr>
            <a:spLocks noGrp="1"/>
          </p:cNvSpPr>
          <p:nvPr>
            <p:ph type="title"/>
          </p:nvPr>
        </p:nvSpPr>
        <p:spPr/>
        <p:txBody>
          <a:bodyPr/>
          <a:lstStyle/>
          <a:p>
            <a:pPr fontAlgn="base"/>
            <a:r>
              <a:rPr lang="en-GB" dirty="0"/>
              <a:t>Course Agenda</a:t>
            </a:r>
          </a:p>
        </p:txBody>
      </p:sp>
      <p:sp>
        <p:nvSpPr>
          <p:cNvPr id="6" name="TextBox 5">
            <a:extLst>
              <a:ext uri="{FF2B5EF4-FFF2-40B4-BE49-F238E27FC236}">
                <a16:creationId xmlns:a16="http://schemas.microsoft.com/office/drawing/2014/main" id="{4EB3382E-E080-4A68-8BF1-94FF68BF2DA7}"/>
              </a:ext>
            </a:extLst>
          </p:cNvPr>
          <p:cNvSpPr txBox="1"/>
          <p:nvPr/>
        </p:nvSpPr>
        <p:spPr>
          <a:xfrm>
            <a:off x="1459831" y="2919662"/>
            <a:ext cx="9801727" cy="1231106"/>
          </a:xfrm>
          <a:prstGeom prst="rect">
            <a:avLst/>
          </a:prstGeom>
          <a:noFill/>
        </p:spPr>
        <p:txBody>
          <a:bodyPr wrap="square" rtlCol="0">
            <a:spAutoFit/>
          </a:bodyPr>
          <a:lstStyle/>
          <a:p>
            <a:pPr marL="285750" indent="-285750" fontAlgn="base">
              <a:buFont typeface="Arial" panose="020B0604020202020204" pitchFamily="34" charset="0"/>
              <a:buChar char="•"/>
            </a:pPr>
            <a:r>
              <a:rPr lang="en-GB" sz="2400" dirty="0"/>
              <a:t>The course will be ran over…. 10 weeks </a:t>
            </a:r>
          </a:p>
          <a:p>
            <a:br>
              <a:rPr lang="en-GB" dirty="0"/>
            </a:br>
            <a:endParaRPr lang="en-GB" sz="3200" dirty="0"/>
          </a:p>
        </p:txBody>
      </p:sp>
    </p:spTree>
    <p:extLst>
      <p:ext uri="{BB962C8B-B14F-4D97-AF65-F5344CB8AC3E}">
        <p14:creationId xmlns:p14="http://schemas.microsoft.com/office/powerpoint/2010/main" val="425361521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2AD28-393B-4D28-8EE7-FB7242E55B8C}"/>
              </a:ext>
            </a:extLst>
          </p:cNvPr>
          <p:cNvSpPr>
            <a:spLocks noGrp="1"/>
          </p:cNvSpPr>
          <p:nvPr>
            <p:ph type="title"/>
          </p:nvPr>
        </p:nvSpPr>
        <p:spPr>
          <a:xfrm>
            <a:off x="810000" y="447188"/>
            <a:ext cx="10571998" cy="970450"/>
          </a:xfrm>
        </p:spPr>
        <p:txBody>
          <a:bodyPr/>
          <a:lstStyle/>
          <a:p>
            <a:pPr fontAlgn="base"/>
            <a:r>
              <a:rPr lang="en-GB"/>
              <a:t>Answers: </a:t>
            </a:r>
            <a:endParaRPr lang="en-GB" dirty="0"/>
          </a:p>
        </p:txBody>
      </p:sp>
      <p:sp>
        <p:nvSpPr>
          <p:cNvPr id="3" name="Rectangle 1">
            <a:extLst>
              <a:ext uri="{FF2B5EF4-FFF2-40B4-BE49-F238E27FC236}">
                <a16:creationId xmlns:a16="http://schemas.microsoft.com/office/drawing/2014/main" id="{EC7775B8-6F69-428D-BFE2-18ED6951D8C8}"/>
              </a:ext>
            </a:extLst>
          </p:cNvPr>
          <p:cNvSpPr>
            <a:spLocks noChangeArrowheads="1"/>
          </p:cNvSpPr>
          <p:nvPr/>
        </p:nvSpPr>
        <p:spPr bwMode="auto">
          <a:xfrm>
            <a:off x="0" y="-170549"/>
            <a:ext cx="65" cy="3410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F3BD63B8-D919-4B42-8CD0-59B6063997EA}"/>
              </a:ext>
            </a:extLst>
          </p:cNvPr>
          <p:cNvPicPr>
            <a:picLocks noChangeAspect="1"/>
          </p:cNvPicPr>
          <p:nvPr/>
        </p:nvPicPr>
        <p:blipFill>
          <a:blip r:embed="rId3"/>
          <a:stretch>
            <a:fillRect/>
          </a:stretch>
        </p:blipFill>
        <p:spPr>
          <a:xfrm>
            <a:off x="120288" y="3488567"/>
            <a:ext cx="5692684" cy="2922245"/>
          </a:xfrm>
          <a:prstGeom prst="rect">
            <a:avLst/>
          </a:prstGeom>
        </p:spPr>
      </p:pic>
      <p:pic>
        <p:nvPicPr>
          <p:cNvPr id="9" name="Picture 8">
            <a:extLst>
              <a:ext uri="{FF2B5EF4-FFF2-40B4-BE49-F238E27FC236}">
                <a16:creationId xmlns:a16="http://schemas.microsoft.com/office/drawing/2014/main" id="{CD1E1D03-EE43-442B-8F38-79BF844ECEC4}"/>
              </a:ext>
            </a:extLst>
          </p:cNvPr>
          <p:cNvPicPr>
            <a:picLocks noChangeAspect="1"/>
          </p:cNvPicPr>
          <p:nvPr/>
        </p:nvPicPr>
        <p:blipFill>
          <a:blip r:embed="rId4"/>
          <a:stretch>
            <a:fillRect/>
          </a:stretch>
        </p:blipFill>
        <p:spPr>
          <a:xfrm>
            <a:off x="6284867" y="2417450"/>
            <a:ext cx="5503817" cy="896579"/>
          </a:xfrm>
          <a:prstGeom prst="rect">
            <a:avLst/>
          </a:prstGeom>
        </p:spPr>
      </p:pic>
      <p:pic>
        <p:nvPicPr>
          <p:cNvPr id="11" name="Picture 10">
            <a:extLst>
              <a:ext uri="{FF2B5EF4-FFF2-40B4-BE49-F238E27FC236}">
                <a16:creationId xmlns:a16="http://schemas.microsoft.com/office/drawing/2014/main" id="{47EBFCE2-70A8-44C6-9F76-C4ACAAD9514C}"/>
              </a:ext>
            </a:extLst>
          </p:cNvPr>
          <p:cNvPicPr>
            <a:picLocks noChangeAspect="1"/>
          </p:cNvPicPr>
          <p:nvPr/>
        </p:nvPicPr>
        <p:blipFill>
          <a:blip r:embed="rId5"/>
          <a:stretch>
            <a:fillRect/>
          </a:stretch>
        </p:blipFill>
        <p:spPr>
          <a:xfrm>
            <a:off x="6095999" y="3488567"/>
            <a:ext cx="5692685" cy="2922245"/>
          </a:xfrm>
          <a:prstGeom prst="rect">
            <a:avLst/>
          </a:prstGeom>
        </p:spPr>
      </p:pic>
      <p:pic>
        <p:nvPicPr>
          <p:cNvPr id="12" name="Picture 11">
            <a:extLst>
              <a:ext uri="{FF2B5EF4-FFF2-40B4-BE49-F238E27FC236}">
                <a16:creationId xmlns:a16="http://schemas.microsoft.com/office/drawing/2014/main" id="{4A957C33-EAE3-4C02-9811-22E6EDA0E21E}"/>
              </a:ext>
            </a:extLst>
          </p:cNvPr>
          <p:cNvPicPr>
            <a:picLocks noChangeAspect="1"/>
          </p:cNvPicPr>
          <p:nvPr/>
        </p:nvPicPr>
        <p:blipFill>
          <a:blip r:embed="rId6"/>
          <a:stretch>
            <a:fillRect/>
          </a:stretch>
        </p:blipFill>
        <p:spPr>
          <a:xfrm>
            <a:off x="430803" y="2417450"/>
            <a:ext cx="3494178" cy="679590"/>
          </a:xfrm>
          <a:prstGeom prst="rect">
            <a:avLst/>
          </a:prstGeom>
        </p:spPr>
      </p:pic>
      <p:sp>
        <p:nvSpPr>
          <p:cNvPr id="13" name="Arrow: Right 12">
            <a:extLst>
              <a:ext uri="{FF2B5EF4-FFF2-40B4-BE49-F238E27FC236}">
                <a16:creationId xmlns:a16="http://schemas.microsoft.com/office/drawing/2014/main" id="{A7DB04BF-762B-4128-94C1-C61EF49995C4}"/>
              </a:ext>
            </a:extLst>
          </p:cNvPr>
          <p:cNvSpPr/>
          <p:nvPr/>
        </p:nvSpPr>
        <p:spPr>
          <a:xfrm>
            <a:off x="4127388" y="2534605"/>
            <a:ext cx="1955073" cy="4452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98141532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52F6B-6C01-46F2-994F-94E2BC77EEE5}"/>
              </a:ext>
            </a:extLst>
          </p:cNvPr>
          <p:cNvSpPr>
            <a:spLocks noGrp="1"/>
          </p:cNvSpPr>
          <p:nvPr>
            <p:ph type="title"/>
          </p:nvPr>
        </p:nvSpPr>
        <p:spPr>
          <a:xfrm>
            <a:off x="810000" y="447188"/>
            <a:ext cx="10571998" cy="970450"/>
          </a:xfrm>
        </p:spPr>
        <p:txBody>
          <a:bodyPr/>
          <a:lstStyle/>
          <a:p>
            <a:r>
              <a:rPr lang="en-GB"/>
              <a:t>Help in R</a:t>
            </a:r>
            <a:endParaRPr lang="en-GB" dirty="0"/>
          </a:p>
        </p:txBody>
      </p:sp>
      <p:sp>
        <p:nvSpPr>
          <p:cNvPr id="3" name="Rectangle 2">
            <a:extLst>
              <a:ext uri="{FF2B5EF4-FFF2-40B4-BE49-F238E27FC236}">
                <a16:creationId xmlns:a16="http://schemas.microsoft.com/office/drawing/2014/main" id="{58FB5628-C4E4-4709-889D-1DC12C27DC72}"/>
              </a:ext>
            </a:extLst>
          </p:cNvPr>
          <p:cNvSpPr/>
          <p:nvPr/>
        </p:nvSpPr>
        <p:spPr>
          <a:xfrm>
            <a:off x="2194559" y="2736502"/>
            <a:ext cx="7802880" cy="1200329"/>
          </a:xfrm>
          <a:prstGeom prst="rect">
            <a:avLst/>
          </a:prstGeom>
        </p:spPr>
        <p:txBody>
          <a:bodyPr wrap="square">
            <a:spAutoFit/>
          </a:bodyPr>
          <a:lstStyle/>
          <a:p>
            <a:pPr marL="457200" indent="-457200">
              <a:buFont typeface="Arial" panose="020B0604020202020204" pitchFamily="34" charset="0"/>
              <a:buChar char="•"/>
            </a:pPr>
            <a:r>
              <a:rPr lang="en-GB" dirty="0"/>
              <a:t>The R language contains well-written and lengthy help documents</a:t>
            </a:r>
          </a:p>
          <a:p>
            <a:pPr marL="457200" indent="-457200">
              <a:buFont typeface="Arial" panose="020B0604020202020204" pitchFamily="34" charset="0"/>
              <a:buChar char="•"/>
            </a:pPr>
            <a:endParaRPr lang="en-GB" dirty="0"/>
          </a:p>
          <a:p>
            <a:pPr marL="457200" indent="-457200">
              <a:buFont typeface="Arial" panose="020B0604020202020204" pitchFamily="34" charset="0"/>
              <a:buChar char="•"/>
            </a:pPr>
            <a:r>
              <a:rPr lang="en-GB" dirty="0"/>
              <a:t>You can access these using the </a:t>
            </a:r>
            <a:r>
              <a:rPr lang="en-GB" b="1" dirty="0">
                <a:solidFill>
                  <a:schemeClr val="accent1"/>
                </a:solidFill>
                <a:latin typeface="Courier New" panose="02070309020205020404" pitchFamily="49" charset="0"/>
                <a:cs typeface="Courier New" panose="02070309020205020404" pitchFamily="49" charset="0"/>
              </a:rPr>
              <a:t>?</a:t>
            </a:r>
            <a:r>
              <a:rPr lang="en-GB" dirty="0"/>
              <a:t> symbol</a:t>
            </a:r>
          </a:p>
        </p:txBody>
      </p:sp>
      <p:pic>
        <p:nvPicPr>
          <p:cNvPr id="4" name="Picture 3">
            <a:extLst>
              <a:ext uri="{FF2B5EF4-FFF2-40B4-BE49-F238E27FC236}">
                <a16:creationId xmlns:a16="http://schemas.microsoft.com/office/drawing/2014/main" id="{8AC1A51F-E030-4485-8CB1-A99DFD335C11}"/>
              </a:ext>
            </a:extLst>
          </p:cNvPr>
          <p:cNvPicPr>
            <a:picLocks noChangeAspect="1"/>
          </p:cNvPicPr>
          <p:nvPr/>
        </p:nvPicPr>
        <p:blipFill>
          <a:blip r:embed="rId3"/>
          <a:stretch>
            <a:fillRect/>
          </a:stretch>
        </p:blipFill>
        <p:spPr>
          <a:xfrm>
            <a:off x="2262186" y="4161472"/>
            <a:ext cx="7667625" cy="1400175"/>
          </a:xfrm>
          <a:prstGeom prst="rect">
            <a:avLst/>
          </a:prstGeom>
        </p:spPr>
      </p:pic>
    </p:spTree>
    <p:extLst>
      <p:ext uri="{BB962C8B-B14F-4D97-AF65-F5344CB8AC3E}">
        <p14:creationId xmlns:p14="http://schemas.microsoft.com/office/powerpoint/2010/main" val="100973717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0C968-4CA2-40A0-8181-9A5DED9D6290}"/>
              </a:ext>
            </a:extLst>
          </p:cNvPr>
          <p:cNvSpPr>
            <a:spLocks noGrp="1"/>
          </p:cNvSpPr>
          <p:nvPr>
            <p:ph type="ctrTitle"/>
          </p:nvPr>
        </p:nvSpPr>
        <p:spPr/>
        <p:txBody>
          <a:bodyPr/>
          <a:lstStyle/>
          <a:p>
            <a:r>
              <a:rPr lang="en-GB" sz="9600" dirty="0"/>
              <a:t>Bonus Questions</a:t>
            </a:r>
            <a:endParaRPr lang="en-GB" dirty="0"/>
          </a:p>
        </p:txBody>
      </p:sp>
      <p:sp>
        <p:nvSpPr>
          <p:cNvPr id="3" name="Subtitle 2">
            <a:extLst>
              <a:ext uri="{FF2B5EF4-FFF2-40B4-BE49-F238E27FC236}">
                <a16:creationId xmlns:a16="http://schemas.microsoft.com/office/drawing/2014/main" id="{D3B5A14F-5C33-4D97-A6A9-69F67AE355DE}"/>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118726797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2AD28-393B-4D28-8EE7-FB7242E55B8C}"/>
              </a:ext>
            </a:extLst>
          </p:cNvPr>
          <p:cNvSpPr>
            <a:spLocks noGrp="1"/>
          </p:cNvSpPr>
          <p:nvPr>
            <p:ph type="title"/>
          </p:nvPr>
        </p:nvSpPr>
        <p:spPr>
          <a:xfrm>
            <a:off x="810001" y="389515"/>
            <a:ext cx="10571998" cy="970450"/>
          </a:xfrm>
        </p:spPr>
        <p:txBody>
          <a:bodyPr/>
          <a:lstStyle/>
          <a:p>
            <a:pPr fontAlgn="base"/>
            <a:r>
              <a:rPr lang="en-GB" dirty="0"/>
              <a:t>Exercises </a:t>
            </a:r>
          </a:p>
        </p:txBody>
      </p:sp>
      <p:sp>
        <p:nvSpPr>
          <p:cNvPr id="3" name="Rectangle 1">
            <a:extLst>
              <a:ext uri="{FF2B5EF4-FFF2-40B4-BE49-F238E27FC236}">
                <a16:creationId xmlns:a16="http://schemas.microsoft.com/office/drawing/2014/main" id="{EC7775B8-6F69-428D-BFE2-18ED6951D8C8}"/>
              </a:ext>
            </a:extLst>
          </p:cNvPr>
          <p:cNvSpPr>
            <a:spLocks noChangeArrowheads="1"/>
          </p:cNvSpPr>
          <p:nvPr/>
        </p:nvSpPr>
        <p:spPr bwMode="auto">
          <a:xfrm>
            <a:off x="0" y="-170549"/>
            <a:ext cx="65" cy="3410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7">
            <a:extLst>
              <a:ext uri="{FF2B5EF4-FFF2-40B4-BE49-F238E27FC236}">
                <a16:creationId xmlns:a16="http://schemas.microsoft.com/office/drawing/2014/main" id="{80A17775-44B4-4127-A999-15A824971D56}"/>
              </a:ext>
            </a:extLst>
          </p:cNvPr>
          <p:cNvSpPr/>
          <p:nvPr/>
        </p:nvSpPr>
        <p:spPr>
          <a:xfrm>
            <a:off x="2073728" y="2688347"/>
            <a:ext cx="8044544" cy="2117503"/>
          </a:xfrm>
          <a:prstGeom prst="rect">
            <a:avLst/>
          </a:prstGeom>
        </p:spPr>
        <p:txBody>
          <a:bodyPr wrap="square">
            <a:spAutoFit/>
          </a:bodyPr>
          <a:lstStyle/>
          <a:p>
            <a:pPr marL="457200" lvl="0" indent="-457200" fontAlgn="base">
              <a:lnSpc>
                <a:spcPct val="90000"/>
              </a:lnSpc>
              <a:spcBef>
                <a:spcPct val="20000"/>
              </a:spcBef>
              <a:spcAft>
                <a:spcPts val="600"/>
              </a:spcAft>
              <a:buClr>
                <a:srgbClr val="74A5F4"/>
              </a:buClr>
              <a:buFontTx/>
              <a:buAutoNum type="arabicParenR"/>
            </a:pPr>
            <a:r>
              <a:rPr lang="en-GB" dirty="0">
                <a:solidFill>
                  <a:srgbClr val="000000"/>
                </a:solidFill>
              </a:rPr>
              <a:t>Using the </a:t>
            </a:r>
            <a:r>
              <a:rPr lang="en-GB" b="1" dirty="0">
                <a:solidFill>
                  <a:srgbClr val="00B0F0"/>
                </a:solidFill>
                <a:latin typeface="Courier New" panose="02070309020205020404" pitchFamily="49" charset="0"/>
                <a:cs typeface="Courier New" panose="02070309020205020404" pitchFamily="49" charset="0"/>
              </a:rPr>
              <a:t>iris</a:t>
            </a:r>
            <a:r>
              <a:rPr lang="en-GB" dirty="0">
                <a:solidFill>
                  <a:srgbClr val="000000"/>
                </a:solidFill>
              </a:rPr>
              <a:t> dataset create a scatter plot of </a:t>
            </a:r>
            <a:r>
              <a:rPr lang="en-GB" b="1" dirty="0" err="1">
                <a:solidFill>
                  <a:srgbClr val="00B0F0"/>
                </a:solidFill>
                <a:latin typeface="Courier New" panose="02070309020205020404" pitchFamily="49" charset="0"/>
                <a:cs typeface="Courier New" panose="02070309020205020404" pitchFamily="49" charset="0"/>
              </a:rPr>
              <a:t>Sepal.Length</a:t>
            </a:r>
            <a:r>
              <a:rPr lang="en-GB" b="1" dirty="0">
                <a:solidFill>
                  <a:srgbClr val="00B0F0"/>
                </a:solidFill>
                <a:latin typeface="Courier New" panose="02070309020205020404" pitchFamily="49" charset="0"/>
                <a:cs typeface="Courier New" panose="02070309020205020404" pitchFamily="49" charset="0"/>
              </a:rPr>
              <a:t> Sepal.Width </a:t>
            </a:r>
          </a:p>
          <a:p>
            <a:pPr marL="914400" lvl="1" indent="-457200" fontAlgn="base">
              <a:lnSpc>
                <a:spcPct val="90000"/>
              </a:lnSpc>
              <a:spcBef>
                <a:spcPct val="20000"/>
              </a:spcBef>
              <a:spcAft>
                <a:spcPts val="600"/>
              </a:spcAft>
              <a:buClr>
                <a:srgbClr val="74A5F4"/>
              </a:buClr>
              <a:buFont typeface="Arial" panose="020B0604020202020204" pitchFamily="34" charset="0"/>
              <a:buChar char="•"/>
            </a:pPr>
            <a:r>
              <a:rPr lang="en-GB" b="1" dirty="0">
                <a:solidFill>
                  <a:srgbClr val="00B0F0"/>
                </a:solidFill>
                <a:latin typeface="Courier New" panose="02070309020205020404" pitchFamily="49" charset="0"/>
                <a:cs typeface="Courier New" panose="02070309020205020404" pitchFamily="49" charset="0"/>
              </a:rPr>
              <a:t>shape</a:t>
            </a:r>
            <a:r>
              <a:rPr lang="en-GB" dirty="0">
                <a:solidFill>
                  <a:srgbClr val="000000"/>
                </a:solidFill>
              </a:rPr>
              <a:t> by </a:t>
            </a:r>
            <a:r>
              <a:rPr lang="en-GB" b="1" dirty="0">
                <a:solidFill>
                  <a:srgbClr val="00B0F0"/>
                </a:solidFill>
                <a:latin typeface="Courier New" panose="02070309020205020404" pitchFamily="49" charset="0"/>
                <a:cs typeface="Courier New" panose="02070309020205020404" pitchFamily="49" charset="0"/>
              </a:rPr>
              <a:t>Species </a:t>
            </a:r>
          </a:p>
          <a:p>
            <a:pPr marL="914400" lvl="1" indent="-457200" fontAlgn="base">
              <a:lnSpc>
                <a:spcPct val="90000"/>
              </a:lnSpc>
              <a:spcBef>
                <a:spcPct val="20000"/>
              </a:spcBef>
              <a:spcAft>
                <a:spcPts val="600"/>
              </a:spcAft>
              <a:buClr>
                <a:srgbClr val="74A5F4"/>
              </a:buClr>
              <a:buFont typeface="Arial" panose="020B0604020202020204" pitchFamily="34" charset="0"/>
              <a:buChar char="•"/>
            </a:pPr>
            <a:r>
              <a:rPr lang="en-GB" dirty="0">
                <a:cs typeface="Courier New" panose="02070309020205020404" pitchFamily="49" charset="0"/>
              </a:rPr>
              <a:t>Set the all the transparencies using </a:t>
            </a:r>
            <a:r>
              <a:rPr lang="en-GB" b="1" dirty="0">
                <a:solidFill>
                  <a:srgbClr val="00B0F0"/>
                </a:solidFill>
                <a:latin typeface="Courier New" panose="02070309020205020404" pitchFamily="49" charset="0"/>
                <a:cs typeface="Courier New" panose="02070309020205020404" pitchFamily="49" charset="0"/>
              </a:rPr>
              <a:t>alpha =</a:t>
            </a:r>
            <a:r>
              <a:rPr lang="en-GB" dirty="0">
                <a:cs typeface="Courier New" panose="02070309020205020404" pitchFamily="49" charset="0"/>
              </a:rPr>
              <a:t> </a:t>
            </a:r>
            <a:r>
              <a:rPr lang="en-GB" b="1" dirty="0">
                <a:solidFill>
                  <a:srgbClr val="00B0F0"/>
                </a:solidFill>
                <a:latin typeface="Courier New" panose="02070309020205020404" pitchFamily="49" charset="0"/>
                <a:cs typeface="Courier New" panose="02070309020205020404" pitchFamily="49" charset="0"/>
              </a:rPr>
              <a:t>0.5</a:t>
            </a:r>
          </a:p>
          <a:p>
            <a:pPr lvl="1" fontAlgn="base">
              <a:lnSpc>
                <a:spcPct val="90000"/>
              </a:lnSpc>
              <a:spcBef>
                <a:spcPct val="20000"/>
              </a:spcBef>
              <a:spcAft>
                <a:spcPts val="600"/>
              </a:spcAft>
              <a:buClr>
                <a:srgbClr val="74A5F4"/>
              </a:buClr>
            </a:pPr>
            <a:endParaRPr lang="en-GB" b="1" dirty="0">
              <a:solidFill>
                <a:srgbClr val="00B0F0"/>
              </a:solidFill>
              <a:latin typeface="Courier New" panose="02070309020205020404" pitchFamily="49" charset="0"/>
              <a:cs typeface="Courier New" panose="02070309020205020404" pitchFamily="49" charset="0"/>
            </a:endParaRPr>
          </a:p>
          <a:p>
            <a:pPr marL="457200" lvl="0" indent="-457200" fontAlgn="base">
              <a:lnSpc>
                <a:spcPct val="90000"/>
              </a:lnSpc>
              <a:spcBef>
                <a:spcPct val="20000"/>
              </a:spcBef>
              <a:spcAft>
                <a:spcPts val="600"/>
              </a:spcAft>
              <a:buClr>
                <a:srgbClr val="74A5F4"/>
              </a:buClr>
              <a:buFontTx/>
              <a:buAutoNum type="arabicParenR"/>
            </a:pPr>
            <a:r>
              <a:rPr lang="en-GB" dirty="0">
                <a:cs typeface="Courier New" panose="02070309020205020404" pitchFamily="49" charset="0"/>
              </a:rPr>
              <a:t>Why should we reference </a:t>
            </a:r>
            <a:r>
              <a:rPr lang="en-GB" b="1" dirty="0">
                <a:solidFill>
                  <a:srgbClr val="00B0F0"/>
                </a:solidFill>
                <a:latin typeface="Courier New" panose="02070309020205020404" pitchFamily="49" charset="0"/>
                <a:cs typeface="Courier New" panose="02070309020205020404" pitchFamily="49" charset="0"/>
              </a:rPr>
              <a:t>alpha</a:t>
            </a:r>
            <a:r>
              <a:rPr lang="en-GB" dirty="0">
                <a:cs typeface="Courier New" panose="02070309020205020404" pitchFamily="49" charset="0"/>
              </a:rPr>
              <a:t> outside of our </a:t>
            </a:r>
            <a:r>
              <a:rPr lang="en-GB" b="1" dirty="0" err="1">
                <a:solidFill>
                  <a:srgbClr val="00B0F0"/>
                </a:solidFill>
                <a:latin typeface="Courier New" panose="02070309020205020404" pitchFamily="49" charset="0"/>
                <a:cs typeface="Courier New" panose="02070309020205020404" pitchFamily="49" charset="0"/>
              </a:rPr>
              <a:t>aes</a:t>
            </a:r>
            <a:r>
              <a:rPr lang="en-GB" b="1" dirty="0">
                <a:solidFill>
                  <a:srgbClr val="00B0F0"/>
                </a:solidFill>
                <a:latin typeface="Courier New" panose="02070309020205020404" pitchFamily="49" charset="0"/>
                <a:cs typeface="Courier New" panose="02070309020205020404" pitchFamily="49" charset="0"/>
              </a:rPr>
              <a:t>() </a:t>
            </a:r>
            <a:r>
              <a:rPr lang="en-GB" dirty="0">
                <a:cs typeface="Courier New" panose="02070309020205020404" pitchFamily="49" charset="0"/>
              </a:rPr>
              <a:t>?</a:t>
            </a:r>
          </a:p>
        </p:txBody>
      </p:sp>
    </p:spTree>
    <p:extLst>
      <p:ext uri="{BB962C8B-B14F-4D97-AF65-F5344CB8AC3E}">
        <p14:creationId xmlns:p14="http://schemas.microsoft.com/office/powerpoint/2010/main" val="37808346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2AD28-393B-4D28-8EE7-FB7242E55B8C}"/>
              </a:ext>
            </a:extLst>
          </p:cNvPr>
          <p:cNvSpPr>
            <a:spLocks noGrp="1"/>
          </p:cNvSpPr>
          <p:nvPr>
            <p:ph type="title"/>
          </p:nvPr>
        </p:nvSpPr>
        <p:spPr>
          <a:xfrm>
            <a:off x="810001" y="389515"/>
            <a:ext cx="10571998" cy="970450"/>
          </a:xfrm>
        </p:spPr>
        <p:txBody>
          <a:bodyPr/>
          <a:lstStyle/>
          <a:p>
            <a:pPr fontAlgn="base"/>
            <a:r>
              <a:rPr lang="en-GB" dirty="0"/>
              <a:t>Answers 1) </a:t>
            </a:r>
          </a:p>
        </p:txBody>
      </p:sp>
      <p:sp>
        <p:nvSpPr>
          <p:cNvPr id="3" name="Rectangle 1">
            <a:extLst>
              <a:ext uri="{FF2B5EF4-FFF2-40B4-BE49-F238E27FC236}">
                <a16:creationId xmlns:a16="http://schemas.microsoft.com/office/drawing/2014/main" id="{EC7775B8-6F69-428D-BFE2-18ED6951D8C8}"/>
              </a:ext>
            </a:extLst>
          </p:cNvPr>
          <p:cNvSpPr>
            <a:spLocks noChangeArrowheads="1"/>
          </p:cNvSpPr>
          <p:nvPr/>
        </p:nvSpPr>
        <p:spPr bwMode="auto">
          <a:xfrm>
            <a:off x="0" y="-170549"/>
            <a:ext cx="65" cy="3410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7AF91BC3-D0AC-48E5-A6C5-571AA9C46487}"/>
              </a:ext>
            </a:extLst>
          </p:cNvPr>
          <p:cNvPicPr>
            <a:picLocks noChangeAspect="1"/>
          </p:cNvPicPr>
          <p:nvPr/>
        </p:nvPicPr>
        <p:blipFill>
          <a:blip r:embed="rId3"/>
          <a:stretch>
            <a:fillRect/>
          </a:stretch>
        </p:blipFill>
        <p:spPr>
          <a:xfrm>
            <a:off x="406533" y="3530517"/>
            <a:ext cx="5530293" cy="2937968"/>
          </a:xfrm>
          <a:prstGeom prst="rect">
            <a:avLst/>
          </a:prstGeom>
        </p:spPr>
      </p:pic>
      <p:pic>
        <p:nvPicPr>
          <p:cNvPr id="9" name="Picture 8">
            <a:extLst>
              <a:ext uri="{FF2B5EF4-FFF2-40B4-BE49-F238E27FC236}">
                <a16:creationId xmlns:a16="http://schemas.microsoft.com/office/drawing/2014/main" id="{4CAB07CC-7876-4A28-B25A-501037E7FAA3}"/>
              </a:ext>
            </a:extLst>
          </p:cNvPr>
          <p:cNvPicPr>
            <a:picLocks noChangeAspect="1"/>
          </p:cNvPicPr>
          <p:nvPr/>
        </p:nvPicPr>
        <p:blipFill>
          <a:blip r:embed="rId4"/>
          <a:stretch>
            <a:fillRect/>
          </a:stretch>
        </p:blipFill>
        <p:spPr>
          <a:xfrm>
            <a:off x="256141" y="2575923"/>
            <a:ext cx="5530293" cy="853077"/>
          </a:xfrm>
          <a:prstGeom prst="rect">
            <a:avLst/>
          </a:prstGeom>
        </p:spPr>
      </p:pic>
      <p:pic>
        <p:nvPicPr>
          <p:cNvPr id="10" name="Picture 9">
            <a:extLst>
              <a:ext uri="{FF2B5EF4-FFF2-40B4-BE49-F238E27FC236}">
                <a16:creationId xmlns:a16="http://schemas.microsoft.com/office/drawing/2014/main" id="{D18AAC7F-A719-4C48-8852-439381C7BD80}"/>
              </a:ext>
            </a:extLst>
          </p:cNvPr>
          <p:cNvPicPr>
            <a:picLocks noChangeAspect="1"/>
          </p:cNvPicPr>
          <p:nvPr/>
        </p:nvPicPr>
        <p:blipFill>
          <a:blip r:embed="rId5"/>
          <a:stretch>
            <a:fillRect/>
          </a:stretch>
        </p:blipFill>
        <p:spPr>
          <a:xfrm>
            <a:off x="6072701" y="2672222"/>
            <a:ext cx="5383698" cy="853076"/>
          </a:xfrm>
          <a:prstGeom prst="rect">
            <a:avLst/>
          </a:prstGeom>
        </p:spPr>
      </p:pic>
      <p:pic>
        <p:nvPicPr>
          <p:cNvPr id="11" name="Picture 10">
            <a:extLst>
              <a:ext uri="{FF2B5EF4-FFF2-40B4-BE49-F238E27FC236}">
                <a16:creationId xmlns:a16="http://schemas.microsoft.com/office/drawing/2014/main" id="{3E502D33-8508-48EC-88CC-750927723A00}"/>
              </a:ext>
            </a:extLst>
          </p:cNvPr>
          <p:cNvPicPr>
            <a:picLocks noChangeAspect="1"/>
          </p:cNvPicPr>
          <p:nvPr/>
        </p:nvPicPr>
        <p:blipFill>
          <a:blip r:embed="rId6"/>
          <a:stretch>
            <a:fillRect/>
          </a:stretch>
        </p:blipFill>
        <p:spPr>
          <a:xfrm>
            <a:off x="6255176" y="3607940"/>
            <a:ext cx="5530294" cy="2937969"/>
          </a:xfrm>
          <a:prstGeom prst="rect">
            <a:avLst/>
          </a:prstGeom>
        </p:spPr>
      </p:pic>
      <p:sp>
        <p:nvSpPr>
          <p:cNvPr id="12" name="Rectangle 11">
            <a:extLst>
              <a:ext uri="{FF2B5EF4-FFF2-40B4-BE49-F238E27FC236}">
                <a16:creationId xmlns:a16="http://schemas.microsoft.com/office/drawing/2014/main" id="{5E671CCB-3C1A-4407-ADF8-5E917074DA45}"/>
              </a:ext>
            </a:extLst>
          </p:cNvPr>
          <p:cNvSpPr/>
          <p:nvPr/>
        </p:nvSpPr>
        <p:spPr>
          <a:xfrm>
            <a:off x="10950766" y="4373696"/>
            <a:ext cx="834701" cy="463859"/>
          </a:xfrm>
          <a:prstGeom prst="rect">
            <a:avLst/>
          </a:prstGeom>
          <a:noFill/>
          <a:ln w="28575" cap="rnd" cmpd="sng" algn="ctr">
            <a:solidFill>
              <a:srgbClr val="C4D600"/>
            </a:solidFill>
            <a:prstDash val="solid"/>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21751598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2AD28-393B-4D28-8EE7-FB7242E55B8C}"/>
              </a:ext>
            </a:extLst>
          </p:cNvPr>
          <p:cNvSpPr>
            <a:spLocks noGrp="1"/>
          </p:cNvSpPr>
          <p:nvPr>
            <p:ph type="title"/>
          </p:nvPr>
        </p:nvSpPr>
        <p:spPr>
          <a:xfrm>
            <a:off x="810001" y="389515"/>
            <a:ext cx="10571998" cy="970450"/>
          </a:xfrm>
        </p:spPr>
        <p:txBody>
          <a:bodyPr/>
          <a:lstStyle/>
          <a:p>
            <a:pPr fontAlgn="base"/>
            <a:r>
              <a:rPr lang="en-GB" dirty="0"/>
              <a:t>Access to more questions </a:t>
            </a:r>
          </a:p>
        </p:txBody>
      </p:sp>
      <p:sp>
        <p:nvSpPr>
          <p:cNvPr id="3" name="Rectangle 1">
            <a:extLst>
              <a:ext uri="{FF2B5EF4-FFF2-40B4-BE49-F238E27FC236}">
                <a16:creationId xmlns:a16="http://schemas.microsoft.com/office/drawing/2014/main" id="{EC7775B8-6F69-428D-BFE2-18ED6951D8C8}"/>
              </a:ext>
            </a:extLst>
          </p:cNvPr>
          <p:cNvSpPr>
            <a:spLocks noChangeArrowheads="1"/>
          </p:cNvSpPr>
          <p:nvPr/>
        </p:nvSpPr>
        <p:spPr bwMode="auto">
          <a:xfrm>
            <a:off x="0" y="-170549"/>
            <a:ext cx="65" cy="3410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p:txBody>
      </p:sp>
      <p:sp>
        <p:nvSpPr>
          <p:cNvPr id="8" name="Rectangle 7">
            <a:extLst>
              <a:ext uri="{FF2B5EF4-FFF2-40B4-BE49-F238E27FC236}">
                <a16:creationId xmlns:a16="http://schemas.microsoft.com/office/drawing/2014/main" id="{80A17775-44B4-4127-A999-15A824971D56}"/>
              </a:ext>
            </a:extLst>
          </p:cNvPr>
          <p:cNvSpPr/>
          <p:nvPr/>
        </p:nvSpPr>
        <p:spPr>
          <a:xfrm>
            <a:off x="2073728" y="2688347"/>
            <a:ext cx="8044544" cy="2631490"/>
          </a:xfrm>
          <a:prstGeom prst="rect">
            <a:avLst/>
          </a:prstGeom>
        </p:spPr>
        <p:txBody>
          <a:bodyPr wrap="square">
            <a:spAutoFit/>
          </a:bodyPr>
          <a:lstStyle/>
          <a:p>
            <a:pPr marL="285750" marR="0" lvl="0" indent="-285750" algn="l" defTabSz="457200" rtl="0" eaLnBrk="1" fontAlgn="base" latinLnBrk="0" hangingPunct="1">
              <a:lnSpc>
                <a:spcPct val="90000"/>
              </a:lnSpc>
              <a:spcBef>
                <a:spcPct val="20000"/>
              </a:spcBef>
              <a:spcAft>
                <a:spcPts val="600"/>
              </a:spcAft>
              <a:buClr>
                <a:srgbClr val="74A5F4"/>
              </a:buClr>
              <a:buSzTx/>
              <a:buFont typeface="Arial" panose="020B0604020202020204" pitchFamily="34" charset="0"/>
              <a:buChar char="•"/>
              <a:tabLst/>
              <a:defRPr/>
            </a:pPr>
            <a:r>
              <a:rPr kumimoji="0" lang="en-GB" sz="1800" b="0" i="0" u="none" strike="noStrike" kern="1200" cap="none" spc="0" normalizeH="0" baseline="0" noProof="0" dirty="0">
                <a:ln>
                  <a:noFill/>
                </a:ln>
                <a:solidFill>
                  <a:srgbClr val="000000"/>
                </a:solidFill>
                <a:effectLst/>
                <a:uLnTx/>
                <a:uFillTx/>
                <a:latin typeface="Century Gothic" panose="020B0502020202020204"/>
                <a:ea typeface="+mn-ea"/>
                <a:cs typeface="Courier New" panose="02070309020205020404" pitchFamily="49" charset="0"/>
              </a:rPr>
              <a:t>Homework sheets which can be found on </a:t>
            </a:r>
            <a:r>
              <a:rPr kumimoji="0" lang="en-GB" sz="1800" b="0" i="0" u="none" strike="noStrike" kern="1200" cap="none" spc="0" normalizeH="0" baseline="0" noProof="0" dirty="0" err="1">
                <a:ln>
                  <a:noFill/>
                </a:ln>
                <a:solidFill>
                  <a:srgbClr val="000000"/>
                </a:solidFill>
                <a:effectLst/>
                <a:uLnTx/>
                <a:uFillTx/>
                <a:latin typeface="Century Gothic" panose="020B0502020202020204"/>
                <a:ea typeface="+mn-ea"/>
                <a:cs typeface="Courier New" panose="02070309020205020404" pitchFamily="49" charset="0"/>
              </a:rPr>
              <a:t>github</a:t>
            </a:r>
            <a:r>
              <a:rPr kumimoji="0" lang="en-GB" sz="1800" b="0" i="0" u="none" strike="noStrike" kern="1200" cap="none" spc="0" normalizeH="0" baseline="0" noProof="0" dirty="0">
                <a:ln>
                  <a:noFill/>
                </a:ln>
                <a:solidFill>
                  <a:srgbClr val="000000"/>
                </a:solidFill>
                <a:effectLst/>
                <a:uLnTx/>
                <a:uFillTx/>
                <a:latin typeface="Century Gothic" panose="020B0502020202020204"/>
                <a:ea typeface="+mn-ea"/>
                <a:cs typeface="Courier New" panose="02070309020205020404" pitchFamily="49" charset="0"/>
              </a:rPr>
              <a:t> at this link :</a:t>
            </a:r>
          </a:p>
          <a:p>
            <a:pPr marL="285750" marR="0" lvl="0" indent="-285750" algn="l" defTabSz="457200" rtl="0" eaLnBrk="1" fontAlgn="base" latinLnBrk="0" hangingPunct="1">
              <a:lnSpc>
                <a:spcPct val="90000"/>
              </a:lnSpc>
              <a:spcBef>
                <a:spcPct val="20000"/>
              </a:spcBef>
              <a:spcAft>
                <a:spcPts val="600"/>
              </a:spcAft>
              <a:buClr>
                <a:srgbClr val="74A5F4"/>
              </a:buClr>
              <a:buSzTx/>
              <a:buFont typeface="Arial" panose="020B0604020202020204" pitchFamily="34" charset="0"/>
              <a:buChar char="•"/>
              <a:tabLst/>
              <a:defRPr/>
            </a:pPr>
            <a:endParaRPr kumimoji="0" lang="en-GB" sz="1800" b="0" i="0" u="none" strike="noStrike" kern="1200" cap="none" spc="0" normalizeH="0" baseline="0" noProof="0" dirty="0">
              <a:ln>
                <a:noFill/>
              </a:ln>
              <a:solidFill>
                <a:srgbClr val="000000"/>
              </a:solidFill>
              <a:effectLst/>
              <a:uLnTx/>
              <a:uFillTx/>
              <a:latin typeface="Century Gothic" panose="020B0502020202020204"/>
              <a:ea typeface="+mn-ea"/>
              <a:cs typeface="Courier New" panose="02070309020205020404" pitchFamily="49" charset="0"/>
            </a:endParaRPr>
          </a:p>
          <a:p>
            <a:pPr marL="285750" marR="0" lvl="0" indent="-285750" algn="l" defTabSz="457200" rtl="0" eaLnBrk="1" fontAlgn="base" latinLnBrk="0" hangingPunct="1">
              <a:lnSpc>
                <a:spcPct val="90000"/>
              </a:lnSpc>
              <a:spcBef>
                <a:spcPct val="20000"/>
              </a:spcBef>
              <a:spcAft>
                <a:spcPts val="600"/>
              </a:spcAft>
              <a:buClr>
                <a:srgbClr val="74A5F4"/>
              </a:buClr>
              <a:buSzTx/>
              <a:buFont typeface="Arial" panose="020B0604020202020204" pitchFamily="34" charset="0"/>
              <a:buChar char="•"/>
              <a:tabLst/>
              <a:defRPr/>
            </a:pPr>
            <a:r>
              <a:rPr kumimoji="0" lang="en-GB" sz="1800" b="0" i="0" u="none" strike="noStrike" kern="1200" cap="none" spc="0" normalizeH="0" baseline="0" noProof="0" dirty="0">
                <a:ln>
                  <a:noFill/>
                </a:ln>
                <a:solidFill>
                  <a:srgbClr val="000000"/>
                </a:solidFill>
                <a:effectLst/>
                <a:uLnTx/>
                <a:uFillTx/>
                <a:latin typeface="Century Gothic" panose="020B0502020202020204"/>
                <a:ea typeface="+mn-ea"/>
                <a:cs typeface="Courier New" panose="02070309020205020404" pitchFamily="49" charset="0"/>
                <a:hlinkClick r:id="rId3"/>
              </a:rPr>
              <a:t>https://www.r-exercises.com/</a:t>
            </a:r>
            <a:r>
              <a:rPr kumimoji="0" lang="en-GB" sz="1800" b="0" i="0" u="none" strike="noStrike" kern="1200" cap="none" spc="0" normalizeH="0" baseline="0" noProof="0" dirty="0">
                <a:ln>
                  <a:noFill/>
                </a:ln>
                <a:solidFill>
                  <a:srgbClr val="000000"/>
                </a:solidFill>
                <a:effectLst/>
                <a:uLnTx/>
                <a:uFillTx/>
                <a:latin typeface="Century Gothic" panose="020B0502020202020204"/>
                <a:ea typeface="+mn-ea"/>
                <a:cs typeface="Courier New" panose="02070309020205020404" pitchFamily="49" charset="0"/>
              </a:rPr>
              <a:t> - specific topic questions </a:t>
            </a:r>
          </a:p>
          <a:p>
            <a:pPr marL="285750" marR="0" lvl="0" indent="-285750" algn="l" defTabSz="457200" rtl="0" eaLnBrk="1" fontAlgn="base" latinLnBrk="0" hangingPunct="1">
              <a:lnSpc>
                <a:spcPct val="90000"/>
              </a:lnSpc>
              <a:spcBef>
                <a:spcPct val="20000"/>
              </a:spcBef>
              <a:spcAft>
                <a:spcPts val="600"/>
              </a:spcAft>
              <a:buClr>
                <a:srgbClr val="74A5F4"/>
              </a:buClr>
              <a:buSzTx/>
              <a:buFont typeface="Arial" panose="020B0604020202020204" pitchFamily="34" charset="0"/>
              <a:buChar char="•"/>
              <a:tabLst/>
              <a:defRPr/>
            </a:pPr>
            <a:endParaRPr kumimoji="0" lang="en-GB" sz="1800" b="0" i="0" u="none" strike="noStrike" kern="1200" cap="none" spc="0" normalizeH="0" baseline="0" noProof="0" dirty="0">
              <a:ln>
                <a:noFill/>
              </a:ln>
              <a:solidFill>
                <a:srgbClr val="000000"/>
              </a:solidFill>
              <a:effectLst/>
              <a:uLnTx/>
              <a:uFillTx/>
              <a:latin typeface="Century Gothic" panose="020B0502020202020204"/>
              <a:ea typeface="+mn-ea"/>
              <a:cs typeface="Courier New" panose="02070309020205020404" pitchFamily="49" charset="0"/>
            </a:endParaRPr>
          </a:p>
          <a:p>
            <a:pPr marL="285750" marR="0" lvl="0" indent="-285750" algn="l" defTabSz="457200" rtl="0" eaLnBrk="1" fontAlgn="base" latinLnBrk="0" hangingPunct="1">
              <a:lnSpc>
                <a:spcPct val="90000"/>
              </a:lnSpc>
              <a:spcBef>
                <a:spcPct val="20000"/>
              </a:spcBef>
              <a:spcAft>
                <a:spcPts val="600"/>
              </a:spcAft>
              <a:buClr>
                <a:srgbClr val="74A5F4"/>
              </a:buClr>
              <a:buSzTx/>
              <a:buFont typeface="Arial" panose="020B0604020202020204" pitchFamily="34" charset="0"/>
              <a:buChar char="•"/>
              <a:tabLst/>
              <a:defRPr/>
            </a:pPr>
            <a:r>
              <a:rPr kumimoji="0" lang="en-GB" sz="1800" b="0" i="0" u="none" strike="noStrike" kern="1200" cap="none" spc="0" normalizeH="0" baseline="0" noProof="0" dirty="0">
                <a:ln>
                  <a:noFill/>
                </a:ln>
                <a:solidFill>
                  <a:srgbClr val="000000"/>
                </a:solidFill>
                <a:effectLst/>
                <a:uLnTx/>
                <a:uFillTx/>
                <a:latin typeface="Century Gothic" panose="020B0502020202020204"/>
                <a:ea typeface="+mn-ea"/>
                <a:cs typeface="Courier New" panose="02070309020205020404" pitchFamily="49" charset="0"/>
              </a:rPr>
              <a:t>https://www.w3resource.com/</a:t>
            </a:r>
          </a:p>
          <a:p>
            <a:pPr marL="285750" marR="0" lvl="0" indent="-285750" algn="l" defTabSz="457200" rtl="0" eaLnBrk="1" fontAlgn="base" latinLnBrk="0" hangingPunct="1">
              <a:lnSpc>
                <a:spcPct val="90000"/>
              </a:lnSpc>
              <a:spcBef>
                <a:spcPct val="20000"/>
              </a:spcBef>
              <a:spcAft>
                <a:spcPts val="600"/>
              </a:spcAft>
              <a:buClr>
                <a:srgbClr val="74A5F4"/>
              </a:buClr>
              <a:buSzTx/>
              <a:buFont typeface="Arial" panose="020B0604020202020204" pitchFamily="34" charset="0"/>
              <a:buChar char="•"/>
              <a:tabLst/>
              <a:defRPr/>
            </a:pPr>
            <a:endParaRPr kumimoji="0" lang="en-GB" sz="1800" b="0" i="0" u="none" strike="noStrike" kern="1200" cap="none" spc="0" normalizeH="0" baseline="0" noProof="0" dirty="0">
              <a:ln>
                <a:noFill/>
              </a:ln>
              <a:solidFill>
                <a:srgbClr val="000000"/>
              </a:solidFill>
              <a:effectLst/>
              <a:uLnTx/>
              <a:uFillTx/>
              <a:latin typeface="Century Gothic" panose="020B0502020202020204"/>
              <a:ea typeface="+mn-ea"/>
              <a:cs typeface="Courier New" panose="02070309020205020404" pitchFamily="49" charset="0"/>
            </a:endParaRPr>
          </a:p>
          <a:p>
            <a:pPr marL="285750" marR="0" lvl="0" indent="-285750" algn="l" defTabSz="457200" rtl="0" eaLnBrk="1" fontAlgn="base" latinLnBrk="0" hangingPunct="1">
              <a:lnSpc>
                <a:spcPct val="90000"/>
              </a:lnSpc>
              <a:spcBef>
                <a:spcPct val="20000"/>
              </a:spcBef>
              <a:spcAft>
                <a:spcPts val="600"/>
              </a:spcAft>
              <a:buClr>
                <a:srgbClr val="74A5F4"/>
              </a:buClr>
              <a:buSzTx/>
              <a:buFont typeface="Arial" panose="020B0604020202020204" pitchFamily="34" charset="0"/>
              <a:buChar char="•"/>
              <a:tabLst/>
              <a:defRPr/>
            </a:pPr>
            <a:endParaRPr kumimoji="0" lang="en-GB" sz="1800" b="0" i="0" u="none" strike="noStrike" kern="1200" cap="none" spc="0" normalizeH="0" baseline="0" noProof="0" dirty="0">
              <a:ln>
                <a:noFill/>
              </a:ln>
              <a:solidFill>
                <a:srgbClr val="000000"/>
              </a:solidFill>
              <a:effectLst/>
              <a:uLnTx/>
              <a:uFillTx/>
              <a:latin typeface="Century Gothic" panose="020B0502020202020204"/>
              <a:ea typeface="+mn-ea"/>
              <a:cs typeface="Courier New" panose="02070309020205020404" pitchFamily="49" charset="0"/>
            </a:endParaRPr>
          </a:p>
        </p:txBody>
      </p:sp>
    </p:spTree>
    <p:extLst>
      <p:ext uri="{BB962C8B-B14F-4D97-AF65-F5344CB8AC3E}">
        <p14:creationId xmlns:p14="http://schemas.microsoft.com/office/powerpoint/2010/main" val="159612041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E8C01-573A-4467-9379-6522964F77A5}"/>
              </a:ext>
            </a:extLst>
          </p:cNvPr>
          <p:cNvSpPr>
            <a:spLocks noGrp="1"/>
          </p:cNvSpPr>
          <p:nvPr>
            <p:ph type="title"/>
          </p:nvPr>
        </p:nvSpPr>
        <p:spPr>
          <a:xfrm>
            <a:off x="807357" y="1924965"/>
            <a:ext cx="5893840" cy="1194223"/>
          </a:xfrm>
        </p:spPr>
        <p:txBody>
          <a:bodyPr/>
          <a:lstStyle/>
          <a:p>
            <a:r>
              <a:rPr lang="en-GB" sz="6600" dirty="0"/>
              <a:t>Next Time ….</a:t>
            </a:r>
          </a:p>
        </p:txBody>
      </p:sp>
      <p:sp>
        <p:nvSpPr>
          <p:cNvPr id="4" name="Text Placeholder 3">
            <a:extLst>
              <a:ext uri="{FF2B5EF4-FFF2-40B4-BE49-F238E27FC236}">
                <a16:creationId xmlns:a16="http://schemas.microsoft.com/office/drawing/2014/main" id="{56DFC842-A98B-45DD-A3A6-6C6A9A1CA458}"/>
              </a:ext>
            </a:extLst>
          </p:cNvPr>
          <p:cNvSpPr>
            <a:spLocks noGrp="1"/>
          </p:cNvSpPr>
          <p:nvPr>
            <p:ph type="body" sz="quarter" idx="16"/>
          </p:nvPr>
        </p:nvSpPr>
        <p:spPr>
          <a:xfrm>
            <a:off x="4831163" y="5210231"/>
            <a:ext cx="7809072" cy="4075465"/>
          </a:xfrm>
        </p:spPr>
        <p:txBody>
          <a:bodyPr>
            <a:normAutofit/>
          </a:bodyPr>
          <a:lstStyle/>
          <a:p>
            <a:r>
              <a:rPr lang="en-GB" sz="2400" dirty="0"/>
              <a:t>See you then ! </a:t>
            </a:r>
          </a:p>
        </p:txBody>
      </p:sp>
      <p:sp>
        <p:nvSpPr>
          <p:cNvPr id="7" name="Text Placeholder 3">
            <a:extLst>
              <a:ext uri="{FF2B5EF4-FFF2-40B4-BE49-F238E27FC236}">
                <a16:creationId xmlns:a16="http://schemas.microsoft.com/office/drawing/2014/main" id="{1D1097CF-AF06-4B6D-9FE8-9749F52932D7}"/>
              </a:ext>
            </a:extLst>
          </p:cNvPr>
          <p:cNvSpPr txBox="1">
            <a:spLocks/>
          </p:cNvSpPr>
          <p:nvPr/>
        </p:nvSpPr>
        <p:spPr>
          <a:xfrm>
            <a:off x="7711224" y="1752437"/>
            <a:ext cx="3981094" cy="2028769"/>
          </a:xfrm>
          <a:prstGeom prst="rect">
            <a:avLst/>
          </a:prstGeom>
          <a:effectLst>
            <a:outerShdw blurRad="50800" dir="14400000">
              <a:srgbClr val="000000">
                <a:alpha val="40000"/>
              </a:srgbClr>
            </a:outerShdw>
          </a:effectLst>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accent1"/>
              </a:buClr>
              <a:buFontTx/>
              <a:buNone/>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342900" marR="0" lvl="0" indent="-342900" algn="l" defTabSz="457200" rtl="0" eaLnBrk="1" fontAlgn="auto" latinLnBrk="0" hangingPunct="1">
              <a:lnSpc>
                <a:spcPct val="100000"/>
              </a:lnSpc>
              <a:spcBef>
                <a:spcPct val="20000"/>
              </a:spcBef>
              <a:spcAft>
                <a:spcPts val="600"/>
              </a:spcAft>
              <a:buClr>
                <a:srgbClr val="00B0F0"/>
              </a:buClr>
              <a:buSzTx/>
              <a:buFont typeface="Arial" panose="020B0604020202020204" pitchFamily="34" charset="0"/>
              <a:buChar char="•"/>
              <a:tabLst/>
              <a:defRPr/>
            </a:pPr>
            <a:r>
              <a:rPr kumimoji="0" lang="en-GB" sz="2400" b="0" i="0" u="none" strike="noStrike" kern="1200" cap="none" spc="0" normalizeH="0" baseline="0" noProof="0" dirty="0">
                <a:ln>
                  <a:noFill/>
                </a:ln>
                <a:solidFill>
                  <a:srgbClr val="000000"/>
                </a:solidFill>
                <a:effectLst/>
                <a:uLnTx/>
                <a:uFillTx/>
                <a:latin typeface="Century Gothic" panose="020B0502020202020204"/>
                <a:ea typeface="+mn-ea"/>
                <a:cs typeface="+mn-cs"/>
              </a:rPr>
              <a:t>Calculations in R</a:t>
            </a:r>
          </a:p>
          <a:p>
            <a:pPr marL="342900" marR="0" lvl="0" indent="-342900" algn="l" defTabSz="457200" rtl="0" eaLnBrk="1" fontAlgn="auto" latinLnBrk="0" hangingPunct="1">
              <a:lnSpc>
                <a:spcPct val="100000"/>
              </a:lnSpc>
              <a:spcBef>
                <a:spcPct val="20000"/>
              </a:spcBef>
              <a:spcAft>
                <a:spcPts val="600"/>
              </a:spcAft>
              <a:buClr>
                <a:srgbClr val="00B0F0"/>
              </a:buClr>
              <a:buSzTx/>
              <a:buFont typeface="Arial" panose="020B0604020202020204" pitchFamily="34" charset="0"/>
              <a:buChar char="•"/>
              <a:tabLst/>
              <a:defRPr/>
            </a:pPr>
            <a:r>
              <a:rPr kumimoji="0" lang="en-GB" sz="2400" b="0" i="0" u="none" strike="noStrike" kern="1200" cap="none" spc="0" normalizeH="0" baseline="0" noProof="0" dirty="0">
                <a:ln>
                  <a:noFill/>
                </a:ln>
                <a:solidFill>
                  <a:srgbClr val="000000"/>
                </a:solidFill>
                <a:effectLst/>
                <a:uLnTx/>
                <a:uFillTx/>
                <a:latin typeface="Century Gothic" panose="020B0502020202020204"/>
                <a:ea typeface="+mn-ea"/>
                <a:cs typeface="+mn-cs"/>
              </a:rPr>
              <a:t>Assigning objects </a:t>
            </a:r>
          </a:p>
          <a:p>
            <a:pPr marL="342900" marR="0" lvl="0" indent="-342900" algn="l" defTabSz="457200" rtl="0" eaLnBrk="1" fontAlgn="auto" latinLnBrk="0" hangingPunct="1">
              <a:lnSpc>
                <a:spcPct val="100000"/>
              </a:lnSpc>
              <a:spcBef>
                <a:spcPct val="20000"/>
              </a:spcBef>
              <a:spcAft>
                <a:spcPts val="600"/>
              </a:spcAft>
              <a:buClr>
                <a:srgbClr val="00B0F0"/>
              </a:buClr>
              <a:buSzTx/>
              <a:buFont typeface="Arial" panose="020B0604020202020204" pitchFamily="34" charset="0"/>
              <a:buChar char="•"/>
              <a:tabLst/>
              <a:defRPr/>
            </a:pPr>
            <a:r>
              <a:rPr kumimoji="0" lang="en-GB" sz="2400" b="0" i="0" u="none" strike="noStrike" kern="1200" cap="none" spc="0" normalizeH="0" baseline="0" noProof="0" dirty="0">
                <a:ln>
                  <a:noFill/>
                </a:ln>
                <a:solidFill>
                  <a:srgbClr val="000000"/>
                </a:solidFill>
                <a:effectLst/>
                <a:uLnTx/>
                <a:uFillTx/>
                <a:latin typeface="Century Gothic" panose="020B0502020202020204"/>
                <a:ea typeface="+mn-ea"/>
                <a:cs typeface="+mn-cs"/>
              </a:rPr>
              <a:t>Importing datasets </a:t>
            </a:r>
          </a:p>
        </p:txBody>
      </p:sp>
    </p:spTree>
    <p:extLst>
      <p:ext uri="{BB962C8B-B14F-4D97-AF65-F5344CB8AC3E}">
        <p14:creationId xmlns:p14="http://schemas.microsoft.com/office/powerpoint/2010/main" val="1929094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BA904-64A6-4E10-9DC9-EB509DE97374}"/>
              </a:ext>
            </a:extLst>
          </p:cNvPr>
          <p:cNvSpPr>
            <a:spLocks noGrp="1"/>
          </p:cNvSpPr>
          <p:nvPr>
            <p:ph type="ctrTitle"/>
          </p:nvPr>
        </p:nvSpPr>
        <p:spPr/>
        <p:txBody>
          <a:bodyPr/>
          <a:lstStyle/>
          <a:p>
            <a:r>
              <a:rPr lang="en-GB" sz="8000" dirty="0"/>
              <a:t>What Is R ?</a:t>
            </a:r>
          </a:p>
        </p:txBody>
      </p:sp>
      <p:sp>
        <p:nvSpPr>
          <p:cNvPr id="3" name="Subtitle 2">
            <a:extLst>
              <a:ext uri="{FF2B5EF4-FFF2-40B4-BE49-F238E27FC236}">
                <a16:creationId xmlns:a16="http://schemas.microsoft.com/office/drawing/2014/main" id="{075CEA64-8F25-4A86-8F0F-57F03185DEE3}"/>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2495186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2AD28-393B-4D28-8EE7-FB7242E55B8C}"/>
              </a:ext>
            </a:extLst>
          </p:cNvPr>
          <p:cNvSpPr>
            <a:spLocks noGrp="1"/>
          </p:cNvSpPr>
          <p:nvPr>
            <p:ph type="title"/>
          </p:nvPr>
        </p:nvSpPr>
        <p:spPr/>
        <p:txBody>
          <a:bodyPr/>
          <a:lstStyle/>
          <a:p>
            <a:pPr fontAlgn="base"/>
            <a:r>
              <a:rPr lang="en-GB" dirty="0"/>
              <a:t>What is R?</a:t>
            </a:r>
          </a:p>
        </p:txBody>
      </p:sp>
      <p:sp>
        <p:nvSpPr>
          <p:cNvPr id="6" name="TextBox 5">
            <a:extLst>
              <a:ext uri="{FF2B5EF4-FFF2-40B4-BE49-F238E27FC236}">
                <a16:creationId xmlns:a16="http://schemas.microsoft.com/office/drawing/2014/main" id="{4EB3382E-E080-4A68-8BF1-94FF68BF2DA7}"/>
              </a:ext>
            </a:extLst>
          </p:cNvPr>
          <p:cNvSpPr txBox="1"/>
          <p:nvPr/>
        </p:nvSpPr>
        <p:spPr>
          <a:xfrm>
            <a:off x="1336093" y="2490481"/>
            <a:ext cx="9801727" cy="3785652"/>
          </a:xfrm>
          <a:prstGeom prst="rect">
            <a:avLst/>
          </a:prstGeom>
          <a:noFill/>
        </p:spPr>
        <p:txBody>
          <a:bodyPr wrap="square" rtlCol="0">
            <a:spAutoFit/>
          </a:bodyPr>
          <a:lstStyle/>
          <a:p>
            <a:pPr marL="285750" indent="-285750" fontAlgn="base">
              <a:buFont typeface="Arial" panose="020B0604020202020204" pitchFamily="34" charset="0"/>
              <a:buChar char="•"/>
            </a:pPr>
            <a:r>
              <a:rPr lang="en-GB" sz="2000" dirty="0"/>
              <a:t>Programming language for statistical computing and graphics</a:t>
            </a:r>
          </a:p>
          <a:p>
            <a:pPr marL="285750" indent="-285750" fontAlgn="base">
              <a:buFont typeface="Arial" panose="020B0604020202020204" pitchFamily="34" charset="0"/>
              <a:buChar char="•"/>
            </a:pPr>
            <a:endParaRPr lang="en-GB" sz="2000" dirty="0"/>
          </a:p>
          <a:p>
            <a:pPr marL="285750" indent="-285750" fontAlgn="base">
              <a:buFont typeface="Arial" panose="020B0604020202020204" pitchFamily="34" charset="0"/>
              <a:buChar char="•"/>
            </a:pPr>
            <a:r>
              <a:rPr lang="en-GB" sz="2000" dirty="0"/>
              <a:t>Built upon an historic language (S) which was developed in the mid-70s</a:t>
            </a:r>
          </a:p>
          <a:p>
            <a:pPr marL="285750" indent="-285750" fontAlgn="base">
              <a:buFont typeface="Arial" panose="020B0604020202020204" pitchFamily="34" charset="0"/>
              <a:buChar char="•"/>
            </a:pPr>
            <a:endParaRPr lang="en-GB" sz="2000" dirty="0"/>
          </a:p>
          <a:p>
            <a:pPr marL="285750" indent="-285750" fontAlgn="base">
              <a:buFont typeface="Arial" panose="020B0604020202020204" pitchFamily="34" charset="0"/>
              <a:buChar char="•"/>
            </a:pPr>
            <a:r>
              <a:rPr lang="en-GB" sz="2000" dirty="0"/>
              <a:t>Known for being highly extensible</a:t>
            </a:r>
          </a:p>
          <a:p>
            <a:pPr marL="285750" indent="-285750" fontAlgn="base">
              <a:buFont typeface="Arial" panose="020B0604020202020204" pitchFamily="34" charset="0"/>
              <a:buChar char="•"/>
            </a:pPr>
            <a:endParaRPr lang="en-GB" sz="2000" dirty="0"/>
          </a:p>
          <a:p>
            <a:pPr marL="285750" indent="-285750" fontAlgn="base">
              <a:buFont typeface="Arial" panose="020B0604020202020204" pitchFamily="34" charset="0"/>
              <a:buChar char="•"/>
            </a:pPr>
            <a:r>
              <a:rPr lang="en-GB" sz="2000" dirty="0"/>
              <a:t>Completely free and open-source with a large, friendly community</a:t>
            </a:r>
          </a:p>
          <a:p>
            <a:pPr marL="285750" indent="-285750" fontAlgn="base">
              <a:buFont typeface="Arial" panose="020B0604020202020204" pitchFamily="34" charset="0"/>
              <a:buChar char="•"/>
            </a:pPr>
            <a:endParaRPr lang="en-GB" sz="2000" dirty="0"/>
          </a:p>
          <a:p>
            <a:pPr marL="285750" indent="-285750" fontAlgn="base">
              <a:buFont typeface="Arial" panose="020B0604020202020204" pitchFamily="34" charset="0"/>
              <a:buChar char="•"/>
            </a:pPr>
            <a:r>
              <a:rPr lang="en-GB" sz="2000" dirty="0"/>
              <a:t>R is an incredibly powerful tool. It can be used for machine learning, statistical modelling, big data, and much more. It is also capable of producing websites, interactive notebooks, and presentations (such as this one!).</a:t>
            </a:r>
          </a:p>
        </p:txBody>
      </p:sp>
    </p:spTree>
    <p:extLst>
      <p:ext uri="{BB962C8B-B14F-4D97-AF65-F5344CB8AC3E}">
        <p14:creationId xmlns:p14="http://schemas.microsoft.com/office/powerpoint/2010/main" val="36085942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2AD28-393B-4D28-8EE7-FB7242E55B8C}"/>
              </a:ext>
            </a:extLst>
          </p:cNvPr>
          <p:cNvSpPr>
            <a:spLocks noGrp="1"/>
          </p:cNvSpPr>
          <p:nvPr>
            <p:ph type="title"/>
          </p:nvPr>
        </p:nvSpPr>
        <p:spPr/>
        <p:txBody>
          <a:bodyPr/>
          <a:lstStyle/>
          <a:p>
            <a:pPr fontAlgn="base"/>
            <a:r>
              <a:rPr lang="en-GB" dirty="0"/>
              <a:t>What is RStudio?</a:t>
            </a:r>
          </a:p>
        </p:txBody>
      </p:sp>
      <p:sp>
        <p:nvSpPr>
          <p:cNvPr id="6" name="TextBox 5">
            <a:extLst>
              <a:ext uri="{FF2B5EF4-FFF2-40B4-BE49-F238E27FC236}">
                <a16:creationId xmlns:a16="http://schemas.microsoft.com/office/drawing/2014/main" id="{4EB3382E-E080-4A68-8BF1-94FF68BF2DA7}"/>
              </a:ext>
            </a:extLst>
          </p:cNvPr>
          <p:cNvSpPr txBox="1"/>
          <p:nvPr/>
        </p:nvSpPr>
        <p:spPr>
          <a:xfrm>
            <a:off x="1195135" y="2828683"/>
            <a:ext cx="9801727" cy="2585323"/>
          </a:xfrm>
          <a:prstGeom prst="rect">
            <a:avLst/>
          </a:prstGeom>
          <a:noFill/>
        </p:spPr>
        <p:txBody>
          <a:bodyPr wrap="square" rtlCol="0">
            <a:spAutoFit/>
          </a:bodyPr>
          <a:lstStyle/>
          <a:p>
            <a:pPr marL="285750" indent="-285750" fontAlgn="base">
              <a:buFont typeface="Arial" panose="020B0604020202020204" pitchFamily="34" charset="0"/>
              <a:buChar char="•"/>
            </a:pPr>
            <a:r>
              <a:rPr lang="en-GB" dirty="0"/>
              <a:t>Problem: The standard R code editor is difficult to use, missing useful features, and frankly quite ugly</a:t>
            </a:r>
          </a:p>
          <a:p>
            <a:pPr marL="285750" indent="-285750" fontAlgn="base">
              <a:buFont typeface="Arial" panose="020B0604020202020204" pitchFamily="34" charset="0"/>
              <a:buChar char="•"/>
            </a:pPr>
            <a:endParaRPr lang="en-GB" dirty="0"/>
          </a:p>
          <a:p>
            <a:pPr marL="285750" indent="-285750" fontAlgn="base">
              <a:buFont typeface="Arial" panose="020B0604020202020204" pitchFamily="34" charset="0"/>
              <a:buChar char="•"/>
            </a:pPr>
            <a:r>
              <a:rPr lang="en-GB" dirty="0"/>
              <a:t>Integrated development environment (IDE) specifically made for programming in R</a:t>
            </a:r>
          </a:p>
          <a:p>
            <a:pPr marL="285750" indent="-285750" fontAlgn="base">
              <a:buFont typeface="Arial" panose="020B0604020202020204" pitchFamily="34" charset="0"/>
              <a:buChar char="•"/>
            </a:pPr>
            <a:endParaRPr lang="en-GB" dirty="0"/>
          </a:p>
          <a:p>
            <a:pPr marL="285750" indent="-285750" fontAlgn="base">
              <a:buFont typeface="Arial" panose="020B0604020202020204" pitchFamily="34" charset="0"/>
              <a:buChar char="•"/>
            </a:pPr>
            <a:r>
              <a:rPr lang="en-GB" dirty="0"/>
              <a:t>Contains a rich set of features to allow you to code in R with less hassle</a:t>
            </a:r>
          </a:p>
          <a:p>
            <a:pPr marL="285750" indent="-285750" fontAlgn="base">
              <a:buFont typeface="Arial" panose="020B0604020202020204" pitchFamily="34" charset="0"/>
              <a:buChar char="•"/>
            </a:pPr>
            <a:endParaRPr lang="en-GB" dirty="0"/>
          </a:p>
          <a:p>
            <a:pPr marL="285750" indent="-285750" fontAlgn="base">
              <a:buFont typeface="Arial" panose="020B0604020202020204" pitchFamily="34" charset="0"/>
              <a:buChar char="•"/>
            </a:pPr>
            <a:r>
              <a:rPr lang="en-GB" dirty="0"/>
              <a:t>Displays your code and its output in a much clearer way and gives you access to extra features such as help files, code history, and environment variables</a:t>
            </a:r>
          </a:p>
        </p:txBody>
      </p:sp>
    </p:spTree>
    <p:extLst>
      <p:ext uri="{BB962C8B-B14F-4D97-AF65-F5344CB8AC3E}">
        <p14:creationId xmlns:p14="http://schemas.microsoft.com/office/powerpoint/2010/main" val="32503471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Custom 4">
      <a:dk1>
        <a:srgbClr val="000000"/>
      </a:dk1>
      <a:lt1>
        <a:srgbClr val="000000"/>
      </a:lt1>
      <a:dk2>
        <a:srgbClr val="FFFFFF"/>
      </a:dk2>
      <a:lt2>
        <a:srgbClr val="FFFFFF"/>
      </a:lt2>
      <a:accent1>
        <a:srgbClr val="00B0F0"/>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A8F078FD696EC45B7F57AE964A2CA5B" ma:contentTypeVersion="13" ma:contentTypeDescription="Create a new document." ma:contentTypeScope="" ma:versionID="bdb976efa452c46412775252a908b1f0">
  <xsd:schema xmlns:xsd="http://www.w3.org/2001/XMLSchema" xmlns:xs="http://www.w3.org/2001/XMLSchema" xmlns:p="http://schemas.microsoft.com/office/2006/metadata/properties" xmlns:ns3="80a8ca01-d459-494f-ac9a-c3d48b7ea22c" xmlns:ns4="2f6ff716-fad7-48fb-bdab-cdb53aa7a51c" targetNamespace="http://schemas.microsoft.com/office/2006/metadata/properties" ma:root="true" ma:fieldsID="9dcd50fd5175c33cefd31fbebeb5cd7d" ns3:_="" ns4:_="">
    <xsd:import namespace="80a8ca01-d459-494f-ac9a-c3d48b7ea22c"/>
    <xsd:import namespace="2f6ff716-fad7-48fb-bdab-cdb53aa7a51c"/>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AutoTags" minOccurs="0"/>
                <xsd:element ref="ns4:MediaServiceGenerationTime" minOccurs="0"/>
                <xsd:element ref="ns4:MediaServiceEventHashCode" minOccurs="0"/>
                <xsd:element ref="ns4:MediaServiceOCR" minOccurs="0"/>
                <xsd:element ref="ns4:MediaServiceAutoKeyPoints" minOccurs="0"/>
                <xsd:element ref="ns4:MediaServiceKeyPoints" minOccurs="0"/>
                <xsd:element ref="ns4: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0a8ca01-d459-494f-ac9a-c3d48b7ea22c"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f6ff716-fad7-48fb-bdab-cdb53aa7a51c"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ServiceLocation" ma:index="20"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2f6ff716-fad7-48fb-bdab-cdb53aa7a51c" xsi:nil="true"/>
  </documentManagement>
</p:properties>
</file>

<file path=customXml/itemProps1.xml><?xml version="1.0" encoding="utf-8"?>
<ds:datastoreItem xmlns:ds="http://schemas.openxmlformats.org/officeDocument/2006/customXml" ds:itemID="{A2F4A21B-80B9-40F1-8308-E0B7F0FE0B09}">
  <ds:schemaRefs>
    <ds:schemaRef ds:uri="http://schemas.microsoft.com/sharepoint/v3/contenttype/forms"/>
  </ds:schemaRefs>
</ds:datastoreItem>
</file>

<file path=customXml/itemProps2.xml><?xml version="1.0" encoding="utf-8"?>
<ds:datastoreItem xmlns:ds="http://schemas.openxmlformats.org/officeDocument/2006/customXml" ds:itemID="{C03B3EB4-CFE6-44C6-82D2-13FF81217FF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0a8ca01-d459-494f-ac9a-c3d48b7ea22c"/>
    <ds:schemaRef ds:uri="2f6ff716-fad7-48fb-bdab-cdb53aa7a51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3E96646-423E-4354-94C2-1A28227BF075}">
  <ds:schemaRefs>
    <ds:schemaRef ds:uri="http://purl.org/dc/terms/"/>
    <ds:schemaRef ds:uri="http://purl.org/dc/dcmitype/"/>
    <ds:schemaRef ds:uri="http://schemas.openxmlformats.org/package/2006/metadata/core-properties"/>
    <ds:schemaRef ds:uri="http://schemas.microsoft.com/office/2006/metadata/properties"/>
    <ds:schemaRef ds:uri="2f6ff716-fad7-48fb-bdab-cdb53aa7a51c"/>
    <ds:schemaRef ds:uri="http://purl.org/dc/elements/1.1/"/>
    <ds:schemaRef ds:uri="http://schemas.microsoft.com/office/2006/documentManagement/types"/>
    <ds:schemaRef ds:uri="http://schemas.microsoft.com/office/infopath/2007/PartnerControls"/>
    <ds:schemaRef ds:uri="80a8ca01-d459-494f-ac9a-c3d48b7ea22c"/>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0</TotalTime>
  <Words>2359</Words>
  <Application>Microsoft Office PowerPoint</Application>
  <PresentationFormat>Widescreen</PresentationFormat>
  <Paragraphs>406</Paragraphs>
  <Slides>66</Slides>
  <Notes>60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66</vt:i4>
      </vt:variant>
    </vt:vector>
  </HeadingPairs>
  <TitlesOfParts>
    <vt:vector size="74" baseType="lpstr">
      <vt:lpstr>Arial</vt:lpstr>
      <vt:lpstr>Calibri</vt:lpstr>
      <vt:lpstr>Century Gothic</vt:lpstr>
      <vt:lpstr>Courier New</vt:lpstr>
      <vt:lpstr>Lato</vt:lpstr>
      <vt:lpstr>Wingdings</vt:lpstr>
      <vt:lpstr>Wingdings 2</vt:lpstr>
      <vt:lpstr>Quotable</vt:lpstr>
      <vt:lpstr>Into the Tidyverse  Session 1a </vt:lpstr>
      <vt:lpstr>About the course </vt:lpstr>
      <vt:lpstr>What you will learn </vt:lpstr>
      <vt:lpstr>Teaching style</vt:lpstr>
      <vt:lpstr>Why use R/the tidyverse?</vt:lpstr>
      <vt:lpstr>Course Agenda</vt:lpstr>
      <vt:lpstr>What Is R ?</vt:lpstr>
      <vt:lpstr>What is R?</vt:lpstr>
      <vt:lpstr>What is RStudio?</vt:lpstr>
      <vt:lpstr>Navigating around RStudio</vt:lpstr>
      <vt:lpstr>Running R code?</vt:lpstr>
      <vt:lpstr>Data Analysis work flow in R</vt:lpstr>
      <vt:lpstr>Tidyverse </vt:lpstr>
      <vt:lpstr>What is the tidyverse?</vt:lpstr>
      <vt:lpstr>Installing and using Tidyverse?</vt:lpstr>
      <vt:lpstr>Data visualisation </vt:lpstr>
      <vt:lpstr>Data visualisation</vt:lpstr>
      <vt:lpstr>Ggplot2 </vt:lpstr>
      <vt:lpstr>Datasets</vt:lpstr>
      <vt:lpstr>MPG </vt:lpstr>
      <vt:lpstr>MPG </vt:lpstr>
      <vt:lpstr>Visualising with ggplot</vt:lpstr>
      <vt:lpstr>First plot  </vt:lpstr>
      <vt:lpstr>Output</vt:lpstr>
      <vt:lpstr>Ggplot general code  </vt:lpstr>
      <vt:lpstr>Exercises to try </vt:lpstr>
      <vt:lpstr>Answers 1) </vt:lpstr>
      <vt:lpstr>Answers 2)</vt:lpstr>
      <vt:lpstr>Bonus Questions</vt:lpstr>
      <vt:lpstr>Common problems </vt:lpstr>
      <vt:lpstr>Spot the mistake </vt:lpstr>
      <vt:lpstr>Answers </vt:lpstr>
      <vt:lpstr>Into the Tidyverse  Session 1b </vt:lpstr>
      <vt:lpstr>Handling data frames </vt:lpstr>
      <vt:lpstr>Working your way around data frames </vt:lpstr>
      <vt:lpstr>Working your way around data frames </vt:lpstr>
      <vt:lpstr>Working your way around data frames </vt:lpstr>
      <vt:lpstr>Exercises to try </vt:lpstr>
      <vt:lpstr>Solutions </vt:lpstr>
      <vt:lpstr>Adding more features</vt:lpstr>
      <vt:lpstr>Back to our first Graph</vt:lpstr>
      <vt:lpstr>Explaining Outliers </vt:lpstr>
      <vt:lpstr>Explaining Outliers </vt:lpstr>
      <vt:lpstr>More Aesthetics </vt:lpstr>
      <vt:lpstr>More Aesthetics </vt:lpstr>
      <vt:lpstr>Exercises to try </vt:lpstr>
      <vt:lpstr>Answers: </vt:lpstr>
      <vt:lpstr>Variables to choose when manually setting Aesthetics </vt:lpstr>
      <vt:lpstr>Exercises to try </vt:lpstr>
      <vt:lpstr>Answers: </vt:lpstr>
      <vt:lpstr>Facets </vt:lpstr>
      <vt:lpstr>What are facets? </vt:lpstr>
      <vt:lpstr>facet_wrap()</vt:lpstr>
      <vt:lpstr>Using facet_wrap()</vt:lpstr>
      <vt:lpstr>facet_wrap() and aesthetics </vt:lpstr>
      <vt:lpstr>facet_grid</vt:lpstr>
      <vt:lpstr>Using facet_grid</vt:lpstr>
      <vt:lpstr>Iris Dataset </vt:lpstr>
      <vt:lpstr>Exercises to try </vt:lpstr>
      <vt:lpstr>Answers: </vt:lpstr>
      <vt:lpstr>Help in R</vt:lpstr>
      <vt:lpstr>Bonus Questions</vt:lpstr>
      <vt:lpstr>Exercises </vt:lpstr>
      <vt:lpstr>Answers 1) </vt:lpstr>
      <vt:lpstr>Access to more questions </vt:lpstr>
      <vt:lpstr>Next Time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2021-02-19T18:22:09Z</dcterms:created>
  <dcterms:modified xsi:type="dcterms:W3CDTF">2021-03-17T12:55:48Z</dcterms:modified>
</cp:coreProperties>
</file>