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71"/>
  </p:notesMasterIdLst>
  <p:sldIdLst>
    <p:sldId id="329" r:id="rId5"/>
    <p:sldId id="257" r:id="rId6"/>
    <p:sldId id="258" r:id="rId7"/>
    <p:sldId id="259" r:id="rId8"/>
    <p:sldId id="260" r:id="rId9"/>
    <p:sldId id="261" r:id="rId10"/>
    <p:sldId id="301" r:id="rId11"/>
    <p:sldId id="262" r:id="rId12"/>
    <p:sldId id="263" r:id="rId13"/>
    <p:sldId id="264" r:id="rId14"/>
    <p:sldId id="266" r:id="rId15"/>
    <p:sldId id="271" r:id="rId16"/>
    <p:sldId id="300" r:id="rId17"/>
    <p:sldId id="268" r:id="rId18"/>
    <p:sldId id="270" r:id="rId19"/>
    <p:sldId id="302" r:id="rId20"/>
    <p:sldId id="272" r:id="rId21"/>
    <p:sldId id="274" r:id="rId22"/>
    <p:sldId id="303" r:id="rId23"/>
    <p:sldId id="276" r:id="rId24"/>
    <p:sldId id="278" r:id="rId25"/>
    <p:sldId id="304" r:id="rId26"/>
    <p:sldId id="281" r:id="rId27"/>
    <p:sldId id="285" r:id="rId28"/>
    <p:sldId id="282" r:id="rId29"/>
    <p:sldId id="283" r:id="rId30"/>
    <p:sldId id="286" r:id="rId31"/>
    <p:sldId id="287" r:id="rId32"/>
    <p:sldId id="321" r:id="rId33"/>
    <p:sldId id="324" r:id="rId34"/>
    <p:sldId id="323" r:id="rId35"/>
    <p:sldId id="325" r:id="rId36"/>
    <p:sldId id="320" r:id="rId37"/>
    <p:sldId id="305" r:id="rId38"/>
    <p:sldId id="290" r:id="rId39"/>
    <p:sldId id="284" r:id="rId40"/>
    <p:sldId id="334" r:id="rId41"/>
    <p:sldId id="335" r:id="rId42"/>
    <p:sldId id="336" r:id="rId43"/>
    <p:sldId id="307" r:id="rId44"/>
    <p:sldId id="322" r:id="rId45"/>
    <p:sldId id="337" r:id="rId46"/>
    <p:sldId id="293" r:id="rId47"/>
    <p:sldId id="306" r:id="rId48"/>
    <p:sldId id="295" r:id="rId49"/>
    <p:sldId id="338" r:id="rId50"/>
    <p:sldId id="345" r:id="rId51"/>
    <p:sldId id="340" r:id="rId52"/>
    <p:sldId id="341" r:id="rId53"/>
    <p:sldId id="342" r:id="rId54"/>
    <p:sldId id="308" r:id="rId55"/>
    <p:sldId id="309" r:id="rId56"/>
    <p:sldId id="311" r:id="rId57"/>
    <p:sldId id="310" r:id="rId58"/>
    <p:sldId id="312" r:id="rId59"/>
    <p:sldId id="314" r:id="rId60"/>
    <p:sldId id="315" r:id="rId61"/>
    <p:sldId id="344" r:id="rId62"/>
    <p:sldId id="316" r:id="rId63"/>
    <p:sldId id="319" r:id="rId64"/>
    <p:sldId id="317" r:id="rId65"/>
    <p:sldId id="326" r:id="rId66"/>
    <p:sldId id="327" r:id="rId67"/>
    <p:sldId id="328" r:id="rId68"/>
    <p:sldId id="332" r:id="rId69"/>
    <p:sldId id="33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9E1D8-A99A-4538-A71D-2A8E8826DF48}" v="121" dt="2021-03-17T14:10:49.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6" autoAdjust="0"/>
    <p:restoredTop sz="85805" autoAdjust="0"/>
  </p:normalViewPr>
  <p:slideViewPr>
    <p:cSldViewPr snapToGrid="0">
      <p:cViewPr varScale="1">
        <p:scale>
          <a:sx n="53" d="100"/>
          <a:sy n="53" d="100"/>
        </p:scale>
        <p:origin x="1180"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7" d="100"/>
          <a:sy n="47" d="100"/>
        </p:scale>
        <p:origin x="2784" y="5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4:24.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76,'1'-1,"-1"0,1 0,-1 0,1 0,0 0,-1 0,1 1,0-1,-1 0,1 0,0 1,0-1,0 0,0 1,0-1,0 1,0-1,0 1,0 0,0-1,0 1,23-8,-15 5,18-4,-1-1,18-9,-35 14,1-1,0 1,0 1,0 0,0 1,1-1,2 2,12-1,-1 2,13 2,-36-3,0 0,0-1,0 1,0 0,0 1,0-1,0 0,0 0,0 0,0 1,0-1,0 0,0 1,0-1,0 1,0-1,0 1,0 0,0-1,-1 1,1 0,0-1,0 1,-1 0,1 0,-1 0,1 0,-1 0,1 0,-1 0,1 0,-1 0,0 0,1 0,-1 0,0 0,0 0,0 0,0 0,0 0,0 0,0 0,0 0,0 0,-1 0,1 0,0 0,-1 0,1 0,-1 0,-1 6,-2-1,1 0,0 0,-1-1,0 1,-1-1,0 1,2-2,-1 0,0 0,0 0,-1-1,1 1,-1-1,0 0,0 0,0-1,0 0,0 1,-4 0,-2-1,0 0,0-1,-1 0,1-1,-10 0,2 0,11 0,1 0,-1 0,0 0,1-1,-1 0,1 0,0-1,-1 0,1-1,0 1,-4-4,0-2,11 8,0 0,0 0,0 0,0 0,0-1,0 1,-1 0,1 0,0 0,0 0,0 0,0 0,0 0,0-1,0 1,0 0,0 0,0 0,0 0,0 0,1 0,-1 0,0 0,0-1,0 1,0 0,0 0,0 0,0 0,0 0,0 0,0 0,0 0,0 0,0 0,1-1,-1 1,0 0,0 0,0 0,0 0,0 0,0 0,0 0,0 0,1 0,-1 0,0 0,0 0,24-1,-16 1,40 2,-7-1,33-3,-72 2,1-1,0 1,0-1,0 1,-1-1,1 0,0 0,-1-1,1 1,-1 0,1-1,-1 0,1 1,-1-1,1-1,-3 2,0 1,0 0,0 0,0-1,0 1,0 0,0-1,0 1,0 0,0 0,0-1,0 1,0 0,0 0,0-1,0 1,0 0,0 0,-1-1,1 1,0 0,0 0,0-1,0 1,-1 0,1 0,0 0,0 0,0-1,-1 1,1 0,0 0,0 0,-1 0,1 0,0 0,-1 0,1 0,0-1,0 1,-1 0,1 0,0 0,0 0,-1 0,1 1,0-1,-1 0,1 0,-17-2,17 2,-163 1,151-1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4:39.657"/>
    </inkml:context>
    <inkml:brush xml:id="br0">
      <inkml:brushProperty name="width" value="0.1" units="cm"/>
      <inkml:brushProperty name="height" value="0.1" units="cm"/>
      <inkml:brushProperty name="ignorePressure" value="1"/>
    </inkml:brush>
  </inkml:definitions>
  <inkml:trace contextRef="#ctx0" brushRef="#br0">289 1,'0'443,"0"-426</inkml:trace>
  <inkml:trace contextRef="#ctx0" brushRef="#br0" timeOffset="2373.43">0 213,'406'0,"-392"0,0 2,1 0,11 4,-10-3,-1 0,1-1,1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26.3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29.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260 2,'0'6,"0"0,0 0,-1-1,0 1,0 0,0-1,-1 1,1-1,-3 5,3-8,-1 0,1 1,-1-1,0 0,0 1,0-1,0 0,0-1,0 1,-1 0,1-1,-1 1,1-1,-1 1,1-1,-1 0,0 0,0-1,1 1,-3 0,-18 2,-1-1,1-1,-1-1,1-1,-13-3,9-2,25 6,1 0,0-1,0 1,0-1,0 1,0-1,0 1,0-1,0 0,0 1,0-1,1 0,-1 0,0 1,0-1,1 0,-1 0,0 0,1 0,-1 0,1 0,-1 0,1 0,1 1,-1-1,0 0,0 1,0-1,1 0,-1 1,0-1,1 1,-1-1,0 1,1-1,-1 1,1-1,-1 1,0-1,1 1,-1 0,1-1,0 1,-1 0,1-1,-1 1,1 0,-1 0,1 0,0-1,-1 1,1 0,0 0,-1 0,1 0,25-3,-24 3,6-1,0 1,1-1,-1-1,0 1,0-2,0 1,0-1,0 0,0-1,-1 1,0-2,0 1,0-1,1 0,-8 4,0 1,1 0,-1 0,0 0,0 0,1-1,-1 1,0 0,0 0,1 0,-1-1,0 1,0 0,0 0,0-1,1 1,-1 0,0-1,0 1,0 0,0 0,0-1,0 1,0 0,0-1,0 1,0 0,0-1,0 1,0 0,0-1,0 1,0 0,0 0,0-1,0 1,0 0,-1-1,-12-4,-24 4,34 1,-52 1,61-1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6:58.468"/>
    </inkml:context>
    <inkml:brush xml:id="br0">
      <inkml:brushProperty name="width" value="0.1" units="cm"/>
      <inkml:brushProperty name="height" value="0.1" units="cm"/>
      <inkml:brushProperty name="ignorePressure" value="1"/>
    </inkml:brush>
  </inkml:definitions>
  <inkml:trace contextRef="#ctx0" brushRef="#br0">0 2,'0'0,"0"0,0 0,0 0,0 0,0 0,0 0,0 0,0 0,0 0,0 0,0 0,0 0,0 0,0 0,0 0,0 0,23 0,-15 0,-3-1,-1 1,0 0,1 0,-1 0,0 0,1 1,-1-1,0 1,0 0,1 1,-1-1,0 1,0 0,0 0,-1 0,1 0,0 1,-1-1,1 1,-1 0,23 20,-17-15,1 0,-1 1,4 5,-11-11,1 0,-1 1,0-1,0 0,-1 1,1-1,-1 1,1 0,-1-1,0 1,-1 0,1 0,0 1,0 11,1 33,-2 36,0-81,-1 0,-1 1,1-1,-1 0,1 0,-1 0,0 0,-1 0,1-1,-1 1,0 0,0-1,-38 41,34-39,-1 1,1-1,-1-1,0 1,-1-1,1-1,-1 1,1-2,-1 1,0-1,0 0,0-1,0 0,0 0,-1-1,10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7:09.0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6,'2'0,"2"0,2 0,1 0,2 0,-2 0,-5 0,-2-1,-3-2,-1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2T08:57:11.441"/>
    </inkml:context>
    <inkml:brush xml:id="br0">
      <inkml:brushProperty name="width" value="0.1" units="cm"/>
      <inkml:brushProperty name="height" value="0.1" units="cm"/>
      <inkml:brushProperty name="ignorePressure" value="1"/>
    </inkml:brush>
  </inkml:definitions>
  <inkml:trace contextRef="#ctx0" brushRef="#br0">61 1,'0'0,"0"0,0 0,0 0,0 0,-5 8,-5 5,-3 0,2-3,2-2,2-3,3-3,2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3/17/2021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510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09287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417418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332755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413267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94632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15</a:t>
            </a:fld>
            <a:endParaRPr lang="en-US" dirty="0"/>
          </a:p>
        </p:txBody>
      </p:sp>
    </p:spTree>
    <p:extLst>
      <p:ext uri="{BB962C8B-B14F-4D97-AF65-F5344CB8AC3E}">
        <p14:creationId xmlns:p14="http://schemas.microsoft.com/office/powerpoint/2010/main" val="2448629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16</a:t>
            </a:fld>
            <a:endParaRPr lang="en-US" dirty="0"/>
          </a:p>
        </p:txBody>
      </p:sp>
    </p:spTree>
    <p:extLst>
      <p:ext uri="{BB962C8B-B14F-4D97-AF65-F5344CB8AC3E}">
        <p14:creationId xmlns:p14="http://schemas.microsoft.com/office/powerpoint/2010/main" val="271933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17</a:t>
            </a:fld>
            <a:endParaRPr lang="en-US" dirty="0"/>
          </a:p>
        </p:txBody>
      </p:sp>
    </p:spTree>
    <p:extLst>
      <p:ext uri="{BB962C8B-B14F-4D97-AF65-F5344CB8AC3E}">
        <p14:creationId xmlns:p14="http://schemas.microsoft.com/office/powerpoint/2010/main" val="157286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18</a:t>
            </a:fld>
            <a:endParaRPr lang="en-US" dirty="0"/>
          </a:p>
        </p:txBody>
      </p:sp>
    </p:spTree>
    <p:extLst>
      <p:ext uri="{BB962C8B-B14F-4D97-AF65-F5344CB8AC3E}">
        <p14:creationId xmlns:p14="http://schemas.microsoft.com/office/powerpoint/2010/main" val="3653165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19</a:t>
            </a:fld>
            <a:endParaRPr lang="en-US" dirty="0"/>
          </a:p>
        </p:txBody>
      </p:sp>
    </p:spTree>
    <p:extLst>
      <p:ext uri="{BB962C8B-B14F-4D97-AF65-F5344CB8AC3E}">
        <p14:creationId xmlns:p14="http://schemas.microsoft.com/office/powerpoint/2010/main" val="103527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3843368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20</a:t>
            </a:fld>
            <a:endParaRPr lang="en-US" dirty="0"/>
          </a:p>
        </p:txBody>
      </p:sp>
    </p:spTree>
    <p:extLst>
      <p:ext uri="{BB962C8B-B14F-4D97-AF65-F5344CB8AC3E}">
        <p14:creationId xmlns:p14="http://schemas.microsoft.com/office/powerpoint/2010/main" val="2252001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21</a:t>
            </a:fld>
            <a:endParaRPr lang="en-US" dirty="0"/>
          </a:p>
        </p:txBody>
      </p:sp>
    </p:spTree>
    <p:extLst>
      <p:ext uri="{BB962C8B-B14F-4D97-AF65-F5344CB8AC3E}">
        <p14:creationId xmlns:p14="http://schemas.microsoft.com/office/powerpoint/2010/main" val="1013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22</a:t>
            </a:fld>
            <a:endParaRPr lang="en-US" dirty="0"/>
          </a:p>
        </p:txBody>
      </p:sp>
    </p:spTree>
    <p:extLst>
      <p:ext uri="{BB962C8B-B14F-4D97-AF65-F5344CB8AC3E}">
        <p14:creationId xmlns:p14="http://schemas.microsoft.com/office/powerpoint/2010/main" val="1210680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23</a:t>
            </a:fld>
            <a:endParaRPr lang="en-US" dirty="0"/>
          </a:p>
        </p:txBody>
      </p:sp>
    </p:spTree>
    <p:extLst>
      <p:ext uri="{BB962C8B-B14F-4D97-AF65-F5344CB8AC3E}">
        <p14:creationId xmlns:p14="http://schemas.microsoft.com/office/powerpoint/2010/main" val="2018631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24</a:t>
            </a:fld>
            <a:endParaRPr lang="en-US" dirty="0"/>
          </a:p>
        </p:txBody>
      </p:sp>
    </p:spTree>
    <p:extLst>
      <p:ext uri="{BB962C8B-B14F-4D97-AF65-F5344CB8AC3E}">
        <p14:creationId xmlns:p14="http://schemas.microsoft.com/office/powerpoint/2010/main" val="334048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25</a:t>
            </a:fld>
            <a:endParaRPr lang="en-US" dirty="0"/>
          </a:p>
        </p:txBody>
      </p:sp>
    </p:spTree>
    <p:extLst>
      <p:ext uri="{BB962C8B-B14F-4D97-AF65-F5344CB8AC3E}">
        <p14:creationId xmlns:p14="http://schemas.microsoft.com/office/powerpoint/2010/main" val="243186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26</a:t>
            </a:fld>
            <a:endParaRPr lang="en-US" dirty="0"/>
          </a:p>
        </p:txBody>
      </p:sp>
    </p:spTree>
    <p:extLst>
      <p:ext uri="{BB962C8B-B14F-4D97-AF65-F5344CB8AC3E}">
        <p14:creationId xmlns:p14="http://schemas.microsoft.com/office/powerpoint/2010/main" val="2094923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27</a:t>
            </a:fld>
            <a:endParaRPr lang="en-US" dirty="0"/>
          </a:p>
        </p:txBody>
      </p:sp>
    </p:spTree>
    <p:extLst>
      <p:ext uri="{BB962C8B-B14F-4D97-AF65-F5344CB8AC3E}">
        <p14:creationId xmlns:p14="http://schemas.microsoft.com/office/powerpoint/2010/main" val="775125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28</a:t>
            </a:fld>
            <a:endParaRPr lang="en-US" dirty="0"/>
          </a:p>
        </p:txBody>
      </p:sp>
    </p:spTree>
    <p:extLst>
      <p:ext uri="{BB962C8B-B14F-4D97-AF65-F5344CB8AC3E}">
        <p14:creationId xmlns:p14="http://schemas.microsoft.com/office/powerpoint/2010/main" val="98837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29</a:t>
            </a:fld>
            <a:endParaRPr lang="en-US" dirty="0"/>
          </a:p>
        </p:txBody>
      </p:sp>
    </p:spTree>
    <p:extLst>
      <p:ext uri="{BB962C8B-B14F-4D97-AF65-F5344CB8AC3E}">
        <p14:creationId xmlns:p14="http://schemas.microsoft.com/office/powerpoint/2010/main" val="201879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853190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30</a:t>
            </a:fld>
            <a:endParaRPr lang="en-US" dirty="0"/>
          </a:p>
        </p:txBody>
      </p:sp>
    </p:spTree>
    <p:extLst>
      <p:ext uri="{BB962C8B-B14F-4D97-AF65-F5344CB8AC3E}">
        <p14:creationId xmlns:p14="http://schemas.microsoft.com/office/powerpoint/2010/main" val="250481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31</a:t>
            </a:fld>
            <a:endParaRPr lang="en-US" dirty="0"/>
          </a:p>
        </p:txBody>
      </p:sp>
    </p:spTree>
    <p:extLst>
      <p:ext uri="{BB962C8B-B14F-4D97-AF65-F5344CB8AC3E}">
        <p14:creationId xmlns:p14="http://schemas.microsoft.com/office/powerpoint/2010/main" val="2969145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32</a:t>
            </a:fld>
            <a:endParaRPr lang="en-US" dirty="0"/>
          </a:p>
        </p:txBody>
      </p:sp>
    </p:spTree>
    <p:extLst>
      <p:ext uri="{BB962C8B-B14F-4D97-AF65-F5344CB8AC3E}">
        <p14:creationId xmlns:p14="http://schemas.microsoft.com/office/powerpoint/2010/main" val="2197596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33</a:t>
            </a:fld>
            <a:endParaRPr lang="en-US" dirty="0"/>
          </a:p>
        </p:txBody>
      </p:sp>
    </p:spTree>
    <p:extLst>
      <p:ext uri="{BB962C8B-B14F-4D97-AF65-F5344CB8AC3E}">
        <p14:creationId xmlns:p14="http://schemas.microsoft.com/office/powerpoint/2010/main" val="1237348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34</a:t>
            </a:fld>
            <a:endParaRPr lang="en-US" dirty="0"/>
          </a:p>
        </p:txBody>
      </p:sp>
    </p:spTree>
    <p:extLst>
      <p:ext uri="{BB962C8B-B14F-4D97-AF65-F5344CB8AC3E}">
        <p14:creationId xmlns:p14="http://schemas.microsoft.com/office/powerpoint/2010/main" val="2629215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35</a:t>
            </a:fld>
            <a:endParaRPr lang="en-US" dirty="0"/>
          </a:p>
        </p:txBody>
      </p:sp>
    </p:spTree>
    <p:extLst>
      <p:ext uri="{BB962C8B-B14F-4D97-AF65-F5344CB8AC3E}">
        <p14:creationId xmlns:p14="http://schemas.microsoft.com/office/powerpoint/2010/main" val="3611279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36</a:t>
            </a:fld>
            <a:endParaRPr lang="en-US" dirty="0"/>
          </a:p>
        </p:txBody>
      </p:sp>
    </p:spTree>
    <p:extLst>
      <p:ext uri="{BB962C8B-B14F-4D97-AF65-F5344CB8AC3E}">
        <p14:creationId xmlns:p14="http://schemas.microsoft.com/office/powerpoint/2010/main" val="1671128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418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123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430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3360631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40</a:t>
            </a:fld>
            <a:endParaRPr lang="en-US" dirty="0"/>
          </a:p>
        </p:txBody>
      </p:sp>
    </p:spTree>
    <p:extLst>
      <p:ext uri="{BB962C8B-B14F-4D97-AF65-F5344CB8AC3E}">
        <p14:creationId xmlns:p14="http://schemas.microsoft.com/office/powerpoint/2010/main" val="2757662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920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187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43</a:t>
            </a:fld>
            <a:endParaRPr lang="en-US" dirty="0"/>
          </a:p>
        </p:txBody>
      </p:sp>
    </p:spTree>
    <p:extLst>
      <p:ext uri="{BB962C8B-B14F-4D97-AF65-F5344CB8AC3E}">
        <p14:creationId xmlns:p14="http://schemas.microsoft.com/office/powerpoint/2010/main" val="4090648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44</a:t>
            </a:fld>
            <a:endParaRPr lang="en-US" dirty="0"/>
          </a:p>
        </p:txBody>
      </p:sp>
    </p:spTree>
    <p:extLst>
      <p:ext uri="{BB962C8B-B14F-4D97-AF65-F5344CB8AC3E}">
        <p14:creationId xmlns:p14="http://schemas.microsoft.com/office/powerpoint/2010/main" val="13783704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1412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7732C3C-A191-48C2-A7E8-9C96AF841A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055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51</a:t>
            </a:fld>
            <a:endParaRPr lang="en-US" dirty="0"/>
          </a:p>
        </p:txBody>
      </p:sp>
    </p:spTree>
    <p:extLst>
      <p:ext uri="{BB962C8B-B14F-4D97-AF65-F5344CB8AC3E}">
        <p14:creationId xmlns:p14="http://schemas.microsoft.com/office/powerpoint/2010/main" val="2821010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52</a:t>
            </a:fld>
            <a:endParaRPr lang="en-US" dirty="0"/>
          </a:p>
        </p:txBody>
      </p:sp>
    </p:spTree>
    <p:extLst>
      <p:ext uri="{BB962C8B-B14F-4D97-AF65-F5344CB8AC3E}">
        <p14:creationId xmlns:p14="http://schemas.microsoft.com/office/powerpoint/2010/main" val="1011613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53</a:t>
            </a:fld>
            <a:endParaRPr lang="en-US" dirty="0"/>
          </a:p>
        </p:txBody>
      </p:sp>
    </p:spTree>
    <p:extLst>
      <p:ext uri="{BB962C8B-B14F-4D97-AF65-F5344CB8AC3E}">
        <p14:creationId xmlns:p14="http://schemas.microsoft.com/office/powerpoint/2010/main" val="183617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68225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54</a:t>
            </a:fld>
            <a:endParaRPr lang="en-US" dirty="0"/>
          </a:p>
        </p:txBody>
      </p:sp>
    </p:spTree>
    <p:extLst>
      <p:ext uri="{BB962C8B-B14F-4D97-AF65-F5344CB8AC3E}">
        <p14:creationId xmlns:p14="http://schemas.microsoft.com/office/powerpoint/2010/main" val="4096431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55</a:t>
            </a:fld>
            <a:endParaRPr lang="en-US" dirty="0"/>
          </a:p>
        </p:txBody>
      </p:sp>
    </p:spTree>
    <p:extLst>
      <p:ext uri="{BB962C8B-B14F-4D97-AF65-F5344CB8AC3E}">
        <p14:creationId xmlns:p14="http://schemas.microsoft.com/office/powerpoint/2010/main" val="26914769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56</a:t>
            </a:fld>
            <a:endParaRPr lang="en-US" dirty="0"/>
          </a:p>
        </p:txBody>
      </p:sp>
    </p:spTree>
    <p:extLst>
      <p:ext uri="{BB962C8B-B14F-4D97-AF65-F5344CB8AC3E}">
        <p14:creationId xmlns:p14="http://schemas.microsoft.com/office/powerpoint/2010/main" val="3648183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57</a:t>
            </a:fld>
            <a:endParaRPr lang="en-US" dirty="0"/>
          </a:p>
        </p:txBody>
      </p:sp>
    </p:spTree>
    <p:extLst>
      <p:ext uri="{BB962C8B-B14F-4D97-AF65-F5344CB8AC3E}">
        <p14:creationId xmlns:p14="http://schemas.microsoft.com/office/powerpoint/2010/main" val="26237677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60</a:t>
            </a:fld>
            <a:endParaRPr lang="en-US" dirty="0"/>
          </a:p>
        </p:txBody>
      </p:sp>
    </p:spTree>
    <p:extLst>
      <p:ext uri="{BB962C8B-B14F-4D97-AF65-F5344CB8AC3E}">
        <p14:creationId xmlns:p14="http://schemas.microsoft.com/office/powerpoint/2010/main" val="37154455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61</a:t>
            </a:fld>
            <a:endParaRPr lang="en-US" dirty="0"/>
          </a:p>
        </p:txBody>
      </p:sp>
    </p:spTree>
    <p:extLst>
      <p:ext uri="{BB962C8B-B14F-4D97-AF65-F5344CB8AC3E}">
        <p14:creationId xmlns:p14="http://schemas.microsoft.com/office/powerpoint/2010/main" val="273941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62</a:t>
            </a:fld>
            <a:endParaRPr lang="en-US" dirty="0"/>
          </a:p>
        </p:txBody>
      </p:sp>
    </p:spTree>
    <p:extLst>
      <p:ext uri="{BB962C8B-B14F-4D97-AF65-F5344CB8AC3E}">
        <p14:creationId xmlns:p14="http://schemas.microsoft.com/office/powerpoint/2010/main" val="11053896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63</a:t>
            </a:fld>
            <a:endParaRPr lang="en-US" dirty="0"/>
          </a:p>
        </p:txBody>
      </p:sp>
    </p:spTree>
    <p:extLst>
      <p:ext uri="{BB962C8B-B14F-4D97-AF65-F5344CB8AC3E}">
        <p14:creationId xmlns:p14="http://schemas.microsoft.com/office/powerpoint/2010/main" val="33065087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64</a:t>
            </a:fld>
            <a:endParaRPr lang="en-US" dirty="0"/>
          </a:p>
        </p:txBody>
      </p:sp>
    </p:spTree>
    <p:extLst>
      <p:ext uri="{BB962C8B-B14F-4D97-AF65-F5344CB8AC3E}">
        <p14:creationId xmlns:p14="http://schemas.microsoft.com/office/powerpoint/2010/main" val="3725008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65</a:t>
            </a:fld>
            <a:endParaRPr lang="en-US" dirty="0"/>
          </a:p>
        </p:txBody>
      </p:sp>
    </p:spTree>
    <p:extLst>
      <p:ext uri="{BB962C8B-B14F-4D97-AF65-F5344CB8AC3E}">
        <p14:creationId xmlns:p14="http://schemas.microsoft.com/office/powerpoint/2010/main" val="11708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76600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66</a:t>
            </a:fld>
            <a:endParaRPr lang="en-US" dirty="0"/>
          </a:p>
        </p:txBody>
      </p:sp>
    </p:spTree>
    <p:extLst>
      <p:ext uri="{BB962C8B-B14F-4D97-AF65-F5344CB8AC3E}">
        <p14:creationId xmlns:p14="http://schemas.microsoft.com/office/powerpoint/2010/main" val="4579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315165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75750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188370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3/17/2021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3/17/2021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18" Type="http://schemas.openxmlformats.org/officeDocument/2006/relationships/customXml" Target="../ink/ink7.xml"/><Relationship Id="rId3"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customXml" Target="../ink/ink4.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customXml" Target="../ink/ink1.xml"/><Relationship Id="rId15" Type="http://schemas.openxmlformats.org/officeDocument/2006/relationships/image" Target="../media/image25.png"/><Relationship Id="rId10" Type="http://schemas.openxmlformats.org/officeDocument/2006/relationships/customXml" Target="../ink/ink3.xml"/><Relationship Id="rId19"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customXml" Target="../ink/ink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hyperlink" Target="https://www.r-exercises.co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104976" y="4468336"/>
            <a:ext cx="3994015" cy="2294852"/>
          </a:xfrm>
          <a:effectLst/>
        </p:spPr>
        <p:txBody>
          <a:bodyPr anchor="ctr">
            <a:normAutofit/>
          </a:bodyPr>
          <a:lstStyle/>
          <a:p>
            <a:pPr algn="ctr"/>
            <a:r>
              <a:rPr lang="en-US" sz="1600" dirty="0"/>
              <a:t>Course adapted from Tim Hargreaves’ </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Into the </a:t>
            </a:r>
            <a:r>
              <a:rPr lang="en-US" sz="6600" dirty="0" err="1"/>
              <a:t>Tidyverse</a:t>
            </a:r>
            <a:br>
              <a:rPr lang="en-US" sz="6600" dirty="0"/>
            </a:br>
            <a:br>
              <a:rPr lang="en-US" sz="6600" dirty="0"/>
            </a:br>
            <a:r>
              <a:rPr lang="en-US" sz="6600" dirty="0"/>
              <a:t>Session 1a </a:t>
            </a:r>
          </a:p>
        </p:txBody>
      </p:sp>
    </p:spTree>
    <p:extLst>
      <p:ext uri="{BB962C8B-B14F-4D97-AF65-F5344CB8AC3E}">
        <p14:creationId xmlns:p14="http://schemas.microsoft.com/office/powerpoint/2010/main" val="22996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900693" y="2345657"/>
            <a:ext cx="3444211" cy="4241136"/>
          </a:xfrm>
        </p:spPr>
        <p:txBody>
          <a:bodyPr vert="horz" lIns="91440" tIns="45720" rIns="91440" bIns="45720" rtlCol="0" anchor="t">
            <a:normAutofit/>
          </a:bodyPr>
          <a:lstStyle/>
          <a:p>
            <a:pPr fontAlgn="base"/>
            <a:r>
              <a:rPr lang="en-US" sz="4400" dirty="0"/>
              <a:t>Navigating around RStudio</a:t>
            </a:r>
          </a:p>
        </p:txBody>
      </p:sp>
      <p:pic>
        <p:nvPicPr>
          <p:cNvPr id="4" name="Picture 3" descr="Graphical user interface, text, application&#10;&#10;Description automatically generated">
            <a:extLst>
              <a:ext uri="{FF2B5EF4-FFF2-40B4-BE49-F238E27FC236}">
                <a16:creationId xmlns:a16="http://schemas.microsoft.com/office/drawing/2014/main" id="{12E69B25-94BF-40DD-AC2B-5C7461C25505}"/>
              </a:ext>
            </a:extLst>
          </p:cNvPr>
          <p:cNvPicPr>
            <a:picLocks noChangeAspect="1"/>
          </p:cNvPicPr>
          <p:nvPr/>
        </p:nvPicPr>
        <p:blipFill>
          <a:blip r:embed="rId4"/>
          <a:stretch>
            <a:fillRect/>
          </a:stretch>
        </p:blipFill>
        <p:spPr>
          <a:xfrm>
            <a:off x="4958738" y="560715"/>
            <a:ext cx="6911529" cy="573656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749955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Running R code?</a:t>
            </a:r>
          </a:p>
        </p:txBody>
      </p:sp>
      <p:sp>
        <p:nvSpPr>
          <p:cNvPr id="6" name="TextBox 5">
            <a:extLst>
              <a:ext uri="{FF2B5EF4-FFF2-40B4-BE49-F238E27FC236}">
                <a16:creationId xmlns:a16="http://schemas.microsoft.com/office/drawing/2014/main" id="{4EB3382E-E080-4A68-8BF1-94FF68BF2DA7}"/>
              </a:ext>
            </a:extLst>
          </p:cNvPr>
          <p:cNvSpPr txBox="1"/>
          <p:nvPr/>
        </p:nvSpPr>
        <p:spPr>
          <a:xfrm>
            <a:off x="1345146" y="2209382"/>
            <a:ext cx="9828116" cy="452431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R code can be executed by typing directly into the console and pressing the enter key</a:t>
            </a: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For example, you can add together two numbers with</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Here the first line shows what I typed into the console and the second shows the output that R gave us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Have a go at writing your own mathematical expressions! </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The main operators are </a:t>
            </a:r>
            <a:r>
              <a:rPr lang="en-US" dirty="0">
                <a:solidFill>
                  <a:srgbClr val="FFFFFF"/>
                </a:solidFill>
              </a:rPr>
              <a:t> </a:t>
            </a:r>
            <a:r>
              <a:rPr lang="en-US" b="1" dirty="0">
                <a:solidFill>
                  <a:schemeClr val="accent1"/>
                </a:solidFill>
              </a:rPr>
              <a:t>-</a:t>
            </a:r>
            <a:r>
              <a:rPr lang="en-US" dirty="0"/>
              <a:t>, </a:t>
            </a:r>
            <a:r>
              <a:rPr lang="en-US" b="1" dirty="0">
                <a:solidFill>
                  <a:schemeClr val="accent1"/>
                </a:solidFill>
              </a:rPr>
              <a:t>*</a:t>
            </a:r>
            <a:r>
              <a:rPr lang="en-US" dirty="0"/>
              <a:t>, </a:t>
            </a:r>
            <a:r>
              <a:rPr lang="en-US" b="1" dirty="0">
                <a:solidFill>
                  <a:schemeClr val="accent1"/>
                </a:solidFill>
              </a:rPr>
              <a:t>/</a:t>
            </a:r>
            <a:r>
              <a:rPr lang="en-US" dirty="0"/>
              <a:t>, and </a:t>
            </a:r>
            <a:r>
              <a:rPr lang="en-US" b="1" dirty="0">
                <a:solidFill>
                  <a:schemeClr val="accent1"/>
                </a:solidFill>
              </a:rPr>
              <a:t>^</a:t>
            </a:r>
            <a:r>
              <a:rPr lang="en-US" dirty="0"/>
              <a:t>. Figure out what these do by trying some simple examples.</a:t>
            </a:r>
          </a:p>
        </p:txBody>
      </p:sp>
      <p:pic>
        <p:nvPicPr>
          <p:cNvPr id="3" name="Picture 2">
            <a:extLst>
              <a:ext uri="{FF2B5EF4-FFF2-40B4-BE49-F238E27FC236}">
                <a16:creationId xmlns:a16="http://schemas.microsoft.com/office/drawing/2014/main" id="{8A44AF5E-D265-4474-B2B0-426E55B2B0AF}"/>
              </a:ext>
            </a:extLst>
          </p:cNvPr>
          <p:cNvPicPr>
            <a:picLocks noChangeAspect="1"/>
          </p:cNvPicPr>
          <p:nvPr/>
        </p:nvPicPr>
        <p:blipFill>
          <a:blip r:embed="rId3"/>
          <a:stretch>
            <a:fillRect/>
          </a:stretch>
        </p:blipFill>
        <p:spPr>
          <a:xfrm>
            <a:off x="2532578" y="3194697"/>
            <a:ext cx="7126842" cy="1066892"/>
          </a:xfrm>
          <a:prstGeom prst="rect">
            <a:avLst/>
          </a:prstGeom>
        </p:spPr>
      </p:pic>
    </p:spTree>
    <p:extLst>
      <p:ext uri="{BB962C8B-B14F-4D97-AF65-F5344CB8AC3E}">
        <p14:creationId xmlns:p14="http://schemas.microsoft.com/office/powerpoint/2010/main" val="353889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Data Analysis work flow in R</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41C9750-3CB6-40C0-A133-E1E1479EEEBA}"/>
              </a:ext>
            </a:extLst>
          </p:cNvPr>
          <p:cNvPicPr>
            <a:picLocks noChangeAspect="1"/>
          </p:cNvPicPr>
          <p:nvPr/>
        </p:nvPicPr>
        <p:blipFill>
          <a:blip r:embed="rId3"/>
          <a:stretch>
            <a:fillRect/>
          </a:stretch>
        </p:blipFill>
        <p:spPr>
          <a:xfrm>
            <a:off x="2311535" y="2833212"/>
            <a:ext cx="7568929" cy="2743025"/>
          </a:xfrm>
          <a:prstGeom prst="rect">
            <a:avLst/>
          </a:prstGeom>
        </p:spPr>
      </p:pic>
    </p:spTree>
    <p:extLst>
      <p:ext uri="{BB962C8B-B14F-4D97-AF65-F5344CB8AC3E}">
        <p14:creationId xmlns:p14="http://schemas.microsoft.com/office/powerpoint/2010/main" val="194263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err="1"/>
              <a:t>Tidyverse</a:t>
            </a:r>
            <a:r>
              <a:rPr lang="en-GB" dirty="0"/>
              <a:t> </a:t>
            </a:r>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9181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the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200400" y="2513156"/>
            <a:ext cx="5687054" cy="311469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package is a collection of functions, data, and documentation which extend the usual capacity of 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err="1">
                <a:solidFill>
                  <a:schemeClr val="accent1"/>
                </a:solidFill>
                <a:latin typeface="Courier New" panose="02070309020205020404" pitchFamily="49" charset="0"/>
                <a:cs typeface="Courier New" panose="02070309020205020404" pitchFamily="49" charset="0"/>
              </a:rPr>
              <a:t>tidyverse</a:t>
            </a:r>
            <a:r>
              <a:rPr lang="en-GB" dirty="0">
                <a:solidFill>
                  <a:schemeClr val="bg1"/>
                </a:solidFill>
              </a:rPr>
              <a:t> is a collection of packages for performing clean and efficient data analysis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For example there are packages for data importing, visualisation, and data manipulation</a:t>
            </a:r>
            <a:endParaRPr lang="en-US" dirty="0">
              <a:solidFill>
                <a:srgbClr val="FFFFFF"/>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56B2171-45B4-4F5E-888A-EFF4C63A9BFA}"/>
              </a:ext>
            </a:extLst>
          </p:cNvPr>
          <p:cNvPicPr>
            <a:picLocks noChangeAspect="1"/>
          </p:cNvPicPr>
          <p:nvPr/>
        </p:nvPicPr>
        <p:blipFill>
          <a:blip r:embed="rId3"/>
          <a:stretch>
            <a:fillRect/>
          </a:stretch>
        </p:blipFill>
        <p:spPr>
          <a:xfrm>
            <a:off x="5749591" y="2111542"/>
            <a:ext cx="5977188" cy="4657549"/>
          </a:xfrm>
          <a:prstGeom prst="rect">
            <a:avLst/>
          </a:prstGeom>
        </p:spPr>
      </p:pic>
    </p:spTree>
    <p:extLst>
      <p:ext uri="{BB962C8B-B14F-4D97-AF65-F5344CB8AC3E}">
        <p14:creationId xmlns:p14="http://schemas.microsoft.com/office/powerpoint/2010/main" val="382940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Installing and using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568917" y="2565217"/>
            <a:ext cx="8332269" cy="3511731"/>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dirty="0" err="1">
                <a:solidFill>
                  <a:schemeClr val="bg1"/>
                </a:solidFill>
              </a:rPr>
              <a:t>tidyverse</a:t>
            </a:r>
            <a:r>
              <a:rPr lang="en-GB" dirty="0">
                <a:solidFill>
                  <a:schemeClr val="bg1"/>
                </a:solidFill>
              </a:rPr>
              <a:t> can be installed by running the following command in the RStudio console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You only need to install this package once per computer, though running the command multiple times will do no harm</a:t>
            </a: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If you then wish to use the </a:t>
            </a:r>
            <a:r>
              <a:rPr lang="en-GB" dirty="0" err="1">
                <a:solidFill>
                  <a:schemeClr val="bg1"/>
                </a:solidFill>
              </a:rPr>
              <a:t>tidyverse</a:t>
            </a:r>
            <a:r>
              <a:rPr lang="en-GB" dirty="0">
                <a:solidFill>
                  <a:schemeClr val="bg1"/>
                </a:solidFill>
              </a:rPr>
              <a:t>, you must first run the command</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must be re-run each time you open RStudio</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6BDFF4F-D7DB-4680-9536-07825FCBD503}"/>
              </a:ext>
            </a:extLst>
          </p:cNvPr>
          <p:cNvPicPr>
            <a:picLocks noChangeAspect="1"/>
          </p:cNvPicPr>
          <p:nvPr/>
        </p:nvPicPr>
        <p:blipFill>
          <a:blip r:embed="rId3"/>
          <a:stretch>
            <a:fillRect/>
          </a:stretch>
        </p:blipFill>
        <p:spPr>
          <a:xfrm>
            <a:off x="2307135" y="3169097"/>
            <a:ext cx="7461067" cy="649236"/>
          </a:xfrm>
          <a:prstGeom prst="rect">
            <a:avLst/>
          </a:prstGeom>
        </p:spPr>
      </p:pic>
      <p:pic>
        <p:nvPicPr>
          <p:cNvPr id="8" name="Picture 7">
            <a:extLst>
              <a:ext uri="{FF2B5EF4-FFF2-40B4-BE49-F238E27FC236}">
                <a16:creationId xmlns:a16="http://schemas.microsoft.com/office/drawing/2014/main" id="{8472A50C-1E22-4931-AB01-A3C79C20FAC0}"/>
              </a:ext>
            </a:extLst>
          </p:cNvPr>
          <p:cNvPicPr>
            <a:picLocks noChangeAspect="1"/>
          </p:cNvPicPr>
          <p:nvPr/>
        </p:nvPicPr>
        <p:blipFill>
          <a:blip r:embed="rId4"/>
          <a:stretch>
            <a:fillRect/>
          </a:stretch>
        </p:blipFill>
        <p:spPr>
          <a:xfrm>
            <a:off x="2307135" y="5071448"/>
            <a:ext cx="7461067" cy="539829"/>
          </a:xfrm>
          <a:prstGeom prst="rect">
            <a:avLst/>
          </a:prstGeom>
        </p:spPr>
      </p:pic>
    </p:spTree>
    <p:extLst>
      <p:ext uri="{BB962C8B-B14F-4D97-AF65-F5344CB8AC3E}">
        <p14:creationId xmlns:p14="http://schemas.microsoft.com/office/powerpoint/2010/main" val="366165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Data visualisation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8325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Data visualisation</a:t>
            </a:r>
          </a:p>
        </p:txBody>
      </p:sp>
      <p:sp>
        <p:nvSpPr>
          <p:cNvPr id="6" name="TextBox 5">
            <a:extLst>
              <a:ext uri="{FF2B5EF4-FFF2-40B4-BE49-F238E27FC236}">
                <a16:creationId xmlns:a16="http://schemas.microsoft.com/office/drawing/2014/main" id="{4EB3382E-E080-4A68-8BF1-94FF68BF2DA7}"/>
              </a:ext>
            </a:extLst>
          </p:cNvPr>
          <p:cNvSpPr txBox="1"/>
          <p:nvPr/>
        </p:nvSpPr>
        <p:spPr>
          <a:xfrm>
            <a:off x="1223146" y="3200795"/>
            <a:ext cx="9745705" cy="198515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In beginning this course by learning how to perform data visualisation, we are taking things slightly out of order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pay-off for learning data visualisation is very clear however, and so we will start there and return to earlier topics in the future</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94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Ggplot2 </a:t>
            </a:r>
          </a:p>
        </p:txBody>
      </p:sp>
      <p:sp>
        <p:nvSpPr>
          <p:cNvPr id="6" name="TextBox 5">
            <a:extLst>
              <a:ext uri="{FF2B5EF4-FFF2-40B4-BE49-F238E27FC236}">
                <a16:creationId xmlns:a16="http://schemas.microsoft.com/office/drawing/2014/main" id="{4EB3382E-E080-4A68-8BF1-94FF68BF2DA7}"/>
              </a:ext>
            </a:extLst>
          </p:cNvPr>
          <p:cNvSpPr txBox="1"/>
          <p:nvPr/>
        </p:nvSpPr>
        <p:spPr>
          <a:xfrm>
            <a:off x="330466" y="3091229"/>
            <a:ext cx="7851007" cy="2366802"/>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ggplot2</a:t>
            </a:r>
            <a:r>
              <a:rPr lang="en-GB" dirty="0">
                <a:solidFill>
                  <a:schemeClr val="bg1"/>
                </a:solidFill>
              </a:rPr>
              <a:t> is one of the many packages included in the </a:t>
            </a:r>
            <a:r>
              <a:rPr lang="en-GB" b="1" dirty="0" err="1">
                <a:solidFill>
                  <a:schemeClr val="accent1"/>
                </a:solidFill>
                <a:latin typeface="Courier New" panose="02070309020205020404" pitchFamily="49" charset="0"/>
                <a:cs typeface="Courier New" panose="02070309020205020404" pitchFamily="49" charset="0"/>
              </a:rPr>
              <a:t>tidyverse</a:t>
            </a:r>
            <a:endParaRPr lang="en-GB" b="1" dirty="0">
              <a:solidFill>
                <a:schemeClr val="accent1"/>
              </a:solidFill>
              <a:latin typeface="Courier New" panose="02070309020205020404" pitchFamily="49" charset="0"/>
              <a:cs typeface="Courier New" panose="02070309020205020404" pitchFamily="49" charset="0"/>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It allows you to easy construct stylish graphs using a coherent and consistent system</a:t>
            </a: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a:t>
            </a:r>
            <a:r>
              <a:rPr lang="en-GB" b="1" dirty="0">
                <a:solidFill>
                  <a:schemeClr val="accent1"/>
                </a:solidFill>
                <a:latin typeface="Courier New" panose="02070309020205020404" pitchFamily="49" charset="0"/>
                <a:cs typeface="Courier New" panose="02070309020205020404" pitchFamily="49" charset="0"/>
              </a:rPr>
              <a:t>ggplot2</a:t>
            </a:r>
            <a:r>
              <a:rPr lang="en-GB" dirty="0">
                <a:solidFill>
                  <a:schemeClr val="bg1"/>
                </a:solidFill>
              </a:rPr>
              <a:t> builds plots by adding layers one at a time making it easy to make very sophisticated plots  </a:t>
            </a:r>
            <a:endParaRPr lang="en-US"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7" name="Picture 3" descr="A ggplot Calendar for Your Semester | Steven V. Miller">
            <a:extLst>
              <a:ext uri="{FF2B5EF4-FFF2-40B4-BE49-F238E27FC236}">
                <a16:creationId xmlns:a16="http://schemas.microsoft.com/office/drawing/2014/main" id="{C6B79B36-4A03-4C8A-96B8-28CA12206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918" y="2497215"/>
            <a:ext cx="3070080" cy="355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6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Datasets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4787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About the course </a:t>
            </a:r>
          </a:p>
        </p:txBody>
      </p:sp>
      <p:sp>
        <p:nvSpPr>
          <p:cNvPr id="9" name="Rectangle 8">
            <a:extLst>
              <a:ext uri="{FF2B5EF4-FFF2-40B4-BE49-F238E27FC236}">
                <a16:creationId xmlns:a16="http://schemas.microsoft.com/office/drawing/2014/main" id="{98E1078F-3A4D-4292-990B-BCAFDE64CCAB}"/>
              </a:ext>
            </a:extLst>
          </p:cNvPr>
          <p:cNvSpPr/>
          <p:nvPr/>
        </p:nvSpPr>
        <p:spPr>
          <a:xfrm>
            <a:off x="973733" y="2765439"/>
            <a:ext cx="10996988" cy="3416320"/>
          </a:xfrm>
          <a:prstGeom prst="rect">
            <a:avLst/>
          </a:prstGeom>
        </p:spPr>
        <p:txBody>
          <a:bodyPr wrap="square">
            <a:spAutoFit/>
          </a:bodyPr>
          <a:lstStyle/>
          <a:p>
            <a:r>
              <a:rPr lang="en-GB" dirty="0"/>
              <a:t>Prerequisites</a:t>
            </a:r>
          </a:p>
          <a:p>
            <a:pPr marL="285750" indent="-285750">
              <a:buFont typeface="Arial" panose="020B0604020202020204" pitchFamily="34" charset="0"/>
              <a:buChar char="•"/>
            </a:pPr>
            <a:r>
              <a:rPr lang="en-GB" dirty="0"/>
              <a:t>Previous programming experience will make learning easier but is not expected at all, this course is designed for complete beginners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t>Focus of the course: </a:t>
            </a:r>
          </a:p>
          <a:p>
            <a:pPr marL="285750" indent="-285750">
              <a:buFont typeface="Arial" panose="020B0604020202020204" pitchFamily="34" charset="0"/>
              <a:buChar char="•"/>
            </a:pPr>
            <a:r>
              <a:rPr lang="en-GB" dirty="0"/>
              <a:t>More focus on immediate gains rather than complete mastery of the </a:t>
            </a:r>
            <a:r>
              <a:rPr lang="en-GB" dirty="0" err="1"/>
              <a:t>tidyverse</a:t>
            </a:r>
            <a:endParaRPr lang="en-GB" dirty="0"/>
          </a:p>
          <a:p>
            <a:pPr marL="285750" indent="-285750">
              <a:buFont typeface="Arial" panose="020B0604020202020204" pitchFamily="34" charset="0"/>
              <a:buChar char="•"/>
            </a:pPr>
            <a:r>
              <a:rPr lang="en-GB" dirty="0"/>
              <a:t>Exercises have a more practical focus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p:txBody>
      </p:sp>
      <p:sp>
        <p:nvSpPr>
          <p:cNvPr id="10" name="Rectangle 8">
            <a:extLst>
              <a:ext uri="{FF2B5EF4-FFF2-40B4-BE49-F238E27FC236}">
                <a16:creationId xmlns:a16="http://schemas.microsoft.com/office/drawing/2014/main" id="{59389D9E-FDE0-498C-961E-369D4A6DFC87}"/>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2166D367-05BE-490C-80A4-0FBEDA4E594A}"/>
              </a:ext>
            </a:extLst>
          </p:cNvPr>
          <p:cNvSpPr>
            <a:spLocks noChangeArrowheads="1"/>
          </p:cNvSpPr>
          <p:nvPr/>
        </p:nvSpPr>
        <p:spPr bwMode="auto">
          <a:xfrm>
            <a:off x="0" y="-239799"/>
            <a:ext cx="65" cy="479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700" b="0" i="0" u="none" strike="noStrike" cap="none" normalizeH="0" baseline="0" dirty="0">
              <a:ln>
                <a:noFill/>
              </a:ln>
              <a:solidFill>
                <a:srgbClr val="000000"/>
              </a:solidFill>
              <a:effectLst/>
              <a:latin typeface="Lato"/>
            </a:endParaRPr>
          </a:p>
        </p:txBody>
      </p:sp>
    </p:spTree>
    <p:extLst>
      <p:ext uri="{BB962C8B-B14F-4D97-AF65-F5344CB8AC3E}">
        <p14:creationId xmlns:p14="http://schemas.microsoft.com/office/powerpoint/2010/main" val="317145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MPG </a:t>
            </a:r>
          </a:p>
        </p:txBody>
      </p:sp>
      <p:sp>
        <p:nvSpPr>
          <p:cNvPr id="6" name="TextBox 5">
            <a:extLst>
              <a:ext uri="{FF2B5EF4-FFF2-40B4-BE49-F238E27FC236}">
                <a16:creationId xmlns:a16="http://schemas.microsoft.com/office/drawing/2014/main" id="{4EB3382E-E080-4A68-8BF1-94FF68BF2DA7}"/>
              </a:ext>
            </a:extLst>
          </p:cNvPr>
          <p:cNvSpPr txBox="1"/>
          <p:nvPr/>
        </p:nvSpPr>
        <p:spPr>
          <a:xfrm>
            <a:off x="2351771" y="2382646"/>
            <a:ext cx="11261559" cy="72327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Built in </a:t>
            </a:r>
            <a:r>
              <a:rPr lang="en-GB" dirty="0" err="1">
                <a:solidFill>
                  <a:schemeClr val="bg1"/>
                </a:solidFill>
              </a:rPr>
              <a:t>dataframe</a:t>
            </a:r>
            <a:r>
              <a:rPr lang="en-GB" dirty="0">
                <a:solidFill>
                  <a:schemeClr val="bg1"/>
                </a:solidFill>
              </a:rPr>
              <a:t> </a:t>
            </a:r>
            <a:endParaRPr lang="en-US"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US" dirty="0">
                <a:solidFill>
                  <a:schemeClr val="bg1"/>
                </a:solidFill>
              </a:rPr>
              <a:t>Type </a:t>
            </a:r>
            <a:r>
              <a:rPr lang="en-US" b="1" dirty="0">
                <a:solidFill>
                  <a:schemeClr val="accent1"/>
                </a:solidFill>
                <a:latin typeface="Courier New" panose="02070309020205020404" pitchFamily="49" charset="0"/>
                <a:cs typeface="Courier New" panose="02070309020205020404" pitchFamily="49" charset="0"/>
              </a:rPr>
              <a:t>mpg</a:t>
            </a:r>
            <a:r>
              <a:rPr lang="en-US" dirty="0">
                <a:solidFill>
                  <a:schemeClr val="bg1"/>
                </a:solidFill>
              </a:rPr>
              <a:t> into the command window and press enter </a:t>
            </a:r>
            <a:endParaRPr lang="en-GB"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1E0AF65-E246-4BE2-B269-EA5EC8520F98}"/>
              </a:ext>
            </a:extLst>
          </p:cNvPr>
          <p:cNvPicPr>
            <a:picLocks noChangeAspect="1"/>
          </p:cNvPicPr>
          <p:nvPr/>
        </p:nvPicPr>
        <p:blipFill>
          <a:blip r:embed="rId3"/>
          <a:stretch>
            <a:fillRect/>
          </a:stretch>
        </p:blipFill>
        <p:spPr>
          <a:xfrm>
            <a:off x="1894093" y="3232836"/>
            <a:ext cx="8115051" cy="3215589"/>
          </a:xfrm>
          <a:prstGeom prst="rect">
            <a:avLst/>
          </a:prstGeom>
        </p:spPr>
      </p:pic>
    </p:spTree>
    <p:extLst>
      <p:ext uri="{BB962C8B-B14F-4D97-AF65-F5344CB8AC3E}">
        <p14:creationId xmlns:p14="http://schemas.microsoft.com/office/powerpoint/2010/main" val="187427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MPG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74256" y="2677822"/>
            <a:ext cx="8476650" cy="313008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This dataset contains observations collected by the EPA on 38 models of cars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variables in mpg include:</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displ</a:t>
            </a:r>
            <a:r>
              <a:rPr lang="en-GB" dirty="0">
                <a:solidFill>
                  <a:schemeClr val="bg1"/>
                </a:solidFill>
              </a:rPr>
              <a:t> - a car's engine size (in litres)</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hwy</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 a car's fuel efficiency on the highway (in miles per gallon)</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can use this dataset to answer the question “do cars with larger engines use more fuel than cars with smaller engines?”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97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Visualising with </a:t>
            </a:r>
            <a:r>
              <a:rPr lang="en-GB" sz="9600" dirty="0" err="1"/>
              <a:t>ggplot</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95081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First plot  </a:t>
            </a:r>
          </a:p>
        </p:txBody>
      </p:sp>
      <p:sp>
        <p:nvSpPr>
          <p:cNvPr id="6" name="TextBox 5">
            <a:extLst>
              <a:ext uri="{FF2B5EF4-FFF2-40B4-BE49-F238E27FC236}">
                <a16:creationId xmlns:a16="http://schemas.microsoft.com/office/drawing/2014/main" id="{4EB3382E-E080-4A68-8BF1-94FF68BF2DA7}"/>
              </a:ext>
            </a:extLst>
          </p:cNvPr>
          <p:cNvSpPr txBox="1"/>
          <p:nvPr/>
        </p:nvSpPr>
        <p:spPr>
          <a:xfrm>
            <a:off x="1442138" y="2838712"/>
            <a:ext cx="9488167" cy="387798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first start by calling the </a:t>
            </a:r>
            <a:r>
              <a:rPr lang="en-GB" b="1" dirty="0" err="1">
                <a:solidFill>
                  <a:schemeClr val="accent1"/>
                </a:solidFill>
                <a:latin typeface="Courier New" panose="02070309020205020404" pitchFamily="49" charset="0"/>
                <a:cs typeface="Courier New" panose="02070309020205020404" pitchFamily="49" charset="0"/>
              </a:rPr>
              <a:t>ggplot</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 This creates an empty graph which we can then add layers to</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pass in the </a:t>
            </a:r>
            <a:r>
              <a:rPr lang="en-GB" b="1" dirty="0">
                <a:solidFill>
                  <a:schemeClr val="accent1"/>
                </a:solidFill>
                <a:latin typeface="Courier New" panose="02070309020205020404" pitchFamily="49" charset="0"/>
                <a:cs typeface="Courier New" panose="02070309020205020404" pitchFamily="49" charset="0"/>
              </a:rPr>
              <a:t>mpg</a:t>
            </a:r>
            <a:r>
              <a:rPr lang="en-GB" dirty="0">
                <a:solidFill>
                  <a:schemeClr val="bg1"/>
                </a:solidFill>
              </a:rPr>
              <a:t> data frame as the data argument so that </a:t>
            </a:r>
            <a:r>
              <a:rPr lang="en-GB" b="1" dirty="0">
                <a:solidFill>
                  <a:schemeClr val="accent1"/>
                </a:solidFill>
                <a:latin typeface="Courier New" panose="02070309020205020404" pitchFamily="49" charset="0"/>
                <a:cs typeface="Courier New" panose="02070309020205020404" pitchFamily="49" charset="0"/>
              </a:rPr>
              <a:t>ggplot2 </a:t>
            </a:r>
            <a:r>
              <a:rPr lang="en-GB" dirty="0">
                <a:solidFill>
                  <a:schemeClr val="bg1"/>
                </a:solidFill>
              </a:rPr>
              <a:t>knows we will be using that for our plot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then use the </a:t>
            </a:r>
            <a:r>
              <a:rPr lang="en-GB" b="1" dirty="0">
                <a:solidFill>
                  <a:schemeClr val="accent1"/>
                </a:solidFill>
                <a:latin typeface="Courier New" panose="02070309020205020404" pitchFamily="49" charset="0"/>
                <a:cs typeface="Courier New" panose="02070309020205020404" pitchFamily="49" charset="0"/>
              </a:rPr>
              <a:t>+</a:t>
            </a:r>
            <a:r>
              <a:rPr lang="en-GB" dirty="0">
                <a:solidFill>
                  <a:schemeClr val="bg1"/>
                </a:solidFill>
              </a:rPr>
              <a:t> symbol to add a new layer. Specifically we a point geometry using the </a:t>
            </a:r>
            <a:r>
              <a:rPr lang="en-GB" b="1" dirty="0" err="1">
                <a:solidFill>
                  <a:schemeClr val="accent1"/>
                </a:solidFill>
                <a:latin typeface="Courier New" panose="02070309020205020404" pitchFamily="49" charset="0"/>
                <a:cs typeface="Courier New" panose="02070309020205020404" pitchFamily="49" charset="0"/>
              </a:rPr>
              <a:t>geom_point</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We need to tell </a:t>
            </a:r>
            <a:r>
              <a:rPr lang="en-GB" b="1" dirty="0">
                <a:solidFill>
                  <a:schemeClr val="accent1"/>
                </a:solidFill>
                <a:latin typeface="Courier New" panose="02070309020205020404" pitchFamily="49" charset="0"/>
                <a:cs typeface="Courier New" panose="02070309020205020404" pitchFamily="49" charset="0"/>
              </a:rPr>
              <a:t>ggplot2</a:t>
            </a:r>
            <a:r>
              <a:rPr lang="en-GB" b="1" dirty="0">
                <a:solidFill>
                  <a:schemeClr val="bg1"/>
                </a:solidFill>
                <a:latin typeface="Courier New" panose="02070309020205020404" pitchFamily="49" charset="0"/>
                <a:cs typeface="Courier New" panose="02070309020205020404" pitchFamily="49" charset="0"/>
              </a:rPr>
              <a:t> </a:t>
            </a:r>
            <a:r>
              <a:rPr lang="en-GB" dirty="0">
                <a:solidFill>
                  <a:schemeClr val="bg1"/>
                </a:solidFill>
              </a:rPr>
              <a:t>which variables in the data frame to map to the various aesthetics of the plot. In this case, we just specify the variables mapping to the </a:t>
            </a:r>
            <a:r>
              <a:rPr lang="en-GB" b="1" dirty="0">
                <a:solidFill>
                  <a:schemeClr val="accent1"/>
                </a:solidFill>
                <a:latin typeface="Courier New" panose="02070309020205020404" pitchFamily="49" charset="0"/>
                <a:cs typeface="Courier New" panose="02070309020205020404" pitchFamily="49" charset="0"/>
              </a:rPr>
              <a:t>x</a:t>
            </a:r>
            <a:r>
              <a:rPr lang="en-GB" dirty="0">
                <a:solidFill>
                  <a:schemeClr val="bg1"/>
                </a:solidFill>
              </a:rPr>
              <a:t> and </a:t>
            </a:r>
            <a:r>
              <a:rPr lang="en-GB" b="1" dirty="0">
                <a:solidFill>
                  <a:schemeClr val="accent1"/>
                </a:solidFill>
                <a:latin typeface="Courier New" panose="02070309020205020404" pitchFamily="49" charset="0"/>
                <a:cs typeface="Courier New" panose="02070309020205020404" pitchFamily="49" charset="0"/>
              </a:rPr>
              <a:t>y</a:t>
            </a:r>
            <a:r>
              <a:rPr lang="en-GB" dirty="0">
                <a:solidFill>
                  <a:schemeClr val="bg1"/>
                </a:solidFill>
              </a:rPr>
              <a:t> coordinates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43BEEBC-5BE8-43B2-A399-2849C0C8B2A5}"/>
              </a:ext>
            </a:extLst>
          </p:cNvPr>
          <p:cNvPicPr>
            <a:picLocks noChangeAspect="1"/>
          </p:cNvPicPr>
          <p:nvPr/>
        </p:nvPicPr>
        <p:blipFill>
          <a:blip r:embed="rId3"/>
          <a:stretch>
            <a:fillRect/>
          </a:stretch>
        </p:blipFill>
        <p:spPr>
          <a:xfrm>
            <a:off x="2748862" y="1989281"/>
            <a:ext cx="6694273" cy="668592"/>
          </a:xfrm>
          <a:prstGeom prst="rect">
            <a:avLst/>
          </a:prstGeom>
        </p:spPr>
      </p:pic>
    </p:spTree>
    <p:extLst>
      <p:ext uri="{BB962C8B-B14F-4D97-AF65-F5344CB8AC3E}">
        <p14:creationId xmlns:p14="http://schemas.microsoft.com/office/powerpoint/2010/main" val="196430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DC0EA-4DD6-47DF-8C8A-AE87E41C4E33}"/>
              </a:ext>
            </a:extLst>
          </p:cNvPr>
          <p:cNvPicPr>
            <a:picLocks noChangeAspect="1"/>
          </p:cNvPicPr>
          <p:nvPr/>
        </p:nvPicPr>
        <p:blipFill rotWithShape="1">
          <a:blip r:embed="rId3"/>
          <a:srcRect l="-1" t="1084" r="-1" b="3023"/>
          <a:stretch/>
        </p:blipFill>
        <p:spPr>
          <a:xfrm>
            <a:off x="2622013" y="2209329"/>
            <a:ext cx="6545781" cy="4367736"/>
          </a:xfrm>
          <a:prstGeom prst="rect">
            <a:avLst/>
          </a:prstGeom>
        </p:spPr>
      </p:pic>
      <p:sp>
        <p:nvSpPr>
          <p:cNvPr id="2" name="Title 1">
            <a:extLst>
              <a:ext uri="{FF2B5EF4-FFF2-40B4-BE49-F238E27FC236}">
                <a16:creationId xmlns:a16="http://schemas.microsoft.com/office/drawing/2014/main" id="{491F1909-80C9-486C-83E3-07B20918F077}"/>
              </a:ext>
            </a:extLst>
          </p:cNvPr>
          <p:cNvSpPr>
            <a:spLocks noGrp="1"/>
          </p:cNvSpPr>
          <p:nvPr>
            <p:ph type="title"/>
          </p:nvPr>
        </p:nvSpPr>
        <p:spPr/>
        <p:txBody>
          <a:bodyPr/>
          <a:lstStyle/>
          <a:p>
            <a:r>
              <a:rPr lang="en-GB" dirty="0"/>
              <a:t>Output</a:t>
            </a:r>
          </a:p>
        </p:txBody>
      </p:sp>
    </p:spTree>
    <p:extLst>
      <p:ext uri="{BB962C8B-B14F-4D97-AF65-F5344CB8AC3E}">
        <p14:creationId xmlns:p14="http://schemas.microsoft.com/office/powerpoint/2010/main" val="191338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Ggplot</a:t>
            </a:r>
            <a:r>
              <a:rPr lang="en-GB" dirty="0"/>
              <a:t> general code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21041" y="2575718"/>
            <a:ext cx="9014477" cy="2880789"/>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In general our code has the format </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All we have to do is fill in the blanks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Note, that the indentation and spaces are just to help readability; R doesn't care whether or not these are include though it is advised to do so</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243AEDE-8A9B-487C-838A-6420C7B42FC9}"/>
              </a:ext>
            </a:extLst>
          </p:cNvPr>
          <p:cNvPicPr>
            <a:picLocks noChangeAspect="1"/>
          </p:cNvPicPr>
          <p:nvPr/>
        </p:nvPicPr>
        <p:blipFill>
          <a:blip r:embed="rId3"/>
          <a:stretch>
            <a:fillRect/>
          </a:stretch>
        </p:blipFill>
        <p:spPr>
          <a:xfrm>
            <a:off x="2138329" y="3057385"/>
            <a:ext cx="7915340" cy="767906"/>
          </a:xfrm>
          <a:prstGeom prst="rect">
            <a:avLst/>
          </a:prstGeom>
        </p:spPr>
      </p:pic>
    </p:spTree>
    <p:extLst>
      <p:ext uri="{BB962C8B-B14F-4D97-AF65-F5344CB8AC3E}">
        <p14:creationId xmlns:p14="http://schemas.microsoft.com/office/powerpoint/2010/main" val="360844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A115CE9-CBED-42E3-87EC-35807AC387D4}"/>
              </a:ext>
            </a:extLst>
          </p:cNvPr>
          <p:cNvSpPr/>
          <p:nvPr/>
        </p:nvSpPr>
        <p:spPr>
          <a:xfrm>
            <a:off x="1752729" y="3060007"/>
            <a:ext cx="8686540" cy="2031325"/>
          </a:xfrm>
          <a:prstGeom prst="rect">
            <a:avLst/>
          </a:prstGeom>
        </p:spPr>
        <p:txBody>
          <a:bodyPr wrap="square">
            <a:spAutoFit/>
          </a:bodyPr>
          <a:lstStyle/>
          <a:p>
            <a:pPr marL="457200" indent="-457200">
              <a:buFont typeface="+mj-lt"/>
              <a:buAutoNum type="arabicPeriod"/>
            </a:pPr>
            <a:r>
              <a:rPr lang="en-GB" dirty="0"/>
              <a:t>What does the </a:t>
            </a:r>
            <a:r>
              <a:rPr lang="en-GB" b="1" dirty="0" err="1">
                <a:solidFill>
                  <a:schemeClr val="accent1">
                    <a:lumMod val="75000"/>
                  </a:schemeClr>
                </a:solidFill>
                <a:latin typeface="Courier New" panose="02070309020205020404" pitchFamily="49" charset="0"/>
                <a:cs typeface="Courier New" panose="02070309020205020404" pitchFamily="49" charset="0"/>
              </a:rPr>
              <a:t>drv</a:t>
            </a:r>
            <a:r>
              <a:rPr lang="en-GB" dirty="0"/>
              <a:t> variable describe? You may want to use </a:t>
            </a:r>
            <a:r>
              <a:rPr lang="en-GB" b="1" dirty="0">
                <a:solidFill>
                  <a:schemeClr val="accent1">
                    <a:lumMod val="75000"/>
                  </a:schemeClr>
                </a:solidFill>
                <a:latin typeface="Courier New" panose="02070309020205020404" pitchFamily="49" charset="0"/>
                <a:cs typeface="Courier New" panose="02070309020205020404" pitchFamily="49" charset="0"/>
              </a:rPr>
              <a:t>?mpg </a:t>
            </a:r>
            <a:r>
              <a:rPr lang="en-GB" dirty="0"/>
              <a:t>to find out</a:t>
            </a:r>
          </a:p>
          <a:p>
            <a:pPr marL="457200" indent="-457200">
              <a:buFont typeface="+mj-lt"/>
              <a:buAutoNum type="arabicPeriod"/>
            </a:pPr>
            <a:endParaRPr lang="en-GB" dirty="0"/>
          </a:p>
          <a:p>
            <a:pPr marL="457200" indent="-457200">
              <a:buFont typeface="+mj-lt"/>
              <a:buAutoNum type="arabicPeriod"/>
            </a:pPr>
            <a:r>
              <a:rPr lang="en-GB" dirty="0"/>
              <a:t>Make a scatter plot of </a:t>
            </a:r>
            <a:r>
              <a:rPr lang="en-GB" b="1" dirty="0" err="1">
                <a:solidFill>
                  <a:schemeClr val="accent1">
                    <a:lumMod val="75000"/>
                  </a:schemeClr>
                </a:solidFill>
                <a:latin typeface="Courier New" panose="02070309020205020404" pitchFamily="49" charset="0"/>
                <a:cs typeface="Courier New" panose="02070309020205020404" pitchFamily="49" charset="0"/>
              </a:rPr>
              <a:t>hwy</a:t>
            </a:r>
            <a:r>
              <a:rPr lang="en-GB" dirty="0"/>
              <a:t> vs </a:t>
            </a:r>
            <a:r>
              <a:rPr lang="en-GB" b="1" dirty="0" err="1">
                <a:solidFill>
                  <a:schemeClr val="accent1">
                    <a:lumMod val="75000"/>
                  </a:schemeClr>
                </a:solidFill>
                <a:latin typeface="Courier New" panose="02070309020205020404" pitchFamily="49" charset="0"/>
                <a:cs typeface="Courier New" panose="02070309020205020404" pitchFamily="49" charset="0"/>
              </a:rPr>
              <a:t>cyl</a:t>
            </a:r>
            <a:endParaRPr lang="en-GB" b="1" dirty="0">
              <a:solidFill>
                <a:schemeClr val="accent1">
                  <a:lumMod val="75000"/>
                </a:schemeClr>
              </a:solidFill>
              <a:latin typeface="Courier New" panose="02070309020205020404" pitchFamily="49" charset="0"/>
              <a:cs typeface="Courier New" panose="02070309020205020404" pitchFamily="49" charset="0"/>
            </a:endParaRPr>
          </a:p>
          <a:p>
            <a:pPr marL="457200" indent="-457200">
              <a:buFont typeface="+mj-lt"/>
              <a:buAutoNum type="arabicPeriod"/>
            </a:pPr>
            <a:endParaRPr lang="en-GB" dirty="0">
              <a:solidFill>
                <a:schemeClr val="accent1">
                  <a:lumMod val="75000"/>
                </a:schemeClr>
              </a:solidFill>
              <a:cs typeface="Courier New" panose="02070309020205020404" pitchFamily="49" charset="0"/>
            </a:endParaRPr>
          </a:p>
          <a:p>
            <a:pPr marL="457200" indent="-457200">
              <a:buFont typeface="+mj-lt"/>
              <a:buAutoNum type="arabicPeriod"/>
            </a:pPr>
            <a:r>
              <a:rPr lang="en-GB" dirty="0">
                <a:solidFill>
                  <a:schemeClr val="bg1"/>
                </a:solidFill>
                <a:cs typeface="Courier New" panose="02070309020205020404" pitchFamily="49" charset="0"/>
              </a:rPr>
              <a:t>What happens if you make a scatter plot of </a:t>
            </a:r>
            <a:r>
              <a:rPr lang="en-GB" b="1" dirty="0">
                <a:solidFill>
                  <a:schemeClr val="accent1">
                    <a:lumMod val="75000"/>
                  </a:schemeClr>
                </a:solidFill>
                <a:latin typeface="Courier New" panose="02070309020205020404" pitchFamily="49" charset="0"/>
                <a:cs typeface="Courier New" panose="02070309020205020404" pitchFamily="49" charset="0"/>
              </a:rPr>
              <a:t>class</a:t>
            </a:r>
            <a:r>
              <a:rPr lang="en-GB" dirty="0">
                <a:solidFill>
                  <a:schemeClr val="bg1"/>
                </a:solidFill>
                <a:cs typeface="Courier New" panose="02070309020205020404" pitchFamily="49" charset="0"/>
              </a:rPr>
              <a:t> vs </a:t>
            </a:r>
            <a:r>
              <a:rPr lang="en-GB" b="1" dirty="0" err="1">
                <a:solidFill>
                  <a:schemeClr val="accent1">
                    <a:lumMod val="75000"/>
                  </a:schemeClr>
                </a:solidFill>
                <a:latin typeface="Courier New" panose="02070309020205020404" pitchFamily="49" charset="0"/>
                <a:cs typeface="Courier New" panose="02070309020205020404" pitchFamily="49" charset="0"/>
              </a:rPr>
              <a:t>drv</a:t>
            </a:r>
            <a:r>
              <a:rPr lang="en-GB" b="1" dirty="0">
                <a:solidFill>
                  <a:schemeClr val="accent1">
                    <a:lumMod val="75000"/>
                  </a:schemeClr>
                </a:solidFill>
                <a:latin typeface="Courier New" panose="02070309020205020404" pitchFamily="49" charset="0"/>
                <a:cs typeface="Courier New" panose="02070309020205020404" pitchFamily="49" charset="0"/>
              </a:rPr>
              <a:t> </a:t>
            </a:r>
            <a:r>
              <a:rPr lang="en-GB" dirty="0">
                <a:solidFill>
                  <a:schemeClr val="bg1"/>
                </a:solidFill>
                <a:cs typeface="Courier New" panose="02070309020205020404" pitchFamily="49" charset="0"/>
              </a:rPr>
              <a:t>? Why is the plot not useful?</a:t>
            </a:r>
          </a:p>
        </p:txBody>
      </p:sp>
    </p:spTree>
    <p:extLst>
      <p:ext uri="{BB962C8B-B14F-4D97-AF65-F5344CB8AC3E}">
        <p14:creationId xmlns:p14="http://schemas.microsoft.com/office/powerpoint/2010/main" val="188848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98B56F-EC42-4642-A273-B3EF7E488CB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Answers 1) </a:t>
            </a:r>
          </a:p>
        </p:txBody>
      </p:sp>
      <p:sp>
        <p:nvSpPr>
          <p:cNvPr id="25" name="Rectangle 24">
            <a:extLst>
              <a:ext uri="{FF2B5EF4-FFF2-40B4-BE49-F238E27FC236}">
                <a16:creationId xmlns:a16="http://schemas.microsoft.com/office/drawing/2014/main" id="{65831848-2AF0-4221-AE1F-0A8F74CF7160}"/>
              </a:ext>
            </a:extLst>
          </p:cNvPr>
          <p:cNvSpPr/>
          <p:nvPr/>
        </p:nvSpPr>
        <p:spPr>
          <a:xfrm>
            <a:off x="580015" y="3733003"/>
            <a:ext cx="4865990" cy="1863566"/>
          </a:xfrm>
          <a:prstGeom prst="rect">
            <a:avLst/>
          </a:prstGeom>
        </p:spPr>
        <p:txBody>
          <a:bodyPr vert="horz" lIns="91440" tIns="45720" rIns="91440" bIns="45720" rtlCol="0" anchor="ctr">
            <a:normAutofit/>
          </a:bodyPr>
          <a:lstStyle/>
          <a:p>
            <a:pPr>
              <a:spcBef>
                <a:spcPct val="20000"/>
              </a:spcBef>
              <a:spcAft>
                <a:spcPts val="600"/>
              </a:spcAft>
              <a:buClr>
                <a:schemeClr val="accent1"/>
              </a:buClr>
            </a:pPr>
            <a:r>
              <a:rPr lang="en-US" dirty="0"/>
              <a:t>As the number of cylinders increases high way miles per gallon decreases </a:t>
            </a:r>
          </a:p>
        </p:txBody>
      </p:sp>
      <p:pic>
        <p:nvPicPr>
          <p:cNvPr id="23" name="Picture 22">
            <a:extLst>
              <a:ext uri="{FF2B5EF4-FFF2-40B4-BE49-F238E27FC236}">
                <a16:creationId xmlns:a16="http://schemas.microsoft.com/office/drawing/2014/main" id="{DE2C13D5-932B-4D53-808E-A4174B945DC5}"/>
              </a:ext>
            </a:extLst>
          </p:cNvPr>
          <p:cNvPicPr>
            <a:picLocks noChangeAspect="1"/>
          </p:cNvPicPr>
          <p:nvPr/>
        </p:nvPicPr>
        <p:blipFill>
          <a:blip r:embed="rId3"/>
          <a:stretch>
            <a:fillRect/>
          </a:stretch>
        </p:blipFill>
        <p:spPr>
          <a:xfrm>
            <a:off x="5591887" y="2453227"/>
            <a:ext cx="6306907" cy="3957585"/>
          </a:xfrm>
          <a:prstGeom prst="roundRect">
            <a:avLst>
              <a:gd name="adj" fmla="val 3876"/>
            </a:avLst>
          </a:prstGeom>
          <a:ln>
            <a:noFill/>
          </a:ln>
          <a:effectLst/>
        </p:spPr>
      </p:pic>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98497AD-0D66-4034-AB65-49C36EBB76BD}"/>
              </a:ext>
            </a:extLst>
          </p:cNvPr>
          <p:cNvPicPr>
            <a:picLocks noChangeAspect="1"/>
          </p:cNvPicPr>
          <p:nvPr/>
        </p:nvPicPr>
        <p:blipFill>
          <a:blip r:embed="rId4"/>
          <a:stretch>
            <a:fillRect/>
          </a:stretch>
        </p:blipFill>
        <p:spPr>
          <a:xfrm>
            <a:off x="627755" y="3124997"/>
            <a:ext cx="4876800" cy="581025"/>
          </a:xfrm>
          <a:prstGeom prst="rect">
            <a:avLst/>
          </a:prstGeom>
        </p:spPr>
      </p:pic>
    </p:spTree>
    <p:extLst>
      <p:ext uri="{BB962C8B-B14F-4D97-AF65-F5344CB8AC3E}">
        <p14:creationId xmlns:p14="http://schemas.microsoft.com/office/powerpoint/2010/main" val="133505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963D495-5FEB-453D-BF9A-797F83CA6892}"/>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Answers 2)</a:t>
            </a:r>
          </a:p>
        </p:txBody>
      </p:sp>
      <p:sp>
        <p:nvSpPr>
          <p:cNvPr id="2" name="Rectangle 1">
            <a:extLst>
              <a:ext uri="{FF2B5EF4-FFF2-40B4-BE49-F238E27FC236}">
                <a16:creationId xmlns:a16="http://schemas.microsoft.com/office/drawing/2014/main" id="{EF924FF5-CA97-415A-B39E-16696AB7B018}"/>
              </a:ext>
            </a:extLst>
          </p:cNvPr>
          <p:cNvSpPr/>
          <p:nvPr/>
        </p:nvSpPr>
        <p:spPr>
          <a:xfrm>
            <a:off x="497240" y="2974860"/>
            <a:ext cx="5418817" cy="3632200"/>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Font typeface="Arial" panose="020B0604020202020204" pitchFamily="34" charset="0"/>
              <a:buChar char="•"/>
            </a:pPr>
            <a:r>
              <a:rPr lang="en-US" dirty="0"/>
              <a:t>There are several pairs of drive-type and class which relate to more than one car. </a:t>
            </a:r>
          </a:p>
          <a:p>
            <a:pPr marL="285750" indent="-285750">
              <a:spcBef>
                <a:spcPct val="20000"/>
              </a:spcBef>
              <a:spcAft>
                <a:spcPts val="600"/>
              </a:spcAft>
              <a:buClr>
                <a:schemeClr val="accent1"/>
              </a:buClr>
              <a:buFont typeface="Arial" panose="020B0604020202020204" pitchFamily="34" charset="0"/>
              <a:buChar char="•"/>
            </a:pPr>
            <a:endParaRPr lang="en-US" dirty="0"/>
          </a:p>
          <a:p>
            <a:pPr marL="285750" indent="-285750">
              <a:spcBef>
                <a:spcPct val="20000"/>
              </a:spcBef>
              <a:spcAft>
                <a:spcPts val="600"/>
              </a:spcAft>
              <a:buClr>
                <a:schemeClr val="accent1"/>
              </a:buClr>
              <a:buFont typeface="Arial" panose="020B0604020202020204" pitchFamily="34" charset="0"/>
              <a:buChar char="•"/>
            </a:pPr>
            <a:r>
              <a:rPr lang="en-US" dirty="0"/>
              <a:t>Therefore the points for these cars are plotted one on top of the other so we can’t see how many there are. </a:t>
            </a:r>
          </a:p>
          <a:p>
            <a:pPr marL="285750" indent="-285750">
              <a:spcBef>
                <a:spcPct val="20000"/>
              </a:spcBef>
              <a:spcAft>
                <a:spcPts val="600"/>
              </a:spcAft>
              <a:buClr>
                <a:schemeClr val="accent1"/>
              </a:buClr>
              <a:buFont typeface="Arial" panose="020B0604020202020204" pitchFamily="34" charset="0"/>
              <a:buChar char="•"/>
            </a:pPr>
            <a:endParaRPr lang="en-US" dirty="0"/>
          </a:p>
          <a:p>
            <a:pPr marL="285750" indent="-285750">
              <a:spcBef>
                <a:spcPct val="20000"/>
              </a:spcBef>
              <a:spcAft>
                <a:spcPts val="600"/>
              </a:spcAft>
              <a:buClr>
                <a:schemeClr val="accent1"/>
              </a:buClr>
              <a:buFont typeface="Arial" panose="020B0604020202020204" pitchFamily="34" charset="0"/>
              <a:buChar char="•"/>
            </a:pPr>
            <a:r>
              <a:rPr lang="en-US" dirty="0"/>
              <a:t>This is called over-plotting.</a:t>
            </a:r>
          </a:p>
        </p:txBody>
      </p:sp>
      <p:pic>
        <p:nvPicPr>
          <p:cNvPr id="28674" name="Picture 2">
            <a:extLst>
              <a:ext uri="{FF2B5EF4-FFF2-40B4-BE49-F238E27FC236}">
                <a16:creationId xmlns:a16="http://schemas.microsoft.com/office/drawing/2014/main" id="{CBAA58C6-2675-45F7-A854-EE2B98DD97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6057" y="2633176"/>
            <a:ext cx="5885508" cy="3632199"/>
          </a:xfrm>
          <a:prstGeom prst="roundRect">
            <a:avLst>
              <a:gd name="adj" fmla="val 3876"/>
            </a:avLst>
          </a:prstGeom>
          <a:noFill/>
          <a:ln>
            <a:noFill/>
          </a:ln>
          <a:effectLst/>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8253928-9172-42E4-B953-025381BCFEE2}"/>
              </a:ext>
            </a:extLst>
          </p:cNvPr>
          <p:cNvPicPr>
            <a:picLocks noChangeAspect="1"/>
          </p:cNvPicPr>
          <p:nvPr/>
        </p:nvPicPr>
        <p:blipFill>
          <a:blip r:embed="rId4"/>
          <a:stretch>
            <a:fillRect/>
          </a:stretch>
        </p:blipFill>
        <p:spPr>
          <a:xfrm>
            <a:off x="810000" y="2413000"/>
            <a:ext cx="5229225" cy="581025"/>
          </a:xfrm>
          <a:prstGeom prst="rect">
            <a:avLst/>
          </a:prstGeom>
        </p:spPr>
      </p:pic>
    </p:spTree>
    <p:extLst>
      <p:ext uri="{BB962C8B-B14F-4D97-AF65-F5344CB8AC3E}">
        <p14:creationId xmlns:p14="http://schemas.microsoft.com/office/powerpoint/2010/main" val="28978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Bonus Questions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2914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0D66-15D4-4F90-B904-D1168BAD666A}"/>
              </a:ext>
            </a:extLst>
          </p:cNvPr>
          <p:cNvSpPr>
            <a:spLocks noGrp="1"/>
          </p:cNvSpPr>
          <p:nvPr>
            <p:ph type="title"/>
          </p:nvPr>
        </p:nvSpPr>
        <p:spPr/>
        <p:txBody>
          <a:bodyPr/>
          <a:lstStyle/>
          <a:p>
            <a:r>
              <a:rPr lang="en-GB" dirty="0"/>
              <a:t>What you will learn </a:t>
            </a:r>
          </a:p>
        </p:txBody>
      </p:sp>
      <p:sp>
        <p:nvSpPr>
          <p:cNvPr id="4" name="TextBox 3">
            <a:extLst>
              <a:ext uri="{FF2B5EF4-FFF2-40B4-BE49-F238E27FC236}">
                <a16:creationId xmlns:a16="http://schemas.microsoft.com/office/drawing/2014/main" id="{1AE576FE-E1B8-44F9-B531-8E0F73D7B924}"/>
              </a:ext>
            </a:extLst>
          </p:cNvPr>
          <p:cNvSpPr txBox="1"/>
          <p:nvPr/>
        </p:nvSpPr>
        <p:spPr>
          <a:xfrm>
            <a:off x="1620002" y="2775285"/>
            <a:ext cx="10571998"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Set up R, RStudio, and the </a:t>
            </a:r>
            <a:r>
              <a:rPr lang="en-GB" dirty="0" err="1"/>
              <a:t>tidyverse</a:t>
            </a:r>
            <a:r>
              <a:rPr lang="en-GB" dirty="0"/>
              <a:t> on your computer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Import a data set from the web and clean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Wrangle a data set from one form to another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Transform a data set to help answer a question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Visualise a data set using plots </a:t>
            </a:r>
            <a:r>
              <a:rPr lang="en-GB"/>
              <a:t>and graphs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Communicate data honestly and effectively</a:t>
            </a:r>
          </a:p>
        </p:txBody>
      </p:sp>
    </p:spTree>
    <p:extLst>
      <p:ext uri="{BB962C8B-B14F-4D97-AF65-F5344CB8AC3E}">
        <p14:creationId xmlns:p14="http://schemas.microsoft.com/office/powerpoint/2010/main" val="279302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Common problems </a:t>
            </a:r>
          </a:p>
        </p:txBody>
      </p:sp>
      <p:sp>
        <p:nvSpPr>
          <p:cNvPr id="6" name="TextBox 5">
            <a:extLst>
              <a:ext uri="{FF2B5EF4-FFF2-40B4-BE49-F238E27FC236}">
                <a16:creationId xmlns:a16="http://schemas.microsoft.com/office/drawing/2014/main" id="{4EB3382E-E080-4A68-8BF1-94FF68BF2DA7}"/>
              </a:ext>
            </a:extLst>
          </p:cNvPr>
          <p:cNvSpPr txBox="1"/>
          <p:nvPr/>
        </p:nvSpPr>
        <p:spPr>
          <a:xfrm>
            <a:off x="3522551" y="2474817"/>
            <a:ext cx="7964237" cy="3766031"/>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Every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is matched with a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a:t>
            </a:r>
          </a:p>
          <a:p>
            <a:pPr marL="342900" indent="-342900" fontAlgn="base">
              <a:lnSpc>
                <a:spcPct val="90000"/>
              </a:lnSpc>
              <a:spcBef>
                <a:spcPct val="20000"/>
              </a:spcBef>
              <a:spcAft>
                <a:spcPts val="600"/>
              </a:spcAft>
              <a:buClr>
                <a:schemeClr val="accent1"/>
              </a:buClr>
              <a:buFont typeface="+mj-lt"/>
              <a:buAutoNum type="arabicPeriod"/>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Every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is paired with another </a:t>
            </a:r>
            <a:r>
              <a:rPr lang="en-GB" sz="1600" b="1" dirty="0">
                <a:solidFill>
                  <a:srgbClr val="00B0F0"/>
                </a:solidFill>
                <a:latin typeface="Courier New" panose="02070309020205020404" pitchFamily="49" charset="0"/>
                <a:cs typeface="Courier New" panose="02070309020205020404" pitchFamily="49" charset="0"/>
              </a:rPr>
              <a:t>“</a:t>
            </a:r>
          </a:p>
          <a:p>
            <a:pPr marL="342900" indent="-342900" fontAlgn="base">
              <a:lnSpc>
                <a:spcPct val="90000"/>
              </a:lnSpc>
              <a:spcBef>
                <a:spcPct val="20000"/>
              </a:spcBef>
              <a:spcAft>
                <a:spcPts val="600"/>
              </a:spcAft>
              <a:buClr>
                <a:schemeClr val="accent1"/>
              </a:buClr>
              <a:buFont typeface="+mj-lt"/>
              <a:buAutoNum type="arabicPeriod"/>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Sometimes you’ll run the code and nothing happens…… </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Check the left-hand of your console: if it’s a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it means that R doesn’t think you’ve typed a complete expression and it’s waiting for you to finish it.</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r>
              <a:rPr lang="en-GB" sz="1600" dirty="0">
                <a:solidFill>
                  <a:schemeClr val="bg1"/>
                </a:solidFill>
              </a:rPr>
              <a:t>In this case, it’s usually easy to start from scratch again by pressing ESCAPE to abort processing the current command</a:t>
            </a:r>
          </a:p>
          <a:p>
            <a:pPr marL="800100" lvl="1" indent="-342900" fontAlgn="base">
              <a:lnSpc>
                <a:spcPct val="90000"/>
              </a:lnSpc>
              <a:spcBef>
                <a:spcPct val="20000"/>
              </a:spcBef>
              <a:spcAft>
                <a:spcPts val="600"/>
              </a:spcAft>
              <a:buClr>
                <a:schemeClr val="accent1"/>
              </a:buClr>
              <a:buFont typeface="Arial" panose="020B0604020202020204" pitchFamily="34" charset="0"/>
              <a:buChar char="•"/>
            </a:pPr>
            <a:endParaRPr lang="en-GB" sz="1600" dirty="0">
              <a:solidFill>
                <a:schemeClr val="bg1"/>
              </a:solidFill>
            </a:endParaRPr>
          </a:p>
          <a:p>
            <a:pPr marL="342900" indent="-342900" fontAlgn="base">
              <a:lnSpc>
                <a:spcPct val="90000"/>
              </a:lnSpc>
              <a:spcBef>
                <a:spcPct val="20000"/>
              </a:spcBef>
              <a:spcAft>
                <a:spcPts val="600"/>
              </a:spcAft>
              <a:buClr>
                <a:schemeClr val="accent1"/>
              </a:buClr>
              <a:buFont typeface="+mj-lt"/>
              <a:buAutoNum type="arabicPeriod"/>
            </a:pPr>
            <a:r>
              <a:rPr lang="en-GB" sz="1600" dirty="0">
                <a:solidFill>
                  <a:schemeClr val="bg1"/>
                </a:solidFill>
              </a:rPr>
              <a:t>In </a:t>
            </a:r>
            <a:r>
              <a:rPr lang="en-GB" sz="1600" dirty="0" err="1">
                <a:solidFill>
                  <a:schemeClr val="bg1"/>
                </a:solidFill>
              </a:rPr>
              <a:t>ggplot</a:t>
            </a:r>
            <a:r>
              <a:rPr lang="en-GB" sz="1600" dirty="0">
                <a:solidFill>
                  <a:schemeClr val="bg1"/>
                </a:solidFill>
              </a:rPr>
              <a:t> make sure the </a:t>
            </a:r>
            <a:r>
              <a:rPr lang="en-GB" sz="1600" b="1" dirty="0">
                <a:solidFill>
                  <a:srgbClr val="00B0F0"/>
                </a:solidFill>
                <a:latin typeface="Courier New" panose="02070309020205020404" pitchFamily="49" charset="0"/>
                <a:cs typeface="Courier New" panose="02070309020205020404" pitchFamily="49" charset="0"/>
              </a:rPr>
              <a:t>+</a:t>
            </a:r>
            <a:r>
              <a:rPr lang="en-GB" sz="1600" dirty="0">
                <a:solidFill>
                  <a:schemeClr val="bg1"/>
                </a:solidFill>
              </a:rPr>
              <a:t> sign is at the end of the line not the start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66F85CC-DA14-4A3E-BA13-1AAA12FFA89B}"/>
              </a:ext>
            </a:extLst>
          </p:cNvPr>
          <p:cNvSpPr txBox="1"/>
          <p:nvPr/>
        </p:nvSpPr>
        <p:spPr>
          <a:xfrm>
            <a:off x="322153" y="3991231"/>
            <a:ext cx="3038885" cy="523220"/>
          </a:xfrm>
          <a:prstGeom prst="rect">
            <a:avLst/>
          </a:prstGeom>
          <a:noFill/>
        </p:spPr>
        <p:txBody>
          <a:bodyPr wrap="square" rtlCol="0">
            <a:spAutoFit/>
          </a:bodyPr>
          <a:lstStyle/>
          <a:p>
            <a:r>
              <a:rPr lang="en-GB" sz="2800" b="1" dirty="0"/>
              <a:t>Make Sure ……</a:t>
            </a:r>
          </a:p>
        </p:txBody>
      </p:sp>
    </p:spTree>
    <p:extLst>
      <p:ext uri="{BB962C8B-B14F-4D97-AF65-F5344CB8AC3E}">
        <p14:creationId xmlns:p14="http://schemas.microsoft.com/office/powerpoint/2010/main" val="2574210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Spot the mistake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645E9-E87F-478E-85B1-236A42889A01}"/>
              </a:ext>
            </a:extLst>
          </p:cNvPr>
          <p:cNvPicPr>
            <a:picLocks noChangeAspect="1"/>
          </p:cNvPicPr>
          <p:nvPr/>
        </p:nvPicPr>
        <p:blipFill>
          <a:blip r:embed="rId3"/>
          <a:stretch>
            <a:fillRect/>
          </a:stretch>
        </p:blipFill>
        <p:spPr>
          <a:xfrm>
            <a:off x="2912204" y="2903709"/>
            <a:ext cx="5972175" cy="581025"/>
          </a:xfrm>
          <a:prstGeom prst="rect">
            <a:avLst/>
          </a:prstGeom>
        </p:spPr>
      </p:pic>
      <p:sp>
        <p:nvSpPr>
          <p:cNvPr id="7" name="TextBox 6">
            <a:extLst>
              <a:ext uri="{FF2B5EF4-FFF2-40B4-BE49-F238E27FC236}">
                <a16:creationId xmlns:a16="http://schemas.microsoft.com/office/drawing/2014/main" id="{F024AF08-39DF-4FE7-A5B9-744B70D89DA2}"/>
              </a:ext>
            </a:extLst>
          </p:cNvPr>
          <p:cNvSpPr txBox="1"/>
          <p:nvPr/>
        </p:nvSpPr>
        <p:spPr>
          <a:xfrm>
            <a:off x="2211859" y="2903709"/>
            <a:ext cx="700345" cy="2554545"/>
          </a:xfrm>
          <a:prstGeom prst="rect">
            <a:avLst/>
          </a:prstGeom>
          <a:noFill/>
        </p:spPr>
        <p:txBody>
          <a:bodyPr wrap="square" rtlCol="0">
            <a:spAutoFit/>
          </a:bodyPr>
          <a:lstStyle/>
          <a:p>
            <a:r>
              <a:rPr lang="en-GB" sz="2000" b="1" dirty="0">
                <a:solidFill>
                  <a:srgbClr val="00B0F0"/>
                </a:solidFill>
              </a:rPr>
              <a:t>1) </a:t>
            </a: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2) </a:t>
            </a:r>
          </a:p>
          <a:p>
            <a:endParaRPr lang="en-GB" sz="2000" b="1" dirty="0">
              <a:solidFill>
                <a:srgbClr val="00B0F0"/>
              </a:solidFill>
            </a:endParaRP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3)</a:t>
            </a:r>
          </a:p>
        </p:txBody>
      </p:sp>
      <p:pic>
        <p:nvPicPr>
          <p:cNvPr id="13" name="Picture 12">
            <a:extLst>
              <a:ext uri="{FF2B5EF4-FFF2-40B4-BE49-F238E27FC236}">
                <a16:creationId xmlns:a16="http://schemas.microsoft.com/office/drawing/2014/main" id="{CB071B4A-0F21-4ABF-952D-50DBBCCBCD13}"/>
              </a:ext>
            </a:extLst>
          </p:cNvPr>
          <p:cNvPicPr>
            <a:picLocks noChangeAspect="1"/>
          </p:cNvPicPr>
          <p:nvPr/>
        </p:nvPicPr>
        <p:blipFill>
          <a:blip r:embed="rId4"/>
          <a:stretch>
            <a:fillRect/>
          </a:stretch>
        </p:blipFill>
        <p:spPr>
          <a:xfrm>
            <a:off x="2912204" y="3714256"/>
            <a:ext cx="7258050" cy="933450"/>
          </a:xfrm>
          <a:prstGeom prst="rect">
            <a:avLst/>
          </a:prstGeom>
        </p:spPr>
      </p:pic>
      <p:pic>
        <p:nvPicPr>
          <p:cNvPr id="14" name="Picture 13">
            <a:extLst>
              <a:ext uri="{FF2B5EF4-FFF2-40B4-BE49-F238E27FC236}">
                <a16:creationId xmlns:a16="http://schemas.microsoft.com/office/drawing/2014/main" id="{FAD7D60A-0F11-4631-85E8-D594DA94A12C}"/>
              </a:ext>
            </a:extLst>
          </p:cNvPr>
          <p:cNvPicPr>
            <a:picLocks noChangeAspect="1"/>
          </p:cNvPicPr>
          <p:nvPr/>
        </p:nvPicPr>
        <p:blipFill>
          <a:blip r:embed="rId5"/>
          <a:stretch>
            <a:fillRect/>
          </a:stretch>
        </p:blipFill>
        <p:spPr>
          <a:xfrm>
            <a:off x="2912204" y="4991300"/>
            <a:ext cx="5581650" cy="847725"/>
          </a:xfrm>
          <a:prstGeom prst="rect">
            <a:avLst/>
          </a:prstGeom>
        </p:spPr>
      </p:pic>
    </p:spTree>
    <p:extLst>
      <p:ext uri="{BB962C8B-B14F-4D97-AF65-F5344CB8AC3E}">
        <p14:creationId xmlns:p14="http://schemas.microsoft.com/office/powerpoint/2010/main" val="2412103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Answers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645E9-E87F-478E-85B1-236A42889A01}"/>
              </a:ext>
            </a:extLst>
          </p:cNvPr>
          <p:cNvPicPr>
            <a:picLocks noChangeAspect="1"/>
          </p:cNvPicPr>
          <p:nvPr/>
        </p:nvPicPr>
        <p:blipFill>
          <a:blip r:embed="rId3"/>
          <a:stretch>
            <a:fillRect/>
          </a:stretch>
        </p:blipFill>
        <p:spPr>
          <a:xfrm>
            <a:off x="2912204" y="2903709"/>
            <a:ext cx="5972175" cy="581025"/>
          </a:xfrm>
          <a:prstGeom prst="rect">
            <a:avLst/>
          </a:prstGeom>
        </p:spPr>
      </p:pic>
      <p:sp>
        <p:nvSpPr>
          <p:cNvPr id="7" name="TextBox 6">
            <a:extLst>
              <a:ext uri="{FF2B5EF4-FFF2-40B4-BE49-F238E27FC236}">
                <a16:creationId xmlns:a16="http://schemas.microsoft.com/office/drawing/2014/main" id="{F024AF08-39DF-4FE7-A5B9-744B70D89DA2}"/>
              </a:ext>
            </a:extLst>
          </p:cNvPr>
          <p:cNvSpPr txBox="1"/>
          <p:nvPr/>
        </p:nvSpPr>
        <p:spPr>
          <a:xfrm>
            <a:off x="2211859" y="2903709"/>
            <a:ext cx="700345" cy="2554545"/>
          </a:xfrm>
          <a:prstGeom prst="rect">
            <a:avLst/>
          </a:prstGeom>
          <a:noFill/>
        </p:spPr>
        <p:txBody>
          <a:bodyPr wrap="square" rtlCol="0">
            <a:spAutoFit/>
          </a:bodyPr>
          <a:lstStyle/>
          <a:p>
            <a:r>
              <a:rPr lang="en-GB" sz="2000" b="1" dirty="0">
                <a:solidFill>
                  <a:srgbClr val="00B0F0"/>
                </a:solidFill>
              </a:rPr>
              <a:t>1) </a:t>
            </a: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2) </a:t>
            </a:r>
          </a:p>
          <a:p>
            <a:endParaRPr lang="en-GB" sz="2000" b="1" dirty="0">
              <a:solidFill>
                <a:srgbClr val="00B0F0"/>
              </a:solidFill>
            </a:endParaRPr>
          </a:p>
          <a:p>
            <a:endParaRPr lang="en-GB" sz="2000" b="1" dirty="0">
              <a:solidFill>
                <a:srgbClr val="00B0F0"/>
              </a:solidFill>
            </a:endParaRPr>
          </a:p>
          <a:p>
            <a:endParaRPr lang="en-GB" sz="2000" b="1" dirty="0">
              <a:solidFill>
                <a:srgbClr val="00B0F0"/>
              </a:solidFill>
            </a:endParaRPr>
          </a:p>
          <a:p>
            <a:r>
              <a:rPr lang="en-GB" sz="2000" b="1" dirty="0">
                <a:solidFill>
                  <a:srgbClr val="00B0F0"/>
                </a:solidFill>
              </a:rPr>
              <a:t>3)</a:t>
            </a:r>
          </a:p>
        </p:txBody>
      </p:sp>
      <p:pic>
        <p:nvPicPr>
          <p:cNvPr id="14" name="Picture 13">
            <a:extLst>
              <a:ext uri="{FF2B5EF4-FFF2-40B4-BE49-F238E27FC236}">
                <a16:creationId xmlns:a16="http://schemas.microsoft.com/office/drawing/2014/main" id="{FAD7D60A-0F11-4631-85E8-D594DA94A12C}"/>
              </a:ext>
            </a:extLst>
          </p:cNvPr>
          <p:cNvPicPr>
            <a:picLocks noChangeAspect="1"/>
          </p:cNvPicPr>
          <p:nvPr/>
        </p:nvPicPr>
        <p:blipFill>
          <a:blip r:embed="rId4"/>
          <a:stretch>
            <a:fillRect/>
          </a:stretch>
        </p:blipFill>
        <p:spPr>
          <a:xfrm>
            <a:off x="2912204" y="4991300"/>
            <a:ext cx="5581650" cy="84772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76BAA47-E2A5-467A-ACC8-A01EB6687DAA}"/>
                  </a:ext>
                </a:extLst>
              </p14:cNvPr>
              <p14:cNvContentPartPr/>
              <p14:nvPr/>
            </p14:nvContentPartPr>
            <p14:xfrm>
              <a:off x="2949547" y="3253092"/>
              <a:ext cx="124560" cy="48600"/>
            </p14:xfrm>
          </p:contentPart>
        </mc:Choice>
        <mc:Fallback xmlns="">
          <p:pic>
            <p:nvPicPr>
              <p:cNvPr id="5" name="Ink 4">
                <a:extLst>
                  <a:ext uri="{FF2B5EF4-FFF2-40B4-BE49-F238E27FC236}">
                    <a16:creationId xmlns:a16="http://schemas.microsoft.com/office/drawing/2014/main" id="{476BAA47-E2A5-467A-ACC8-A01EB6687DAA}"/>
                  </a:ext>
                </a:extLst>
              </p:cNvPr>
              <p:cNvPicPr/>
              <p:nvPr/>
            </p:nvPicPr>
            <p:blipFill>
              <a:blip r:embed="rId6"/>
              <a:stretch>
                <a:fillRect/>
              </a:stretch>
            </p:blipFill>
            <p:spPr>
              <a:xfrm>
                <a:off x="2895547" y="3145092"/>
                <a:ext cx="232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FC3006B-2B50-4B34-91CE-F0F4EF72CDF3}"/>
                  </a:ext>
                </a:extLst>
              </p14:cNvPr>
              <p14:cNvContentPartPr/>
              <p14:nvPr/>
            </p14:nvContentPartPr>
            <p14:xfrm>
              <a:off x="5167516" y="2950516"/>
              <a:ext cx="200160" cy="165960"/>
            </p14:xfrm>
          </p:contentPart>
        </mc:Choice>
        <mc:Fallback xmlns="">
          <p:pic>
            <p:nvPicPr>
              <p:cNvPr id="9" name="Ink 8">
                <a:extLst>
                  <a:ext uri="{FF2B5EF4-FFF2-40B4-BE49-F238E27FC236}">
                    <a16:creationId xmlns:a16="http://schemas.microsoft.com/office/drawing/2014/main" id="{4FC3006B-2B50-4B34-91CE-F0F4EF72CDF3}"/>
                  </a:ext>
                </a:extLst>
              </p:cNvPr>
              <p:cNvPicPr/>
              <p:nvPr/>
            </p:nvPicPr>
            <p:blipFill>
              <a:blip r:embed="rId8"/>
              <a:stretch>
                <a:fillRect/>
              </a:stretch>
            </p:blipFill>
            <p:spPr>
              <a:xfrm>
                <a:off x="5149516" y="2932876"/>
                <a:ext cx="235800" cy="201600"/>
              </a:xfrm>
              <a:prstGeom prst="rect">
                <a:avLst/>
              </a:prstGeom>
            </p:spPr>
          </p:pic>
        </mc:Fallback>
      </mc:AlternateContent>
      <p:pic>
        <p:nvPicPr>
          <p:cNvPr id="17" name="Picture 16">
            <a:extLst>
              <a:ext uri="{FF2B5EF4-FFF2-40B4-BE49-F238E27FC236}">
                <a16:creationId xmlns:a16="http://schemas.microsoft.com/office/drawing/2014/main" id="{BB145F17-4744-47E5-BE9B-C47E13F2BC96}"/>
              </a:ext>
            </a:extLst>
          </p:cNvPr>
          <p:cNvPicPr>
            <a:picLocks noChangeAspect="1"/>
          </p:cNvPicPr>
          <p:nvPr/>
        </p:nvPicPr>
        <p:blipFill>
          <a:blip r:embed="rId9"/>
          <a:stretch>
            <a:fillRect/>
          </a:stretch>
        </p:blipFill>
        <p:spPr>
          <a:xfrm>
            <a:off x="2912204" y="3834117"/>
            <a:ext cx="7429500" cy="838200"/>
          </a:xfrm>
          <a:prstGeom prst="rect">
            <a:avLst/>
          </a:prstGeom>
        </p:spPr>
      </p:pic>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1CE8720-1A9B-4F7C-AF46-5EB3397B6FEE}"/>
                  </a:ext>
                </a:extLst>
              </p14:cNvPr>
              <p14:cNvContentPartPr/>
              <p14:nvPr/>
            </p14:nvContentPartPr>
            <p14:xfrm>
              <a:off x="9788116" y="4252811"/>
              <a:ext cx="360" cy="360"/>
            </p14:xfrm>
          </p:contentPart>
        </mc:Choice>
        <mc:Fallback xmlns="">
          <p:pic>
            <p:nvPicPr>
              <p:cNvPr id="18" name="Ink 17">
                <a:extLst>
                  <a:ext uri="{FF2B5EF4-FFF2-40B4-BE49-F238E27FC236}">
                    <a16:creationId xmlns:a16="http://schemas.microsoft.com/office/drawing/2014/main" id="{E1CE8720-1A9B-4F7C-AF46-5EB3397B6FEE}"/>
                  </a:ext>
                </a:extLst>
              </p:cNvPr>
              <p:cNvPicPr/>
              <p:nvPr/>
            </p:nvPicPr>
            <p:blipFill>
              <a:blip r:embed="rId11"/>
              <a:stretch>
                <a:fillRect/>
              </a:stretch>
            </p:blipFill>
            <p:spPr>
              <a:xfrm>
                <a:off x="9734116" y="4145171"/>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569805C9-A25C-4E6F-961F-7F826553E547}"/>
                  </a:ext>
                </a:extLst>
              </p14:cNvPr>
              <p14:cNvContentPartPr/>
              <p14:nvPr/>
            </p14:nvContentPartPr>
            <p14:xfrm>
              <a:off x="9784876" y="4224731"/>
              <a:ext cx="93960" cy="37080"/>
            </p14:xfrm>
          </p:contentPart>
        </mc:Choice>
        <mc:Fallback xmlns="">
          <p:pic>
            <p:nvPicPr>
              <p:cNvPr id="19" name="Ink 18">
                <a:extLst>
                  <a:ext uri="{FF2B5EF4-FFF2-40B4-BE49-F238E27FC236}">
                    <a16:creationId xmlns:a16="http://schemas.microsoft.com/office/drawing/2014/main" id="{569805C9-A25C-4E6F-961F-7F826553E547}"/>
                  </a:ext>
                </a:extLst>
              </p:cNvPr>
              <p:cNvPicPr/>
              <p:nvPr/>
            </p:nvPicPr>
            <p:blipFill>
              <a:blip r:embed="rId13"/>
              <a:stretch>
                <a:fillRect/>
              </a:stretch>
            </p:blipFill>
            <p:spPr>
              <a:xfrm>
                <a:off x="9730876" y="4117091"/>
                <a:ext cx="2016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1B9CA903-9583-41DD-99ED-3A4003012C5E}"/>
                  </a:ext>
                </a:extLst>
              </p14:cNvPr>
              <p14:cNvContentPartPr/>
              <p14:nvPr/>
            </p14:nvContentPartPr>
            <p14:xfrm>
              <a:off x="9906618" y="4160655"/>
              <a:ext cx="74880" cy="156240"/>
            </p14:xfrm>
          </p:contentPart>
        </mc:Choice>
        <mc:Fallback xmlns="">
          <p:pic>
            <p:nvPicPr>
              <p:cNvPr id="22" name="Ink 21">
                <a:extLst>
                  <a:ext uri="{FF2B5EF4-FFF2-40B4-BE49-F238E27FC236}">
                    <a16:creationId xmlns:a16="http://schemas.microsoft.com/office/drawing/2014/main" id="{1B9CA903-9583-41DD-99ED-3A4003012C5E}"/>
                  </a:ext>
                </a:extLst>
              </p:cNvPr>
              <p:cNvPicPr/>
              <p:nvPr/>
            </p:nvPicPr>
            <p:blipFill>
              <a:blip r:embed="rId15"/>
              <a:stretch>
                <a:fillRect/>
              </a:stretch>
            </p:blipFill>
            <p:spPr>
              <a:xfrm>
                <a:off x="9888618" y="4143015"/>
                <a:ext cx="1105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45E06477-0B67-4FD2-9E42-01A780895D2D}"/>
                  </a:ext>
                </a:extLst>
              </p14:cNvPr>
              <p14:cNvContentPartPr/>
              <p14:nvPr/>
            </p14:nvContentPartPr>
            <p14:xfrm>
              <a:off x="6998594" y="5441815"/>
              <a:ext cx="13680" cy="2520"/>
            </p14:xfrm>
          </p:contentPart>
        </mc:Choice>
        <mc:Fallback xmlns="">
          <p:pic>
            <p:nvPicPr>
              <p:cNvPr id="23" name="Ink 22">
                <a:extLst>
                  <a:ext uri="{FF2B5EF4-FFF2-40B4-BE49-F238E27FC236}">
                    <a16:creationId xmlns:a16="http://schemas.microsoft.com/office/drawing/2014/main" id="{45E06477-0B67-4FD2-9E42-01A780895D2D}"/>
                  </a:ext>
                </a:extLst>
              </p:cNvPr>
              <p:cNvPicPr/>
              <p:nvPr/>
            </p:nvPicPr>
            <p:blipFill>
              <a:blip r:embed="rId17"/>
              <a:stretch>
                <a:fillRect/>
              </a:stretch>
            </p:blipFill>
            <p:spPr>
              <a:xfrm>
                <a:off x="6944594" y="5333815"/>
                <a:ext cx="121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CDF5165A-EE03-4F9F-97E0-18B6A6E48231}"/>
                  </a:ext>
                </a:extLst>
              </p14:cNvPr>
              <p14:cNvContentPartPr/>
              <p14:nvPr/>
            </p14:nvContentPartPr>
            <p14:xfrm>
              <a:off x="6999674" y="5497615"/>
              <a:ext cx="22320" cy="22320"/>
            </p14:xfrm>
          </p:contentPart>
        </mc:Choice>
        <mc:Fallback xmlns="">
          <p:pic>
            <p:nvPicPr>
              <p:cNvPr id="24" name="Ink 23">
                <a:extLst>
                  <a:ext uri="{FF2B5EF4-FFF2-40B4-BE49-F238E27FC236}">
                    <a16:creationId xmlns:a16="http://schemas.microsoft.com/office/drawing/2014/main" id="{CDF5165A-EE03-4F9F-97E0-18B6A6E48231}"/>
                  </a:ext>
                </a:extLst>
              </p:cNvPr>
              <p:cNvPicPr/>
              <p:nvPr/>
            </p:nvPicPr>
            <p:blipFill>
              <a:blip r:embed="rId19"/>
              <a:stretch>
                <a:fillRect/>
              </a:stretch>
            </p:blipFill>
            <p:spPr>
              <a:xfrm>
                <a:off x="6981674" y="5479975"/>
                <a:ext cx="57960" cy="57960"/>
              </a:xfrm>
              <a:prstGeom prst="rect">
                <a:avLst/>
              </a:prstGeom>
            </p:spPr>
          </p:pic>
        </mc:Fallback>
      </mc:AlternateContent>
    </p:spTree>
    <p:extLst>
      <p:ext uri="{BB962C8B-B14F-4D97-AF65-F5344CB8AC3E}">
        <p14:creationId xmlns:p14="http://schemas.microsoft.com/office/powerpoint/2010/main" val="652451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600" dirty="0"/>
              <a:t>Into the </a:t>
            </a:r>
            <a:r>
              <a:rPr lang="en-US" sz="6600" dirty="0" err="1"/>
              <a:t>Tidyverse</a:t>
            </a:r>
            <a:br>
              <a:rPr lang="en-US" sz="6600" dirty="0"/>
            </a:br>
            <a:br>
              <a:rPr lang="en-US" sz="6600" dirty="0"/>
            </a:br>
            <a:r>
              <a:rPr lang="en-US" sz="6600" dirty="0"/>
              <a:t>Session 1b </a:t>
            </a:r>
          </a:p>
        </p:txBody>
      </p:sp>
      <p:sp>
        <p:nvSpPr>
          <p:cNvPr id="8" name="Subtitle 2">
            <a:extLst>
              <a:ext uri="{FF2B5EF4-FFF2-40B4-BE49-F238E27FC236}">
                <a16:creationId xmlns:a16="http://schemas.microsoft.com/office/drawing/2014/main" id="{3070C0BD-B772-4CE7-896D-CEA53536E1A7}"/>
              </a:ext>
            </a:extLst>
          </p:cNvPr>
          <p:cNvSpPr txBox="1">
            <a:spLocks/>
          </p:cNvSpPr>
          <p:nvPr/>
        </p:nvSpPr>
        <p:spPr>
          <a:xfrm>
            <a:off x="104976" y="4468336"/>
            <a:ext cx="3994015" cy="2294852"/>
          </a:xfrm>
          <a:prstGeom prst="rect">
            <a:avLst/>
          </a:prstGeom>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en-US" sz="1600"/>
              <a:t>Course adapted from Tim Hargreaves’ </a:t>
            </a:r>
            <a:endParaRPr lang="en-US" sz="1600" dirty="0"/>
          </a:p>
        </p:txBody>
      </p:sp>
    </p:spTree>
    <p:extLst>
      <p:ext uri="{BB962C8B-B14F-4D97-AF65-F5344CB8AC3E}">
        <p14:creationId xmlns:p14="http://schemas.microsoft.com/office/powerpoint/2010/main" val="990340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Handling data frames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7805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99591" y="2573669"/>
            <a:ext cx="9387629" cy="4259628"/>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 entire data frame can be printed to the console simply by typing it's name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first few rows of a data frame can be printed using the </a:t>
            </a:r>
            <a:r>
              <a:rPr lang="en-GB" b="1" dirty="0">
                <a:solidFill>
                  <a:schemeClr val="accent1"/>
                </a:solidFill>
                <a:latin typeface="Courier New" panose="02070309020205020404" pitchFamily="49" charset="0"/>
                <a:cs typeface="Courier New" panose="02070309020205020404" pitchFamily="49" charset="0"/>
              </a:rPr>
              <a:t>head()</a:t>
            </a:r>
            <a:r>
              <a:rPr lang="en-GB" dirty="0">
                <a:solidFill>
                  <a:schemeClr val="bg1"/>
                </a:solidFill>
              </a:rPr>
              <a:t> function</a:t>
            </a:r>
          </a:p>
          <a:p>
            <a:pPr fontAlgn="base">
              <a:lnSpc>
                <a:spcPct val="90000"/>
              </a:lnSpc>
              <a:spcBef>
                <a:spcPct val="20000"/>
              </a:spcBef>
              <a:spcAft>
                <a:spcPts val="600"/>
              </a:spcAft>
              <a:buClr>
                <a:schemeClr val="accent1"/>
              </a:buCl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specific number of rows can be printed by specifying the parameter </a:t>
            </a:r>
            <a:r>
              <a:rPr lang="en-GB" b="1" dirty="0">
                <a:solidFill>
                  <a:schemeClr val="accent1"/>
                </a:solidFill>
                <a:latin typeface="Courier New" panose="02070309020205020404" pitchFamily="49" charset="0"/>
                <a:cs typeface="Courier New" panose="02070309020205020404" pitchFamily="49" charset="0"/>
              </a:rPr>
              <a:t>n</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tail() </a:t>
            </a:r>
            <a:r>
              <a:rPr lang="en-GB" dirty="0">
                <a:solidFill>
                  <a:schemeClr val="bg1"/>
                </a:solidFill>
              </a:rPr>
              <a:t>works the same as </a:t>
            </a:r>
            <a:r>
              <a:rPr lang="en-GB" b="1" dirty="0">
                <a:solidFill>
                  <a:schemeClr val="accent1"/>
                </a:solidFill>
                <a:latin typeface="Courier New" panose="02070309020205020404" pitchFamily="49" charset="0"/>
                <a:cs typeface="Courier New" panose="02070309020205020404" pitchFamily="49" charset="0"/>
              </a:rPr>
              <a:t>head() </a:t>
            </a:r>
            <a:r>
              <a:rPr lang="en-GB" dirty="0">
                <a:solidFill>
                  <a:schemeClr val="bg1"/>
                </a:solidFill>
              </a:rPr>
              <a:t>but gives you the bottom few rows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894EF79-EA4A-42C4-9C3A-B70946F85E21}"/>
              </a:ext>
            </a:extLst>
          </p:cNvPr>
          <p:cNvPicPr>
            <a:picLocks noChangeAspect="1"/>
          </p:cNvPicPr>
          <p:nvPr/>
        </p:nvPicPr>
        <p:blipFill rotWithShape="1">
          <a:blip r:embed="rId3"/>
          <a:srcRect b="2711"/>
          <a:stretch/>
        </p:blipFill>
        <p:spPr>
          <a:xfrm>
            <a:off x="1480028" y="2933076"/>
            <a:ext cx="8848148" cy="637930"/>
          </a:xfrm>
          <a:prstGeom prst="rect">
            <a:avLst/>
          </a:prstGeom>
        </p:spPr>
      </p:pic>
      <p:pic>
        <p:nvPicPr>
          <p:cNvPr id="8" name="Picture 7">
            <a:extLst>
              <a:ext uri="{FF2B5EF4-FFF2-40B4-BE49-F238E27FC236}">
                <a16:creationId xmlns:a16="http://schemas.microsoft.com/office/drawing/2014/main" id="{19370F1A-A4D7-410A-A162-9C42E4118617}"/>
              </a:ext>
            </a:extLst>
          </p:cNvPr>
          <p:cNvPicPr>
            <a:picLocks noChangeAspect="1"/>
          </p:cNvPicPr>
          <p:nvPr/>
        </p:nvPicPr>
        <p:blipFill>
          <a:blip r:embed="rId4"/>
          <a:stretch>
            <a:fillRect/>
          </a:stretch>
        </p:blipFill>
        <p:spPr>
          <a:xfrm>
            <a:off x="1458636" y="4065553"/>
            <a:ext cx="8869540" cy="637930"/>
          </a:xfrm>
          <a:prstGeom prst="rect">
            <a:avLst/>
          </a:prstGeom>
        </p:spPr>
      </p:pic>
      <p:pic>
        <p:nvPicPr>
          <p:cNvPr id="9" name="Picture 8">
            <a:extLst>
              <a:ext uri="{FF2B5EF4-FFF2-40B4-BE49-F238E27FC236}">
                <a16:creationId xmlns:a16="http://schemas.microsoft.com/office/drawing/2014/main" id="{3D1CF729-2B61-43D7-BD3D-2D3F5955B824}"/>
              </a:ext>
            </a:extLst>
          </p:cNvPr>
          <p:cNvPicPr>
            <a:picLocks noChangeAspect="1"/>
          </p:cNvPicPr>
          <p:nvPr/>
        </p:nvPicPr>
        <p:blipFill>
          <a:blip r:embed="rId5"/>
          <a:stretch>
            <a:fillRect/>
          </a:stretch>
        </p:blipFill>
        <p:spPr>
          <a:xfrm>
            <a:off x="1480028" y="5269722"/>
            <a:ext cx="8848148" cy="577555"/>
          </a:xfrm>
          <a:prstGeom prst="rect">
            <a:avLst/>
          </a:prstGeom>
        </p:spPr>
      </p:pic>
    </p:spTree>
    <p:extLst>
      <p:ext uri="{BB962C8B-B14F-4D97-AF65-F5344CB8AC3E}">
        <p14:creationId xmlns:p14="http://schemas.microsoft.com/office/powerpoint/2010/main" val="395779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232631" y="2558567"/>
            <a:ext cx="9035089" cy="3333220"/>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str() </a:t>
            </a:r>
            <a:r>
              <a:rPr lang="en-GB" dirty="0">
                <a:solidFill>
                  <a:schemeClr val="bg1"/>
                </a:solidFill>
              </a:rPr>
              <a:t>function displays the structure of a data frame (column names, data types, etc.)</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summary()</a:t>
            </a:r>
            <a:r>
              <a:rPr lang="en-GB" dirty="0">
                <a:solidFill>
                  <a:schemeClr val="bg1"/>
                </a:solidFill>
              </a:rPr>
              <a:t> function displays a statistical summary of each column of the data frame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738FBFC-F2D6-43C1-AE0E-C6B0C7696CF3}"/>
              </a:ext>
            </a:extLst>
          </p:cNvPr>
          <p:cNvPicPr>
            <a:picLocks noChangeAspect="1"/>
          </p:cNvPicPr>
          <p:nvPr/>
        </p:nvPicPr>
        <p:blipFill>
          <a:blip r:embed="rId3"/>
          <a:stretch>
            <a:fillRect/>
          </a:stretch>
        </p:blipFill>
        <p:spPr>
          <a:xfrm>
            <a:off x="1693212" y="3282573"/>
            <a:ext cx="8574508" cy="614070"/>
          </a:xfrm>
          <a:prstGeom prst="rect">
            <a:avLst/>
          </a:prstGeom>
        </p:spPr>
      </p:pic>
      <p:pic>
        <p:nvPicPr>
          <p:cNvPr id="13" name="Picture 12">
            <a:extLst>
              <a:ext uri="{FF2B5EF4-FFF2-40B4-BE49-F238E27FC236}">
                <a16:creationId xmlns:a16="http://schemas.microsoft.com/office/drawing/2014/main" id="{66974664-057F-4A5A-881F-57F034295916}"/>
              </a:ext>
            </a:extLst>
          </p:cNvPr>
          <p:cNvPicPr>
            <a:picLocks noChangeAspect="1"/>
          </p:cNvPicPr>
          <p:nvPr/>
        </p:nvPicPr>
        <p:blipFill>
          <a:blip r:embed="rId4"/>
          <a:stretch>
            <a:fillRect/>
          </a:stretch>
        </p:blipFill>
        <p:spPr>
          <a:xfrm>
            <a:off x="1693212" y="5277717"/>
            <a:ext cx="8725862" cy="614070"/>
          </a:xfrm>
          <a:prstGeom prst="rect">
            <a:avLst/>
          </a:prstGeom>
        </p:spPr>
      </p:pic>
    </p:spTree>
    <p:extLst>
      <p:ext uri="{BB962C8B-B14F-4D97-AF65-F5344CB8AC3E}">
        <p14:creationId xmlns:p14="http://schemas.microsoft.com/office/powerpoint/2010/main" val="109003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Working your way around data frames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782085" y="2627295"/>
            <a:ext cx="8451196" cy="3130088"/>
          </a:xfrm>
          <a:prstGeom prst="rect">
            <a:avLst/>
          </a:prstGeom>
          <a:noFill/>
        </p:spPr>
        <p:txBody>
          <a:bodyPr wrap="square" rtlCol="0">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 specific column a data frame can be accessed using either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or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accessor</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0" marR="0" lvl="0" indent="0" algn="l" defTabSz="457200" rtl="0" eaLnBrk="1" fontAlgn="base" latinLnBrk="0" hangingPunct="1">
              <a:lnSpc>
                <a:spcPct val="90000"/>
              </a:lnSpc>
              <a:spcBef>
                <a:spcPct val="20000"/>
              </a:spcBef>
              <a:spcAft>
                <a:spcPts val="600"/>
              </a:spcAft>
              <a:buClr>
                <a:srgbClr val="00B0F0"/>
              </a:buClr>
              <a:buSzTx/>
              <a:buFontTx/>
              <a:buNone/>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latter approach is favoured if a column name contains spaces so I would always use SQUARE BRACKETS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09AAB854-0B26-4E6B-B5F0-4FE4E2CC1A42}"/>
              </a:ext>
            </a:extLst>
          </p:cNvPr>
          <p:cNvPicPr>
            <a:picLocks noChangeAspect="1"/>
          </p:cNvPicPr>
          <p:nvPr/>
        </p:nvPicPr>
        <p:blipFill>
          <a:blip r:embed="rId3"/>
          <a:stretch>
            <a:fillRect/>
          </a:stretch>
        </p:blipFill>
        <p:spPr>
          <a:xfrm>
            <a:off x="1958719" y="3429000"/>
            <a:ext cx="8317605" cy="1116649"/>
          </a:xfrm>
          <a:prstGeom prst="rect">
            <a:avLst/>
          </a:prstGeom>
        </p:spPr>
      </p:pic>
    </p:spTree>
    <p:extLst>
      <p:ext uri="{BB962C8B-B14F-4D97-AF65-F5344CB8AC3E}">
        <p14:creationId xmlns:p14="http://schemas.microsoft.com/office/powerpoint/2010/main" val="1236429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696350" y="325268"/>
            <a:ext cx="10571998" cy="970450"/>
          </a:xfrm>
        </p:spPr>
        <p:txBody>
          <a:bodyPr/>
          <a:lstStyle/>
          <a:p>
            <a:pPr fontAlgn="base"/>
            <a:r>
              <a:rPr lang="en-GB" dirty="0"/>
              <a:t>Exercises to try </a:t>
            </a:r>
          </a:p>
        </p:txBody>
      </p:sp>
      <p:sp>
        <p:nvSpPr>
          <p:cNvPr id="6" name="TextBox 5">
            <a:extLst>
              <a:ext uri="{FF2B5EF4-FFF2-40B4-BE49-F238E27FC236}">
                <a16:creationId xmlns:a16="http://schemas.microsoft.com/office/drawing/2014/main" id="{4EB3382E-E080-4A68-8BF1-94FF68BF2DA7}"/>
              </a:ext>
            </a:extLst>
          </p:cNvPr>
          <p:cNvSpPr txBox="1"/>
          <p:nvPr/>
        </p:nvSpPr>
        <p:spPr>
          <a:xfrm>
            <a:off x="1686044" y="2574852"/>
            <a:ext cx="8592610" cy="5521512"/>
          </a:xfrm>
          <a:prstGeom prst="rect">
            <a:avLst/>
          </a:prstGeom>
          <a:noFill/>
        </p:spPr>
        <p:txBody>
          <a:bodyPr wrap="square" rtlCol="0">
            <a:spAutoFit/>
          </a:bodyPr>
          <a:lstStyle/>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Try and select the bottom 7 rows of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mpg</a:t>
            </a: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What are the medians of each of the numeric columns in the mpg dataset.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summary()</a:t>
            </a:r>
            <a:r>
              <a:rPr kumimoji="0" lang="en-GB" sz="1800" b="0" i="0" u="none" strike="noStrike" kern="1200" cap="none" spc="0" normalizeH="0" baseline="0" noProof="0" dirty="0">
                <a:ln>
                  <a:noFill/>
                </a:ln>
                <a:solidFill>
                  <a:srgbClr val="00B0F0"/>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function might help you here </a:t>
            </a: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Access the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cyl</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column of the dataset. Is this variable categorical, discrete, or continuous? Hint use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class(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&lt;code to select column&gt;</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Integer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discrete data </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Character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categorical data </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Float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continuous data (decimals ) </a:t>
            </a: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00B0F0"/>
              </a:buClr>
              <a:buSzTx/>
              <a:buFontTx/>
              <a:buChar char="-"/>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457200" marR="0" lvl="0" indent="-457200" algn="l" defTabSz="457200" rtl="0" eaLnBrk="1" fontAlgn="base" latinLnBrk="0" hangingPunct="1">
              <a:lnSpc>
                <a:spcPct val="90000"/>
              </a:lnSpc>
              <a:spcBef>
                <a:spcPct val="20000"/>
              </a:spcBef>
              <a:spcAft>
                <a:spcPts val="600"/>
              </a:spcAft>
              <a:buClr>
                <a:srgbClr val="00B0F0"/>
              </a:buClr>
              <a:buSzTx/>
              <a:buFontTx/>
              <a:buAutoNum type="arabicParenR"/>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base" latinLnBrk="0" hangingPunct="1">
              <a:lnSpc>
                <a:spcPct val="90000"/>
              </a:lnSpc>
              <a:spcBef>
                <a:spcPct val="20000"/>
              </a:spcBef>
              <a:spcAft>
                <a:spcPts val="600"/>
              </a:spcAft>
              <a:buClr>
                <a:srgbClr val="00B0F0"/>
              </a:buClr>
              <a:buSzTx/>
              <a:buFontTx/>
              <a:buNone/>
              <a:tabLst/>
              <a:defRPr/>
            </a:pP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3247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7EB6-7FF3-4619-ACA4-03EFE89F224F}"/>
              </a:ext>
            </a:extLst>
          </p:cNvPr>
          <p:cNvSpPr>
            <a:spLocks noGrp="1"/>
          </p:cNvSpPr>
          <p:nvPr>
            <p:ph type="title"/>
          </p:nvPr>
        </p:nvSpPr>
        <p:spPr>
          <a:xfrm>
            <a:off x="810000" y="447188"/>
            <a:ext cx="10571998" cy="970450"/>
          </a:xfrm>
        </p:spPr>
        <p:txBody>
          <a:bodyPr/>
          <a:lstStyle/>
          <a:p>
            <a:r>
              <a:rPr lang="en-GB" dirty="0"/>
              <a:t>Solutions </a:t>
            </a:r>
          </a:p>
        </p:txBody>
      </p:sp>
      <p:pic>
        <p:nvPicPr>
          <p:cNvPr id="4" name="Picture 3">
            <a:extLst>
              <a:ext uri="{FF2B5EF4-FFF2-40B4-BE49-F238E27FC236}">
                <a16:creationId xmlns:a16="http://schemas.microsoft.com/office/drawing/2014/main" id="{409980E4-47FA-405F-8591-D9B7C99535DA}"/>
              </a:ext>
            </a:extLst>
          </p:cNvPr>
          <p:cNvPicPr>
            <a:picLocks noChangeAspect="1"/>
          </p:cNvPicPr>
          <p:nvPr/>
        </p:nvPicPr>
        <p:blipFill>
          <a:blip r:embed="rId3"/>
          <a:stretch>
            <a:fillRect/>
          </a:stretch>
        </p:blipFill>
        <p:spPr>
          <a:xfrm>
            <a:off x="6425564" y="2038837"/>
            <a:ext cx="5248275" cy="4371975"/>
          </a:xfrm>
          <a:prstGeom prst="rect">
            <a:avLst/>
          </a:prstGeom>
        </p:spPr>
      </p:pic>
      <p:pic>
        <p:nvPicPr>
          <p:cNvPr id="5" name="Picture 4">
            <a:extLst>
              <a:ext uri="{FF2B5EF4-FFF2-40B4-BE49-F238E27FC236}">
                <a16:creationId xmlns:a16="http://schemas.microsoft.com/office/drawing/2014/main" id="{7B7C49A9-4CC1-4715-85D0-D57B32D559C6}"/>
              </a:ext>
            </a:extLst>
          </p:cNvPr>
          <p:cNvPicPr>
            <a:picLocks noChangeAspect="1"/>
          </p:cNvPicPr>
          <p:nvPr/>
        </p:nvPicPr>
        <p:blipFill rotWithShape="1">
          <a:blip r:embed="rId4"/>
          <a:srcRect b="49608"/>
          <a:stretch/>
        </p:blipFill>
        <p:spPr>
          <a:xfrm>
            <a:off x="2103097" y="3092636"/>
            <a:ext cx="2271483" cy="1132188"/>
          </a:xfrm>
          <a:prstGeom prst="rect">
            <a:avLst/>
          </a:prstGeom>
        </p:spPr>
      </p:pic>
      <p:sp>
        <p:nvSpPr>
          <p:cNvPr id="6" name="TextBox 5">
            <a:extLst>
              <a:ext uri="{FF2B5EF4-FFF2-40B4-BE49-F238E27FC236}">
                <a16:creationId xmlns:a16="http://schemas.microsoft.com/office/drawing/2014/main" id="{E868AA0C-E8A1-49D6-97B3-841959BDA1D2}"/>
              </a:ext>
            </a:extLst>
          </p:cNvPr>
          <p:cNvSpPr txBox="1"/>
          <p:nvPr/>
        </p:nvSpPr>
        <p:spPr>
          <a:xfrm>
            <a:off x="1429237" y="3077910"/>
            <a:ext cx="627961"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1)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2)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3)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00B0F0"/>
                </a:solidFill>
                <a:effectLst/>
                <a:uLnTx/>
                <a:uFillTx/>
                <a:latin typeface="Century Gothic" panose="020B0502020202020204"/>
                <a:ea typeface="+mn-ea"/>
                <a:cs typeface="+mn-cs"/>
              </a:rPr>
              <a:t> </a:t>
            </a:r>
          </a:p>
        </p:txBody>
      </p:sp>
      <p:pic>
        <p:nvPicPr>
          <p:cNvPr id="3" name="Picture 2">
            <a:extLst>
              <a:ext uri="{FF2B5EF4-FFF2-40B4-BE49-F238E27FC236}">
                <a16:creationId xmlns:a16="http://schemas.microsoft.com/office/drawing/2014/main" id="{F50A66F7-556B-41C0-9CD6-C621E0BA6B01}"/>
              </a:ext>
            </a:extLst>
          </p:cNvPr>
          <p:cNvPicPr>
            <a:picLocks noChangeAspect="1"/>
          </p:cNvPicPr>
          <p:nvPr/>
        </p:nvPicPr>
        <p:blipFill>
          <a:blip r:embed="rId5"/>
          <a:stretch>
            <a:fillRect/>
          </a:stretch>
        </p:blipFill>
        <p:spPr>
          <a:xfrm>
            <a:off x="2072498" y="4224824"/>
            <a:ext cx="3327574" cy="639918"/>
          </a:xfrm>
          <a:prstGeom prst="rect">
            <a:avLst/>
          </a:prstGeom>
        </p:spPr>
      </p:pic>
      <p:sp>
        <p:nvSpPr>
          <p:cNvPr id="7" name="Rectangle 6">
            <a:extLst>
              <a:ext uri="{FF2B5EF4-FFF2-40B4-BE49-F238E27FC236}">
                <a16:creationId xmlns:a16="http://schemas.microsoft.com/office/drawing/2014/main" id="{E108C95E-A936-4E08-9407-D8E3B2ED7519}"/>
              </a:ext>
            </a:extLst>
          </p:cNvPr>
          <p:cNvSpPr/>
          <p:nvPr/>
        </p:nvSpPr>
        <p:spPr>
          <a:xfrm>
            <a:off x="2491678" y="4864742"/>
            <a:ext cx="328327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Therefore its discrete data ! </a:t>
            </a: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0471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r>
              <a:rPr lang="en-GB" dirty="0"/>
              <a:t>Teaching style</a:t>
            </a:r>
          </a:p>
        </p:txBody>
      </p:sp>
      <p:sp>
        <p:nvSpPr>
          <p:cNvPr id="6" name="TextBox 5">
            <a:extLst>
              <a:ext uri="{FF2B5EF4-FFF2-40B4-BE49-F238E27FC236}">
                <a16:creationId xmlns:a16="http://schemas.microsoft.com/office/drawing/2014/main" id="{4EB3382E-E080-4A68-8BF1-94FF68BF2DA7}"/>
              </a:ext>
            </a:extLst>
          </p:cNvPr>
          <p:cNvSpPr txBox="1"/>
          <p:nvPr/>
        </p:nvSpPr>
        <p:spPr>
          <a:xfrm>
            <a:off x="1379620" y="3015915"/>
            <a:ext cx="9801727" cy="2554545"/>
          </a:xfrm>
          <a:prstGeom prst="rect">
            <a:avLst/>
          </a:prstGeom>
          <a:noFill/>
        </p:spPr>
        <p:txBody>
          <a:bodyPr wrap="square" rtlCol="0">
            <a:spAutoFit/>
          </a:bodyPr>
          <a:lstStyle/>
          <a:p>
            <a:pPr marL="457200" indent="-457200">
              <a:buFont typeface="Arial" panose="020B0604020202020204" pitchFamily="34" charset="0"/>
              <a:buChar char="•"/>
            </a:pPr>
            <a:r>
              <a:rPr lang="en-GB" sz="2000" dirty="0"/>
              <a:t>Fast and light</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Goal is to show you what is available and where to find resources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We will go through some questions and examples but practice is so important when learning to code </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You can practice with the homework questions available </a:t>
            </a:r>
          </a:p>
        </p:txBody>
      </p:sp>
    </p:spTree>
    <p:extLst>
      <p:ext uri="{BB962C8B-B14F-4D97-AF65-F5344CB8AC3E}">
        <p14:creationId xmlns:p14="http://schemas.microsoft.com/office/powerpoint/2010/main" val="2869013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Adding more features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69299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DC0EA-4DD6-47DF-8C8A-AE87E41C4E33}"/>
              </a:ext>
            </a:extLst>
          </p:cNvPr>
          <p:cNvPicPr>
            <a:picLocks noChangeAspect="1"/>
          </p:cNvPicPr>
          <p:nvPr/>
        </p:nvPicPr>
        <p:blipFill rotWithShape="1">
          <a:blip r:embed="rId3"/>
          <a:srcRect l="-1" t="1084" r="-1" b="3023"/>
          <a:stretch/>
        </p:blipFill>
        <p:spPr>
          <a:xfrm>
            <a:off x="5029201" y="2132223"/>
            <a:ext cx="6636865" cy="4428513"/>
          </a:xfrm>
          <a:prstGeom prst="rect">
            <a:avLst/>
          </a:prstGeom>
        </p:spPr>
      </p:pic>
      <p:sp>
        <p:nvSpPr>
          <p:cNvPr id="2" name="Title 1">
            <a:extLst>
              <a:ext uri="{FF2B5EF4-FFF2-40B4-BE49-F238E27FC236}">
                <a16:creationId xmlns:a16="http://schemas.microsoft.com/office/drawing/2014/main" id="{491F1909-80C9-486C-83E3-07B20918F077}"/>
              </a:ext>
            </a:extLst>
          </p:cNvPr>
          <p:cNvSpPr>
            <a:spLocks noGrp="1"/>
          </p:cNvSpPr>
          <p:nvPr>
            <p:ph type="title"/>
          </p:nvPr>
        </p:nvSpPr>
        <p:spPr/>
        <p:txBody>
          <a:bodyPr/>
          <a:lstStyle/>
          <a:p>
            <a:r>
              <a:rPr lang="en-GB" dirty="0"/>
              <a:t>Back to our first Graph</a:t>
            </a:r>
          </a:p>
        </p:txBody>
      </p:sp>
      <p:sp>
        <p:nvSpPr>
          <p:cNvPr id="4" name="Rectangle 3">
            <a:extLst>
              <a:ext uri="{FF2B5EF4-FFF2-40B4-BE49-F238E27FC236}">
                <a16:creationId xmlns:a16="http://schemas.microsoft.com/office/drawing/2014/main" id="{C67BB9B0-26B0-4E18-B3C4-FA43757D78F3}"/>
              </a:ext>
            </a:extLst>
          </p:cNvPr>
          <p:cNvSpPr/>
          <p:nvPr/>
        </p:nvSpPr>
        <p:spPr>
          <a:xfrm>
            <a:off x="549730" y="3149756"/>
            <a:ext cx="4479471" cy="2102114"/>
          </a:xfrm>
          <a:prstGeom prst="rect">
            <a:avLst/>
          </a:prstGeom>
        </p:spPr>
        <p:txBody>
          <a:bodyPr wrap="square">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Looking at our graph, we appear to have a few outliers amongst the cars with large engines.</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Perhaps introducing another variable into the plot will help us explain this</a:t>
            </a:r>
          </a:p>
        </p:txBody>
      </p:sp>
    </p:spTree>
    <p:extLst>
      <p:ext uri="{BB962C8B-B14F-4D97-AF65-F5344CB8AC3E}">
        <p14:creationId xmlns:p14="http://schemas.microsoft.com/office/powerpoint/2010/main" val="4183431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Explaining Outliers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605335" y="3013611"/>
            <a:ext cx="8551036" cy="2372444"/>
          </a:xfrm>
          <a:prstGeom prst="rect">
            <a:avLst/>
          </a:prstGeom>
          <a:noFill/>
        </p:spPr>
        <p:txBody>
          <a:bodyPr wrap="square" rtlCol="0">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Using our template from before all we have to do is add one more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mapping</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to our list</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Perhaps a sensible suggestion would be to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colour</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the data points by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type of car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(SUV, compact, pick-up, etc.)</a:t>
            </a: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This information is contained in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class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column</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11349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Explaining Outliers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104144" y="3394939"/>
            <a:ext cx="4114274" cy="3450175"/>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To add colour to our plot, we simply add a new mapping to the code we had before</a:t>
            </a:r>
          </a:p>
          <a:p>
            <a:pPr fontAlgn="base">
              <a:lnSpc>
                <a:spcPct val="90000"/>
              </a:lnSpc>
              <a:spcBef>
                <a:spcPct val="20000"/>
              </a:spcBef>
              <a:spcAft>
                <a:spcPts val="600"/>
              </a:spcAft>
              <a:buClr>
                <a:schemeClr val="accent1"/>
              </a:buCl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t>It appears that the anomalous points correspond to 2-seater sports cars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sz="2400" dirty="0">
              <a:solidFill>
                <a:schemeClr val="bg1"/>
              </a:solidFill>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8FCA712-79D1-4E88-8047-0685157E4666}"/>
              </a:ext>
            </a:extLst>
          </p:cNvPr>
          <p:cNvPicPr>
            <a:picLocks noChangeAspect="1"/>
          </p:cNvPicPr>
          <p:nvPr/>
        </p:nvPicPr>
        <p:blipFill>
          <a:blip r:embed="rId3"/>
          <a:stretch>
            <a:fillRect/>
          </a:stretch>
        </p:blipFill>
        <p:spPr>
          <a:xfrm>
            <a:off x="4468629" y="2068040"/>
            <a:ext cx="7553325" cy="695325"/>
          </a:xfrm>
          <a:prstGeom prst="rect">
            <a:avLst/>
          </a:prstGeom>
        </p:spPr>
      </p:pic>
      <p:pic>
        <p:nvPicPr>
          <p:cNvPr id="8" name="Picture 7">
            <a:extLst>
              <a:ext uri="{FF2B5EF4-FFF2-40B4-BE49-F238E27FC236}">
                <a16:creationId xmlns:a16="http://schemas.microsoft.com/office/drawing/2014/main" id="{5C093F48-69AC-42EC-916D-9DB6E7878B89}"/>
              </a:ext>
            </a:extLst>
          </p:cNvPr>
          <p:cNvPicPr>
            <a:picLocks noChangeAspect="1"/>
          </p:cNvPicPr>
          <p:nvPr/>
        </p:nvPicPr>
        <p:blipFill>
          <a:blip r:embed="rId4"/>
          <a:stretch>
            <a:fillRect/>
          </a:stretch>
        </p:blipFill>
        <p:spPr>
          <a:xfrm>
            <a:off x="6075663" y="2793661"/>
            <a:ext cx="6116337" cy="3791118"/>
          </a:xfrm>
          <a:prstGeom prst="rect">
            <a:avLst/>
          </a:prstGeom>
        </p:spPr>
      </p:pic>
    </p:spTree>
    <p:extLst>
      <p:ext uri="{BB962C8B-B14F-4D97-AF65-F5344CB8AC3E}">
        <p14:creationId xmlns:p14="http://schemas.microsoft.com/office/powerpoint/2010/main" val="3300572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More Aesthetics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21494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More Aesthetics </a:t>
            </a:r>
          </a:p>
        </p:txBody>
      </p:sp>
      <p:sp>
        <p:nvSpPr>
          <p:cNvPr id="6" name="TextBox 5">
            <a:extLst>
              <a:ext uri="{FF2B5EF4-FFF2-40B4-BE49-F238E27FC236}">
                <a16:creationId xmlns:a16="http://schemas.microsoft.com/office/drawing/2014/main" id="{4EB3382E-E080-4A68-8BF1-94FF68BF2DA7}"/>
              </a:ext>
            </a:extLst>
          </p:cNvPr>
          <p:cNvSpPr txBox="1"/>
          <p:nvPr/>
        </p:nvSpPr>
        <p:spPr>
          <a:xfrm>
            <a:off x="1553261" y="3091075"/>
            <a:ext cx="9547894" cy="2279470"/>
          </a:xfrm>
          <a:prstGeom prst="rect">
            <a:avLst/>
          </a:prstGeom>
          <a:noFill/>
        </p:spPr>
        <p:txBody>
          <a:bodyPr wrap="square" rtlCol="0">
            <a:spAutoFit/>
          </a:bodyPr>
          <a:lstStyle/>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The point geometry can accept a wide range of aesthetics including:</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size</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 the size of each point</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alpha</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 the transparency of each point</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shape</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 the shape of the plotting character for each point</a:t>
            </a:r>
          </a:p>
          <a:p>
            <a:pPr marL="800100" marR="0" lvl="1" indent="-342900" algn="l" defTabSz="457200" rtl="0" eaLnBrk="1" fontAlgn="base" latinLnBrk="0" hangingPunct="1">
              <a:lnSpc>
                <a:spcPct val="90000"/>
              </a:lnSpc>
              <a:spcBef>
                <a:spcPct val="20000"/>
              </a:spcBef>
              <a:spcAft>
                <a:spcPts val="600"/>
              </a:spcAft>
              <a:buClr>
                <a:srgbClr val="00B0F0"/>
              </a:buClr>
              <a:buSzTx/>
              <a:buFont typeface="Wingdings" panose="05000000000000000000" pitchFamily="2" charset="2"/>
              <a:buChar char="q"/>
              <a:tabLst/>
              <a:defRPr/>
            </a:pPr>
            <a:endPar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00B0F0"/>
              </a:buClr>
              <a:buSzTx/>
              <a:buFont typeface="Arial" panose="020B0604020202020204" pitchFamily="34" charset="0"/>
              <a:buChar char="•"/>
              <a:tabLst/>
              <a:defRPr/>
            </a:pP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Depending on what type of data you are using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continuous</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discrete</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categorical</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etc.) certain </a:t>
            </a:r>
            <a:r>
              <a:rPr kumimoji="0" lang="en-GB" sz="16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mappings</a:t>
            </a:r>
            <a:r>
              <a:rPr kumimoji="0" lang="en-GB" sz="1600" b="0" i="0" u="none" strike="noStrike" kern="1200" cap="none" spc="0" normalizeH="0" baseline="0" noProof="0" dirty="0">
                <a:ln>
                  <a:noFill/>
                </a:ln>
                <a:solidFill>
                  <a:srgbClr val="000000"/>
                </a:solidFill>
                <a:effectLst/>
                <a:uLnTx/>
                <a:uFillTx/>
                <a:latin typeface="Century Gothic" panose="020B0502020202020204"/>
                <a:ea typeface="+mn-ea"/>
                <a:cs typeface="+mn-cs"/>
              </a:rPr>
              <a:t> will be more appropriate</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8650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a:t>Exercises to try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529142" y="2709729"/>
            <a:ext cx="5891536" cy="2483757"/>
          </a:xfrm>
          <a:prstGeom prst="rect">
            <a:avLst/>
          </a:prstGeom>
        </p:spPr>
        <p:txBody>
          <a:bodyPr wrap="square">
            <a:spAutoFit/>
          </a:bodyPr>
          <a:lstStyle/>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Recreate the following graph with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cyl</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on the x axis and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cty</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on the y and colour by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manufacturer</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a:t>
            </a: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lvl="0" indent="-457200" fontAlgn="base">
              <a:lnSpc>
                <a:spcPct val="90000"/>
              </a:lnSpc>
              <a:spcBef>
                <a:spcPct val="20000"/>
              </a:spcBef>
              <a:spcAft>
                <a:spcPts val="600"/>
              </a:spcAft>
              <a:buClr>
                <a:srgbClr val="74A5F4"/>
              </a:buClr>
              <a:buFontTx/>
              <a:buAutoNum type="arabicParenR"/>
              <a:defRPr/>
            </a:pPr>
            <a:r>
              <a:rPr lang="en-GB" dirty="0">
                <a:solidFill>
                  <a:srgbClr val="000000"/>
                </a:solidFill>
                <a:latin typeface="Century Gothic" panose="020B0502020202020204"/>
              </a:rPr>
              <a:t> Execute the following code bellow </a:t>
            </a:r>
            <a:r>
              <a:rPr lang="en-GB" dirty="0">
                <a:solidFill>
                  <a:srgbClr val="000000"/>
                </a:solidFill>
              </a:rPr>
              <a:t>what do you think will happen by putting </a:t>
            </a:r>
            <a:r>
              <a:rPr lang="en-GB" b="1" dirty="0">
                <a:solidFill>
                  <a:srgbClr val="00B0F0"/>
                </a:solidFill>
                <a:latin typeface="Courier New" panose="02070309020205020404" pitchFamily="49" charset="0"/>
                <a:cs typeface="Courier New" panose="02070309020205020404" pitchFamily="49" charset="0"/>
              </a:rPr>
              <a:t>colour = ‘orange’ </a:t>
            </a:r>
            <a:r>
              <a:rPr lang="en-GB" dirty="0">
                <a:solidFill>
                  <a:srgbClr val="000000"/>
                </a:solidFill>
              </a:rPr>
              <a:t>outside of the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a:t>
            </a:r>
            <a:r>
              <a:rPr lang="en-GB" dirty="0">
                <a:solidFill>
                  <a:srgbClr val="000000"/>
                </a:solidFill>
              </a:rPr>
              <a:t> ?</a:t>
            </a:r>
            <a:endPar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cs typeface="Courier New" panose="02070309020205020404" pitchFamily="49" charset="0"/>
            </a:endParaRPr>
          </a:p>
          <a:p>
            <a:pPr marL="0" marR="0" lvl="0" indent="0" algn="l" defTabSz="457200" rtl="0" eaLnBrk="1" fontAlgn="base" latinLnBrk="0" hangingPunct="1">
              <a:lnSpc>
                <a:spcPct val="90000"/>
              </a:lnSpc>
              <a:spcBef>
                <a:spcPct val="20000"/>
              </a:spcBef>
              <a:spcAft>
                <a:spcPts val="600"/>
              </a:spcAft>
              <a:buClr>
                <a:srgbClr val="74A5F4"/>
              </a:buClr>
              <a:buSzTx/>
              <a:buFontTx/>
              <a:buNone/>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EC36BDD6-22C6-406D-B496-B39D6AD759ED}"/>
              </a:ext>
            </a:extLst>
          </p:cNvPr>
          <p:cNvPicPr>
            <a:picLocks noChangeAspect="1"/>
          </p:cNvPicPr>
          <p:nvPr/>
        </p:nvPicPr>
        <p:blipFill>
          <a:blip r:embed="rId2"/>
          <a:stretch>
            <a:fillRect/>
          </a:stretch>
        </p:blipFill>
        <p:spPr>
          <a:xfrm>
            <a:off x="6605233" y="2709729"/>
            <a:ext cx="5447619" cy="3517460"/>
          </a:xfrm>
          <a:prstGeom prst="rect">
            <a:avLst/>
          </a:prstGeom>
        </p:spPr>
      </p:pic>
      <p:sp>
        <p:nvSpPr>
          <p:cNvPr id="10" name="Rectangle: Rounded Corners 9">
            <a:extLst>
              <a:ext uri="{FF2B5EF4-FFF2-40B4-BE49-F238E27FC236}">
                <a16:creationId xmlns:a16="http://schemas.microsoft.com/office/drawing/2014/main" id="{03179CCA-3F43-445D-B1B1-CBE8449C518A}"/>
              </a:ext>
            </a:extLst>
          </p:cNvPr>
          <p:cNvSpPr/>
          <p:nvPr/>
        </p:nvSpPr>
        <p:spPr>
          <a:xfrm>
            <a:off x="810001" y="5267514"/>
            <a:ext cx="5891536" cy="1321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entury Gothic" panose="020B0502020202020204"/>
              <a:ea typeface="+mn-ea"/>
              <a:cs typeface="+mn-cs"/>
            </a:endParaRPr>
          </a:p>
        </p:txBody>
      </p:sp>
      <p:sp>
        <p:nvSpPr>
          <p:cNvPr id="11" name="TextBox 10">
            <a:extLst>
              <a:ext uri="{FF2B5EF4-FFF2-40B4-BE49-F238E27FC236}">
                <a16:creationId xmlns:a16="http://schemas.microsoft.com/office/drawing/2014/main" id="{F382E3BE-F238-438A-BB03-4130E5BB5362}"/>
              </a:ext>
            </a:extLst>
          </p:cNvPr>
          <p:cNvSpPr txBox="1"/>
          <p:nvPr/>
        </p:nvSpPr>
        <p:spPr>
          <a:xfrm>
            <a:off x="1253918" y="5210483"/>
            <a:ext cx="488497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endParaRPr>
          </a:p>
          <a:p>
            <a:pPr lvl="0"/>
            <a:r>
              <a:rPr lang="en-GB" dirty="0" err="1">
                <a:solidFill>
                  <a:srgbClr val="FFFFFF"/>
                </a:solidFill>
                <a:latin typeface="Courier New" panose="02070309020205020404" pitchFamily="49" charset="0"/>
                <a:cs typeface="Courier New" panose="02070309020205020404" pitchFamily="49" charset="0"/>
              </a:rPr>
              <a:t>ggplot</a:t>
            </a:r>
            <a:r>
              <a:rPr lang="en-GB" dirty="0">
                <a:solidFill>
                  <a:srgbClr val="FFFFFF"/>
                </a:solidFill>
                <a:latin typeface="Courier New" panose="02070309020205020404" pitchFamily="49" charset="0"/>
                <a:cs typeface="Courier New" panose="02070309020205020404" pitchFamily="49" charset="0"/>
              </a:rPr>
              <a:t>(data= mpg) + </a:t>
            </a:r>
          </a:p>
          <a:p>
            <a:pPr lvl="0"/>
            <a:r>
              <a:rPr lang="en-GB" dirty="0">
                <a:solidFill>
                  <a:srgbClr val="FFFFFF"/>
                </a:solidFill>
                <a:latin typeface="Courier New" panose="02070309020205020404" pitchFamily="49" charset="0"/>
                <a:cs typeface="Courier New" panose="02070309020205020404" pitchFamily="49" charset="0"/>
              </a:rPr>
              <a:t>  </a:t>
            </a:r>
            <a:r>
              <a:rPr lang="en-GB" dirty="0" err="1">
                <a:solidFill>
                  <a:srgbClr val="FFFFFF"/>
                </a:solidFill>
                <a:latin typeface="Courier New" panose="02070309020205020404" pitchFamily="49" charset="0"/>
                <a:cs typeface="Courier New" panose="02070309020205020404" pitchFamily="49" charset="0"/>
              </a:rPr>
              <a:t>geom_point</a:t>
            </a:r>
            <a:r>
              <a:rPr lang="en-GB" dirty="0">
                <a:solidFill>
                  <a:srgbClr val="FFFFFF"/>
                </a:solidFill>
                <a:latin typeface="Courier New" panose="02070309020205020404" pitchFamily="49" charset="0"/>
                <a:cs typeface="Courier New" panose="02070309020205020404" pitchFamily="49" charset="0"/>
              </a:rPr>
              <a:t>(mapping = </a:t>
            </a:r>
            <a:r>
              <a:rPr lang="en-GB" dirty="0" err="1">
                <a:solidFill>
                  <a:srgbClr val="FFFFFF"/>
                </a:solidFill>
                <a:latin typeface="Courier New" panose="02070309020205020404" pitchFamily="49" charset="0"/>
                <a:cs typeface="Courier New" panose="02070309020205020404" pitchFamily="49" charset="0"/>
              </a:rPr>
              <a:t>aes</a:t>
            </a:r>
            <a:r>
              <a:rPr lang="en-GB" dirty="0">
                <a:solidFill>
                  <a:srgbClr val="FFFFFF"/>
                </a:solidFill>
                <a:latin typeface="Courier New" panose="02070309020205020404" pitchFamily="49" charset="0"/>
                <a:cs typeface="Courier New" panose="02070309020205020404" pitchFamily="49" charset="0"/>
              </a:rPr>
              <a:t>(x = </a:t>
            </a:r>
            <a:r>
              <a:rPr lang="en-GB" dirty="0" err="1">
                <a:solidFill>
                  <a:srgbClr val="FFFFFF"/>
                </a:solidFill>
                <a:latin typeface="Courier New" panose="02070309020205020404" pitchFamily="49" charset="0"/>
                <a:cs typeface="Courier New" panose="02070309020205020404" pitchFamily="49" charset="0"/>
              </a:rPr>
              <a:t>cyl</a:t>
            </a:r>
            <a:r>
              <a:rPr lang="en-GB" dirty="0">
                <a:solidFill>
                  <a:srgbClr val="FFFFFF"/>
                </a:solidFill>
                <a:latin typeface="Courier New" panose="02070309020205020404" pitchFamily="49" charset="0"/>
                <a:cs typeface="Courier New" panose="02070309020205020404" pitchFamily="49" charset="0"/>
              </a:rPr>
              <a:t>, y = </a:t>
            </a:r>
            <a:r>
              <a:rPr lang="en-GB" dirty="0" err="1">
                <a:solidFill>
                  <a:srgbClr val="FFFFFF"/>
                </a:solidFill>
                <a:latin typeface="Courier New" panose="02070309020205020404" pitchFamily="49" charset="0"/>
                <a:cs typeface="Courier New" panose="02070309020205020404" pitchFamily="49" charset="0"/>
              </a:rPr>
              <a:t>cty</a:t>
            </a:r>
            <a:r>
              <a:rPr lang="en-GB" dirty="0">
                <a:solidFill>
                  <a:srgbClr val="FFFFFF"/>
                </a:solidFill>
                <a:latin typeface="Courier New" panose="02070309020205020404" pitchFamily="49" charset="0"/>
                <a:cs typeface="Courier New" panose="02070309020205020404" pitchFamily="49" charset="0"/>
              </a:rPr>
              <a:t>), colour = 'orange') </a:t>
            </a:r>
            <a:endParaRPr kumimoji="0" lang="en-GB" sz="1800" b="0" i="0" u="none" strike="noStrike" kern="1200" cap="none" spc="0" normalizeH="0" baseline="0" noProof="0" dirty="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38972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a:lstStyle/>
          <a:p>
            <a:pPr fontAlgn="base"/>
            <a:r>
              <a:rPr lang="en-GB"/>
              <a:t>Answers: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TextBox 7">
            <a:extLst>
              <a:ext uri="{FF2B5EF4-FFF2-40B4-BE49-F238E27FC236}">
                <a16:creationId xmlns:a16="http://schemas.microsoft.com/office/drawing/2014/main" id="{7643CE91-8C7A-47F8-A8CB-8935891FE807}"/>
              </a:ext>
            </a:extLst>
          </p:cNvPr>
          <p:cNvSpPr txBox="1"/>
          <p:nvPr/>
        </p:nvSpPr>
        <p:spPr>
          <a:xfrm>
            <a:off x="1150665" y="2454342"/>
            <a:ext cx="58893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B0F0"/>
                </a:solidFill>
                <a:effectLst/>
                <a:uLnTx/>
                <a:uFillTx/>
                <a:latin typeface="Century Gothic" panose="020B0502020202020204"/>
                <a:ea typeface="+mn-ea"/>
                <a:cs typeface="+mn-cs"/>
              </a:rPr>
              <a:t>1) </a:t>
            </a:r>
          </a:p>
        </p:txBody>
      </p:sp>
      <p:sp>
        <p:nvSpPr>
          <p:cNvPr id="7" name="Rectangle 6">
            <a:extLst>
              <a:ext uri="{FF2B5EF4-FFF2-40B4-BE49-F238E27FC236}">
                <a16:creationId xmlns:a16="http://schemas.microsoft.com/office/drawing/2014/main" id="{CE32BBEE-C576-4BC9-A7DF-FFDC7CD754DF}"/>
              </a:ext>
            </a:extLst>
          </p:cNvPr>
          <p:cNvSpPr/>
          <p:nvPr/>
        </p:nvSpPr>
        <p:spPr>
          <a:xfrm>
            <a:off x="810000" y="3187462"/>
            <a:ext cx="10805160" cy="432298"/>
          </a:xfrm>
          <a:prstGeom prst="rect">
            <a:avLst/>
          </a:prstGeom>
        </p:spPr>
        <p:txBody>
          <a:bodyPr wrap="square">
            <a:spAutoFit/>
          </a:bodyPr>
          <a:lstStyle/>
          <a:p>
            <a:pPr lvl="0" fontAlgn="base">
              <a:lnSpc>
                <a:spcPct val="90000"/>
              </a:lnSpc>
              <a:spcBef>
                <a:spcPct val="20000"/>
              </a:spcBef>
              <a:spcAft>
                <a:spcPts val="600"/>
              </a:spcAft>
              <a:buClr>
                <a:srgbClr val="74A5F4"/>
              </a:buClr>
            </a:pPr>
            <a:endParaRPr lang="en-GB" sz="2400" b="1" dirty="0">
              <a:solidFill>
                <a:srgbClr val="74A5F4">
                  <a:lumMod val="75000"/>
                </a:srgbClr>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8B241565-A3DB-4088-BAA2-AC6BCBC09935}"/>
              </a:ext>
            </a:extLst>
          </p:cNvPr>
          <p:cNvSpPr/>
          <p:nvPr/>
        </p:nvSpPr>
        <p:spPr>
          <a:xfrm>
            <a:off x="1739601" y="3882624"/>
            <a:ext cx="3386109" cy="1338828"/>
          </a:xfrm>
          <a:prstGeom prst="rect">
            <a:avLst/>
          </a:prstGeom>
        </p:spPr>
        <p:txBody>
          <a:bodyPr wrap="square">
            <a:spAutoFit/>
          </a:bodyPr>
          <a:lstStyle/>
          <a:p>
            <a:pPr lvl="0" fontAlgn="base">
              <a:lnSpc>
                <a:spcPct val="90000"/>
              </a:lnSpc>
              <a:spcBef>
                <a:spcPct val="20000"/>
              </a:spcBef>
              <a:spcAft>
                <a:spcPts val="600"/>
              </a:spcAft>
              <a:buClr>
                <a:srgbClr val="74A5F4"/>
              </a:buClr>
            </a:pPr>
            <a:r>
              <a:rPr lang="en-GB" dirty="0">
                <a:solidFill>
                  <a:srgbClr val="000000"/>
                </a:solidFill>
                <a:cs typeface="Courier New" panose="02070309020205020404" pitchFamily="49" charset="0"/>
              </a:rPr>
              <a:t>By mapping outside of the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a:t>
            </a:r>
            <a:r>
              <a:rPr lang="en-GB" dirty="0">
                <a:solidFill>
                  <a:srgbClr val="000000"/>
                </a:solidFill>
                <a:cs typeface="Courier New" panose="02070309020205020404" pitchFamily="49" charset="0"/>
              </a:rPr>
              <a:t> function , it will manually set all points to orange giving us control over our visualisations </a:t>
            </a:r>
            <a:endParaRPr lang="en-GB" dirty="0">
              <a:solidFill>
                <a:srgbClr val="74A5F4">
                  <a:lumMod val="75000"/>
                </a:srgbClr>
              </a:solidFill>
              <a:cs typeface="Courier New" panose="02070309020205020404" pitchFamily="49" charset="0"/>
            </a:endParaRPr>
          </a:p>
        </p:txBody>
      </p:sp>
      <p:sp>
        <p:nvSpPr>
          <p:cNvPr id="11" name="Rectangle 10">
            <a:extLst>
              <a:ext uri="{FF2B5EF4-FFF2-40B4-BE49-F238E27FC236}">
                <a16:creationId xmlns:a16="http://schemas.microsoft.com/office/drawing/2014/main" id="{02800D08-2BE4-429D-AAE4-8E5E0F8F6AFB}"/>
              </a:ext>
            </a:extLst>
          </p:cNvPr>
          <p:cNvSpPr/>
          <p:nvPr/>
        </p:nvSpPr>
        <p:spPr>
          <a:xfrm>
            <a:off x="1178229" y="4024568"/>
            <a:ext cx="561372" cy="461665"/>
          </a:xfrm>
          <a:prstGeom prst="rect">
            <a:avLst/>
          </a:prstGeom>
        </p:spPr>
        <p:txBody>
          <a:bodyPr wrap="none">
            <a:spAutoFit/>
          </a:bodyPr>
          <a:lstStyle/>
          <a:p>
            <a:pPr lvl="0"/>
            <a:r>
              <a:rPr lang="en-GB" sz="2400" b="1" dirty="0">
                <a:solidFill>
                  <a:srgbClr val="00B0F0"/>
                </a:solidFill>
              </a:rPr>
              <a:t>2) </a:t>
            </a:r>
          </a:p>
        </p:txBody>
      </p:sp>
      <p:pic>
        <p:nvPicPr>
          <p:cNvPr id="4" name="Picture 3">
            <a:extLst>
              <a:ext uri="{FF2B5EF4-FFF2-40B4-BE49-F238E27FC236}">
                <a16:creationId xmlns:a16="http://schemas.microsoft.com/office/drawing/2014/main" id="{7D058594-EA9B-46AF-B329-9DEEFD61E777}"/>
              </a:ext>
            </a:extLst>
          </p:cNvPr>
          <p:cNvPicPr>
            <a:picLocks noChangeAspect="1"/>
          </p:cNvPicPr>
          <p:nvPr/>
        </p:nvPicPr>
        <p:blipFill>
          <a:blip r:embed="rId2"/>
          <a:stretch>
            <a:fillRect/>
          </a:stretch>
        </p:blipFill>
        <p:spPr>
          <a:xfrm>
            <a:off x="1739601" y="2454342"/>
            <a:ext cx="7915275" cy="657225"/>
          </a:xfrm>
          <a:prstGeom prst="rect">
            <a:avLst/>
          </a:prstGeom>
        </p:spPr>
      </p:pic>
      <p:pic>
        <p:nvPicPr>
          <p:cNvPr id="13" name="Picture 12">
            <a:extLst>
              <a:ext uri="{FF2B5EF4-FFF2-40B4-BE49-F238E27FC236}">
                <a16:creationId xmlns:a16="http://schemas.microsoft.com/office/drawing/2014/main" id="{FBB8D18A-C5B8-4E76-B188-DF0D7171987E}"/>
              </a:ext>
            </a:extLst>
          </p:cNvPr>
          <p:cNvPicPr>
            <a:picLocks noChangeAspect="1"/>
          </p:cNvPicPr>
          <p:nvPr/>
        </p:nvPicPr>
        <p:blipFill>
          <a:blip r:embed="rId3"/>
          <a:stretch>
            <a:fillRect/>
          </a:stretch>
        </p:blipFill>
        <p:spPr>
          <a:xfrm>
            <a:off x="5566152" y="3187462"/>
            <a:ext cx="5447619" cy="3517460"/>
          </a:xfrm>
          <a:prstGeom prst="rect">
            <a:avLst/>
          </a:prstGeom>
        </p:spPr>
      </p:pic>
    </p:spTree>
    <p:extLst>
      <p:ext uri="{BB962C8B-B14F-4D97-AF65-F5344CB8AC3E}">
        <p14:creationId xmlns:p14="http://schemas.microsoft.com/office/powerpoint/2010/main" val="3668183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677654" y="648891"/>
            <a:ext cx="10571998" cy="970450"/>
          </a:xfrm>
        </p:spPr>
        <p:txBody>
          <a:bodyPr/>
          <a:lstStyle/>
          <a:p>
            <a:pPr fontAlgn="base"/>
            <a:r>
              <a:rPr lang="en-GB" dirty="0"/>
              <a:t>Variables to choose when manually setting Aesthetics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1032310" y="2671413"/>
            <a:ext cx="6270008" cy="3135730"/>
          </a:xfrm>
          <a:prstGeom prst="rect">
            <a:avLst/>
          </a:prstGeom>
        </p:spPr>
        <p:txBody>
          <a:bodyPr wrap="square">
            <a:spAutoFit/>
          </a:bodyPr>
          <a:lstStyle/>
          <a:p>
            <a:pPr marL="457200" marR="0" lvl="0" indent="-4572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name of a colour should be a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character string</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or a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colour code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(e.g.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'#467A9F’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t>
            </a: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size</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of a point should be a number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in mm</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a:t>
            </a:r>
          </a:p>
          <a:p>
            <a:pPr marL="457200" marR="0" lvl="0" indent="-4572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marR="0" lvl="0" indent="-4572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shape</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of a point should be an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integer</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chosen from the figure across</a:t>
            </a:r>
            <a:endParaRPr kumimoji="0" lang="en-GB" sz="1800" b="1" i="0" u="none" strike="noStrike" kern="1200" cap="none" spc="0" normalizeH="0" baseline="0" noProof="0" dirty="0">
              <a:ln>
                <a:noFill/>
              </a:ln>
              <a:solidFill>
                <a:srgbClr val="74A5F4">
                  <a:lumMod val="75000"/>
                </a:srgbClr>
              </a:solidFill>
              <a:effectLst/>
              <a:uLnTx/>
              <a:uFillTx/>
              <a:latin typeface="Courier New" panose="02070309020205020404" pitchFamily="49" charset="0"/>
              <a:ea typeface="+mn-ea"/>
              <a:cs typeface="Courier New" panose="02070309020205020404" pitchFamily="49" charset="0"/>
            </a:endParaRPr>
          </a:p>
        </p:txBody>
      </p:sp>
      <p:pic>
        <p:nvPicPr>
          <p:cNvPr id="39940" name="Picture 4" descr="ggplot2 point shapes - Easy Guides - Wiki - STHDA">
            <a:extLst>
              <a:ext uri="{FF2B5EF4-FFF2-40B4-BE49-F238E27FC236}">
                <a16:creationId xmlns:a16="http://schemas.microsoft.com/office/drawing/2014/main" id="{2871C473-71BA-4B16-BF04-413D4F09D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196" y="2301119"/>
            <a:ext cx="3876318" cy="38763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9E2570-2163-4C4E-9B57-9411B44CA4F5}"/>
              </a:ext>
            </a:extLst>
          </p:cNvPr>
          <p:cNvPicPr>
            <a:picLocks noChangeAspect="1"/>
          </p:cNvPicPr>
          <p:nvPr/>
        </p:nvPicPr>
        <p:blipFill>
          <a:blip r:embed="rId4"/>
          <a:stretch>
            <a:fillRect/>
          </a:stretch>
        </p:blipFill>
        <p:spPr>
          <a:xfrm>
            <a:off x="3042237" y="4685859"/>
            <a:ext cx="1162050" cy="390525"/>
          </a:xfrm>
          <a:prstGeom prst="rect">
            <a:avLst/>
          </a:prstGeom>
        </p:spPr>
      </p:pic>
      <p:pic>
        <p:nvPicPr>
          <p:cNvPr id="7" name="Picture 6">
            <a:extLst>
              <a:ext uri="{FF2B5EF4-FFF2-40B4-BE49-F238E27FC236}">
                <a16:creationId xmlns:a16="http://schemas.microsoft.com/office/drawing/2014/main" id="{E5109D58-78FB-4C5F-8C30-96798AEE53E7}"/>
              </a:ext>
            </a:extLst>
          </p:cNvPr>
          <p:cNvPicPr>
            <a:picLocks noChangeAspect="1"/>
          </p:cNvPicPr>
          <p:nvPr/>
        </p:nvPicPr>
        <p:blipFill>
          <a:blip r:embed="rId5"/>
          <a:stretch>
            <a:fillRect/>
          </a:stretch>
        </p:blipFill>
        <p:spPr>
          <a:xfrm>
            <a:off x="3042237" y="5948348"/>
            <a:ext cx="1228725" cy="323850"/>
          </a:xfrm>
          <a:prstGeom prst="rect">
            <a:avLst/>
          </a:prstGeom>
        </p:spPr>
      </p:pic>
      <p:pic>
        <p:nvPicPr>
          <p:cNvPr id="8" name="Picture 7">
            <a:extLst>
              <a:ext uri="{FF2B5EF4-FFF2-40B4-BE49-F238E27FC236}">
                <a16:creationId xmlns:a16="http://schemas.microsoft.com/office/drawing/2014/main" id="{1F0E1CF4-92CF-4DFB-A5EF-55ACDF2FB9A7}"/>
              </a:ext>
            </a:extLst>
          </p:cNvPr>
          <p:cNvPicPr>
            <a:picLocks noChangeAspect="1"/>
          </p:cNvPicPr>
          <p:nvPr/>
        </p:nvPicPr>
        <p:blipFill>
          <a:blip r:embed="rId6"/>
          <a:stretch>
            <a:fillRect/>
          </a:stretch>
        </p:blipFill>
        <p:spPr>
          <a:xfrm>
            <a:off x="2614739" y="3429000"/>
            <a:ext cx="1943100" cy="400050"/>
          </a:xfrm>
          <a:prstGeom prst="rect">
            <a:avLst/>
          </a:prstGeom>
        </p:spPr>
      </p:pic>
    </p:spTree>
    <p:extLst>
      <p:ext uri="{BB962C8B-B14F-4D97-AF65-F5344CB8AC3E}">
        <p14:creationId xmlns:p14="http://schemas.microsoft.com/office/powerpoint/2010/main" val="4266337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975155" y="3882307"/>
            <a:ext cx="5341423" cy="845873"/>
          </a:xfrm>
          <a:prstGeom prst="rect">
            <a:avLst/>
          </a:prstGeom>
        </p:spPr>
        <p:txBody>
          <a:bodyPr wrap="square">
            <a:spAutoFit/>
          </a:bodyPr>
          <a:lstStyle/>
          <a:p>
            <a:pPr marL="342900" marR="0" lvl="0" indent="-342900" algn="l" defTabSz="457200" rtl="0" eaLnBrk="1" fontAlgn="base" latinLnBrk="0" hangingPunct="1">
              <a:lnSpc>
                <a:spcPct val="90000"/>
              </a:lnSpc>
              <a:spcBef>
                <a:spcPct val="20000"/>
              </a:spcBef>
              <a:spcAft>
                <a:spcPts val="600"/>
              </a:spcAft>
              <a:buClr>
                <a:srgbClr val="74A5F4"/>
              </a:buClr>
              <a:buSzTx/>
              <a:buFont typeface="+mj-lt"/>
              <a:buAutoNum type="arabicPeriod"/>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Remake the scatter plot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displ</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vs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hwy</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plot using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mpg</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data set but make all of the points hollow diamonds using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cs typeface="Courier New" panose="02070309020205020404" pitchFamily="49" charset="0"/>
              </a:rPr>
              <a:t>shape = 5</a:t>
            </a:r>
          </a:p>
        </p:txBody>
      </p:sp>
      <p:pic>
        <p:nvPicPr>
          <p:cNvPr id="8" name="Picture 7">
            <a:extLst>
              <a:ext uri="{FF2B5EF4-FFF2-40B4-BE49-F238E27FC236}">
                <a16:creationId xmlns:a16="http://schemas.microsoft.com/office/drawing/2014/main" id="{2EDF1453-7999-4834-A98A-9B69E94D0E20}"/>
              </a:ext>
            </a:extLst>
          </p:cNvPr>
          <p:cNvPicPr>
            <a:picLocks noChangeAspect="1"/>
          </p:cNvPicPr>
          <p:nvPr/>
        </p:nvPicPr>
        <p:blipFill>
          <a:blip r:embed="rId2"/>
          <a:stretch>
            <a:fillRect/>
          </a:stretch>
        </p:blipFill>
        <p:spPr>
          <a:xfrm>
            <a:off x="7117072" y="2617641"/>
            <a:ext cx="3877392" cy="3877392"/>
          </a:xfrm>
          <a:prstGeom prst="rect">
            <a:avLst/>
          </a:prstGeom>
        </p:spPr>
      </p:pic>
      <p:sp>
        <p:nvSpPr>
          <p:cNvPr id="10" name="Rectangle 9">
            <a:extLst>
              <a:ext uri="{FF2B5EF4-FFF2-40B4-BE49-F238E27FC236}">
                <a16:creationId xmlns:a16="http://schemas.microsoft.com/office/drawing/2014/main" id="{F30243BB-6943-44B7-816C-0FED2BF19F72}"/>
              </a:ext>
            </a:extLst>
          </p:cNvPr>
          <p:cNvSpPr/>
          <p:nvPr/>
        </p:nvSpPr>
        <p:spPr>
          <a:xfrm>
            <a:off x="6936598" y="3477126"/>
            <a:ext cx="625642" cy="649705"/>
          </a:xfrm>
          <a:prstGeom prst="rect">
            <a:avLst/>
          </a:prstGeom>
          <a:noFill/>
          <a:ln w="76200" cap="rnd" cmpd="sng" algn="ctr">
            <a:solidFill>
              <a:srgbClr val="C4D600"/>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26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Why use R/the </a:t>
            </a:r>
            <a:r>
              <a:rPr lang="en-GB" dirty="0" err="1"/>
              <a:t>tidyverse</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459831" y="2919662"/>
            <a:ext cx="9801727" cy="3323987"/>
          </a:xfrm>
          <a:prstGeom prst="rect">
            <a:avLst/>
          </a:prstGeom>
          <a:noFill/>
        </p:spPr>
        <p:txBody>
          <a:bodyPr wrap="square" rtlCol="0">
            <a:spAutoFit/>
          </a:bodyPr>
          <a:lstStyle/>
          <a:p>
            <a:pPr marL="285750" indent="-285750" fontAlgn="base">
              <a:buFont typeface="Arial" panose="020B0604020202020204" pitchFamily="34" charset="0"/>
              <a:buChar char="•"/>
            </a:pPr>
            <a:r>
              <a:rPr lang="en-GB" sz="2000" dirty="0"/>
              <a:t>Far more powerful and expandable than Excel or Tableau</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Open-source and free to use (unlike SAS or SPSS)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A large and beginner-friendly community</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A lot more intuitive than more conventional programming languages (Python, Julia, JavaScript, etc.)</a:t>
            </a:r>
          </a:p>
          <a:p>
            <a:br>
              <a:rPr lang="en-GB" dirty="0"/>
            </a:br>
            <a:endParaRPr lang="en-GB" sz="3200" dirty="0"/>
          </a:p>
        </p:txBody>
      </p:sp>
    </p:spTree>
    <p:extLst>
      <p:ext uri="{BB962C8B-B14F-4D97-AF65-F5344CB8AC3E}">
        <p14:creationId xmlns:p14="http://schemas.microsoft.com/office/powerpoint/2010/main" val="1727849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vert="horz" lIns="91440" tIns="45720" rIns="91440" bIns="45720" rtlCol="0" anchor="b">
            <a:normAutofit/>
          </a:bodyPr>
          <a:lstStyle/>
          <a:p>
            <a:pPr fontAlgn="base"/>
            <a:r>
              <a:rPr lang="en-US"/>
              <a:t>Answers: </a:t>
            </a:r>
          </a:p>
        </p:txBody>
      </p:sp>
      <p:sp>
        <p:nvSpPr>
          <p:cNvPr id="7" name="Rectangle 6">
            <a:extLst>
              <a:ext uri="{FF2B5EF4-FFF2-40B4-BE49-F238E27FC236}">
                <a16:creationId xmlns:a16="http://schemas.microsoft.com/office/drawing/2014/main" id="{51F4DAB3-E7F6-458F-95B7-869ACDFD4BEB}"/>
              </a:ext>
            </a:extLst>
          </p:cNvPr>
          <p:cNvSpPr/>
          <p:nvPr/>
        </p:nvSpPr>
        <p:spPr>
          <a:xfrm>
            <a:off x="818713" y="2413000"/>
            <a:ext cx="3835583" cy="3632200"/>
          </a:xfrm>
          <a:prstGeom prst="rect">
            <a:avLst/>
          </a:prstGeom>
        </p:spPr>
        <p:txBody>
          <a:bodyPr vert="horz" lIns="91440" tIns="45720" rIns="91440" bIns="45720" rtlCol="0" anchor="ctr">
            <a:normAutofit/>
          </a:bodyPr>
          <a:lstStyle/>
          <a:p>
            <a:pPr marL="0" marR="0" lvl="0" indent="0" algn="l" defTabSz="457200" rtl="0" eaLnBrk="1" fontAlgn="base" latinLnBrk="0" hangingPunct="1">
              <a:lnSpc>
                <a:spcPct val="100000"/>
              </a:lnSpc>
              <a:spcBef>
                <a:spcPct val="20000"/>
              </a:spcBef>
              <a:spcAft>
                <a:spcPts val="600"/>
              </a:spcAft>
              <a:buClr>
                <a:srgbClr val="00B0F0"/>
              </a:buClr>
              <a:buSzTx/>
              <a:buFont typeface="Wingdings 2" charset="2"/>
              <a:buChar char=""/>
              <a:tabLst/>
              <a:defRPr/>
            </a:pPr>
            <a:endParaRPr kumimoji="0" lang="en-US" sz="16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027A5A34-415D-4F1B-9BEA-95F6858A2275}"/>
              </a:ext>
            </a:extLst>
          </p:cNvPr>
          <p:cNvPicPr>
            <a:picLocks noChangeAspect="1"/>
          </p:cNvPicPr>
          <p:nvPr/>
        </p:nvPicPr>
        <p:blipFill>
          <a:blip r:embed="rId2"/>
          <a:stretch>
            <a:fillRect/>
          </a:stretch>
        </p:blipFill>
        <p:spPr>
          <a:xfrm>
            <a:off x="3205982" y="3068808"/>
            <a:ext cx="5507890" cy="3414892"/>
          </a:xfrm>
          <a:prstGeom prst="roundRect">
            <a:avLst>
              <a:gd name="adj" fmla="val 3876"/>
            </a:avLst>
          </a:prstGeom>
          <a:ln>
            <a:noFill/>
          </a:ln>
          <a:effectLst/>
        </p:spPr>
      </p:pic>
      <p:sp>
        <p:nvSpPr>
          <p:cNvPr id="5" name="Rectangle 4">
            <a:extLst>
              <a:ext uri="{FF2B5EF4-FFF2-40B4-BE49-F238E27FC236}">
                <a16:creationId xmlns:a16="http://schemas.microsoft.com/office/drawing/2014/main" id="{F3B78790-7962-4265-86A5-9206056C8A94}"/>
              </a:ext>
            </a:extLst>
          </p:cNvPr>
          <p:cNvSpPr/>
          <p:nvPr/>
        </p:nvSpPr>
        <p:spPr>
          <a:xfrm>
            <a:off x="693419" y="2402173"/>
            <a:ext cx="10805160" cy="432298"/>
          </a:xfrm>
          <a:prstGeom prst="rect">
            <a:avLst/>
          </a:prstGeom>
        </p:spPr>
        <p:txBody>
          <a:bodyPr wrap="square">
            <a:spAutoFit/>
          </a:bodyPr>
          <a:lstStyle/>
          <a:p>
            <a:pPr marL="0" marR="0" lvl="0" indent="0" algn="l" defTabSz="457200" rtl="0" eaLnBrk="1" fontAlgn="base" latinLnBrk="0" hangingPunct="1">
              <a:lnSpc>
                <a:spcPct val="90000"/>
              </a:lnSpc>
              <a:spcBef>
                <a:spcPct val="20000"/>
              </a:spcBef>
              <a:spcAft>
                <a:spcPts val="600"/>
              </a:spcAft>
              <a:buClr>
                <a:srgbClr val="74A5F4"/>
              </a:buClr>
              <a:buSzTx/>
              <a:buFontTx/>
              <a:buNone/>
              <a:tabLst/>
              <a:defRPr/>
            </a:pPr>
            <a:endParaRPr kumimoji="0" lang="en-GB" sz="2400" b="1" i="0" u="none" strike="noStrike" kern="1200" cap="none" spc="0" normalizeH="0" baseline="0" noProof="0" dirty="0">
              <a:ln>
                <a:noFill/>
              </a:ln>
              <a:solidFill>
                <a:srgbClr val="74A5F4">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95FA243D-EC99-4D5B-AB4D-F8D00033AD05}"/>
              </a:ext>
            </a:extLst>
          </p:cNvPr>
          <p:cNvPicPr>
            <a:picLocks noChangeAspect="1"/>
          </p:cNvPicPr>
          <p:nvPr/>
        </p:nvPicPr>
        <p:blipFill>
          <a:blip r:embed="rId3"/>
          <a:stretch>
            <a:fillRect/>
          </a:stretch>
        </p:blipFill>
        <p:spPr>
          <a:xfrm>
            <a:off x="2835727" y="2244796"/>
            <a:ext cx="6248400" cy="699569"/>
          </a:xfrm>
          <a:prstGeom prst="rect">
            <a:avLst/>
          </a:prstGeom>
        </p:spPr>
      </p:pic>
      <p:sp>
        <p:nvSpPr>
          <p:cNvPr id="8" name="Rectangle 7">
            <a:extLst>
              <a:ext uri="{FF2B5EF4-FFF2-40B4-BE49-F238E27FC236}">
                <a16:creationId xmlns:a16="http://schemas.microsoft.com/office/drawing/2014/main" id="{CB9372A7-F5B5-4D92-B7D0-93B98C363579}"/>
              </a:ext>
            </a:extLst>
          </p:cNvPr>
          <p:cNvSpPr/>
          <p:nvPr/>
        </p:nvSpPr>
        <p:spPr>
          <a:xfrm>
            <a:off x="1034084" y="3839046"/>
            <a:ext cx="561372"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B0F0"/>
                </a:solidFill>
                <a:effectLst/>
                <a:uLnTx/>
                <a:uFillTx/>
                <a:latin typeface="Century Gothic" panose="020B0502020202020204"/>
                <a:ea typeface="+mn-ea"/>
                <a:cs typeface="+mn-cs"/>
              </a:rPr>
              <a:t>1) </a:t>
            </a:r>
          </a:p>
        </p:txBody>
      </p:sp>
    </p:spTree>
    <p:extLst>
      <p:ext uri="{BB962C8B-B14F-4D97-AF65-F5344CB8AC3E}">
        <p14:creationId xmlns:p14="http://schemas.microsoft.com/office/powerpoint/2010/main" val="1002616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a:xfrm>
            <a:off x="781802" y="1142179"/>
            <a:ext cx="10572000" cy="2971051"/>
          </a:xfrm>
        </p:spPr>
        <p:txBody>
          <a:bodyPr/>
          <a:lstStyle/>
          <a:p>
            <a:r>
              <a:rPr lang="en-GB" sz="9600" dirty="0"/>
              <a:t>Facets </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61012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are facets? </a:t>
            </a:r>
          </a:p>
        </p:txBody>
      </p:sp>
      <p:sp>
        <p:nvSpPr>
          <p:cNvPr id="6" name="TextBox 5">
            <a:extLst>
              <a:ext uri="{FF2B5EF4-FFF2-40B4-BE49-F238E27FC236}">
                <a16:creationId xmlns:a16="http://schemas.microsoft.com/office/drawing/2014/main" id="{4EB3382E-E080-4A68-8BF1-94FF68BF2DA7}"/>
              </a:ext>
            </a:extLst>
          </p:cNvPr>
          <p:cNvSpPr txBox="1"/>
          <p:nvPr/>
        </p:nvSpPr>
        <p:spPr>
          <a:xfrm>
            <a:off x="2043485" y="2653703"/>
            <a:ext cx="8884632" cy="3135730"/>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Aesthetics </a:t>
            </a:r>
            <a:r>
              <a:rPr lang="en-GB" dirty="0">
                <a:solidFill>
                  <a:schemeClr val="bg1"/>
                </a:solidFill>
              </a:rPr>
              <a:t>offer one method of adding additional variables to a plot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Another way, particularly when using categorical variables, is to split a plot into </a:t>
            </a:r>
            <a:r>
              <a:rPr lang="en-GB" b="1" dirty="0">
                <a:solidFill>
                  <a:schemeClr val="accent1"/>
                </a:solidFill>
                <a:latin typeface="Courier New" panose="02070309020205020404" pitchFamily="49" charset="0"/>
                <a:cs typeface="Courier New" panose="02070309020205020404" pitchFamily="49" charset="0"/>
              </a:rPr>
              <a:t>facets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Facets</a:t>
            </a:r>
            <a:r>
              <a:rPr lang="en-GB" dirty="0">
                <a:solidFill>
                  <a:schemeClr val="bg1"/>
                </a:solidFill>
              </a:rPr>
              <a:t> are sub-plots that each show a subset of the entire dataset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Facets can be generated in two ways using either the </a:t>
            </a:r>
            <a:r>
              <a:rPr lang="en-GB" b="1" dirty="0" err="1">
                <a:solidFill>
                  <a:schemeClr val="accent1"/>
                </a:solidFill>
                <a:latin typeface="Courier New" panose="02070309020205020404" pitchFamily="49" charset="0"/>
                <a:cs typeface="Courier New" panose="02070309020205020404" pitchFamily="49" charset="0"/>
              </a:rPr>
              <a:t>facet_wrap</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or </a:t>
            </a: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solidFill>
                  <a:schemeClr val="bg1"/>
                </a:solidFill>
              </a:rPr>
              <a:t>function</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716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facet_wrap</a:t>
            </a:r>
            <a:r>
              <a:rPr lang="en-GB" dirty="0"/>
              <a:t>()</a:t>
            </a:r>
          </a:p>
        </p:txBody>
      </p:sp>
      <p:sp>
        <p:nvSpPr>
          <p:cNvPr id="6" name="TextBox 5">
            <a:extLst>
              <a:ext uri="{FF2B5EF4-FFF2-40B4-BE49-F238E27FC236}">
                <a16:creationId xmlns:a16="http://schemas.microsoft.com/office/drawing/2014/main" id="{4EB3382E-E080-4A68-8BF1-94FF68BF2DA7}"/>
              </a:ext>
            </a:extLst>
          </p:cNvPr>
          <p:cNvSpPr txBox="1"/>
          <p:nvPr/>
        </p:nvSpPr>
        <p:spPr>
          <a:xfrm>
            <a:off x="1641110" y="2410967"/>
            <a:ext cx="9112977" cy="4163704"/>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facet_wrap() </a:t>
            </a:r>
            <a:r>
              <a:rPr lang="en-GB" dirty="0">
                <a:solidFill>
                  <a:schemeClr val="bg1"/>
                </a:solidFill>
              </a:rPr>
              <a:t>is used to facet a plot by a single variable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first argument of </a:t>
            </a:r>
            <a:r>
              <a:rPr lang="en-GB" b="1" dirty="0">
                <a:solidFill>
                  <a:schemeClr val="accent1"/>
                </a:solidFill>
                <a:latin typeface="Courier New" panose="02070309020205020404" pitchFamily="49" charset="0"/>
                <a:cs typeface="Courier New" panose="02070309020205020404" pitchFamily="49" charset="0"/>
              </a:rPr>
              <a:t>facet_wrap() </a:t>
            </a:r>
            <a:r>
              <a:rPr lang="en-GB" dirty="0">
                <a:solidFill>
                  <a:schemeClr val="bg1"/>
                </a:solidFill>
              </a:rPr>
              <a:t>should be a </a:t>
            </a:r>
            <a:r>
              <a:rPr lang="en-GB" b="1" dirty="0">
                <a:solidFill>
                  <a:schemeClr val="accent1"/>
                </a:solidFill>
                <a:latin typeface="Courier New" panose="02070309020205020404" pitchFamily="49" charset="0"/>
                <a:cs typeface="Courier New" panose="02070309020205020404" pitchFamily="49" charset="0"/>
              </a:rPr>
              <a:t>formula</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 formula is created using the </a:t>
            </a:r>
            <a:r>
              <a:rPr lang="en-GB" b="1" dirty="0">
                <a:solidFill>
                  <a:schemeClr val="accent1">
                    <a:lumMod val="75000"/>
                  </a:schemeClr>
                </a:solidFill>
              </a:rPr>
              <a:t>~</a:t>
            </a:r>
            <a:r>
              <a:rPr lang="en-GB" dirty="0">
                <a:solidFill>
                  <a:schemeClr val="bg1"/>
                </a:solidFill>
              </a:rPr>
              <a:t> symbol followed by a </a:t>
            </a:r>
            <a:r>
              <a:rPr lang="en-GB" b="1" dirty="0">
                <a:solidFill>
                  <a:schemeClr val="accent1"/>
                </a:solidFill>
                <a:latin typeface="Courier New" panose="02070309020205020404" pitchFamily="49" charset="0"/>
                <a:cs typeface="Courier New" panose="02070309020205020404" pitchFamily="49" charset="0"/>
              </a:rPr>
              <a:t>variable</a:t>
            </a:r>
            <a:r>
              <a:rPr lang="en-GB" dirty="0">
                <a:solidFill>
                  <a:schemeClr val="bg1"/>
                </a:solidFill>
              </a:rPr>
              <a:t> name</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An example formula would be</a:t>
            </a:r>
            <a:r>
              <a:rPr lang="en-GB" b="1" dirty="0">
                <a:solidFill>
                  <a:schemeClr val="accent1">
                    <a:lumMod val="75000"/>
                  </a:schemeClr>
                </a:solidFill>
              </a:rPr>
              <a:t> </a:t>
            </a:r>
            <a:r>
              <a:rPr lang="en-GB" b="1" dirty="0">
                <a:solidFill>
                  <a:schemeClr val="accent1"/>
                </a:solidFill>
                <a:latin typeface="Courier New" panose="02070309020205020404" pitchFamily="49" charset="0"/>
                <a:cs typeface="Courier New" panose="02070309020205020404" pitchFamily="49" charset="0"/>
              </a:rPr>
              <a:t>~ class </a:t>
            </a:r>
            <a:r>
              <a:rPr lang="en-GB" dirty="0">
                <a:solidFill>
                  <a:schemeClr val="bg1"/>
                </a:solidFill>
              </a:rPr>
              <a:t>which you read as “by class”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The </a:t>
            </a:r>
            <a:r>
              <a:rPr lang="en-GB" b="1" dirty="0">
                <a:solidFill>
                  <a:schemeClr val="accent1"/>
                </a:solidFill>
                <a:latin typeface="Courier New" panose="02070309020205020404" pitchFamily="49" charset="0"/>
                <a:cs typeface="Courier New" panose="02070309020205020404" pitchFamily="49" charset="0"/>
              </a:rPr>
              <a:t>variable</a:t>
            </a:r>
            <a:r>
              <a:rPr lang="en-GB" dirty="0">
                <a:solidFill>
                  <a:schemeClr val="bg1"/>
                </a:solidFill>
              </a:rPr>
              <a:t> using in the </a:t>
            </a:r>
            <a:r>
              <a:rPr lang="en-GB" b="1" dirty="0">
                <a:solidFill>
                  <a:schemeClr val="accent1"/>
                </a:solidFill>
                <a:latin typeface="Courier New" panose="02070309020205020404" pitchFamily="49" charset="0"/>
                <a:cs typeface="Courier New" panose="02070309020205020404" pitchFamily="49" charset="0"/>
              </a:rPr>
              <a:t>formula</a:t>
            </a:r>
            <a:r>
              <a:rPr lang="en-GB" dirty="0">
                <a:solidFill>
                  <a:schemeClr val="bg1"/>
                </a:solidFill>
              </a:rPr>
              <a:t> should be </a:t>
            </a:r>
            <a:r>
              <a:rPr lang="en-GB" b="1" dirty="0">
                <a:solidFill>
                  <a:schemeClr val="accent1"/>
                </a:solidFill>
                <a:latin typeface="Courier New" panose="02070309020205020404" pitchFamily="49" charset="0"/>
                <a:cs typeface="Courier New" panose="02070309020205020404" pitchFamily="49" charset="0"/>
              </a:rPr>
              <a:t>discrete </a:t>
            </a:r>
            <a:r>
              <a:rPr lang="en-GB" dirty="0">
                <a:solidFill>
                  <a:schemeClr val="bg1"/>
                </a:solidFill>
                <a:latin typeface="Century Gothic" panose="020B0502020202020204" pitchFamily="34" charset="0"/>
                <a:cs typeface="Courier New" panose="02070309020205020404" pitchFamily="49" charset="0"/>
              </a:rPr>
              <a:t>or</a:t>
            </a:r>
            <a:r>
              <a:rPr lang="en-GB" b="1" dirty="0">
                <a:solidFill>
                  <a:schemeClr val="bg1"/>
                </a:solidFill>
                <a:latin typeface="Courier New" panose="02070309020205020404" pitchFamily="49" charset="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categorical</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solidFill>
                <a:schemeClr val="bg1"/>
              </a:solidFill>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solidFill>
                  <a:schemeClr val="bg1"/>
                </a:solidFill>
              </a:rPr>
              <a:t>You can control the layout of the facets using the </a:t>
            </a:r>
            <a:r>
              <a:rPr lang="en-GB" b="1" dirty="0" err="1">
                <a:solidFill>
                  <a:schemeClr val="accent1"/>
                </a:solidFill>
                <a:latin typeface="Courier New" panose="02070309020205020404" pitchFamily="49" charset="0"/>
                <a:cs typeface="Courier New" panose="02070309020205020404" pitchFamily="49" charset="0"/>
              </a:rPr>
              <a:t>nrow</a:t>
            </a:r>
            <a:r>
              <a:rPr lang="en-GB" dirty="0">
                <a:solidFill>
                  <a:schemeClr val="bg1"/>
                </a:solidFill>
              </a:rPr>
              <a:t> or </a:t>
            </a:r>
            <a:r>
              <a:rPr lang="en-GB" b="1" dirty="0" err="1">
                <a:solidFill>
                  <a:schemeClr val="accent1"/>
                </a:solidFill>
                <a:latin typeface="Courier New" panose="02070309020205020404" pitchFamily="49" charset="0"/>
                <a:cs typeface="Courier New" panose="02070309020205020404" pitchFamily="49" charset="0"/>
              </a:rPr>
              <a:t>ncol</a:t>
            </a:r>
            <a:r>
              <a:rPr lang="en-GB" dirty="0">
                <a:solidFill>
                  <a:schemeClr val="bg1"/>
                </a:solidFill>
              </a:rPr>
              <a:t> parameters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52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Using </a:t>
            </a:r>
            <a:r>
              <a:rPr lang="en-GB" dirty="0" err="1"/>
              <a:t>facet_wrap</a:t>
            </a:r>
            <a:r>
              <a:rPr lang="en-GB" dirty="0"/>
              <a:t>()</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644A979-BA20-459B-B76F-F09D73825E96}"/>
              </a:ext>
            </a:extLst>
          </p:cNvPr>
          <p:cNvPicPr>
            <a:picLocks noChangeAspect="1"/>
          </p:cNvPicPr>
          <p:nvPr/>
        </p:nvPicPr>
        <p:blipFill>
          <a:blip r:embed="rId3"/>
          <a:stretch>
            <a:fillRect/>
          </a:stretch>
        </p:blipFill>
        <p:spPr>
          <a:xfrm>
            <a:off x="1845808" y="2285173"/>
            <a:ext cx="8097184" cy="970449"/>
          </a:xfrm>
          <a:prstGeom prst="rect">
            <a:avLst/>
          </a:prstGeom>
        </p:spPr>
      </p:pic>
      <p:pic>
        <p:nvPicPr>
          <p:cNvPr id="7" name="Picture 6">
            <a:extLst>
              <a:ext uri="{FF2B5EF4-FFF2-40B4-BE49-F238E27FC236}">
                <a16:creationId xmlns:a16="http://schemas.microsoft.com/office/drawing/2014/main" id="{9DF850A4-110A-4541-89A0-75815BC8A392}"/>
              </a:ext>
            </a:extLst>
          </p:cNvPr>
          <p:cNvPicPr>
            <a:picLocks noChangeAspect="1"/>
          </p:cNvPicPr>
          <p:nvPr/>
        </p:nvPicPr>
        <p:blipFill>
          <a:blip r:embed="rId4"/>
          <a:stretch>
            <a:fillRect/>
          </a:stretch>
        </p:blipFill>
        <p:spPr>
          <a:xfrm>
            <a:off x="3161212" y="3429000"/>
            <a:ext cx="5277288" cy="3275807"/>
          </a:xfrm>
          <a:prstGeom prst="rect">
            <a:avLst/>
          </a:prstGeom>
        </p:spPr>
      </p:pic>
    </p:spTree>
    <p:extLst>
      <p:ext uri="{BB962C8B-B14F-4D97-AF65-F5344CB8AC3E}">
        <p14:creationId xmlns:p14="http://schemas.microsoft.com/office/powerpoint/2010/main" val="40378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facet_wrap</a:t>
            </a:r>
            <a:r>
              <a:rPr lang="en-GB" dirty="0"/>
              <a:t>() and aesthetics </a:t>
            </a:r>
          </a:p>
        </p:txBody>
      </p:sp>
      <p:sp>
        <p:nvSpPr>
          <p:cNvPr id="6" name="TextBox 5">
            <a:extLst>
              <a:ext uri="{FF2B5EF4-FFF2-40B4-BE49-F238E27FC236}">
                <a16:creationId xmlns:a16="http://schemas.microsoft.com/office/drawing/2014/main" id="{4EB3382E-E080-4A68-8BF1-94FF68BF2DA7}"/>
              </a:ext>
            </a:extLst>
          </p:cNvPr>
          <p:cNvSpPr txBox="1"/>
          <p:nvPr/>
        </p:nvSpPr>
        <p:spPr>
          <a:xfrm>
            <a:off x="548300" y="2935925"/>
            <a:ext cx="4010637" cy="2871042"/>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a:solidFill>
                  <a:schemeClr val="accent1"/>
                </a:solidFill>
                <a:latin typeface="Courier New" panose="02070309020205020404" pitchFamily="49" charset="0"/>
                <a:cs typeface="Courier New" panose="02070309020205020404" pitchFamily="49" charset="0"/>
              </a:rPr>
              <a:t>Facets </a:t>
            </a:r>
            <a:r>
              <a:rPr lang="en-GB" dirty="0">
                <a:cs typeface="Courier New" panose="02070309020205020404" pitchFamily="49" charset="0"/>
              </a:rPr>
              <a:t>can be combined with </a:t>
            </a:r>
            <a:r>
              <a:rPr lang="en-GB" b="1" dirty="0">
                <a:solidFill>
                  <a:schemeClr val="accent1"/>
                </a:solidFill>
                <a:latin typeface="Courier New" panose="02070309020205020404" pitchFamily="49" charset="0"/>
                <a:cs typeface="Courier New" panose="02070309020205020404" pitchFamily="49" charset="0"/>
              </a:rPr>
              <a:t>aesthetics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b="1" dirty="0">
              <a:solidFill>
                <a:schemeClr val="accent1"/>
              </a:solidFill>
              <a:latin typeface="Courier New" panose="02070309020205020404" pitchFamily="49" charset="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A common application of this is adding </a:t>
            </a:r>
            <a:r>
              <a:rPr lang="en-GB" b="1" dirty="0">
                <a:solidFill>
                  <a:schemeClr val="accent1"/>
                </a:solidFill>
                <a:latin typeface="Courier New" panose="02070309020205020404" pitchFamily="49" charset="0"/>
                <a:cs typeface="Courier New" panose="02070309020205020404" pitchFamily="49" charset="0"/>
              </a:rPr>
              <a:t>colour</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b="1" dirty="0">
              <a:solidFill>
                <a:schemeClr val="accent1"/>
              </a:solidFill>
              <a:latin typeface="Courier New" panose="02070309020205020404" pitchFamily="49" charset="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In this case it is often worth specifying </a:t>
            </a:r>
            <a:r>
              <a:rPr lang="en-GB" b="1" dirty="0" err="1">
                <a:solidFill>
                  <a:schemeClr val="accent1"/>
                </a:solidFill>
                <a:latin typeface="Courier New" panose="02070309020205020404" pitchFamily="49" charset="0"/>
                <a:cs typeface="Courier New" panose="02070309020205020404" pitchFamily="49" charset="0"/>
              </a:rPr>
              <a:t>show.legend</a:t>
            </a:r>
            <a:r>
              <a:rPr lang="en-GB" b="1" dirty="0">
                <a:solidFill>
                  <a:schemeClr val="accent1"/>
                </a:solidFill>
                <a:latin typeface="Courier New" panose="02070309020205020404" pitchFamily="49" charset="0"/>
                <a:cs typeface="Courier New" panose="02070309020205020404" pitchFamily="49" charset="0"/>
              </a:rPr>
              <a:t> = FALSE </a:t>
            </a:r>
            <a:r>
              <a:rPr lang="en-GB" dirty="0">
                <a:cs typeface="Courier New" panose="02070309020205020404" pitchFamily="49" charset="0"/>
              </a:rPr>
              <a:t>in the </a:t>
            </a:r>
            <a:r>
              <a:rPr lang="en-GB" b="1" dirty="0">
                <a:solidFill>
                  <a:schemeClr val="accent1"/>
                </a:solidFill>
                <a:latin typeface="Courier New" panose="02070309020205020404" pitchFamily="49" charset="0"/>
                <a:cs typeface="Courier New" panose="02070309020205020404" pitchFamily="49" charset="0"/>
              </a:rPr>
              <a:t>geometry </a:t>
            </a:r>
            <a:r>
              <a:rPr lang="en-GB" dirty="0">
                <a:cs typeface="Courier New" panose="02070309020205020404" pitchFamily="49" charset="0"/>
              </a:rPr>
              <a:t>layer</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93B767D-7367-4BF6-A82E-15C0D0293FE0}"/>
              </a:ext>
            </a:extLst>
          </p:cNvPr>
          <p:cNvPicPr>
            <a:picLocks noChangeAspect="1"/>
          </p:cNvPicPr>
          <p:nvPr/>
        </p:nvPicPr>
        <p:blipFill>
          <a:blip r:embed="rId3"/>
          <a:stretch>
            <a:fillRect/>
          </a:stretch>
        </p:blipFill>
        <p:spPr>
          <a:xfrm>
            <a:off x="5159828" y="2117354"/>
            <a:ext cx="6653295" cy="974262"/>
          </a:xfrm>
          <a:prstGeom prst="rect">
            <a:avLst/>
          </a:prstGeom>
        </p:spPr>
      </p:pic>
      <p:pic>
        <p:nvPicPr>
          <p:cNvPr id="4" name="Picture 3">
            <a:extLst>
              <a:ext uri="{FF2B5EF4-FFF2-40B4-BE49-F238E27FC236}">
                <a16:creationId xmlns:a16="http://schemas.microsoft.com/office/drawing/2014/main" id="{EC0B8987-79D2-40BD-9FB7-23F6B6258730}"/>
              </a:ext>
            </a:extLst>
          </p:cNvPr>
          <p:cNvPicPr>
            <a:picLocks noChangeAspect="1"/>
          </p:cNvPicPr>
          <p:nvPr/>
        </p:nvPicPr>
        <p:blipFill>
          <a:blip r:embed="rId4"/>
          <a:stretch>
            <a:fillRect/>
          </a:stretch>
        </p:blipFill>
        <p:spPr>
          <a:xfrm>
            <a:off x="5421085" y="3135598"/>
            <a:ext cx="5865622" cy="3484412"/>
          </a:xfrm>
          <a:prstGeom prst="rect">
            <a:avLst/>
          </a:prstGeom>
        </p:spPr>
      </p:pic>
    </p:spTree>
    <p:extLst>
      <p:ext uri="{BB962C8B-B14F-4D97-AF65-F5344CB8AC3E}">
        <p14:creationId xmlns:p14="http://schemas.microsoft.com/office/powerpoint/2010/main" val="909916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err="1"/>
              <a:t>facet_grid</a:t>
            </a:r>
            <a:endParaRPr lang="en-GB" dirty="0"/>
          </a:p>
        </p:txBody>
      </p:sp>
      <p:sp>
        <p:nvSpPr>
          <p:cNvPr id="6" name="TextBox 5">
            <a:extLst>
              <a:ext uri="{FF2B5EF4-FFF2-40B4-BE49-F238E27FC236}">
                <a16:creationId xmlns:a16="http://schemas.microsoft.com/office/drawing/2014/main" id="{4EB3382E-E080-4A68-8BF1-94FF68BF2DA7}"/>
              </a:ext>
            </a:extLst>
          </p:cNvPr>
          <p:cNvSpPr txBox="1"/>
          <p:nvPr/>
        </p:nvSpPr>
        <p:spPr>
          <a:xfrm>
            <a:off x="1410617" y="2567563"/>
            <a:ext cx="8491028" cy="3628686"/>
          </a:xfrm>
          <a:prstGeom prst="rect">
            <a:avLst/>
          </a:prstGeom>
          <a:noFill/>
        </p:spPr>
        <p:txBody>
          <a:bodyPr wrap="square" rtlCol="0">
            <a:spAutoFit/>
          </a:bodyPr>
          <a:lstStyle/>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is often used for faceting on a combination of two variables</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As with </a:t>
            </a:r>
            <a:r>
              <a:rPr lang="en-GB" b="1" dirty="0">
                <a:solidFill>
                  <a:schemeClr val="accent1"/>
                </a:solidFill>
                <a:latin typeface="Courier New" panose="02070309020205020404" pitchFamily="49" charset="0"/>
                <a:cs typeface="Courier New" panose="02070309020205020404" pitchFamily="49" charset="0"/>
              </a:rPr>
              <a:t>facet_wrap()</a:t>
            </a:r>
            <a:r>
              <a:rPr lang="en-GB" dirty="0">
                <a:cs typeface="Courier New" panose="02070309020205020404" pitchFamily="49" charset="0"/>
              </a:rPr>
              <a:t>, the first argument of </a:t>
            </a:r>
            <a:r>
              <a:rPr lang="en-GB" b="1" dirty="0" err="1">
                <a:solidFill>
                  <a:schemeClr val="accent1"/>
                </a:solidFill>
                <a:latin typeface="Courier New" panose="02070309020205020404" pitchFamily="49" charset="0"/>
                <a:cs typeface="Courier New" panose="02070309020205020404" pitchFamily="49" charset="0"/>
              </a:rPr>
              <a:t>facet_grid</a:t>
            </a:r>
            <a:r>
              <a:rPr lang="en-GB" b="1" dirty="0">
                <a:solidFill>
                  <a:schemeClr val="accent1"/>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is also a </a:t>
            </a:r>
            <a:r>
              <a:rPr lang="en-GB" b="1" dirty="0">
                <a:solidFill>
                  <a:schemeClr val="accent1"/>
                </a:solidFill>
                <a:latin typeface="Courier New" panose="02070309020205020404" pitchFamily="49" charset="0"/>
                <a:cs typeface="Courier New" panose="02070309020205020404" pitchFamily="49" charset="0"/>
              </a:rPr>
              <a:t>formula</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This time however the </a:t>
            </a:r>
            <a:r>
              <a:rPr lang="en-GB" b="1" dirty="0">
                <a:solidFill>
                  <a:schemeClr val="accent1"/>
                </a:solidFill>
                <a:latin typeface="Courier New" panose="02070309020205020404" pitchFamily="49" charset="0"/>
                <a:cs typeface="Courier New" panose="02070309020205020404" pitchFamily="49" charset="0"/>
              </a:rPr>
              <a:t>formula</a:t>
            </a:r>
            <a:r>
              <a:rPr lang="en-GB" dirty="0">
                <a:cs typeface="Courier New" panose="02070309020205020404" pitchFamily="49" charset="0"/>
              </a:rPr>
              <a:t> should contain </a:t>
            </a:r>
            <a:r>
              <a:rPr lang="en-GB" b="1" dirty="0">
                <a:solidFill>
                  <a:schemeClr val="accent1"/>
                </a:solidFill>
                <a:latin typeface="Courier New" panose="02070309020205020404" pitchFamily="49" charset="0"/>
                <a:cs typeface="Courier New" panose="02070309020205020404" pitchFamily="49" charset="0"/>
              </a:rPr>
              <a:t>two variable names </a:t>
            </a:r>
            <a:r>
              <a:rPr lang="en-GB" dirty="0">
                <a:cs typeface="Courier New" panose="02070309020205020404" pitchFamily="49" charset="0"/>
              </a:rPr>
              <a:t>separated by a </a:t>
            </a:r>
            <a:r>
              <a:rPr lang="en-GB" b="1" dirty="0">
                <a:solidFill>
                  <a:schemeClr val="accent1"/>
                </a:solidFill>
                <a:latin typeface="Courier New" panose="02070309020205020404" pitchFamily="49" charset="0"/>
                <a:cs typeface="Courier New" panose="02070309020205020404" pitchFamily="49" charset="0"/>
              </a:rPr>
              <a:t>~</a:t>
            </a:r>
          </a:p>
          <a:p>
            <a:pPr marL="342900" indent="-342900" fontAlgn="base">
              <a:lnSpc>
                <a:spcPct val="90000"/>
              </a:lnSpc>
              <a:spcBef>
                <a:spcPct val="20000"/>
              </a:spcBef>
              <a:spcAft>
                <a:spcPts val="600"/>
              </a:spcAft>
              <a:buClr>
                <a:schemeClr val="accent1"/>
              </a:buClr>
              <a:buFont typeface="Arial" panose="020B0604020202020204" pitchFamily="34" charset="0"/>
              <a:buChar char="•"/>
            </a:pPr>
            <a:endParaRPr lang="en-GB" dirty="0">
              <a:cs typeface="Courier New" panose="02070309020205020404" pitchFamily="49" charset="0"/>
            </a:endParaRPr>
          </a:p>
          <a:p>
            <a:pPr marL="342900" indent="-342900" fontAlgn="base">
              <a:lnSpc>
                <a:spcPct val="90000"/>
              </a:lnSpc>
              <a:spcBef>
                <a:spcPct val="20000"/>
              </a:spcBef>
              <a:spcAft>
                <a:spcPts val="600"/>
              </a:spcAft>
              <a:buClr>
                <a:schemeClr val="accent1"/>
              </a:buClr>
              <a:buFont typeface="Arial" panose="020B0604020202020204" pitchFamily="34" charset="0"/>
              <a:buChar char="•"/>
            </a:pPr>
            <a:r>
              <a:rPr lang="en-GB" dirty="0">
                <a:cs typeface="Courier New" panose="02070309020205020404" pitchFamily="49" charset="0"/>
              </a:rPr>
              <a:t>The </a:t>
            </a:r>
            <a:r>
              <a:rPr lang="en-GB" b="1" dirty="0">
                <a:solidFill>
                  <a:schemeClr val="accent1"/>
                </a:solidFill>
                <a:latin typeface="Courier New" panose="02070309020205020404" pitchFamily="49" charset="0"/>
                <a:cs typeface="Courier New" panose="02070309020205020404" pitchFamily="49" charset="0"/>
              </a:rPr>
              <a:t>first variable </a:t>
            </a:r>
            <a:r>
              <a:rPr lang="en-GB" dirty="0">
                <a:cs typeface="Courier New" panose="02070309020205020404" pitchFamily="49" charset="0"/>
              </a:rPr>
              <a:t>will be used to </a:t>
            </a:r>
            <a:r>
              <a:rPr lang="en-GB" b="1" dirty="0">
                <a:solidFill>
                  <a:schemeClr val="accent1"/>
                </a:solidFill>
                <a:latin typeface="Courier New" panose="02070309020205020404" pitchFamily="49" charset="0"/>
                <a:cs typeface="Courier New" panose="02070309020205020404" pitchFamily="49" charset="0"/>
              </a:rPr>
              <a:t>facet </a:t>
            </a:r>
            <a:r>
              <a:rPr lang="en-GB" dirty="0">
                <a:cs typeface="Courier New" panose="02070309020205020404" pitchFamily="49" charset="0"/>
              </a:rPr>
              <a:t>the </a:t>
            </a:r>
            <a:r>
              <a:rPr lang="en-GB" b="1" dirty="0">
                <a:solidFill>
                  <a:schemeClr val="accent1"/>
                </a:solidFill>
                <a:latin typeface="Courier New" panose="02070309020205020404" pitchFamily="49" charset="0"/>
                <a:cs typeface="Courier New" panose="02070309020205020404" pitchFamily="49" charset="0"/>
              </a:rPr>
              <a:t>rows</a:t>
            </a:r>
            <a:r>
              <a:rPr lang="en-GB" dirty="0">
                <a:cs typeface="Courier New" panose="02070309020205020404" pitchFamily="49" charset="0"/>
              </a:rPr>
              <a:t> and the</a:t>
            </a:r>
            <a:r>
              <a:rPr lang="en-GB" b="1" dirty="0">
                <a:solidFill>
                  <a:schemeClr val="accent1"/>
                </a:solidFill>
                <a:latin typeface="Courier New" panose="02070309020205020404" pitchFamily="49" charset="0"/>
                <a:cs typeface="Courier New" panose="02070309020205020404" pitchFamily="49" charset="0"/>
              </a:rPr>
              <a:t> second</a:t>
            </a:r>
            <a:r>
              <a:rPr lang="en-GB" dirty="0">
                <a:cs typeface="Courier New" panose="02070309020205020404" pitchFamily="49" charset="0"/>
              </a:rPr>
              <a:t>, the </a:t>
            </a:r>
            <a:r>
              <a:rPr lang="en-GB" b="1" dirty="0">
                <a:solidFill>
                  <a:schemeClr val="accent1"/>
                </a:solidFill>
                <a:latin typeface="Courier New" panose="02070309020205020404" pitchFamily="49" charset="0"/>
                <a:cs typeface="Courier New" panose="02070309020205020404" pitchFamily="49" charset="0"/>
              </a:rPr>
              <a:t>columns</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531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Using </a:t>
            </a:r>
            <a:r>
              <a:rPr lang="en-GB" dirty="0" err="1"/>
              <a:t>facet_grid</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6FF225C-5D8B-4D81-AF4F-5B8285B28EEB}"/>
              </a:ext>
            </a:extLst>
          </p:cNvPr>
          <p:cNvPicPr>
            <a:picLocks noChangeAspect="1"/>
          </p:cNvPicPr>
          <p:nvPr/>
        </p:nvPicPr>
        <p:blipFill>
          <a:blip r:embed="rId3"/>
          <a:stretch>
            <a:fillRect/>
          </a:stretch>
        </p:blipFill>
        <p:spPr>
          <a:xfrm>
            <a:off x="1951428" y="2286846"/>
            <a:ext cx="8289141" cy="978868"/>
          </a:xfrm>
          <a:prstGeom prst="rect">
            <a:avLst/>
          </a:prstGeom>
        </p:spPr>
      </p:pic>
      <p:pic>
        <p:nvPicPr>
          <p:cNvPr id="5" name="Picture 4">
            <a:extLst>
              <a:ext uri="{FF2B5EF4-FFF2-40B4-BE49-F238E27FC236}">
                <a16:creationId xmlns:a16="http://schemas.microsoft.com/office/drawing/2014/main" id="{5DB9964C-37F1-4C85-A649-10D61C0493B0}"/>
              </a:ext>
            </a:extLst>
          </p:cNvPr>
          <p:cNvPicPr>
            <a:picLocks noChangeAspect="1"/>
          </p:cNvPicPr>
          <p:nvPr/>
        </p:nvPicPr>
        <p:blipFill>
          <a:blip r:embed="rId4"/>
          <a:stretch>
            <a:fillRect/>
          </a:stretch>
        </p:blipFill>
        <p:spPr>
          <a:xfrm>
            <a:off x="3069771" y="3429000"/>
            <a:ext cx="5397895" cy="3350672"/>
          </a:xfrm>
          <a:prstGeom prst="rect">
            <a:avLst/>
          </a:prstGeom>
        </p:spPr>
      </p:pic>
    </p:spTree>
    <p:extLst>
      <p:ext uri="{BB962C8B-B14F-4D97-AF65-F5344CB8AC3E}">
        <p14:creationId xmlns:p14="http://schemas.microsoft.com/office/powerpoint/2010/main" val="2983745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949148" y="407431"/>
            <a:ext cx="10571998" cy="970450"/>
          </a:xfrm>
        </p:spPr>
        <p:txBody>
          <a:bodyPr/>
          <a:lstStyle/>
          <a:p>
            <a:pPr fontAlgn="base"/>
            <a:r>
              <a:rPr lang="en-GB" dirty="0"/>
              <a:t>Iris Dataset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B626BE6A-2790-4924-A526-420940871F5D}"/>
              </a:ext>
            </a:extLst>
          </p:cNvPr>
          <p:cNvPicPr>
            <a:picLocks noChangeAspect="1"/>
          </p:cNvPicPr>
          <p:nvPr/>
        </p:nvPicPr>
        <p:blipFill>
          <a:blip r:embed="rId2"/>
          <a:stretch>
            <a:fillRect/>
          </a:stretch>
        </p:blipFill>
        <p:spPr>
          <a:xfrm>
            <a:off x="2233820" y="2432809"/>
            <a:ext cx="7724360" cy="2767896"/>
          </a:xfrm>
          <a:prstGeom prst="rect">
            <a:avLst/>
          </a:prstGeom>
        </p:spPr>
      </p:pic>
      <p:sp>
        <p:nvSpPr>
          <p:cNvPr id="6" name="TextBox 5">
            <a:extLst>
              <a:ext uri="{FF2B5EF4-FFF2-40B4-BE49-F238E27FC236}">
                <a16:creationId xmlns:a16="http://schemas.microsoft.com/office/drawing/2014/main" id="{EDDAEBF5-495F-40C6-B55F-A7833132A535}"/>
              </a:ext>
            </a:extLst>
          </p:cNvPr>
          <p:cNvSpPr txBox="1"/>
          <p:nvPr/>
        </p:nvSpPr>
        <p:spPr>
          <a:xfrm>
            <a:off x="1445795" y="5609302"/>
            <a:ext cx="9300410" cy="646331"/>
          </a:xfrm>
          <a:prstGeom prst="rect">
            <a:avLst/>
          </a:prstGeom>
          <a:noFill/>
        </p:spPr>
        <p:txBody>
          <a:bodyPr wrap="square" rtlCol="0">
            <a:spAutoFit/>
          </a:bodyPr>
          <a:lstStyle/>
          <a:p>
            <a:r>
              <a:rPr lang="en-GB" b="1" i="1" dirty="0"/>
              <a:t>Note: Capitals and full stops in the column are really important make sure you use them when selecting the columns </a:t>
            </a:r>
          </a:p>
        </p:txBody>
      </p:sp>
    </p:spTree>
    <p:extLst>
      <p:ext uri="{BB962C8B-B14F-4D97-AF65-F5344CB8AC3E}">
        <p14:creationId xmlns:p14="http://schemas.microsoft.com/office/powerpoint/2010/main" val="1165514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Exercises to try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 name="Rectangle 4">
            <a:extLst>
              <a:ext uri="{FF2B5EF4-FFF2-40B4-BE49-F238E27FC236}">
                <a16:creationId xmlns:a16="http://schemas.microsoft.com/office/drawing/2014/main" id="{F3B78790-7962-4265-86A5-9206056C8A94}"/>
              </a:ext>
            </a:extLst>
          </p:cNvPr>
          <p:cNvSpPr/>
          <p:nvPr/>
        </p:nvSpPr>
        <p:spPr>
          <a:xfrm>
            <a:off x="846287" y="4762042"/>
            <a:ext cx="10571997" cy="2095958"/>
          </a:xfrm>
          <a:prstGeom prst="rect">
            <a:avLst/>
          </a:prstGeom>
        </p:spPr>
        <p:txBody>
          <a:bodyPr wrap="square">
            <a:spAutoFit/>
          </a:bodyPr>
          <a:lstStyle/>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Create a scatter plot of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Petal.length</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vs </a:t>
            </a:r>
            <a:r>
              <a:rPr kumimoji="0" lang="en-GB" sz="1800" b="1" i="0" u="none" strike="noStrike" kern="120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Petal.width</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using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iris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dataset and facet by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Species</a:t>
            </a: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endParaRP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Repeat the above plot whilst also colouring the </a:t>
            </a:r>
            <a:r>
              <a:rPr kumimoji="0" lang="en-GB" sz="1800" b="1" i="0" u="none" strike="noStrike" kern="1200" cap="none" spc="0" normalizeH="0" baseline="0" noProof="0" dirty="0">
                <a:ln>
                  <a:noFill/>
                </a:ln>
                <a:solidFill>
                  <a:srgbClr val="00B0F0"/>
                </a:solidFill>
                <a:effectLst/>
                <a:uLnTx/>
                <a:uFillTx/>
                <a:latin typeface="Courier New" panose="02070309020205020404" pitchFamily="49" charset="0"/>
                <a:cs typeface="Courier New" panose="02070309020205020404" pitchFamily="49" charset="0"/>
              </a:rPr>
              <a:t>Species</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mn-cs"/>
              </a:rPr>
              <a:t>. Don’t forget to hide the colour legend</a:t>
            </a:r>
          </a:p>
          <a:p>
            <a:pPr marL="457200" marR="0" lvl="0" indent="-457200" algn="l" defTabSz="457200" rtl="0" eaLnBrk="1" fontAlgn="base" latinLnBrk="0" hangingPunct="1">
              <a:lnSpc>
                <a:spcPct val="90000"/>
              </a:lnSpc>
              <a:spcBef>
                <a:spcPct val="20000"/>
              </a:spcBef>
              <a:spcAft>
                <a:spcPts val="600"/>
              </a:spcAft>
              <a:buClr>
                <a:srgbClr val="74A5F4"/>
              </a:buClr>
              <a:buSzTx/>
              <a:buFontTx/>
              <a:buAutoNum type="arabicParenR"/>
              <a:tabLst/>
              <a:defRPr/>
            </a:pPr>
            <a:endParaRPr kumimoji="0" lang="en-GB" sz="2400" b="1" i="0" u="none" strike="noStrike" kern="1200" cap="none" spc="0" normalizeH="0" baseline="0" noProof="0" dirty="0">
              <a:ln>
                <a:noFill/>
              </a:ln>
              <a:solidFill>
                <a:srgbClr val="74A5F4">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6" name="Rectangle: Rounded Corners 5">
            <a:extLst>
              <a:ext uri="{FF2B5EF4-FFF2-40B4-BE49-F238E27FC236}">
                <a16:creationId xmlns:a16="http://schemas.microsoft.com/office/drawing/2014/main" id="{2B491E26-AE56-4169-B224-6B6CCE38FAAD}"/>
              </a:ext>
            </a:extLst>
          </p:cNvPr>
          <p:cNvSpPr/>
          <p:nvPr/>
        </p:nvSpPr>
        <p:spPr>
          <a:xfrm>
            <a:off x="1057430" y="2377048"/>
            <a:ext cx="9923547" cy="1880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BE26A9B1-8132-4781-92FC-C70AA5135B0D}"/>
              </a:ext>
            </a:extLst>
          </p:cNvPr>
          <p:cNvSpPr txBox="1"/>
          <p:nvPr/>
        </p:nvSpPr>
        <p:spPr>
          <a:xfrm>
            <a:off x="1211023" y="2473198"/>
            <a:ext cx="9769954"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Century Gothic" panose="020B0502020202020204"/>
                <a:ea typeface="+mn-ea"/>
                <a:cs typeface="+mn-cs"/>
              </a:rPr>
              <a:t>Template to follow: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ggplot</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(data= &lt;insert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dataframe</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name&gt;)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geom_point</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(mapping =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aes</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(x=&lt;insert col name&gt;, y=&lt;insert col name&gt;, colour= &lt;insert col name&gt;),</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show.lengend</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=FALSE))+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facet_wrap(~ &lt;insert col name&gt;,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nrow</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=&lt;insert </a:t>
            </a:r>
            <a:r>
              <a:rPr kumimoji="0" lang="en-GB" sz="1800" b="0" i="0" u="none" strike="noStrike" kern="1200" cap="none" spc="0" normalizeH="0" baseline="0" noProof="0" dirty="0" err="1">
                <a:ln>
                  <a:noFill/>
                </a:ln>
                <a:solidFill>
                  <a:srgbClr val="FFFFFF"/>
                </a:solidFill>
                <a:effectLst/>
                <a:uLnTx/>
                <a:uFillTx/>
                <a:latin typeface="Courier New" panose="02070309020205020404" pitchFamily="49" charset="0"/>
                <a:ea typeface="+mn-ea"/>
                <a:cs typeface="Courier New" panose="02070309020205020404" pitchFamily="49" charset="0"/>
              </a:rPr>
              <a:t>num</a:t>
            </a: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of rows&gt;)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urier New" panose="02070309020205020404" pitchFamily="49" charset="0"/>
                <a:ea typeface="+mn-ea"/>
                <a:cs typeface="Courier New" panose="02070309020205020404" pitchFamily="49" charset="0"/>
              </a:rPr>
              <a:t> </a:t>
            </a:r>
            <a:endParaRPr kumimoji="0" lang="en-GB" sz="1800" b="0" i="0" u="none" strike="noStrike" kern="1200" cap="none" spc="0" normalizeH="0" baseline="0" noProof="0" dirty="0">
              <a:ln>
                <a:noFill/>
              </a:ln>
              <a:solidFill>
                <a:srgbClr val="FF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3750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Course Agenda</a:t>
            </a:r>
          </a:p>
        </p:txBody>
      </p:sp>
      <p:sp>
        <p:nvSpPr>
          <p:cNvPr id="6" name="TextBox 5">
            <a:extLst>
              <a:ext uri="{FF2B5EF4-FFF2-40B4-BE49-F238E27FC236}">
                <a16:creationId xmlns:a16="http://schemas.microsoft.com/office/drawing/2014/main" id="{4EB3382E-E080-4A68-8BF1-94FF68BF2DA7}"/>
              </a:ext>
            </a:extLst>
          </p:cNvPr>
          <p:cNvSpPr txBox="1"/>
          <p:nvPr/>
        </p:nvSpPr>
        <p:spPr>
          <a:xfrm>
            <a:off x="1459831" y="2919662"/>
            <a:ext cx="9801727" cy="1231106"/>
          </a:xfrm>
          <a:prstGeom prst="rect">
            <a:avLst/>
          </a:prstGeom>
          <a:noFill/>
        </p:spPr>
        <p:txBody>
          <a:bodyPr wrap="square" rtlCol="0">
            <a:spAutoFit/>
          </a:bodyPr>
          <a:lstStyle/>
          <a:p>
            <a:pPr marL="285750" indent="-285750" fontAlgn="base">
              <a:buFont typeface="Arial" panose="020B0604020202020204" pitchFamily="34" charset="0"/>
              <a:buChar char="•"/>
            </a:pPr>
            <a:r>
              <a:rPr lang="en-GB" sz="2400" dirty="0"/>
              <a:t>The course will be ran over…. 10 weeks </a:t>
            </a:r>
          </a:p>
          <a:p>
            <a:br>
              <a:rPr lang="en-GB" dirty="0"/>
            </a:br>
            <a:endParaRPr lang="en-GB" sz="3200" dirty="0"/>
          </a:p>
        </p:txBody>
      </p:sp>
    </p:spTree>
    <p:extLst>
      <p:ext uri="{BB962C8B-B14F-4D97-AF65-F5344CB8AC3E}">
        <p14:creationId xmlns:p14="http://schemas.microsoft.com/office/powerpoint/2010/main" val="4253615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0" y="447188"/>
            <a:ext cx="10571998" cy="970450"/>
          </a:xfrm>
        </p:spPr>
        <p:txBody>
          <a:bodyPr/>
          <a:lstStyle/>
          <a:p>
            <a:pPr fontAlgn="base"/>
            <a:r>
              <a:rPr lang="en-GB"/>
              <a:t>Answers: </a:t>
            </a:r>
            <a:endParaRPr lang="en-GB" dirty="0"/>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3BD63B8-D919-4B42-8CD0-59B6063997EA}"/>
              </a:ext>
            </a:extLst>
          </p:cNvPr>
          <p:cNvPicPr>
            <a:picLocks noChangeAspect="1"/>
          </p:cNvPicPr>
          <p:nvPr/>
        </p:nvPicPr>
        <p:blipFill>
          <a:blip r:embed="rId3"/>
          <a:stretch>
            <a:fillRect/>
          </a:stretch>
        </p:blipFill>
        <p:spPr>
          <a:xfrm>
            <a:off x="120288" y="3488567"/>
            <a:ext cx="5692684" cy="2922245"/>
          </a:xfrm>
          <a:prstGeom prst="rect">
            <a:avLst/>
          </a:prstGeom>
        </p:spPr>
      </p:pic>
      <p:pic>
        <p:nvPicPr>
          <p:cNvPr id="9" name="Picture 8">
            <a:extLst>
              <a:ext uri="{FF2B5EF4-FFF2-40B4-BE49-F238E27FC236}">
                <a16:creationId xmlns:a16="http://schemas.microsoft.com/office/drawing/2014/main" id="{CD1E1D03-EE43-442B-8F38-79BF844ECEC4}"/>
              </a:ext>
            </a:extLst>
          </p:cNvPr>
          <p:cNvPicPr>
            <a:picLocks noChangeAspect="1"/>
          </p:cNvPicPr>
          <p:nvPr/>
        </p:nvPicPr>
        <p:blipFill>
          <a:blip r:embed="rId4"/>
          <a:stretch>
            <a:fillRect/>
          </a:stretch>
        </p:blipFill>
        <p:spPr>
          <a:xfrm>
            <a:off x="6284867" y="2417450"/>
            <a:ext cx="5503817" cy="896579"/>
          </a:xfrm>
          <a:prstGeom prst="rect">
            <a:avLst/>
          </a:prstGeom>
        </p:spPr>
      </p:pic>
      <p:pic>
        <p:nvPicPr>
          <p:cNvPr id="11" name="Picture 10">
            <a:extLst>
              <a:ext uri="{FF2B5EF4-FFF2-40B4-BE49-F238E27FC236}">
                <a16:creationId xmlns:a16="http://schemas.microsoft.com/office/drawing/2014/main" id="{47EBFCE2-70A8-44C6-9F76-C4ACAAD9514C}"/>
              </a:ext>
            </a:extLst>
          </p:cNvPr>
          <p:cNvPicPr>
            <a:picLocks noChangeAspect="1"/>
          </p:cNvPicPr>
          <p:nvPr/>
        </p:nvPicPr>
        <p:blipFill>
          <a:blip r:embed="rId5"/>
          <a:stretch>
            <a:fillRect/>
          </a:stretch>
        </p:blipFill>
        <p:spPr>
          <a:xfrm>
            <a:off x="6095999" y="3488567"/>
            <a:ext cx="5692685" cy="2922245"/>
          </a:xfrm>
          <a:prstGeom prst="rect">
            <a:avLst/>
          </a:prstGeom>
        </p:spPr>
      </p:pic>
      <p:pic>
        <p:nvPicPr>
          <p:cNvPr id="12" name="Picture 11">
            <a:extLst>
              <a:ext uri="{FF2B5EF4-FFF2-40B4-BE49-F238E27FC236}">
                <a16:creationId xmlns:a16="http://schemas.microsoft.com/office/drawing/2014/main" id="{4A957C33-EAE3-4C02-9811-22E6EDA0E21E}"/>
              </a:ext>
            </a:extLst>
          </p:cNvPr>
          <p:cNvPicPr>
            <a:picLocks noChangeAspect="1"/>
          </p:cNvPicPr>
          <p:nvPr/>
        </p:nvPicPr>
        <p:blipFill>
          <a:blip r:embed="rId6"/>
          <a:stretch>
            <a:fillRect/>
          </a:stretch>
        </p:blipFill>
        <p:spPr>
          <a:xfrm>
            <a:off x="430803" y="2417450"/>
            <a:ext cx="3494178" cy="679590"/>
          </a:xfrm>
          <a:prstGeom prst="rect">
            <a:avLst/>
          </a:prstGeom>
        </p:spPr>
      </p:pic>
      <p:sp>
        <p:nvSpPr>
          <p:cNvPr id="13" name="Arrow: Right 12">
            <a:extLst>
              <a:ext uri="{FF2B5EF4-FFF2-40B4-BE49-F238E27FC236}">
                <a16:creationId xmlns:a16="http://schemas.microsoft.com/office/drawing/2014/main" id="{A7DB04BF-762B-4128-94C1-C61EF49995C4}"/>
              </a:ext>
            </a:extLst>
          </p:cNvPr>
          <p:cNvSpPr/>
          <p:nvPr/>
        </p:nvSpPr>
        <p:spPr>
          <a:xfrm>
            <a:off x="4127388" y="2534605"/>
            <a:ext cx="1955073" cy="44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15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2F6B-6C01-46F2-994F-94E2BC77EEE5}"/>
              </a:ext>
            </a:extLst>
          </p:cNvPr>
          <p:cNvSpPr>
            <a:spLocks noGrp="1"/>
          </p:cNvSpPr>
          <p:nvPr>
            <p:ph type="title"/>
          </p:nvPr>
        </p:nvSpPr>
        <p:spPr>
          <a:xfrm>
            <a:off x="810000" y="447188"/>
            <a:ext cx="10571998" cy="970450"/>
          </a:xfrm>
        </p:spPr>
        <p:txBody>
          <a:bodyPr/>
          <a:lstStyle/>
          <a:p>
            <a:r>
              <a:rPr lang="en-GB"/>
              <a:t>Help in R</a:t>
            </a:r>
            <a:endParaRPr lang="en-GB" dirty="0"/>
          </a:p>
        </p:txBody>
      </p:sp>
      <p:sp>
        <p:nvSpPr>
          <p:cNvPr id="3" name="Rectangle 2">
            <a:extLst>
              <a:ext uri="{FF2B5EF4-FFF2-40B4-BE49-F238E27FC236}">
                <a16:creationId xmlns:a16="http://schemas.microsoft.com/office/drawing/2014/main" id="{58FB5628-C4E4-4709-889D-1DC12C27DC72}"/>
              </a:ext>
            </a:extLst>
          </p:cNvPr>
          <p:cNvSpPr/>
          <p:nvPr/>
        </p:nvSpPr>
        <p:spPr>
          <a:xfrm>
            <a:off x="2194559" y="2736502"/>
            <a:ext cx="7802880" cy="1200329"/>
          </a:xfrm>
          <a:prstGeom prst="rect">
            <a:avLst/>
          </a:prstGeom>
        </p:spPr>
        <p:txBody>
          <a:bodyPr wrap="square">
            <a:spAutoFit/>
          </a:bodyPr>
          <a:lstStyle/>
          <a:p>
            <a:pPr marL="457200" indent="-457200">
              <a:buFont typeface="Arial" panose="020B0604020202020204" pitchFamily="34" charset="0"/>
              <a:buChar char="•"/>
            </a:pPr>
            <a:r>
              <a:rPr lang="en-GB" dirty="0"/>
              <a:t>The R language contains well-written and lengthy help documents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You can access these using the </a:t>
            </a:r>
            <a:r>
              <a:rPr lang="en-GB" b="1" dirty="0">
                <a:solidFill>
                  <a:schemeClr val="accent1"/>
                </a:solidFill>
                <a:latin typeface="Courier New" panose="02070309020205020404" pitchFamily="49" charset="0"/>
                <a:cs typeface="Courier New" panose="02070309020205020404" pitchFamily="49" charset="0"/>
              </a:rPr>
              <a:t>?</a:t>
            </a:r>
            <a:r>
              <a:rPr lang="en-GB" dirty="0"/>
              <a:t> symbol</a:t>
            </a:r>
          </a:p>
        </p:txBody>
      </p:sp>
      <p:pic>
        <p:nvPicPr>
          <p:cNvPr id="4" name="Picture 3">
            <a:extLst>
              <a:ext uri="{FF2B5EF4-FFF2-40B4-BE49-F238E27FC236}">
                <a16:creationId xmlns:a16="http://schemas.microsoft.com/office/drawing/2014/main" id="{8AC1A51F-E030-4485-8CB1-A99DFD335C11}"/>
              </a:ext>
            </a:extLst>
          </p:cNvPr>
          <p:cNvPicPr>
            <a:picLocks noChangeAspect="1"/>
          </p:cNvPicPr>
          <p:nvPr/>
        </p:nvPicPr>
        <p:blipFill>
          <a:blip r:embed="rId3"/>
          <a:stretch>
            <a:fillRect/>
          </a:stretch>
        </p:blipFill>
        <p:spPr>
          <a:xfrm>
            <a:off x="2262186" y="4161472"/>
            <a:ext cx="7667625" cy="1400175"/>
          </a:xfrm>
          <a:prstGeom prst="rect">
            <a:avLst/>
          </a:prstGeom>
        </p:spPr>
      </p:pic>
    </p:spTree>
    <p:extLst>
      <p:ext uri="{BB962C8B-B14F-4D97-AF65-F5344CB8AC3E}">
        <p14:creationId xmlns:p14="http://schemas.microsoft.com/office/powerpoint/2010/main" val="1009737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C968-4CA2-40A0-8181-9A5DED9D6290}"/>
              </a:ext>
            </a:extLst>
          </p:cNvPr>
          <p:cNvSpPr>
            <a:spLocks noGrp="1"/>
          </p:cNvSpPr>
          <p:nvPr>
            <p:ph type="ctrTitle"/>
          </p:nvPr>
        </p:nvSpPr>
        <p:spPr/>
        <p:txBody>
          <a:bodyPr/>
          <a:lstStyle/>
          <a:p>
            <a:r>
              <a:rPr lang="en-GB" sz="9600" dirty="0"/>
              <a:t>Bonus Questions</a:t>
            </a:r>
            <a:endParaRPr lang="en-GB" dirty="0"/>
          </a:p>
        </p:txBody>
      </p:sp>
      <p:sp>
        <p:nvSpPr>
          <p:cNvPr id="3" name="Subtitle 2">
            <a:extLst>
              <a:ext uri="{FF2B5EF4-FFF2-40B4-BE49-F238E27FC236}">
                <a16:creationId xmlns:a16="http://schemas.microsoft.com/office/drawing/2014/main" id="{D3B5A14F-5C33-4D97-A6A9-69F67AE355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87267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Exercises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0A17775-44B4-4127-A999-15A824971D56}"/>
              </a:ext>
            </a:extLst>
          </p:cNvPr>
          <p:cNvSpPr/>
          <p:nvPr/>
        </p:nvSpPr>
        <p:spPr>
          <a:xfrm>
            <a:off x="2073728" y="2688347"/>
            <a:ext cx="8044544" cy="2117503"/>
          </a:xfrm>
          <a:prstGeom prst="rect">
            <a:avLst/>
          </a:prstGeom>
        </p:spPr>
        <p:txBody>
          <a:bodyPr wrap="square">
            <a:spAutoFit/>
          </a:bodyPr>
          <a:lstStyle/>
          <a:p>
            <a:pPr marL="457200" lvl="0" indent="-457200" fontAlgn="base">
              <a:lnSpc>
                <a:spcPct val="90000"/>
              </a:lnSpc>
              <a:spcBef>
                <a:spcPct val="20000"/>
              </a:spcBef>
              <a:spcAft>
                <a:spcPts val="600"/>
              </a:spcAft>
              <a:buClr>
                <a:srgbClr val="74A5F4"/>
              </a:buClr>
              <a:buFontTx/>
              <a:buAutoNum type="arabicParenR"/>
            </a:pPr>
            <a:r>
              <a:rPr lang="en-GB" dirty="0">
                <a:solidFill>
                  <a:srgbClr val="000000"/>
                </a:solidFill>
              </a:rPr>
              <a:t>Using the </a:t>
            </a:r>
            <a:r>
              <a:rPr lang="en-GB" b="1" dirty="0">
                <a:solidFill>
                  <a:srgbClr val="00B0F0"/>
                </a:solidFill>
                <a:latin typeface="Courier New" panose="02070309020205020404" pitchFamily="49" charset="0"/>
                <a:cs typeface="Courier New" panose="02070309020205020404" pitchFamily="49" charset="0"/>
              </a:rPr>
              <a:t>iris</a:t>
            </a:r>
            <a:r>
              <a:rPr lang="en-GB" dirty="0">
                <a:solidFill>
                  <a:srgbClr val="000000"/>
                </a:solidFill>
              </a:rPr>
              <a:t> dataset create a scatter plot of </a:t>
            </a:r>
            <a:r>
              <a:rPr lang="en-GB" b="1" dirty="0" err="1">
                <a:solidFill>
                  <a:srgbClr val="00B0F0"/>
                </a:solidFill>
                <a:latin typeface="Courier New" panose="02070309020205020404" pitchFamily="49" charset="0"/>
                <a:cs typeface="Courier New" panose="02070309020205020404" pitchFamily="49" charset="0"/>
              </a:rPr>
              <a:t>Sepal.Length</a:t>
            </a:r>
            <a:r>
              <a:rPr lang="en-GB" b="1" dirty="0">
                <a:solidFill>
                  <a:srgbClr val="00B0F0"/>
                </a:solidFill>
                <a:latin typeface="Courier New" panose="02070309020205020404" pitchFamily="49" charset="0"/>
                <a:cs typeface="Courier New" panose="02070309020205020404" pitchFamily="49" charset="0"/>
              </a:rPr>
              <a:t> Sepal.Width </a:t>
            </a:r>
          </a:p>
          <a:p>
            <a:pPr marL="914400" lvl="1" indent="-457200" fontAlgn="base">
              <a:lnSpc>
                <a:spcPct val="90000"/>
              </a:lnSpc>
              <a:spcBef>
                <a:spcPct val="20000"/>
              </a:spcBef>
              <a:spcAft>
                <a:spcPts val="600"/>
              </a:spcAft>
              <a:buClr>
                <a:srgbClr val="74A5F4"/>
              </a:buClr>
              <a:buFont typeface="Arial" panose="020B0604020202020204" pitchFamily="34" charset="0"/>
              <a:buChar char="•"/>
            </a:pPr>
            <a:r>
              <a:rPr lang="en-GB" b="1" dirty="0">
                <a:solidFill>
                  <a:srgbClr val="00B0F0"/>
                </a:solidFill>
                <a:latin typeface="Courier New" panose="02070309020205020404" pitchFamily="49" charset="0"/>
                <a:cs typeface="Courier New" panose="02070309020205020404" pitchFamily="49" charset="0"/>
              </a:rPr>
              <a:t>shape</a:t>
            </a:r>
            <a:r>
              <a:rPr lang="en-GB" dirty="0">
                <a:solidFill>
                  <a:srgbClr val="000000"/>
                </a:solidFill>
              </a:rPr>
              <a:t> by </a:t>
            </a:r>
            <a:r>
              <a:rPr lang="en-GB" b="1" dirty="0">
                <a:solidFill>
                  <a:srgbClr val="00B0F0"/>
                </a:solidFill>
                <a:latin typeface="Courier New" panose="02070309020205020404" pitchFamily="49" charset="0"/>
                <a:cs typeface="Courier New" panose="02070309020205020404" pitchFamily="49" charset="0"/>
              </a:rPr>
              <a:t>Species </a:t>
            </a:r>
          </a:p>
          <a:p>
            <a:pPr marL="914400" lvl="1" indent="-457200" fontAlgn="base">
              <a:lnSpc>
                <a:spcPct val="90000"/>
              </a:lnSpc>
              <a:spcBef>
                <a:spcPct val="20000"/>
              </a:spcBef>
              <a:spcAft>
                <a:spcPts val="600"/>
              </a:spcAft>
              <a:buClr>
                <a:srgbClr val="74A5F4"/>
              </a:buClr>
              <a:buFont typeface="Arial" panose="020B0604020202020204" pitchFamily="34" charset="0"/>
              <a:buChar char="•"/>
            </a:pPr>
            <a:r>
              <a:rPr lang="en-GB" dirty="0">
                <a:cs typeface="Courier New" panose="02070309020205020404" pitchFamily="49" charset="0"/>
              </a:rPr>
              <a:t>Set the all the transparencies using </a:t>
            </a:r>
            <a:r>
              <a:rPr lang="en-GB" b="1" dirty="0">
                <a:solidFill>
                  <a:srgbClr val="00B0F0"/>
                </a:solidFill>
                <a:latin typeface="Courier New" panose="02070309020205020404" pitchFamily="49" charset="0"/>
                <a:cs typeface="Courier New" panose="02070309020205020404" pitchFamily="49" charset="0"/>
              </a:rPr>
              <a:t>alpha =</a:t>
            </a:r>
            <a:r>
              <a:rPr lang="en-GB" dirty="0">
                <a:cs typeface="Courier New" panose="02070309020205020404" pitchFamily="49" charset="0"/>
              </a:rPr>
              <a:t> </a:t>
            </a:r>
            <a:r>
              <a:rPr lang="en-GB" b="1" dirty="0">
                <a:solidFill>
                  <a:srgbClr val="00B0F0"/>
                </a:solidFill>
                <a:latin typeface="Courier New" panose="02070309020205020404" pitchFamily="49" charset="0"/>
                <a:cs typeface="Courier New" panose="02070309020205020404" pitchFamily="49" charset="0"/>
              </a:rPr>
              <a:t>0.5</a:t>
            </a:r>
          </a:p>
          <a:p>
            <a:pPr lvl="1" fontAlgn="base">
              <a:lnSpc>
                <a:spcPct val="90000"/>
              </a:lnSpc>
              <a:spcBef>
                <a:spcPct val="20000"/>
              </a:spcBef>
              <a:spcAft>
                <a:spcPts val="600"/>
              </a:spcAft>
              <a:buClr>
                <a:srgbClr val="74A5F4"/>
              </a:buClr>
            </a:pPr>
            <a:endParaRPr lang="en-GB" b="1" dirty="0">
              <a:solidFill>
                <a:srgbClr val="00B0F0"/>
              </a:solidFill>
              <a:latin typeface="Courier New" panose="02070309020205020404" pitchFamily="49" charset="0"/>
              <a:cs typeface="Courier New" panose="02070309020205020404" pitchFamily="49" charset="0"/>
            </a:endParaRPr>
          </a:p>
          <a:p>
            <a:pPr marL="457200" lvl="0" indent="-457200" fontAlgn="base">
              <a:lnSpc>
                <a:spcPct val="90000"/>
              </a:lnSpc>
              <a:spcBef>
                <a:spcPct val="20000"/>
              </a:spcBef>
              <a:spcAft>
                <a:spcPts val="600"/>
              </a:spcAft>
              <a:buClr>
                <a:srgbClr val="74A5F4"/>
              </a:buClr>
              <a:buFontTx/>
              <a:buAutoNum type="arabicParenR"/>
            </a:pPr>
            <a:r>
              <a:rPr lang="en-GB" dirty="0">
                <a:cs typeface="Courier New" panose="02070309020205020404" pitchFamily="49" charset="0"/>
              </a:rPr>
              <a:t>Why should we reference </a:t>
            </a:r>
            <a:r>
              <a:rPr lang="en-GB" b="1" dirty="0">
                <a:solidFill>
                  <a:srgbClr val="00B0F0"/>
                </a:solidFill>
                <a:latin typeface="Courier New" panose="02070309020205020404" pitchFamily="49" charset="0"/>
                <a:cs typeface="Courier New" panose="02070309020205020404" pitchFamily="49" charset="0"/>
              </a:rPr>
              <a:t>alpha</a:t>
            </a:r>
            <a:r>
              <a:rPr lang="en-GB" dirty="0">
                <a:cs typeface="Courier New" panose="02070309020205020404" pitchFamily="49" charset="0"/>
              </a:rPr>
              <a:t> outside of our </a:t>
            </a:r>
            <a:r>
              <a:rPr lang="en-GB" b="1" dirty="0" err="1">
                <a:solidFill>
                  <a:srgbClr val="00B0F0"/>
                </a:solidFill>
                <a:latin typeface="Courier New" panose="02070309020205020404" pitchFamily="49" charset="0"/>
                <a:cs typeface="Courier New" panose="02070309020205020404" pitchFamily="49" charset="0"/>
              </a:rPr>
              <a:t>aes</a:t>
            </a:r>
            <a:r>
              <a:rPr lang="en-GB" b="1" dirty="0">
                <a:solidFill>
                  <a:srgbClr val="00B0F0"/>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t>
            </a:r>
          </a:p>
        </p:txBody>
      </p:sp>
    </p:spTree>
    <p:extLst>
      <p:ext uri="{BB962C8B-B14F-4D97-AF65-F5344CB8AC3E}">
        <p14:creationId xmlns:p14="http://schemas.microsoft.com/office/powerpoint/2010/main" val="378083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Answers 1)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AF91BC3-D0AC-48E5-A6C5-571AA9C46487}"/>
              </a:ext>
            </a:extLst>
          </p:cNvPr>
          <p:cNvPicPr>
            <a:picLocks noChangeAspect="1"/>
          </p:cNvPicPr>
          <p:nvPr/>
        </p:nvPicPr>
        <p:blipFill>
          <a:blip r:embed="rId3"/>
          <a:stretch>
            <a:fillRect/>
          </a:stretch>
        </p:blipFill>
        <p:spPr>
          <a:xfrm>
            <a:off x="406533" y="3530517"/>
            <a:ext cx="5530293" cy="2937968"/>
          </a:xfrm>
          <a:prstGeom prst="rect">
            <a:avLst/>
          </a:prstGeom>
        </p:spPr>
      </p:pic>
      <p:pic>
        <p:nvPicPr>
          <p:cNvPr id="9" name="Picture 8">
            <a:extLst>
              <a:ext uri="{FF2B5EF4-FFF2-40B4-BE49-F238E27FC236}">
                <a16:creationId xmlns:a16="http://schemas.microsoft.com/office/drawing/2014/main" id="{4CAB07CC-7876-4A28-B25A-501037E7FAA3}"/>
              </a:ext>
            </a:extLst>
          </p:cNvPr>
          <p:cNvPicPr>
            <a:picLocks noChangeAspect="1"/>
          </p:cNvPicPr>
          <p:nvPr/>
        </p:nvPicPr>
        <p:blipFill>
          <a:blip r:embed="rId4"/>
          <a:stretch>
            <a:fillRect/>
          </a:stretch>
        </p:blipFill>
        <p:spPr>
          <a:xfrm>
            <a:off x="256141" y="2575923"/>
            <a:ext cx="5530293" cy="853077"/>
          </a:xfrm>
          <a:prstGeom prst="rect">
            <a:avLst/>
          </a:prstGeom>
        </p:spPr>
      </p:pic>
      <p:pic>
        <p:nvPicPr>
          <p:cNvPr id="10" name="Picture 9">
            <a:extLst>
              <a:ext uri="{FF2B5EF4-FFF2-40B4-BE49-F238E27FC236}">
                <a16:creationId xmlns:a16="http://schemas.microsoft.com/office/drawing/2014/main" id="{D18AAC7F-A719-4C48-8852-439381C7BD80}"/>
              </a:ext>
            </a:extLst>
          </p:cNvPr>
          <p:cNvPicPr>
            <a:picLocks noChangeAspect="1"/>
          </p:cNvPicPr>
          <p:nvPr/>
        </p:nvPicPr>
        <p:blipFill>
          <a:blip r:embed="rId5"/>
          <a:stretch>
            <a:fillRect/>
          </a:stretch>
        </p:blipFill>
        <p:spPr>
          <a:xfrm>
            <a:off x="6072701" y="2672222"/>
            <a:ext cx="5383698" cy="853076"/>
          </a:xfrm>
          <a:prstGeom prst="rect">
            <a:avLst/>
          </a:prstGeom>
        </p:spPr>
      </p:pic>
      <p:pic>
        <p:nvPicPr>
          <p:cNvPr id="11" name="Picture 10">
            <a:extLst>
              <a:ext uri="{FF2B5EF4-FFF2-40B4-BE49-F238E27FC236}">
                <a16:creationId xmlns:a16="http://schemas.microsoft.com/office/drawing/2014/main" id="{3E502D33-8508-48EC-88CC-750927723A00}"/>
              </a:ext>
            </a:extLst>
          </p:cNvPr>
          <p:cNvPicPr>
            <a:picLocks noChangeAspect="1"/>
          </p:cNvPicPr>
          <p:nvPr/>
        </p:nvPicPr>
        <p:blipFill>
          <a:blip r:embed="rId6"/>
          <a:stretch>
            <a:fillRect/>
          </a:stretch>
        </p:blipFill>
        <p:spPr>
          <a:xfrm>
            <a:off x="6255176" y="3607940"/>
            <a:ext cx="5530294" cy="2937969"/>
          </a:xfrm>
          <a:prstGeom prst="rect">
            <a:avLst/>
          </a:prstGeom>
        </p:spPr>
      </p:pic>
      <p:sp>
        <p:nvSpPr>
          <p:cNvPr id="12" name="Rectangle 11">
            <a:extLst>
              <a:ext uri="{FF2B5EF4-FFF2-40B4-BE49-F238E27FC236}">
                <a16:creationId xmlns:a16="http://schemas.microsoft.com/office/drawing/2014/main" id="{5E671CCB-3C1A-4407-ADF8-5E917074DA45}"/>
              </a:ext>
            </a:extLst>
          </p:cNvPr>
          <p:cNvSpPr/>
          <p:nvPr/>
        </p:nvSpPr>
        <p:spPr>
          <a:xfrm>
            <a:off x="10950766" y="4373696"/>
            <a:ext cx="834701" cy="463859"/>
          </a:xfrm>
          <a:prstGeom prst="rect">
            <a:avLst/>
          </a:prstGeom>
          <a:noFill/>
          <a:ln w="28575" cap="rnd" cmpd="sng" algn="ctr">
            <a:solidFill>
              <a:srgbClr val="C4D600"/>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7515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a:xfrm>
            <a:off x="810001" y="389515"/>
            <a:ext cx="10571998" cy="970450"/>
          </a:xfrm>
        </p:spPr>
        <p:txBody>
          <a:bodyPr/>
          <a:lstStyle/>
          <a:p>
            <a:pPr fontAlgn="base"/>
            <a:r>
              <a:rPr lang="en-GB" dirty="0"/>
              <a:t>Access to more questions </a:t>
            </a:r>
          </a:p>
        </p:txBody>
      </p:sp>
      <p:sp>
        <p:nvSpPr>
          <p:cNvPr id="3" name="Rectangle 1">
            <a:extLst>
              <a:ext uri="{FF2B5EF4-FFF2-40B4-BE49-F238E27FC236}">
                <a16:creationId xmlns:a16="http://schemas.microsoft.com/office/drawing/2014/main" id="{EC7775B8-6F69-428D-BFE2-18ED6951D8C8}"/>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7">
            <a:extLst>
              <a:ext uri="{FF2B5EF4-FFF2-40B4-BE49-F238E27FC236}">
                <a16:creationId xmlns:a16="http://schemas.microsoft.com/office/drawing/2014/main" id="{80A17775-44B4-4127-A999-15A824971D56}"/>
              </a:ext>
            </a:extLst>
          </p:cNvPr>
          <p:cNvSpPr/>
          <p:nvPr/>
        </p:nvSpPr>
        <p:spPr>
          <a:xfrm>
            <a:off x="2073728" y="2688347"/>
            <a:ext cx="8044544" cy="2631490"/>
          </a:xfrm>
          <a:prstGeom prst="rect">
            <a:avLst/>
          </a:prstGeom>
        </p:spPr>
        <p:txBody>
          <a:bodyPr wrap="square">
            <a:spAutoFit/>
          </a:bodyPr>
          <a:lstStyle/>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Homework sheets which can be found on </a:t>
            </a:r>
            <a:r>
              <a:rPr kumimoji="0" lang="en-GB" sz="1800" b="0" i="0" u="none" strike="noStrike" kern="1200" cap="none" spc="0" normalizeH="0" baseline="0" noProof="0" dirty="0" err="1">
                <a:ln>
                  <a:noFill/>
                </a:ln>
                <a:solidFill>
                  <a:srgbClr val="000000"/>
                </a:solidFill>
                <a:effectLst/>
                <a:uLnTx/>
                <a:uFillTx/>
                <a:latin typeface="Century Gothic" panose="020B0502020202020204"/>
                <a:ea typeface="+mn-ea"/>
                <a:cs typeface="Courier New" panose="02070309020205020404" pitchFamily="49" charset="0"/>
              </a:rPr>
              <a:t>github</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at this link :</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hlinkClick r:id="rId3"/>
              </a:rPr>
              <a:t>https://www.r-exercises.com/</a:t>
            </a: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 - specific topic questions </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rPr>
              <a:t>https://www.w3resource.com/</a:t>
            </a: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a:p>
            <a:pPr marL="285750" marR="0" lvl="0" indent="-285750" algn="l" defTabSz="457200" rtl="0" eaLnBrk="1" fontAlgn="base" latinLnBrk="0" hangingPunct="1">
              <a:lnSpc>
                <a:spcPct val="90000"/>
              </a:lnSpc>
              <a:spcBef>
                <a:spcPct val="20000"/>
              </a:spcBef>
              <a:spcAft>
                <a:spcPts val="600"/>
              </a:spcAft>
              <a:buClr>
                <a:srgbClr val="74A5F4"/>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000000"/>
              </a:solidFill>
              <a:effectLst/>
              <a:uLnTx/>
              <a:uFillTx/>
              <a:latin typeface="Century Gothic" panose="020B0502020202020204"/>
              <a:ea typeface="+mn-ea"/>
              <a:cs typeface="Courier New" panose="02070309020205020404" pitchFamily="49" charset="0"/>
            </a:endParaRPr>
          </a:p>
        </p:txBody>
      </p:sp>
    </p:spTree>
    <p:extLst>
      <p:ext uri="{BB962C8B-B14F-4D97-AF65-F5344CB8AC3E}">
        <p14:creationId xmlns:p14="http://schemas.microsoft.com/office/powerpoint/2010/main" val="1596120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8C01-573A-4467-9379-6522964F77A5}"/>
              </a:ext>
            </a:extLst>
          </p:cNvPr>
          <p:cNvSpPr>
            <a:spLocks noGrp="1"/>
          </p:cNvSpPr>
          <p:nvPr>
            <p:ph type="title"/>
          </p:nvPr>
        </p:nvSpPr>
        <p:spPr>
          <a:xfrm>
            <a:off x="807357" y="1924965"/>
            <a:ext cx="5893840" cy="1194223"/>
          </a:xfrm>
        </p:spPr>
        <p:txBody>
          <a:bodyPr/>
          <a:lstStyle/>
          <a:p>
            <a:r>
              <a:rPr lang="en-GB" sz="6600" dirty="0"/>
              <a:t>Next Time ….</a:t>
            </a:r>
          </a:p>
        </p:txBody>
      </p:sp>
      <p:sp>
        <p:nvSpPr>
          <p:cNvPr id="4" name="Text Placeholder 3">
            <a:extLst>
              <a:ext uri="{FF2B5EF4-FFF2-40B4-BE49-F238E27FC236}">
                <a16:creationId xmlns:a16="http://schemas.microsoft.com/office/drawing/2014/main" id="{56DFC842-A98B-45DD-A3A6-6C6A9A1CA458}"/>
              </a:ext>
            </a:extLst>
          </p:cNvPr>
          <p:cNvSpPr>
            <a:spLocks noGrp="1"/>
          </p:cNvSpPr>
          <p:nvPr>
            <p:ph type="body" sz="quarter" idx="16"/>
          </p:nvPr>
        </p:nvSpPr>
        <p:spPr>
          <a:xfrm>
            <a:off x="4831163" y="5210231"/>
            <a:ext cx="7809072" cy="4075465"/>
          </a:xfrm>
        </p:spPr>
        <p:txBody>
          <a:bodyPr>
            <a:normAutofit/>
          </a:bodyPr>
          <a:lstStyle/>
          <a:p>
            <a:r>
              <a:rPr lang="en-GB" sz="2400" dirty="0"/>
              <a:t>See you then ! </a:t>
            </a:r>
          </a:p>
        </p:txBody>
      </p:sp>
      <p:sp>
        <p:nvSpPr>
          <p:cNvPr id="7" name="Text Placeholder 3">
            <a:extLst>
              <a:ext uri="{FF2B5EF4-FFF2-40B4-BE49-F238E27FC236}">
                <a16:creationId xmlns:a16="http://schemas.microsoft.com/office/drawing/2014/main" id="{1D1097CF-AF06-4B6D-9FE8-9749F52932D7}"/>
              </a:ext>
            </a:extLst>
          </p:cNvPr>
          <p:cNvSpPr txBox="1">
            <a:spLocks/>
          </p:cNvSpPr>
          <p:nvPr/>
        </p:nvSpPr>
        <p:spPr>
          <a:xfrm>
            <a:off x="7711224" y="1752437"/>
            <a:ext cx="3981094" cy="202876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Tx/>
              <a:buNone/>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Calculations in R</a:t>
            </a:r>
          </a:p>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Assigning objects </a:t>
            </a:r>
          </a:p>
          <a:p>
            <a:pPr marL="342900" marR="0" lvl="0" indent="-342900" algn="l" defTabSz="457200" rtl="0" eaLnBrk="1" fontAlgn="auto" latinLnBrk="0" hangingPunct="1">
              <a:lnSpc>
                <a:spcPct val="100000"/>
              </a:lnSpc>
              <a:spcBef>
                <a:spcPct val="20000"/>
              </a:spcBef>
              <a:spcAft>
                <a:spcPts val="600"/>
              </a:spcAft>
              <a:buClr>
                <a:srgbClr val="00B0F0"/>
              </a:buClr>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Century Gothic" panose="020B0502020202020204"/>
                <a:ea typeface="+mn-ea"/>
                <a:cs typeface="+mn-cs"/>
              </a:rPr>
              <a:t>Importing datasets </a:t>
            </a:r>
          </a:p>
        </p:txBody>
      </p:sp>
    </p:spTree>
    <p:extLst>
      <p:ext uri="{BB962C8B-B14F-4D97-AF65-F5344CB8AC3E}">
        <p14:creationId xmlns:p14="http://schemas.microsoft.com/office/powerpoint/2010/main" val="19290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A904-64A6-4E10-9DC9-EB509DE97374}"/>
              </a:ext>
            </a:extLst>
          </p:cNvPr>
          <p:cNvSpPr>
            <a:spLocks noGrp="1"/>
          </p:cNvSpPr>
          <p:nvPr>
            <p:ph type="ctrTitle"/>
          </p:nvPr>
        </p:nvSpPr>
        <p:spPr/>
        <p:txBody>
          <a:bodyPr/>
          <a:lstStyle/>
          <a:p>
            <a:r>
              <a:rPr lang="en-GB" sz="8000" dirty="0"/>
              <a:t>What Is R ?</a:t>
            </a:r>
          </a:p>
        </p:txBody>
      </p:sp>
      <p:sp>
        <p:nvSpPr>
          <p:cNvPr id="3" name="Subtitle 2">
            <a:extLst>
              <a:ext uri="{FF2B5EF4-FFF2-40B4-BE49-F238E27FC236}">
                <a16:creationId xmlns:a16="http://schemas.microsoft.com/office/drawing/2014/main" id="{075CEA64-8F25-4A86-8F0F-57F03185DEE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951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R?</a:t>
            </a:r>
          </a:p>
        </p:txBody>
      </p:sp>
      <p:sp>
        <p:nvSpPr>
          <p:cNvPr id="6" name="TextBox 5">
            <a:extLst>
              <a:ext uri="{FF2B5EF4-FFF2-40B4-BE49-F238E27FC236}">
                <a16:creationId xmlns:a16="http://schemas.microsoft.com/office/drawing/2014/main" id="{4EB3382E-E080-4A68-8BF1-94FF68BF2DA7}"/>
              </a:ext>
            </a:extLst>
          </p:cNvPr>
          <p:cNvSpPr txBox="1"/>
          <p:nvPr/>
        </p:nvSpPr>
        <p:spPr>
          <a:xfrm>
            <a:off x="1336093" y="2490481"/>
            <a:ext cx="9801727" cy="3785652"/>
          </a:xfrm>
          <a:prstGeom prst="rect">
            <a:avLst/>
          </a:prstGeom>
          <a:noFill/>
        </p:spPr>
        <p:txBody>
          <a:bodyPr wrap="square" rtlCol="0">
            <a:spAutoFit/>
          </a:bodyPr>
          <a:lstStyle/>
          <a:p>
            <a:pPr marL="285750" indent="-285750" fontAlgn="base">
              <a:buFont typeface="Arial" panose="020B0604020202020204" pitchFamily="34" charset="0"/>
              <a:buChar char="•"/>
            </a:pPr>
            <a:r>
              <a:rPr lang="en-GB" sz="2000" dirty="0"/>
              <a:t>Programming language for statistical computing and graphics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Built upon an historic language (S) which was developed in the mid-70s</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Known for being highly extensible</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Completely free and open-source with a large, friendly community</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dirty="0"/>
              <a:t>R is an incredibly powerful tool. It can be used for machine learning, statistical modelling, big data, and much more. It is also capable of producing websites, interactive notebooks, and presentations (such as this one!).</a:t>
            </a:r>
          </a:p>
        </p:txBody>
      </p:sp>
    </p:spTree>
    <p:extLst>
      <p:ext uri="{BB962C8B-B14F-4D97-AF65-F5344CB8AC3E}">
        <p14:creationId xmlns:p14="http://schemas.microsoft.com/office/powerpoint/2010/main" val="360859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AD28-393B-4D28-8EE7-FB7242E55B8C}"/>
              </a:ext>
            </a:extLst>
          </p:cNvPr>
          <p:cNvSpPr>
            <a:spLocks noGrp="1"/>
          </p:cNvSpPr>
          <p:nvPr>
            <p:ph type="title"/>
          </p:nvPr>
        </p:nvSpPr>
        <p:spPr/>
        <p:txBody>
          <a:bodyPr/>
          <a:lstStyle/>
          <a:p>
            <a:pPr fontAlgn="base"/>
            <a:r>
              <a:rPr lang="en-GB" dirty="0"/>
              <a:t>What is RStudio?</a:t>
            </a:r>
          </a:p>
        </p:txBody>
      </p:sp>
      <p:sp>
        <p:nvSpPr>
          <p:cNvPr id="6" name="TextBox 5">
            <a:extLst>
              <a:ext uri="{FF2B5EF4-FFF2-40B4-BE49-F238E27FC236}">
                <a16:creationId xmlns:a16="http://schemas.microsoft.com/office/drawing/2014/main" id="{4EB3382E-E080-4A68-8BF1-94FF68BF2DA7}"/>
              </a:ext>
            </a:extLst>
          </p:cNvPr>
          <p:cNvSpPr txBox="1"/>
          <p:nvPr/>
        </p:nvSpPr>
        <p:spPr>
          <a:xfrm>
            <a:off x="1195135" y="2828683"/>
            <a:ext cx="9801727"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GB" dirty="0"/>
              <a:t>Problem: The standard R code editor is difficult to use, missing useful features, and frankly quite ugly</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Integrated development environment (IDE) specifically made for programming in R</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Contains a rich set of features to allow you to code in R with less hassle</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Displays your code and its output in a much clearer way and gives you access to extra features such as help files, code history, and environment variables</a:t>
            </a:r>
          </a:p>
        </p:txBody>
      </p:sp>
    </p:spTree>
    <p:extLst>
      <p:ext uri="{BB962C8B-B14F-4D97-AF65-F5344CB8AC3E}">
        <p14:creationId xmlns:p14="http://schemas.microsoft.com/office/powerpoint/2010/main" val="3250347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rgbClr val="000000"/>
      </a:dk1>
      <a:lt1>
        <a:srgbClr val="000000"/>
      </a:lt1>
      <a:dk2>
        <a:srgbClr val="FFFFFF"/>
      </a:dk2>
      <a:lt2>
        <a:srgbClr val="FFFFFF"/>
      </a:lt2>
      <a:accent1>
        <a:srgbClr val="00B0F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f6ff716-fad7-48fb-bdab-cdb53aa7a51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8F078FD696EC45B7F57AE964A2CA5B" ma:contentTypeVersion="13" ma:contentTypeDescription="Create a new document." ma:contentTypeScope="" ma:versionID="bdb976efa452c46412775252a908b1f0">
  <xsd:schema xmlns:xsd="http://www.w3.org/2001/XMLSchema" xmlns:xs="http://www.w3.org/2001/XMLSchema" xmlns:p="http://schemas.microsoft.com/office/2006/metadata/properties" xmlns:ns3="80a8ca01-d459-494f-ac9a-c3d48b7ea22c" xmlns:ns4="2f6ff716-fad7-48fb-bdab-cdb53aa7a51c" targetNamespace="http://schemas.microsoft.com/office/2006/metadata/properties" ma:root="true" ma:fieldsID="9dcd50fd5175c33cefd31fbebeb5cd7d" ns3:_="" ns4:_="">
    <xsd:import namespace="80a8ca01-d459-494f-ac9a-c3d48b7ea22c"/>
    <xsd:import namespace="2f6ff716-fad7-48fb-bdab-cdb53aa7a5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8ca01-d459-494f-ac9a-c3d48b7ea22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6ff716-fad7-48fb-bdab-cdb53aa7a5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purl.org/dc/terms/"/>
    <ds:schemaRef ds:uri="http://purl.org/dc/dcmitype/"/>
    <ds:schemaRef ds:uri="http://schemas.openxmlformats.org/package/2006/metadata/core-properties"/>
    <ds:schemaRef ds:uri="http://schemas.microsoft.com/office/2006/metadata/properties"/>
    <ds:schemaRef ds:uri="2f6ff716-fad7-48fb-bdab-cdb53aa7a51c"/>
    <ds:schemaRef ds:uri="http://purl.org/dc/elements/1.1/"/>
    <ds:schemaRef ds:uri="http://schemas.microsoft.com/office/2006/documentManagement/types"/>
    <ds:schemaRef ds:uri="http://schemas.microsoft.com/office/infopath/2007/PartnerControls"/>
    <ds:schemaRef ds:uri="80a8ca01-d459-494f-ac9a-c3d48b7ea22c"/>
    <ds:schemaRef ds:uri="http://www.w3.org/XML/1998/namespace"/>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C03B3EB4-CFE6-44C6-82D2-13FF81217F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8ca01-d459-494f-ac9a-c3d48b7ea22c"/>
    <ds:schemaRef ds:uri="2f6ff716-fad7-48fb-bdab-cdb53aa7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2362</Words>
  <Application>Microsoft Office PowerPoint</Application>
  <PresentationFormat>Widescreen</PresentationFormat>
  <Paragraphs>406</Paragraphs>
  <Slides>66</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Century Gothic</vt:lpstr>
      <vt:lpstr>Courier New</vt:lpstr>
      <vt:lpstr>Lato</vt:lpstr>
      <vt:lpstr>Wingdings</vt:lpstr>
      <vt:lpstr>Wingdings 2</vt:lpstr>
      <vt:lpstr>Quotable</vt:lpstr>
      <vt:lpstr>Into the Tidyverse  Session 1a </vt:lpstr>
      <vt:lpstr>About the course </vt:lpstr>
      <vt:lpstr>What you will learn </vt:lpstr>
      <vt:lpstr>Teaching style</vt:lpstr>
      <vt:lpstr>Why use R/the tidyverse?</vt:lpstr>
      <vt:lpstr>Course Agenda</vt:lpstr>
      <vt:lpstr>What Is R ?</vt:lpstr>
      <vt:lpstr>What is R?</vt:lpstr>
      <vt:lpstr>What is RStudio?</vt:lpstr>
      <vt:lpstr>Navigating around RStudio</vt:lpstr>
      <vt:lpstr>Running R code?</vt:lpstr>
      <vt:lpstr>Data Analysis work flow in R</vt:lpstr>
      <vt:lpstr>Tidyverse </vt:lpstr>
      <vt:lpstr>What is the tidyverse?</vt:lpstr>
      <vt:lpstr>Installing and using Tidyverse?</vt:lpstr>
      <vt:lpstr>Data visualisation </vt:lpstr>
      <vt:lpstr>Data visualisation</vt:lpstr>
      <vt:lpstr>Ggplot2 </vt:lpstr>
      <vt:lpstr>Datasets</vt:lpstr>
      <vt:lpstr>MPG </vt:lpstr>
      <vt:lpstr>MPG </vt:lpstr>
      <vt:lpstr>Visualising with ggplot</vt:lpstr>
      <vt:lpstr>First plot  </vt:lpstr>
      <vt:lpstr>Output</vt:lpstr>
      <vt:lpstr>Ggplot general code  </vt:lpstr>
      <vt:lpstr>Exercises to try </vt:lpstr>
      <vt:lpstr>Answers 1) </vt:lpstr>
      <vt:lpstr>Answers 2)</vt:lpstr>
      <vt:lpstr>Bonus Questions</vt:lpstr>
      <vt:lpstr>Common problems </vt:lpstr>
      <vt:lpstr>Spot the mistake </vt:lpstr>
      <vt:lpstr>Answers </vt:lpstr>
      <vt:lpstr>Into the Tidyverse  Session 1b </vt:lpstr>
      <vt:lpstr>Handling data frames </vt:lpstr>
      <vt:lpstr>Working your way around data frames </vt:lpstr>
      <vt:lpstr>Working your way around data frames </vt:lpstr>
      <vt:lpstr>Working your way around data frames </vt:lpstr>
      <vt:lpstr>Exercises to try </vt:lpstr>
      <vt:lpstr>Solutions </vt:lpstr>
      <vt:lpstr>Adding more features</vt:lpstr>
      <vt:lpstr>Back to our first Graph</vt:lpstr>
      <vt:lpstr>Explaining Outliers </vt:lpstr>
      <vt:lpstr>Explaining Outliers </vt:lpstr>
      <vt:lpstr>More Aesthetics </vt:lpstr>
      <vt:lpstr>More Aesthetics </vt:lpstr>
      <vt:lpstr>Exercises to try </vt:lpstr>
      <vt:lpstr>Answers: </vt:lpstr>
      <vt:lpstr>Variables to choose when manually setting Aesthetics </vt:lpstr>
      <vt:lpstr>Exercises to try </vt:lpstr>
      <vt:lpstr>Answers: </vt:lpstr>
      <vt:lpstr>Facets </vt:lpstr>
      <vt:lpstr>What are facets? </vt:lpstr>
      <vt:lpstr>facet_wrap()</vt:lpstr>
      <vt:lpstr>Using facet_wrap()</vt:lpstr>
      <vt:lpstr>facet_wrap() and aesthetics </vt:lpstr>
      <vt:lpstr>facet_grid</vt:lpstr>
      <vt:lpstr>Using facet_grid</vt:lpstr>
      <vt:lpstr>Iris Dataset </vt:lpstr>
      <vt:lpstr>Exercises to try </vt:lpstr>
      <vt:lpstr>Answers: </vt:lpstr>
      <vt:lpstr>Help in R</vt:lpstr>
      <vt:lpstr>Bonus Questions</vt:lpstr>
      <vt:lpstr>Exercises </vt:lpstr>
      <vt:lpstr>Answers 1) </vt:lpstr>
      <vt:lpstr>Access to more questions </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2021-02-19T18:22:09Z</dcterms:created>
  <dcterms:modified xsi:type="dcterms:W3CDTF">2021-03-17T14:11:01Z</dcterms:modified>
</cp:coreProperties>
</file>