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84"/>
  </p:notesMasterIdLst>
  <p:sldIdLst>
    <p:sldId id="257" r:id="rId6"/>
    <p:sldId id="301" r:id="rId7"/>
    <p:sldId id="302" r:id="rId8"/>
    <p:sldId id="303" r:id="rId9"/>
    <p:sldId id="351" r:id="rId10"/>
    <p:sldId id="304" r:id="rId11"/>
    <p:sldId id="352" r:id="rId12"/>
    <p:sldId id="355" r:id="rId13"/>
    <p:sldId id="306" r:id="rId14"/>
    <p:sldId id="305" r:id="rId15"/>
    <p:sldId id="354" r:id="rId16"/>
    <p:sldId id="353" r:id="rId17"/>
    <p:sldId id="307" r:id="rId18"/>
    <p:sldId id="308" r:id="rId19"/>
    <p:sldId id="309" r:id="rId20"/>
    <p:sldId id="310" r:id="rId21"/>
    <p:sldId id="311" r:id="rId22"/>
    <p:sldId id="388" r:id="rId23"/>
    <p:sldId id="387" r:id="rId24"/>
    <p:sldId id="394" r:id="rId25"/>
    <p:sldId id="358" r:id="rId26"/>
    <p:sldId id="360" r:id="rId27"/>
    <p:sldId id="362" r:id="rId28"/>
    <p:sldId id="312" r:id="rId29"/>
    <p:sldId id="313" r:id="rId30"/>
    <p:sldId id="390" r:id="rId31"/>
    <p:sldId id="356" r:id="rId32"/>
    <p:sldId id="357" r:id="rId33"/>
    <p:sldId id="393" r:id="rId34"/>
    <p:sldId id="391" r:id="rId35"/>
    <p:sldId id="361" r:id="rId36"/>
    <p:sldId id="376" r:id="rId37"/>
    <p:sldId id="379" r:id="rId38"/>
    <p:sldId id="381" r:id="rId39"/>
    <p:sldId id="382" r:id="rId40"/>
    <p:sldId id="384" r:id="rId41"/>
    <p:sldId id="383" r:id="rId42"/>
    <p:sldId id="385" r:id="rId43"/>
    <p:sldId id="375" r:id="rId44"/>
    <p:sldId id="318" r:id="rId45"/>
    <p:sldId id="271" r:id="rId46"/>
    <p:sldId id="320" r:id="rId47"/>
    <p:sldId id="319" r:id="rId48"/>
    <p:sldId id="344" r:id="rId49"/>
    <p:sldId id="321" r:id="rId50"/>
    <p:sldId id="323" r:id="rId51"/>
    <p:sldId id="363" r:id="rId52"/>
    <p:sldId id="364" r:id="rId53"/>
    <p:sldId id="345" r:id="rId54"/>
    <p:sldId id="327" r:id="rId55"/>
    <p:sldId id="328" r:id="rId56"/>
    <p:sldId id="365" r:id="rId57"/>
    <p:sldId id="366" r:id="rId58"/>
    <p:sldId id="346" r:id="rId59"/>
    <p:sldId id="329" r:id="rId60"/>
    <p:sldId id="330" r:id="rId61"/>
    <p:sldId id="332" r:id="rId62"/>
    <p:sldId id="395" r:id="rId63"/>
    <p:sldId id="367" r:id="rId64"/>
    <p:sldId id="368" r:id="rId65"/>
    <p:sldId id="347" r:id="rId66"/>
    <p:sldId id="334" r:id="rId67"/>
    <p:sldId id="335" r:id="rId68"/>
    <p:sldId id="369" r:id="rId69"/>
    <p:sldId id="370" r:id="rId70"/>
    <p:sldId id="349" r:id="rId71"/>
    <p:sldId id="339" r:id="rId72"/>
    <p:sldId id="341" r:id="rId73"/>
    <p:sldId id="396" r:id="rId74"/>
    <p:sldId id="340" r:id="rId75"/>
    <p:sldId id="397" r:id="rId76"/>
    <p:sldId id="371" r:id="rId77"/>
    <p:sldId id="372" r:id="rId78"/>
    <p:sldId id="377" r:id="rId79"/>
    <p:sldId id="343" r:id="rId80"/>
    <p:sldId id="378" r:id="rId81"/>
    <p:sldId id="374" r:id="rId82"/>
    <p:sldId id="38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ABE9"/>
    <a:srgbClr val="29B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79044" autoAdjust="0"/>
  </p:normalViewPr>
  <p:slideViewPr>
    <p:cSldViewPr snapToGrid="0">
      <p:cViewPr>
        <p:scale>
          <a:sx n="49" d="100"/>
          <a:sy n="49" d="100"/>
        </p:scale>
        <p:origin x="13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ates, Isabelle" userId="e03ffb72-7b31-484c-a1a6-29ee864a0981" providerId="ADAL" clId="{E20E8716-1849-4D51-B0E6-0B63A1B86F27}"/>
    <pc:docChg chg="modSld">
      <pc:chgData name="Coates, Isabelle" userId="e03ffb72-7b31-484c-a1a6-29ee864a0981" providerId="ADAL" clId="{E20E8716-1849-4D51-B0E6-0B63A1B86F27}" dt="2021-04-14T13:53:33.251" v="50" actId="20577"/>
      <pc:docMkLst>
        <pc:docMk/>
      </pc:docMkLst>
      <pc:sldChg chg="modNotesTx">
        <pc:chgData name="Coates, Isabelle" userId="e03ffb72-7b31-484c-a1a6-29ee864a0981" providerId="ADAL" clId="{E20E8716-1849-4D51-B0E6-0B63A1B86F27}" dt="2021-04-14T13:50:21.520" v="0" actId="6549"/>
        <pc:sldMkLst>
          <pc:docMk/>
          <pc:sldMk cId="1063933377" sldId="257"/>
        </pc:sldMkLst>
      </pc:sldChg>
      <pc:sldChg chg="modNotesTx">
        <pc:chgData name="Coates, Isabelle" userId="e03ffb72-7b31-484c-a1a6-29ee864a0981" providerId="ADAL" clId="{E20E8716-1849-4D51-B0E6-0B63A1B86F27}" dt="2021-04-14T13:50:26.936" v="1" actId="20577"/>
        <pc:sldMkLst>
          <pc:docMk/>
          <pc:sldMk cId="3171450875" sldId="302"/>
        </pc:sldMkLst>
      </pc:sldChg>
      <pc:sldChg chg="modNotesTx">
        <pc:chgData name="Coates, Isabelle" userId="e03ffb72-7b31-484c-a1a6-29ee864a0981" providerId="ADAL" clId="{E20E8716-1849-4D51-B0E6-0B63A1B86F27}" dt="2021-04-14T13:50:30.124" v="2" actId="20577"/>
        <pc:sldMkLst>
          <pc:docMk/>
          <pc:sldMk cId="413582549" sldId="303"/>
        </pc:sldMkLst>
      </pc:sldChg>
      <pc:sldChg chg="modNotesTx">
        <pc:chgData name="Coates, Isabelle" userId="e03ffb72-7b31-484c-a1a6-29ee864a0981" providerId="ADAL" clId="{E20E8716-1849-4D51-B0E6-0B63A1B86F27}" dt="2021-04-14T13:50:37.426" v="4" actId="20577"/>
        <pc:sldMkLst>
          <pc:docMk/>
          <pc:sldMk cId="3916289432" sldId="304"/>
        </pc:sldMkLst>
      </pc:sldChg>
      <pc:sldChg chg="modNotesTx">
        <pc:chgData name="Coates, Isabelle" userId="e03ffb72-7b31-484c-a1a6-29ee864a0981" providerId="ADAL" clId="{E20E8716-1849-4D51-B0E6-0B63A1B86F27}" dt="2021-04-14T13:50:46.306" v="6" actId="20577"/>
        <pc:sldMkLst>
          <pc:docMk/>
          <pc:sldMk cId="935338886" sldId="305"/>
        </pc:sldMkLst>
      </pc:sldChg>
      <pc:sldChg chg="modNotesTx">
        <pc:chgData name="Coates, Isabelle" userId="e03ffb72-7b31-484c-a1a6-29ee864a0981" providerId="ADAL" clId="{E20E8716-1849-4D51-B0E6-0B63A1B86F27}" dt="2021-04-14T13:50:55.330" v="8" actId="20577"/>
        <pc:sldMkLst>
          <pc:docMk/>
          <pc:sldMk cId="608464315" sldId="308"/>
        </pc:sldMkLst>
      </pc:sldChg>
      <pc:sldChg chg="modNotesTx">
        <pc:chgData name="Coates, Isabelle" userId="e03ffb72-7b31-484c-a1a6-29ee864a0981" providerId="ADAL" clId="{E20E8716-1849-4D51-B0E6-0B63A1B86F27}" dt="2021-04-14T13:50:58.689" v="9" actId="20577"/>
        <pc:sldMkLst>
          <pc:docMk/>
          <pc:sldMk cId="3999273655" sldId="309"/>
        </pc:sldMkLst>
      </pc:sldChg>
      <pc:sldChg chg="modNotesTx">
        <pc:chgData name="Coates, Isabelle" userId="e03ffb72-7b31-484c-a1a6-29ee864a0981" providerId="ADAL" clId="{E20E8716-1849-4D51-B0E6-0B63A1B86F27}" dt="2021-04-14T13:51:01.828" v="10" actId="20577"/>
        <pc:sldMkLst>
          <pc:docMk/>
          <pc:sldMk cId="599455025" sldId="310"/>
        </pc:sldMkLst>
      </pc:sldChg>
      <pc:sldChg chg="modNotesTx">
        <pc:chgData name="Coates, Isabelle" userId="e03ffb72-7b31-484c-a1a6-29ee864a0981" providerId="ADAL" clId="{E20E8716-1849-4D51-B0E6-0B63A1B86F27}" dt="2021-04-14T13:51:06.392" v="11" actId="20577"/>
        <pc:sldMkLst>
          <pc:docMk/>
          <pc:sldMk cId="539589320" sldId="311"/>
        </pc:sldMkLst>
      </pc:sldChg>
      <pc:sldChg chg="modNotesTx">
        <pc:chgData name="Coates, Isabelle" userId="e03ffb72-7b31-484c-a1a6-29ee864a0981" providerId="ADAL" clId="{E20E8716-1849-4D51-B0E6-0B63A1B86F27}" dt="2021-04-14T13:51:24.979" v="15" actId="20577"/>
        <pc:sldMkLst>
          <pc:docMk/>
          <pc:sldMk cId="2951904696" sldId="312"/>
        </pc:sldMkLst>
      </pc:sldChg>
      <pc:sldChg chg="modNotesTx">
        <pc:chgData name="Coates, Isabelle" userId="e03ffb72-7b31-484c-a1a6-29ee864a0981" providerId="ADAL" clId="{E20E8716-1849-4D51-B0E6-0B63A1B86F27}" dt="2021-04-14T13:51:28.286" v="16" actId="20577"/>
        <pc:sldMkLst>
          <pc:docMk/>
          <pc:sldMk cId="955135549" sldId="313"/>
        </pc:sldMkLst>
      </pc:sldChg>
      <pc:sldChg chg="modNotesTx">
        <pc:chgData name="Coates, Isabelle" userId="e03ffb72-7b31-484c-a1a6-29ee864a0981" providerId="ADAL" clId="{E20E8716-1849-4D51-B0E6-0B63A1B86F27}" dt="2021-04-14T13:52:04.882" v="26" actId="20577"/>
        <pc:sldMkLst>
          <pc:docMk/>
          <pc:sldMk cId="2234769247" sldId="318"/>
        </pc:sldMkLst>
      </pc:sldChg>
      <pc:sldChg chg="modNotesTx">
        <pc:chgData name="Coates, Isabelle" userId="e03ffb72-7b31-484c-a1a6-29ee864a0981" providerId="ADAL" clId="{E20E8716-1849-4D51-B0E6-0B63A1B86F27}" dt="2021-04-14T13:52:11.382" v="28" actId="20577"/>
        <pc:sldMkLst>
          <pc:docMk/>
          <pc:sldMk cId="142598259" sldId="319"/>
        </pc:sldMkLst>
      </pc:sldChg>
      <pc:sldChg chg="modNotesTx">
        <pc:chgData name="Coates, Isabelle" userId="e03ffb72-7b31-484c-a1a6-29ee864a0981" providerId="ADAL" clId="{E20E8716-1849-4D51-B0E6-0B63A1B86F27}" dt="2021-04-14T13:52:09.077" v="27" actId="20577"/>
        <pc:sldMkLst>
          <pc:docMk/>
          <pc:sldMk cId="545208449" sldId="320"/>
        </pc:sldMkLst>
      </pc:sldChg>
      <pc:sldChg chg="modNotesTx">
        <pc:chgData name="Coates, Isabelle" userId="e03ffb72-7b31-484c-a1a6-29ee864a0981" providerId="ADAL" clId="{E20E8716-1849-4D51-B0E6-0B63A1B86F27}" dt="2021-04-14T13:52:14.780" v="29" actId="20577"/>
        <pc:sldMkLst>
          <pc:docMk/>
          <pc:sldMk cId="2548485374" sldId="321"/>
        </pc:sldMkLst>
      </pc:sldChg>
      <pc:sldChg chg="modNotesTx">
        <pc:chgData name="Coates, Isabelle" userId="e03ffb72-7b31-484c-a1a6-29ee864a0981" providerId="ADAL" clId="{E20E8716-1849-4D51-B0E6-0B63A1B86F27}" dt="2021-04-14T13:52:17.806" v="30" actId="20577"/>
        <pc:sldMkLst>
          <pc:docMk/>
          <pc:sldMk cId="909098890" sldId="323"/>
        </pc:sldMkLst>
      </pc:sldChg>
      <pc:sldChg chg="modNotesTx">
        <pc:chgData name="Coates, Isabelle" userId="e03ffb72-7b31-484c-a1a6-29ee864a0981" providerId="ADAL" clId="{E20E8716-1849-4D51-B0E6-0B63A1B86F27}" dt="2021-04-14T13:52:29.447" v="32" actId="20577"/>
        <pc:sldMkLst>
          <pc:docMk/>
          <pc:sldMk cId="3822879653" sldId="327"/>
        </pc:sldMkLst>
      </pc:sldChg>
      <pc:sldChg chg="modNotesTx">
        <pc:chgData name="Coates, Isabelle" userId="e03ffb72-7b31-484c-a1a6-29ee864a0981" providerId="ADAL" clId="{E20E8716-1849-4D51-B0E6-0B63A1B86F27}" dt="2021-04-14T13:52:32.271" v="33" actId="20577"/>
        <pc:sldMkLst>
          <pc:docMk/>
          <pc:sldMk cId="3155868546" sldId="328"/>
        </pc:sldMkLst>
      </pc:sldChg>
      <pc:sldChg chg="modNotesTx">
        <pc:chgData name="Coates, Isabelle" userId="e03ffb72-7b31-484c-a1a6-29ee864a0981" providerId="ADAL" clId="{E20E8716-1849-4D51-B0E6-0B63A1B86F27}" dt="2021-04-14T13:52:44.798" v="35" actId="20577"/>
        <pc:sldMkLst>
          <pc:docMk/>
          <pc:sldMk cId="3608953828" sldId="329"/>
        </pc:sldMkLst>
      </pc:sldChg>
      <pc:sldChg chg="modNotesTx">
        <pc:chgData name="Coates, Isabelle" userId="e03ffb72-7b31-484c-a1a6-29ee864a0981" providerId="ADAL" clId="{E20E8716-1849-4D51-B0E6-0B63A1B86F27}" dt="2021-04-14T13:52:46.918" v="36" actId="20577"/>
        <pc:sldMkLst>
          <pc:docMk/>
          <pc:sldMk cId="4061842806" sldId="330"/>
        </pc:sldMkLst>
      </pc:sldChg>
      <pc:sldChg chg="modNotesTx">
        <pc:chgData name="Coates, Isabelle" userId="e03ffb72-7b31-484c-a1a6-29ee864a0981" providerId="ADAL" clId="{E20E8716-1849-4D51-B0E6-0B63A1B86F27}" dt="2021-04-14T13:52:58.968" v="39" actId="20577"/>
        <pc:sldMkLst>
          <pc:docMk/>
          <pc:sldMk cId="3756813875" sldId="334"/>
        </pc:sldMkLst>
      </pc:sldChg>
      <pc:sldChg chg="modNotesTx">
        <pc:chgData name="Coates, Isabelle" userId="e03ffb72-7b31-484c-a1a6-29ee864a0981" providerId="ADAL" clId="{E20E8716-1849-4D51-B0E6-0B63A1B86F27}" dt="2021-04-14T13:53:01.422" v="40" actId="20577"/>
        <pc:sldMkLst>
          <pc:docMk/>
          <pc:sldMk cId="4048990558" sldId="335"/>
        </pc:sldMkLst>
      </pc:sldChg>
      <pc:sldChg chg="modNotesTx">
        <pc:chgData name="Coates, Isabelle" userId="e03ffb72-7b31-484c-a1a6-29ee864a0981" providerId="ADAL" clId="{E20E8716-1849-4D51-B0E6-0B63A1B86F27}" dt="2021-04-14T13:53:08.518" v="42" actId="20577"/>
        <pc:sldMkLst>
          <pc:docMk/>
          <pc:sldMk cId="2021243762" sldId="339"/>
        </pc:sldMkLst>
      </pc:sldChg>
      <pc:sldChg chg="modNotesTx">
        <pc:chgData name="Coates, Isabelle" userId="e03ffb72-7b31-484c-a1a6-29ee864a0981" providerId="ADAL" clId="{E20E8716-1849-4D51-B0E6-0B63A1B86F27}" dt="2021-04-14T13:53:16.583" v="45" actId="20577"/>
        <pc:sldMkLst>
          <pc:docMk/>
          <pc:sldMk cId="4189044428" sldId="340"/>
        </pc:sldMkLst>
      </pc:sldChg>
      <pc:sldChg chg="modNotesTx">
        <pc:chgData name="Coates, Isabelle" userId="e03ffb72-7b31-484c-a1a6-29ee864a0981" providerId="ADAL" clId="{E20E8716-1849-4D51-B0E6-0B63A1B86F27}" dt="2021-04-14T13:53:11.562" v="43" actId="20577"/>
        <pc:sldMkLst>
          <pc:docMk/>
          <pc:sldMk cId="63278676" sldId="341"/>
        </pc:sldMkLst>
      </pc:sldChg>
      <pc:sldChg chg="modNotesTx">
        <pc:chgData name="Coates, Isabelle" userId="e03ffb72-7b31-484c-a1a6-29ee864a0981" providerId="ADAL" clId="{E20E8716-1849-4D51-B0E6-0B63A1B86F27}" dt="2021-04-14T13:53:30.176" v="49" actId="20577"/>
        <pc:sldMkLst>
          <pc:docMk/>
          <pc:sldMk cId="4183385366" sldId="343"/>
        </pc:sldMkLst>
      </pc:sldChg>
      <pc:sldChg chg="modNotesTx">
        <pc:chgData name="Coates, Isabelle" userId="e03ffb72-7b31-484c-a1a6-29ee864a0981" providerId="ADAL" clId="{E20E8716-1849-4D51-B0E6-0B63A1B86F27}" dt="2021-04-14T13:50:33.775" v="3" actId="20577"/>
        <pc:sldMkLst>
          <pc:docMk/>
          <pc:sldMk cId="118031966" sldId="351"/>
        </pc:sldMkLst>
      </pc:sldChg>
      <pc:sldChg chg="modNotesTx">
        <pc:chgData name="Coates, Isabelle" userId="e03ffb72-7b31-484c-a1a6-29ee864a0981" providerId="ADAL" clId="{E20E8716-1849-4D51-B0E6-0B63A1B86F27}" dt="2021-04-14T13:50:50.517" v="7" actId="20577"/>
        <pc:sldMkLst>
          <pc:docMk/>
          <pc:sldMk cId="3439925116" sldId="353"/>
        </pc:sldMkLst>
      </pc:sldChg>
      <pc:sldChg chg="modNotesTx">
        <pc:chgData name="Coates, Isabelle" userId="e03ffb72-7b31-484c-a1a6-29ee864a0981" providerId="ADAL" clId="{E20E8716-1849-4D51-B0E6-0B63A1B86F27}" dt="2021-04-14T13:50:41.329" v="5" actId="20577"/>
        <pc:sldMkLst>
          <pc:docMk/>
          <pc:sldMk cId="880389712" sldId="355"/>
        </pc:sldMkLst>
      </pc:sldChg>
      <pc:sldChg chg="modNotesTx">
        <pc:chgData name="Coates, Isabelle" userId="e03ffb72-7b31-484c-a1a6-29ee864a0981" providerId="ADAL" clId="{E20E8716-1849-4D51-B0E6-0B63A1B86F27}" dt="2021-04-14T13:51:38.014" v="18" actId="20577"/>
        <pc:sldMkLst>
          <pc:docMk/>
          <pc:sldMk cId="2400067338" sldId="357"/>
        </pc:sldMkLst>
      </pc:sldChg>
      <pc:sldChg chg="modNotesTx">
        <pc:chgData name="Coates, Isabelle" userId="e03ffb72-7b31-484c-a1a6-29ee864a0981" providerId="ADAL" clId="{E20E8716-1849-4D51-B0E6-0B63A1B86F27}" dt="2021-04-14T13:51:20.419" v="14" actId="20577"/>
        <pc:sldMkLst>
          <pc:docMk/>
          <pc:sldMk cId="2130498569" sldId="360"/>
        </pc:sldMkLst>
      </pc:sldChg>
      <pc:sldChg chg="modNotesTx">
        <pc:chgData name="Coates, Isabelle" userId="e03ffb72-7b31-484c-a1a6-29ee864a0981" providerId="ADAL" clId="{E20E8716-1849-4D51-B0E6-0B63A1B86F27}" dt="2021-04-14T13:51:44.767" v="20" actId="20577"/>
        <pc:sldMkLst>
          <pc:docMk/>
          <pc:sldMk cId="1648943122" sldId="361"/>
        </pc:sldMkLst>
      </pc:sldChg>
      <pc:sldChg chg="modNotesTx">
        <pc:chgData name="Coates, Isabelle" userId="e03ffb72-7b31-484c-a1a6-29ee864a0981" providerId="ADAL" clId="{E20E8716-1849-4D51-B0E6-0B63A1B86F27}" dt="2021-04-14T13:52:24.488" v="31" actId="20577"/>
        <pc:sldMkLst>
          <pc:docMk/>
          <pc:sldMk cId="2604708216" sldId="364"/>
        </pc:sldMkLst>
      </pc:sldChg>
      <pc:sldChg chg="modNotesTx">
        <pc:chgData name="Coates, Isabelle" userId="e03ffb72-7b31-484c-a1a6-29ee864a0981" providerId="ADAL" clId="{E20E8716-1849-4D51-B0E6-0B63A1B86F27}" dt="2021-04-14T13:52:36.308" v="34" actId="20577"/>
        <pc:sldMkLst>
          <pc:docMk/>
          <pc:sldMk cId="2069823037" sldId="366"/>
        </pc:sldMkLst>
      </pc:sldChg>
      <pc:sldChg chg="modNotesTx">
        <pc:chgData name="Coates, Isabelle" userId="e03ffb72-7b31-484c-a1a6-29ee864a0981" providerId="ADAL" clId="{E20E8716-1849-4D51-B0E6-0B63A1B86F27}" dt="2021-04-14T13:52:55.067" v="38" actId="20577"/>
        <pc:sldMkLst>
          <pc:docMk/>
          <pc:sldMk cId="1411149290" sldId="368"/>
        </pc:sldMkLst>
      </pc:sldChg>
      <pc:sldChg chg="modNotesTx">
        <pc:chgData name="Coates, Isabelle" userId="e03ffb72-7b31-484c-a1a6-29ee864a0981" providerId="ADAL" clId="{E20E8716-1849-4D51-B0E6-0B63A1B86F27}" dt="2021-04-14T13:53:04.926" v="41" actId="20577"/>
        <pc:sldMkLst>
          <pc:docMk/>
          <pc:sldMk cId="1639439259" sldId="370"/>
        </pc:sldMkLst>
      </pc:sldChg>
      <pc:sldChg chg="modNotesTx">
        <pc:chgData name="Coates, Isabelle" userId="e03ffb72-7b31-484c-a1a6-29ee864a0981" providerId="ADAL" clId="{E20E8716-1849-4D51-B0E6-0B63A1B86F27}" dt="2021-04-14T13:53:23.546" v="47" actId="20577"/>
        <pc:sldMkLst>
          <pc:docMk/>
          <pc:sldMk cId="2134420472" sldId="372"/>
        </pc:sldMkLst>
      </pc:sldChg>
      <pc:sldChg chg="modNotesTx">
        <pc:chgData name="Coates, Isabelle" userId="e03ffb72-7b31-484c-a1a6-29ee864a0981" providerId="ADAL" clId="{E20E8716-1849-4D51-B0E6-0B63A1B86F27}" dt="2021-04-14T13:53:33.251" v="50" actId="20577"/>
        <pc:sldMkLst>
          <pc:docMk/>
          <pc:sldMk cId="926769384" sldId="374"/>
        </pc:sldMkLst>
      </pc:sldChg>
      <pc:sldChg chg="modNotesTx">
        <pc:chgData name="Coates, Isabelle" userId="e03ffb72-7b31-484c-a1a6-29ee864a0981" providerId="ADAL" clId="{E20E8716-1849-4D51-B0E6-0B63A1B86F27}" dt="2021-04-14T13:51:49.865" v="21" actId="20577"/>
        <pc:sldMkLst>
          <pc:docMk/>
          <pc:sldMk cId="2592859854" sldId="379"/>
        </pc:sldMkLst>
      </pc:sldChg>
      <pc:sldChg chg="modNotesTx">
        <pc:chgData name="Coates, Isabelle" userId="e03ffb72-7b31-484c-a1a6-29ee864a0981" providerId="ADAL" clId="{E20E8716-1849-4D51-B0E6-0B63A1B86F27}" dt="2021-04-14T13:51:52.418" v="22" actId="20577"/>
        <pc:sldMkLst>
          <pc:docMk/>
          <pc:sldMk cId="1136851447" sldId="381"/>
        </pc:sldMkLst>
      </pc:sldChg>
      <pc:sldChg chg="modNotesTx">
        <pc:chgData name="Coates, Isabelle" userId="e03ffb72-7b31-484c-a1a6-29ee864a0981" providerId="ADAL" clId="{E20E8716-1849-4D51-B0E6-0B63A1B86F27}" dt="2021-04-14T13:51:54.826" v="23" actId="20577"/>
        <pc:sldMkLst>
          <pc:docMk/>
          <pc:sldMk cId="2856517834" sldId="382"/>
        </pc:sldMkLst>
      </pc:sldChg>
      <pc:sldChg chg="modNotesTx">
        <pc:chgData name="Coates, Isabelle" userId="e03ffb72-7b31-484c-a1a6-29ee864a0981" providerId="ADAL" clId="{E20E8716-1849-4D51-B0E6-0B63A1B86F27}" dt="2021-04-14T13:51:59.497" v="25" actId="20577"/>
        <pc:sldMkLst>
          <pc:docMk/>
          <pc:sldMk cId="2006333847" sldId="383"/>
        </pc:sldMkLst>
      </pc:sldChg>
      <pc:sldChg chg="modNotesTx">
        <pc:chgData name="Coates, Isabelle" userId="e03ffb72-7b31-484c-a1a6-29ee864a0981" providerId="ADAL" clId="{E20E8716-1849-4D51-B0E6-0B63A1B86F27}" dt="2021-04-14T13:51:57.290" v="24" actId="20577"/>
        <pc:sldMkLst>
          <pc:docMk/>
          <pc:sldMk cId="3057697783" sldId="384"/>
        </pc:sldMkLst>
      </pc:sldChg>
      <pc:sldChg chg="modNotesTx">
        <pc:chgData name="Coates, Isabelle" userId="e03ffb72-7b31-484c-a1a6-29ee864a0981" providerId="ADAL" clId="{E20E8716-1849-4D51-B0E6-0B63A1B86F27}" dt="2021-04-14T13:51:10.410" v="12" actId="20577"/>
        <pc:sldMkLst>
          <pc:docMk/>
          <pc:sldMk cId="1363481115" sldId="387"/>
        </pc:sldMkLst>
      </pc:sldChg>
      <pc:sldChg chg="modNotesTx">
        <pc:chgData name="Coates, Isabelle" userId="e03ffb72-7b31-484c-a1a6-29ee864a0981" providerId="ADAL" clId="{E20E8716-1849-4D51-B0E6-0B63A1B86F27}" dt="2021-04-14T13:51:31.123" v="17" actId="20577"/>
        <pc:sldMkLst>
          <pc:docMk/>
          <pc:sldMk cId="2465791648" sldId="390"/>
        </pc:sldMkLst>
      </pc:sldChg>
      <pc:sldChg chg="modNotesTx">
        <pc:chgData name="Coates, Isabelle" userId="e03ffb72-7b31-484c-a1a6-29ee864a0981" providerId="ADAL" clId="{E20E8716-1849-4D51-B0E6-0B63A1B86F27}" dt="2021-04-14T13:51:40.637" v="19" actId="20577"/>
        <pc:sldMkLst>
          <pc:docMk/>
          <pc:sldMk cId="3341735833" sldId="393"/>
        </pc:sldMkLst>
      </pc:sldChg>
      <pc:sldChg chg="modNotesTx">
        <pc:chgData name="Coates, Isabelle" userId="e03ffb72-7b31-484c-a1a6-29ee864a0981" providerId="ADAL" clId="{E20E8716-1849-4D51-B0E6-0B63A1B86F27}" dt="2021-04-14T13:51:14.657" v="13" actId="20577"/>
        <pc:sldMkLst>
          <pc:docMk/>
          <pc:sldMk cId="2388390736" sldId="394"/>
        </pc:sldMkLst>
      </pc:sldChg>
      <pc:sldChg chg="modNotesTx">
        <pc:chgData name="Coates, Isabelle" userId="e03ffb72-7b31-484c-a1a6-29ee864a0981" providerId="ADAL" clId="{E20E8716-1849-4D51-B0E6-0B63A1B86F27}" dt="2021-04-14T13:52:51.259" v="37" actId="20577"/>
        <pc:sldMkLst>
          <pc:docMk/>
          <pc:sldMk cId="314330592" sldId="395"/>
        </pc:sldMkLst>
      </pc:sldChg>
      <pc:sldChg chg="modNotesTx">
        <pc:chgData name="Coates, Isabelle" userId="e03ffb72-7b31-484c-a1a6-29ee864a0981" providerId="ADAL" clId="{E20E8716-1849-4D51-B0E6-0B63A1B86F27}" dt="2021-04-14T13:53:13.908" v="44" actId="20577"/>
        <pc:sldMkLst>
          <pc:docMk/>
          <pc:sldMk cId="2026474748" sldId="396"/>
        </pc:sldMkLst>
      </pc:sldChg>
      <pc:sldChg chg="modNotesTx">
        <pc:chgData name="Coates, Isabelle" userId="e03ffb72-7b31-484c-a1a6-29ee864a0981" providerId="ADAL" clId="{E20E8716-1849-4D51-B0E6-0B63A1B86F27}" dt="2021-04-14T13:53:19.537" v="46" actId="20577"/>
        <pc:sldMkLst>
          <pc:docMk/>
          <pc:sldMk cId="3084376616" sldId="39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4:22:30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5:39.166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0,'1707'0,"-1699"0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5:50.943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25,'38'-12,"-20"8,-1 1,1 1,0 0,0 1,0 1,21 2,12 0,1524-2,-1567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5:58.205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32,'1258'0,"-1065"-16,-45 2,6 13,-77 2,-69-1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8:46.13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1,'1752'0,"-1745"0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8:46.13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4,'1709'0,"-1694"-1,-10-1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8:46.1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1,'44'0,"48"1,-61 2,38 2,716-5,-651-9,-67 10,199 5,-131-4,-122 1,-7-1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8:46.141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0,'1707'0,"-1699"0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8:46.142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25,'38'-12,"-20"8,-1 1,1 1,0 0,0 1,0 1,21 2,12 0,1524-2,-1567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8:46.143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32,'1258'0,"-1065"-16,-45 2,6 13,-77 2,-69-1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23:51.60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 30,'24'1,"-1"2,32 6,-32-4,1-2,34 2,-54-5,24 1,0-2,0-1,-1-1,36-9,-44 8,-1 1,1 1,29-1,-28 3,0-1,0-1,21-6,-6 2,-1 1,1 2,0 1,52 5,-12-2,247-1,-320 0,1 0,-1 0,0 0,0 0,0 0,0 0,0 0,0 1,0-1,0 1,-1 0,1-1,0 1,0 0,0 0,-1 0,1 0,0 0,2 3,-4-3,0-1,0 1,0-1,0 1,0-1,0 1,0-1,-1 0,1 1,0-1,0 1,0-1,-1 1,1-1,0 0,0 1,-1-1,1 0,0 1,-1-1,1 0,0 1,-1-1,1 0,-1 0,1 1,-1-1,1 0,0 0,-1 0,1 0,-1 1,1-1,-1 0,1 0,-1 0,1 0,-1 0,1 0,-1-1,-23 4,23-3,-184-1,144-5,25 3,-30-1,-111-9,-447 13,587 1,0 1,1 1,-21 5,20-4,-1-1,-29 3,36-6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4:22:30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24:03.952"/>
    </inkml:context>
    <inkml:brush xml:id="br0">
      <inkml:brushProperty name="width" value="0.3" units="cm"/>
      <inkml:brushProperty name="height" value="0.6" units="cm"/>
      <inkml:brushProperty name="color" value="#F78D8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1,'32'0,"-1"1,39 8,58 17,-95-22,0-2,56-4,-22 0,270-8,-26 6,-177 5,-109-1,-14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23:35.42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17,'-33'0,"29"0,21 0,69 0,-186 0,232 0,-264 0,344 0,-440 0,260-1,32-6,-32 3,36-1,21 6,-126 12,6-10,-39-1,42-2,1 1,-33 6,29-3,17-2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4:22:31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18:45.269"/>
    </inkml:context>
    <inkml:brush xml:id="br0">
      <inkml:brushProperty name="width" value="0.3" units="cm"/>
      <inkml:brushProperty name="height" value="0.6" units="cm"/>
      <inkml:brushProperty name="color" value="#FFBF85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396 227,'0'2835,"-1"-2829,1 1,1-1,-1 1,1-1,0 0,1 0,-1 1,1-1,3 7,-3-11,0 1,0 0,0-1,0 1,0-1,1 0,-1 0,1 1,-1-2,1 1,0 0,0-1,0 1,0-1,0 0,0 0,0 0,0 0,0 0,4-1,7 2,-1-1,0 0,1-1,-1 0,16-4,66-17,-89 20,17-4,43-4,-24 5,-37 3,0 0,0 0,0 0,0-1,0 0,0 0,-1 0,1 0,-1-1,1 0,-1 1,0-2,0 1,0 0,-1-1,1 0,-1 0,0 0,0 0,0-1,0 1,-1-1,0 1,0-1,0 0,0 0,1-8,1-11,-1 0,-1-1,-1 1,-3-39,1 33,1-42,0 28,-1-1,-2 1,-10-44,5 42,-3-61,5 43,3 42,-9-32,6 33,-4-32,5-250,7 173,-2 92,14-372,34 87,-8 59,-32 156,-7-156,-3 117,3 110,0 25,0 0,-1 0,-1 0,1 0,-2 0,0 0,-4-12,5 21,-1 0,1 0,-1 0,0 1,0-1,-1 0,1 1,0 0,-1 0,1-1,-1 2,0-1,0 0,0 0,0 1,0 0,0-1,0 1,0 0,-1 1,1-1,-4 0,-10-1,0 1,0 1,-20 1,19 0,0 0,-1-2,0 2,0 0,1 1,-1 1,1 1,0 1,0 0,-18 8,-74 32,69-30,25-10,0 0,0-1,-1-1,-29 2,-67-5,-4 1,114-1,0 0,0 0,0 1,0 0,0-1,0 1,0 0,0 0,0 1,0-1,0 1,1-1,-1 1,0 0,1 0,0 0,-1 0,-2 4,4-3,-1 0,1-1,-1 2,1-1,0 0,0 0,1 0,-1 0,0 1,1-1,0 0,0 0,0 1,0-1,1 0,-1 1,2 3,25 91,-17-67,-1 0,-2 1,5 49,-10 23,-3-68,1 0,3 0,7 44,-1-38,-2 1,-2 0,-1 0,-3 1,-1-1,-3 0,-1 1,-2-2,-20 71,14-70,3 1,1 0,-4 78,12 137,3-109,-3 248,0-387,1 0,0 0,1-1,0 1,0 0,2-1,-1 0,1 0,1 0,-1 0,11 14,-10-14,0 0,0 1,-1-1,-1 1,0 0,0 0,-1 0,1 14,-1 13,-4 43,1 21,2-98,-1-1,1 0,-1 1,1-1,0 0,0 1,0-1,1 0,-1 0,1 0,-1 0,1 0,0 0,0-1,1 1,-1-1,0 1,1-1,0 0,-1 0,1 0,0 0,0 0,0-1,0 1,0-1,1 0,-1 0,7 1,7 1,1-1,-1-1,1-1,29-3,-19 2,21-2,182 2,-119 18,-74-9,43 2,-68-9,-1 0,0 0,0-1,0-1,13-1,-22 1,0 0,0 1,0-1,0 0,0 0,-1-1,1 1,0 0,-1-1,1 0,-1 0,0 0,1 0,-1 0,0 0,0 0,0-1,-1 1,1-1,0 1,1-5,0-2,0 1,-1-1,0 0,0 0,-1 0,0-11,-3-58,0 42,-3-333,3 344,0 0,-1 0,-2 0,-1 0,0 0,-13-28,-14-71,20 67,-23-124,26 125,2 0,3-1,4-98,2 81,1-800,-2 867,0 0,-1 0,1 0,-1 1,-1-1,1 0,-1 1,-4-11,5 15,-1-1,1 1,-1 0,0-1,0 1,0 0,0 0,0 0,0 0,0 1,-1-1,1 1,-1-1,1 1,-1 0,1 0,-1 0,0 0,0 0,1 1,-1-1,-6 0,7 1,0 0,-1 0,1 1,0-1,-1 0,1 1,0 0,0-1,-1 1,1 0,0 0,0 0,0 0,0 0,-3 3,1-1,0 1,1 0,-1 0,1 0,-1 1,-3 6,-2 6,1 1,-11 33,17-45,-10 36,-8 49,-2 13,20-96,-80 326,73-261,3 0,7 135,2-78,-3 124,0-884,0 620,-1 0,0 0,-2-12,3 21,-1-1,1 0,-1 0,1 0,-1 1,0-1,0 1,0-1,0 0,0 1,-2-3,3 4,-1 0,0-1,1 1,-1-1,0 1,1 0,-1 0,0-1,0 1,1 0,-1 0,0 0,0 0,1 0,-1 0,0 0,0 0,1 0,-1 0,0 0,0 0,1 1,-1-1,0 0,1 1,-1-1,0 0,0 1,-1 1,0-1,0 1,0 0,0 0,1 0,-1 0,0 0,1 0,0 0,-1 0,1 0,-1 5,-11 33,9-22,-6 19,2 0,1 1,-1 51,6 117,3-141,-3-32,-1 0,-1 0,-10 31,3-11,-26 113,37-166,0 0,0 0,0 0,0 0,0 0,0 0,0 0,0 0,0 0,-1 0,1 0,0 0,0 0,0 0,0 0,0 0,0 0,0 0,0 0,0 0,0 0,0 0,0 0,0 0,0 0,0 0,0 0,-1 0,1 0,0 0,0 0,0 0,0 0,0 0,0 0,0 0,0 0,0 0,0 0,0 0,0 0,0 0,0 0,0 0,0 1,0-1,0 0,-3-12,-2-23,5 32,-48-239,7 47,34 146,2 0,1-56,5 60,1 39,-2 30,1 309,1-307,1-1,1 0,2 0,0 0,19 45,-3-7,-20-56,0 0,1-1,0 1,0-1,1 1,0-1,0 0,0 0,1 0,0-1,7 7,-9-10,1 1,0-1,0 1,0-1,0 0,0-1,0 1,1-1,-1 0,1 0,-1 0,1-1,-1 1,1-1,-1 0,1 0,-1-1,1 1,4-2,-2 0,-1 0,0 0,-1-1,1 1,0-1,-1-1,1 1,-1-1,0 0,0 0,-1 0,1-1,-1 1,7-11,2-5,-1 0,16-36,-18 36,-2 0,0 0,-1-1,-1 0,0 0,-2-1,-1 1,1-41,-7 849,3-777,0 0,-1 0,0 0,-1 0,0-1,-6 19,7-25,-1 1,0-1,0 1,0-1,0 0,0 0,-1 0,1 0,-1 0,0-1,0 1,0-1,0 0,0 0,-1 0,1 0,-1 0,1-1,-1 1,-5 0,-58 10,50-10,-1 1,2 0,-1 1,-28 11,4 4,-69 29,106-47,0 1,0 0,0 0,0 0,0 1,1-1,-1 1,1 0,0 0,0 0,0 0,0 1,0-1,1 1,0 0,-1 0,2 0,-1 0,0 0,1 0,-1 0,0 8,-1 7,1 0,1 1,2 37,1-31,-2-19,0 0,1 1,0-1,0 0,1 0,-1 0,2 0,-1-1,7 13,-8-17,1 0,-1 0,1-1,0 1,-1 0,1 0,0-1,0 1,0-1,1 0,-1 1,0-1,0 0,1 0,-1-1,0 1,1 0,-1-1,1 1,-1-1,1 0,-1 0,1 0,-1 0,1 0,-1-1,1 1,-1-1,1 0,-1 1,4-3,8-4,0 0,-1 0,0-2,0 1,-1-2,16-15,-9 9,45-44,15-13,-69 66,0 0,0 0,1 1,-1 0,2 1,18-7,8 1,-17 3,1 1,0 1,0 1,1 1,-1 1,45 0,-64 3,-1 0,1 1,0-1,-1 1,1-1,0 1,-1 0,1 0,0 0,-1 0,1 1,-1-1,0 1,0-1,1 1,-1 0,0 0,0 0,-1 0,1 0,0 0,-1 0,1 1,1 2,-2-2,-1 0,1 0,-1 0,1 0,-1 0,0 0,0 0,0 0,0 0,-1 1,1-1,-1 0,0 0,0 0,0-1,0 1,0 0,-1 0,1-1,-1 1,-3 3,0-1,0 0,0 0,-1-1,0 0,0 0,0-1,0 0,0 0,-1 0,1-1,-1 0,-12 3,7-2,1 0,-1 1,-10 6,3 2,2 0,-33 29,40-31,-1 0,0-1,0-1,-1 0,0 0,0-1,-1-1,1 0,-22 7,-3-7,1-2,-1-2,0-1,-55-5,18 0,95 5,1-2,-1 0,0-1,41-11,25-25,-57 23,36-11,50-5,-97 25,0 2,32-4,-22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19:07.49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280 292,'728'0,"-705"1,-1 2,1 0,27 8,-23-5,-1-1,28 2,197-5,-145-3,-77 3,1 0,48 12,-42-6,43 2,77-9,13 0,-148 2,38 10,-38-8,29 4,50-2,102-8,-73-1,522 2,-595 2,77 14,21 2,284-15,-226-5,796 2,-1001 0,0 0,0 0,-1-1,1 0,0 0,-1-1,1 0,10-4,-15 4,1 1,-1-1,0 1,1-1,-1 0,0 0,0 0,0 0,0 0,-1-1,1 1,-1 0,1-1,-1 1,0-1,0 0,0 1,0-1,0 0,-1 0,1 0,-1 1,0-4,1 1,-1 0,-1 1,1-1,-1 0,1 1,-1-1,-1 0,1 1,-1-1,1 1,-5-7,-2-1,0 1,-15-17,17 21,0 0,0-1,0 0,1 0,0 0,0 0,-6-18,4-7,5 24,0-1,0 1,0 0,-1 0,0 0,-7-11,9 18,0 0,-1 0,1 1,-1-1,1 1,-1-1,0 1,0 0,1-1,-1 1,0 0,0 0,0 0,0 0,0 1,-1-1,1 1,0-1,0 1,0 0,0 0,-1-1,1 2,0-1,0 0,0 0,0 1,-1-1,1 1,0 0,0-1,0 1,-2 1,-40 21,36-17,-1-1,0-1,0 1,-10 2,-6-1,1-2,-1-1,-37 1,31-3,-49 9,-6 9,37-7,0-2,-95 7,114-17,-157-3,166 0,-32-9,33 7,0 1,-25-3,-447 1,269 9,55-2,-185-3,209-16,7 1,79 10,-76-17,-28-5,-284 14,418 14,1-1,-49-11,-19-2,-231 9,195 8,108-1,1 0,0 2,-38 9,-61 27,87-27,0 0,-1-3,0-1,-52 6,-189-14,119-2,138 2,-20-1,1 2,0 2,-45 8,57-6,14-3,1 0,0 0,0 1,-17 8,25-10,1 0,0 0,0 0,0 0,0 1,1-1,-1 1,0-1,1 1,-1 0,0 0,1 0,0 0,0 0,-1 0,1 0,0 0,1 0,-1 0,0 0,1 1,-1-1,1 0,0 1,-1-1,1 0,0 1,1 2,0 1,0 1,1-1,0 1,0-1,1 1,0-1,0 0,0 0,1-1,6 9,7 7,27 24,-21-21,-6-7,1 0,20 16,-31-28,0-1,1 1,-1-1,1-1,-1 0,1 0,0 0,0-1,15 3,34-1,107-6,-53-2,1733 4,-1836 0,28-2,-35 2,0 0,0 0,0-1,0 1,0 0,0-1,0 1,0-1,0 1,0-1,0 1,0-1,0 0,0 1,0-1,0 0,-1 0,1 0,0 0,-1 0,1 0,-1 0,1 0,-1 0,1 0,0-1,-2-14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7T13:19:16.19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86,'0'3,"1"0,-1 0,0 0,1-1,0 1,0 0,0 0,0 0,0-1,0 1,1 0,-1-1,1 0,0 1,-1-1,1 0,1 0,-1 0,0 0,0 0,1 0,-1-1,1 1,-1-1,1 1,-1-1,1 0,0 0,0 0,4 0,10 2,0 0,1-1,-1-1,19-1,-21 0,426-3,-403 5,0 2,64 16,-63-12,22 9,-41-11,1-1,33 5,290-6,-188-6,29 0,213 5,-228 14,20 1,359-17,-261-3,825 2,-1087-1,-1-2,47-10,-42 6,44-3,-23 7,76 5,-123-2,-1 1,0-1,1 1,-1 0,0 0,1 0,-1 0,0 1,0-1,0 1,0 0,0 0,0 0,-1 0,1 1,2 2,-2 0,0-1,0 0,0 1,-1 0,0-1,0 1,0 0,-1 0,2 10,-1 4,0 1,-2 0,0-1,-6 33,5-46,0 0,0-1,0 1,-1-1,0 1,0-1,-1 1,1-1,-1 0,-1 0,1-1,0 1,-1-1,0 1,0-1,0 0,-1-1,0 1,-5 3,-3 0,0-1,0 0,-1-1,0 0,0-1,-23 4,-22-1,0-3,-114-5,59-2,91 3,-15 1,0-2,0-2,-43-9,2-6,-96-20,16-3,86 20,49 16,-1 0,0 1,-31 1,-78 4,50 2,-1193-2,666-2,581 3,0 2,0 1,0 1,0 2,-33 13,-49 12,57-22,-1-3,-61 2,-115-8,173-3,-169 17,96-3,-217-4,349-9,0 0,0 0,0 0,0-1,0 1,0 0,1 0,-1 0,0 0,0 0,0 0,0-1,0 1,0 0,0 0,0 0,0 0,0-1,0 1,0 0,0 0,0 0,0 0,0-1,0 1,0 0,0 0,0 0,0 0,0-1,0 1,0 0,0 0,0 0,0 0,-1 0,1-1,0 1,0 0,0 0,0 0,0 0,0 0,0 0,-1 0,1-1,0 1,0 0,0 0,0 0,-1 0,1 0,0 0,0 0,0 0,-1 0,15-8,1 1,-1 0,0 0,0-1,-1-1,21-18,-28 21,0 0,-1 0,0-1,0 1,0-1,-1 0,0-1,0 1,-1-1,0 1,0-1,-1 0,1-9,-2 16,0-9,1-1,1 1,4-12,-5 18,0 0,0 1,0-1,0 1,0 0,1 0,0 0,0 0,0 0,0 0,6-3,105-61,-107 62,1 0,-1 0,0-1,-1 0,0 0,0 0,6-9,-8 9,1 1,-1-1,1 1,0 0,0 1,1-1,-1 1,1 0,0 0,0 1,0 0,11-4,11 2,1 1,1 1,-1 1,0 2,35 4,10-1,670-1,-397-3,-317-1,0-1,47-10,-41 5,43-2,279 7,-186 5,1838-2,-1979-2,-1-1,47-11,-41 7,44-3,-55 9,-13 1,-1 0,1-1,22-5,-32 6,0-1,0 1,0-1,0 1,0-1,0 0,-1 0,1 0,0 0,0-1,-1 1,1 0,-1-1,1 1,-1-1,0 1,0-1,0 0,1 1,-1-1,-1 0,1 0,0 0,0 0,-1 0,1 0,0-3,0 5,1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4:51.60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1,'1752'0,"-1745"0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4:56.4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4,'1709'0,"-1694"-1,-10-1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17:15:09.82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1,'44'0,"48"1,-61 2,38 2,716-5,-651-9,-67 10,199 5,-131-4,-122 1,-7-1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DE451-073D-4468-86DF-4A9EA56CB1E7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1C11D-3CCD-4925-AA20-00A16D499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64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7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0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65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80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30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77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90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9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003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0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47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40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810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76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75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66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4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7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15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539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63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3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9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49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73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42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25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97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1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838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54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01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12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786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70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727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0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23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786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413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77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03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136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829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493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696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9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17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3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8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1C11D-3CCD-4925-AA20-00A16D4992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4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3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7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5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0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7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0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5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8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53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6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06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60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7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0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83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4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1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4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9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2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51ECC-8CB2-4F6B-96D8-F17C9B8106C6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02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8.png"/><Relationship Id="rId15" Type="http://schemas.openxmlformats.org/officeDocument/2006/relationships/customXml" Target="../ink/ink6.xml"/><Relationship Id="rId10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8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35.png"/><Relationship Id="rId1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7.pn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customXml" Target="../ink/ink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4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35.png"/><Relationship Id="rId1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20.xml"/><Relationship Id="rId5" Type="http://schemas.openxmlformats.org/officeDocument/2006/relationships/image" Target="../media/image41.png"/><Relationship Id="rId4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customXml" Target="../ink/ink2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 dirty="0"/>
              <a:t>Session 3a 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7869" y="5580762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1400" dirty="0"/>
              <a:t>Course written by Tim Hargreaves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6393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Handling a missing value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18825-533D-4947-95D3-DFA9BC0CF1D7}"/>
              </a:ext>
            </a:extLst>
          </p:cNvPr>
          <p:cNvSpPr/>
          <p:nvPr/>
        </p:nvSpPr>
        <p:spPr>
          <a:xfrm>
            <a:off x="597505" y="2636577"/>
            <a:ext cx="109969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a vector containing a missing value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(NA) </a:t>
            </a:r>
            <a:r>
              <a:rPr lang="en-GB" dirty="0">
                <a:solidFill>
                  <a:srgbClr val="000000"/>
                </a:solidFill>
              </a:rPr>
              <a:t>has a statistical transformation applied to it then the result will always be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/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/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/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/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cs typeface="Courier New" panose="02070309020205020404" pitchFamily="49" charset="0"/>
              </a:rPr>
              <a:t>This can be avoid by setting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na.rm = TRUE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ADEF9-C4F6-49EA-AFA4-449F009C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9" y="3523354"/>
            <a:ext cx="71247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AE569-D1A4-40C2-A254-3541F7D22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1" y="5433547"/>
            <a:ext cx="7153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949485" y="3155971"/>
            <a:ext cx="10571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What do you think the result of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+ NA </a:t>
            </a:r>
            <a:r>
              <a:rPr lang="en-GB" dirty="0"/>
              <a:t>will be? Try it and see if you were correct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Replace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 with some other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 operators</a:t>
            </a:r>
            <a:r>
              <a:rPr lang="en-GB" dirty="0"/>
              <a:t>. Is the result always the same?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Calculate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GB" dirty="0"/>
              <a:t> of the vector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c(2, 6, 3, 4, NA)</a:t>
            </a:r>
            <a:r>
              <a:rPr lang="en-GB" dirty="0"/>
              <a:t>, ignoring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29796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5DD75-9876-4073-8480-050064048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670"/>
          <a:stretch/>
        </p:blipFill>
        <p:spPr>
          <a:xfrm>
            <a:off x="2776449" y="2205037"/>
            <a:ext cx="6014853" cy="674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488A4-11B7-431C-BFD1-03075C5B4A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73"/>
          <a:stretch/>
        </p:blipFill>
        <p:spPr>
          <a:xfrm>
            <a:off x="2776449" y="2879497"/>
            <a:ext cx="1495425" cy="238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AF468-3E32-4D07-8209-7547D3DA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7" t="82970" r="217" b="426"/>
          <a:stretch/>
        </p:blipFill>
        <p:spPr>
          <a:xfrm>
            <a:off x="2776449" y="5354660"/>
            <a:ext cx="6014853" cy="5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Making comparisons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8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comparisons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18825-533D-4947-95D3-DFA9BC0CF1D7}"/>
              </a:ext>
            </a:extLst>
          </p:cNvPr>
          <p:cNvSpPr/>
          <p:nvPr/>
        </p:nvSpPr>
        <p:spPr>
          <a:xfrm>
            <a:off x="1806372" y="2931045"/>
            <a:ext cx="89649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is very useful to be able to compare two values and ask how they relate - Is one larger than the other? Are they the same value?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We can go even further by adding more then 1 comparison parameter together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can be done with ‘Boole</a:t>
            </a:r>
            <a:r>
              <a:rPr lang="en-GB" dirty="0">
                <a:solidFill>
                  <a:srgbClr val="000000"/>
                </a:solidFill>
                <a:latin typeface="Century Gothic" panose="020B0502020202020204"/>
              </a:rPr>
              <a:t>an operators’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or </a:t>
            </a:r>
            <a:r>
              <a:rPr lang="en-GB" dirty="0">
                <a:solidFill>
                  <a:srgbClr val="000000"/>
                </a:solidFill>
                <a:latin typeface="Century Gothic" panose="020B0502020202020204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46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Ordering Comparisons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1396D-A1B0-4040-870E-C97857EC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2400787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Equality Comparisons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35650-CFF2-4496-A64F-C8CD130E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45" y="2508420"/>
            <a:ext cx="6586320" cy="38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Comparisons </a:t>
            </a:r>
            <a:r>
              <a:rPr lang="en-US"/>
              <a:t>on Vectors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1A122-0236-4D55-929B-E0DE25035843}"/>
              </a:ext>
            </a:extLst>
          </p:cNvPr>
          <p:cNvSpPr/>
          <p:nvPr/>
        </p:nvSpPr>
        <p:spPr>
          <a:xfrm>
            <a:off x="974541" y="2270270"/>
            <a:ext cx="10571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All comparisons in R are vectorised.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This means that they act element-wise on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963B9-5126-446A-854E-9FE47060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02" y="3019590"/>
            <a:ext cx="7153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specific rows and columns of a data frame 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D873F-4682-4B41-BE02-3AA7727A40AB}"/>
              </a:ext>
            </a:extLst>
          </p:cNvPr>
          <p:cNvSpPr/>
          <p:nvPr/>
        </p:nvSpPr>
        <p:spPr>
          <a:xfrm>
            <a:off x="2752725" y="2352675"/>
            <a:ext cx="611505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dataframe_name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[row number, column number]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99F1-1952-4BCE-AE5F-9A29AA4C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257550"/>
            <a:ext cx="12096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A3766-7CF1-4196-8647-3CA0C71C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844693"/>
            <a:ext cx="2429251" cy="104630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F9462D-4CDE-4491-BE04-9AC4FF73B3D7}"/>
              </a:ext>
            </a:extLst>
          </p:cNvPr>
          <p:cNvSpPr/>
          <p:nvPr/>
        </p:nvSpPr>
        <p:spPr>
          <a:xfrm>
            <a:off x="628650" y="5297166"/>
            <a:ext cx="2805585" cy="80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Selects the first row from the 2</a:t>
            </a:r>
            <a:r>
              <a:rPr lang="en-GB" b="1" baseline="30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nd</a:t>
            </a:r>
            <a:r>
              <a:rPr lang="en-GB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column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16CAF-8F6F-4936-A62F-9279B9E3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529" y="4046210"/>
            <a:ext cx="7640341" cy="746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08F23B-1CF9-4DB6-AD6F-B66AD69B7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175" y="3198697"/>
            <a:ext cx="1266825" cy="4572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1433AB-4237-4D2F-AFCC-53B9A7A4FF3E}"/>
              </a:ext>
            </a:extLst>
          </p:cNvPr>
          <p:cNvSpPr/>
          <p:nvPr/>
        </p:nvSpPr>
        <p:spPr>
          <a:xfrm>
            <a:off x="6096000" y="5297166"/>
            <a:ext cx="4003845" cy="80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Selects the data from the 10</a:t>
            </a:r>
            <a:r>
              <a:rPr lang="en-GB" b="1" baseline="30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GB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row from every column 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FDF613E3-CDB0-41E3-8FD7-EB2812C01E27}"/>
              </a:ext>
            </a:extLst>
          </p:cNvPr>
          <p:cNvSpPr/>
          <p:nvPr/>
        </p:nvSpPr>
        <p:spPr>
          <a:xfrm>
            <a:off x="5334000" y="3238500"/>
            <a:ext cx="3676651" cy="37759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2"/>
                </a:solidFill>
              </a:rPr>
              <a:t>When column number = blank every column is selected </a:t>
            </a:r>
          </a:p>
        </p:txBody>
      </p:sp>
    </p:spTree>
    <p:extLst>
      <p:ext uri="{BB962C8B-B14F-4D97-AF65-F5344CB8AC3E}">
        <p14:creationId xmlns:p14="http://schemas.microsoft.com/office/powerpoint/2010/main" val="312183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Comparisons on data frames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1A122-0236-4D55-929B-E0DE25035843}"/>
              </a:ext>
            </a:extLst>
          </p:cNvPr>
          <p:cNvSpPr/>
          <p:nvPr/>
        </p:nvSpPr>
        <p:spPr>
          <a:xfrm>
            <a:off x="456994" y="2161880"/>
            <a:ext cx="11451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make comparisons on a data frame to </a:t>
            </a:r>
          </a:p>
          <a:p>
            <a:r>
              <a:rPr lang="en-GB" dirty="0"/>
              <a:t>select certain rows of the </a:t>
            </a:r>
            <a:r>
              <a:rPr lang="en-GB" dirty="0" err="1"/>
              <a:t>datafame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use this vector to tell r to filter out rows with FALSE values keep rows with TRUE values 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B327E7-A5E4-4B29-B5B5-F4CDAAF2878A}"/>
              </a:ext>
            </a:extLst>
          </p:cNvPr>
          <p:cNvSpPr/>
          <p:nvPr/>
        </p:nvSpPr>
        <p:spPr>
          <a:xfrm>
            <a:off x="5888603" y="2122728"/>
            <a:ext cx="6178733" cy="56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dataframe_name$column_name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(&gt;,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&lt;,==)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4E4C2-53AE-4018-A9E0-3D03B7185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16" b="79081"/>
          <a:stretch/>
        </p:blipFill>
        <p:spPr>
          <a:xfrm>
            <a:off x="511741" y="3418078"/>
            <a:ext cx="10753725" cy="296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074671-116F-435F-9760-D79592068C80}"/>
                  </a:ext>
                </a:extLst>
              </p14:cNvPr>
              <p14:cNvContentPartPr/>
              <p14:nvPr/>
            </p14:nvContentPartPr>
            <p14:xfrm>
              <a:off x="11177626" y="372301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074671-116F-435F-9760-D79592068C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9626" y="37050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D9520E-AAD4-4C2C-B053-BA82C5B1383A}"/>
                  </a:ext>
                </a:extLst>
              </p14:cNvPr>
              <p14:cNvContentPartPr/>
              <p14:nvPr/>
            </p14:nvContentPartPr>
            <p14:xfrm>
              <a:off x="11265466" y="373057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D9520E-AAD4-4C2C-B053-BA82C5B13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7466" y="371257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E80A90-0182-4285-8BC9-A5443EFDEB02}"/>
                  </a:ext>
                </a:extLst>
              </p14:cNvPr>
              <p14:cNvContentPartPr/>
              <p14:nvPr/>
            </p14:nvContentPartPr>
            <p14:xfrm>
              <a:off x="11389666" y="373057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E80A90-0182-4285-8BC9-A5443EFDEB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71666" y="3712579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34F31FA-8CB4-46FB-A849-1F60FAB59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647" y="2908066"/>
            <a:ext cx="1952625" cy="428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6C05F9-5713-4199-B8A5-C52B46FEF1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405" y="5199206"/>
            <a:ext cx="9993152" cy="143495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D1A5B2-B9F0-4B62-AC4B-1F64F99220C3}"/>
              </a:ext>
            </a:extLst>
          </p:cNvPr>
          <p:cNvSpPr/>
          <p:nvPr/>
        </p:nvSpPr>
        <p:spPr>
          <a:xfrm>
            <a:off x="561960" y="2847528"/>
            <a:ext cx="11025258" cy="937027"/>
          </a:xfrm>
          <a:prstGeom prst="roundRect">
            <a:avLst/>
          </a:prstGeom>
          <a:solidFill>
            <a:schemeClr val="dk1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B4BF9-B6E3-4DEC-9034-1DE6BCA497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647" y="4705239"/>
            <a:ext cx="3048000" cy="4667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2858BF-1B8A-4063-9B21-4A4E175D7BF7}"/>
              </a:ext>
            </a:extLst>
          </p:cNvPr>
          <p:cNvSpPr/>
          <p:nvPr/>
        </p:nvSpPr>
        <p:spPr>
          <a:xfrm>
            <a:off x="456994" y="4628656"/>
            <a:ext cx="11025258" cy="2013208"/>
          </a:xfrm>
          <a:prstGeom prst="roundRect">
            <a:avLst/>
          </a:prstGeom>
          <a:solidFill>
            <a:schemeClr val="dk1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D3FFF7-F605-4393-9E62-BDE89F721A73}"/>
                  </a:ext>
                </a:extLst>
              </p14:cNvPr>
              <p14:cNvContentPartPr/>
              <p14:nvPr/>
            </p14:nvContentPartPr>
            <p14:xfrm>
              <a:off x="8322223" y="5430600"/>
              <a:ext cx="354600" cy="114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D3FFF7-F605-4393-9E62-BDE89F721A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8223" y="5322566"/>
                <a:ext cx="462240" cy="1357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B4FE00-B9D5-4528-9C60-814F4DF6EF7E}"/>
                  </a:ext>
                </a:extLst>
              </p14:cNvPr>
              <p14:cNvContentPartPr/>
              <p14:nvPr/>
            </p14:nvContentPartPr>
            <p14:xfrm>
              <a:off x="721903" y="3029400"/>
              <a:ext cx="1982880" cy="17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B4FE00-B9D5-4528-9C60-814F4DF6EF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913" y="2921624"/>
                <a:ext cx="2090500" cy="38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64C8F3-EB89-478D-B4DD-0EADDB22D544}"/>
                  </a:ext>
                </a:extLst>
              </p14:cNvPr>
              <p14:cNvContentPartPr/>
              <p14:nvPr/>
            </p14:nvContentPartPr>
            <p14:xfrm>
              <a:off x="1358743" y="4815000"/>
              <a:ext cx="1832400" cy="21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64C8F3-EB89-478D-B4DD-0EADDB22D5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04743" y="4706819"/>
                <a:ext cx="1940040" cy="4316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4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Statistics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1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Comparisons on data frames general notation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9DB577-6B80-4CDD-AAE8-DC6C1C52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03" y="3962081"/>
            <a:ext cx="4727811" cy="723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7E590E-906E-4A3E-8DD0-99E975F7C583}"/>
              </a:ext>
            </a:extLst>
          </p:cNvPr>
          <p:cNvCxnSpPr/>
          <p:nvPr/>
        </p:nvCxnSpPr>
        <p:spPr>
          <a:xfrm>
            <a:off x="3317966" y="3226525"/>
            <a:ext cx="875212" cy="836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97E050-0E9B-40A3-B472-3B6BB7D8EFB6}"/>
              </a:ext>
            </a:extLst>
          </p:cNvPr>
          <p:cNvCxnSpPr>
            <a:cxnSpLocks/>
          </p:cNvCxnSpPr>
          <p:nvPr/>
        </p:nvCxnSpPr>
        <p:spPr>
          <a:xfrm flipV="1">
            <a:off x="4189523" y="4558936"/>
            <a:ext cx="891929" cy="862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F49132-ED4C-4FD3-AA11-997062CBBAD3}"/>
              </a:ext>
            </a:extLst>
          </p:cNvPr>
          <p:cNvCxnSpPr>
            <a:cxnSpLocks/>
          </p:cNvCxnSpPr>
          <p:nvPr/>
        </p:nvCxnSpPr>
        <p:spPr>
          <a:xfrm>
            <a:off x="5747658" y="3226525"/>
            <a:ext cx="531450" cy="785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5E2297-64DB-4E3F-ADE4-E2407615C482}"/>
              </a:ext>
            </a:extLst>
          </p:cNvPr>
          <p:cNvCxnSpPr>
            <a:cxnSpLocks/>
          </p:cNvCxnSpPr>
          <p:nvPr/>
        </p:nvCxnSpPr>
        <p:spPr>
          <a:xfrm flipV="1">
            <a:off x="6801272" y="4589950"/>
            <a:ext cx="121921" cy="927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09E6A5-C774-438B-82A2-CD9FE914C436}"/>
              </a:ext>
            </a:extLst>
          </p:cNvPr>
          <p:cNvCxnSpPr>
            <a:cxnSpLocks/>
          </p:cNvCxnSpPr>
          <p:nvPr/>
        </p:nvCxnSpPr>
        <p:spPr>
          <a:xfrm flipH="1">
            <a:off x="7676484" y="3226525"/>
            <a:ext cx="966530" cy="785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890CF1-7E2F-41CE-B119-436AF0E8D6E0}"/>
              </a:ext>
            </a:extLst>
          </p:cNvPr>
          <p:cNvSpPr txBox="1"/>
          <p:nvPr/>
        </p:nvSpPr>
        <p:spPr>
          <a:xfrm>
            <a:off x="1991307" y="2674081"/>
            <a:ext cx="227293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Data frame name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0F4CE-20C4-49AD-9291-A1956A952CAF}"/>
              </a:ext>
            </a:extLst>
          </p:cNvPr>
          <p:cNvSpPr txBox="1"/>
          <p:nvPr/>
        </p:nvSpPr>
        <p:spPr>
          <a:xfrm>
            <a:off x="2854234" y="5617758"/>
            <a:ext cx="227293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Data frame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BFA51-B242-419D-A2A7-F0358A600E8A}"/>
              </a:ext>
            </a:extLst>
          </p:cNvPr>
          <p:cNvSpPr txBox="1"/>
          <p:nvPr/>
        </p:nvSpPr>
        <p:spPr>
          <a:xfrm>
            <a:off x="4876914" y="2674081"/>
            <a:ext cx="192435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Column name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3E1300-D7ED-472E-91EB-2140EBA16BB9}"/>
              </a:ext>
            </a:extLst>
          </p:cNvPr>
          <p:cNvSpPr txBox="1"/>
          <p:nvPr/>
        </p:nvSpPr>
        <p:spPr>
          <a:xfrm>
            <a:off x="5747658" y="5633345"/>
            <a:ext cx="27954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Operator : &gt; , &lt; , == , !=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9A983A-4D8A-4E7E-8B72-E41818060330}"/>
              </a:ext>
            </a:extLst>
          </p:cNvPr>
          <p:cNvSpPr txBox="1"/>
          <p:nvPr/>
        </p:nvSpPr>
        <p:spPr>
          <a:xfrm>
            <a:off x="8543109" y="2674081"/>
            <a:ext cx="96653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Value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6985D-E5E5-4224-BBE8-7677F18B3B2C}"/>
              </a:ext>
            </a:extLst>
          </p:cNvPr>
          <p:cNvCxnSpPr>
            <a:cxnSpLocks/>
          </p:cNvCxnSpPr>
          <p:nvPr/>
        </p:nvCxnSpPr>
        <p:spPr>
          <a:xfrm flipH="1" flipV="1">
            <a:off x="7994469" y="4415246"/>
            <a:ext cx="1985005" cy="251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8F521B-31AF-4D2F-AD92-450E65EF201E}"/>
              </a:ext>
            </a:extLst>
          </p:cNvPr>
          <p:cNvSpPr txBox="1"/>
          <p:nvPr/>
        </p:nvSpPr>
        <p:spPr>
          <a:xfrm>
            <a:off x="10035929" y="4501359"/>
            <a:ext cx="15201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Comma !!!! </a:t>
            </a:r>
          </a:p>
        </p:txBody>
      </p:sp>
    </p:spTree>
    <p:extLst>
      <p:ext uri="{BB962C8B-B14F-4D97-AF65-F5344CB8AC3E}">
        <p14:creationId xmlns:p14="http://schemas.microsoft.com/office/powerpoint/2010/main" val="238839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567696" y="2785873"/>
            <a:ext cx="53628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Take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 </a:t>
            </a:r>
            <a:r>
              <a:rPr lang="en-GB" dirty="0"/>
              <a:t>dataset for these exercises</a:t>
            </a:r>
          </a:p>
          <a:p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Filter values in the dataset by </a:t>
            </a: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column that are 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 to 6 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Filter values in the dataset by </a:t>
            </a: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GB" dirty="0"/>
              <a:t> values that are 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 than or equal to 3</a:t>
            </a:r>
          </a:p>
          <a:p>
            <a:endParaRPr lang="en-GB" dirty="0"/>
          </a:p>
          <a:p>
            <a:r>
              <a:rPr lang="en-GB" dirty="0"/>
              <a:t>Bonus: is the 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GB" dirty="0"/>
              <a:t> of </a:t>
            </a: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GB" dirty="0"/>
              <a:t> column 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 then</a:t>
            </a:r>
            <a:r>
              <a:rPr lang="en-GB" dirty="0"/>
              <a:t> the 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GB" dirty="0"/>
              <a:t> of the </a:t>
            </a: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GB" dirty="0"/>
              <a:t> column </a:t>
            </a:r>
          </a:p>
          <a:p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7BA62E-EBB0-4190-B1A6-88160C36AE6E}"/>
              </a:ext>
            </a:extLst>
          </p:cNvPr>
          <p:cNvSpPr/>
          <p:nvPr/>
        </p:nvSpPr>
        <p:spPr>
          <a:xfrm>
            <a:off x="4855028" y="5905160"/>
            <a:ext cx="7110550" cy="66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dataframe_name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dataframe$column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(&gt; &lt; ==) value, ]</a:t>
            </a:r>
          </a:p>
          <a:p>
            <a:pPr algn="ctr"/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R - Operators - MAKE ME ANALYST">
            <a:extLst>
              <a:ext uri="{FF2B5EF4-FFF2-40B4-BE49-F238E27FC236}">
                <a16:creationId xmlns:a16="http://schemas.microsoft.com/office/drawing/2014/main" id="{90E938D6-B18D-4ECB-B806-F9322701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65" y="2237694"/>
            <a:ext cx="5454474" cy="32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0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35156-37E7-433B-96F9-D4D56E2F5D9A}"/>
              </a:ext>
            </a:extLst>
          </p:cNvPr>
          <p:cNvSpPr txBox="1"/>
          <p:nvPr/>
        </p:nvSpPr>
        <p:spPr>
          <a:xfrm>
            <a:off x="254347" y="2273940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1)</a:t>
            </a:r>
            <a:r>
              <a:rPr lang="en-GB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AA9D21-9D59-4B20-B76B-D8D9731BE6AB}"/>
              </a:ext>
            </a:extLst>
          </p:cNvPr>
          <p:cNvSpPr txBox="1"/>
          <p:nvPr/>
        </p:nvSpPr>
        <p:spPr>
          <a:xfrm>
            <a:off x="5895974" y="2306766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2)</a:t>
            </a:r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D4454-9133-492B-90C2-DF3F0002B1BE}"/>
              </a:ext>
            </a:extLst>
          </p:cNvPr>
          <p:cNvSpPr txBox="1"/>
          <p:nvPr/>
        </p:nvSpPr>
        <p:spPr>
          <a:xfrm>
            <a:off x="254347" y="4885148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3)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DA2CD-AB58-4F7C-B8B5-D629727B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" y="2306766"/>
            <a:ext cx="2338012" cy="33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496B0-FE0B-4AEF-9D6D-BF1A3B231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"/>
          <a:stretch/>
        </p:blipFill>
        <p:spPr>
          <a:xfrm>
            <a:off x="288735" y="2812256"/>
            <a:ext cx="5570483" cy="1694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928912-AE90-449C-83AE-8D61517D8C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9"/>
          <a:stretch/>
        </p:blipFill>
        <p:spPr>
          <a:xfrm>
            <a:off x="6332784" y="2865531"/>
            <a:ext cx="5674822" cy="1583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32E754-A178-4B16-9E2F-D61A82067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592" y="2354486"/>
            <a:ext cx="2442322" cy="292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212661-969A-4FE6-B4D6-FEB8F73CA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12" y="4947945"/>
            <a:ext cx="4239447" cy="3701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83D078-C997-40E9-9183-673EEA78DD4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073" b="1"/>
          <a:stretch/>
        </p:blipFill>
        <p:spPr>
          <a:xfrm>
            <a:off x="673212" y="5486400"/>
            <a:ext cx="1289183" cy="2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Boolean Operators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02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Boolean Operator and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1A122-0236-4D55-929B-E0DE25035843}"/>
              </a:ext>
            </a:extLst>
          </p:cNvPr>
          <p:cNvSpPr/>
          <p:nvPr/>
        </p:nvSpPr>
        <p:spPr>
          <a:xfrm>
            <a:off x="810001" y="2383690"/>
            <a:ext cx="10571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and operator (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/>
              <a:t>) will return a true or false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both comparisons are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,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/>
              <a:t> statement will return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one or both of the comparisons are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/>
              <a:t>,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/>
              <a:t> statement will return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00DE1-3A9D-42A3-8E4B-3F406712C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89" t="26838" r="23594" b="14706"/>
          <a:stretch/>
        </p:blipFill>
        <p:spPr>
          <a:xfrm>
            <a:off x="3476317" y="3321810"/>
            <a:ext cx="5557839" cy="32802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1A1696-D399-476A-A9FC-1E0185F9BFA9}"/>
                  </a:ext>
                </a:extLst>
              </p14:cNvPr>
              <p14:cNvContentPartPr/>
              <p14:nvPr/>
            </p14:nvContentPartPr>
            <p14:xfrm>
              <a:off x="3694161" y="3608208"/>
              <a:ext cx="6336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1A1696-D399-476A-A9FC-1E0185F9B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0161" y="3500208"/>
                <a:ext cx="74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7D166-DC6B-4CCF-87E8-AF76C5208BE9}"/>
                  </a:ext>
                </a:extLst>
              </p14:cNvPr>
              <p14:cNvContentPartPr/>
              <p14:nvPr/>
            </p14:nvContentPartPr>
            <p14:xfrm>
              <a:off x="4749321" y="3619368"/>
              <a:ext cx="622800" cy="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7D166-DC6B-4CCF-87E8-AF76C5208B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5321" y="3511368"/>
                <a:ext cx="730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44D03E-5BF7-44B1-96E8-78F9C99B63AF}"/>
                  </a:ext>
                </a:extLst>
              </p14:cNvPr>
              <p14:cNvContentPartPr/>
              <p14:nvPr/>
            </p14:nvContentPartPr>
            <p14:xfrm>
              <a:off x="4740157" y="4690767"/>
              <a:ext cx="591480" cy="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44D03E-5BF7-44B1-96E8-78F9C99B63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6157" y="4582767"/>
                <a:ext cx="6991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E5A0FD-BE82-4C8A-897C-77E049C0A344}"/>
                  </a:ext>
                </a:extLst>
              </p14:cNvPr>
              <p14:cNvContentPartPr/>
              <p14:nvPr/>
            </p14:nvContentPartPr>
            <p14:xfrm>
              <a:off x="3720569" y="4691563"/>
              <a:ext cx="6177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E5A0FD-BE82-4C8A-897C-77E049C0A3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6569" y="4583563"/>
                <a:ext cx="72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DFC0F5-13CD-4F89-AA6C-70A1D4B76D96}"/>
                  </a:ext>
                </a:extLst>
              </p14:cNvPr>
              <p14:cNvContentPartPr/>
              <p14:nvPr/>
            </p14:nvContentPartPr>
            <p14:xfrm>
              <a:off x="3723206" y="5755205"/>
              <a:ext cx="654840" cy="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DFC0F5-13CD-4F89-AA6C-70A1D4B76D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9206" y="5642885"/>
                <a:ext cx="762480" cy="23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B3D2284-9F33-4007-9641-378CA0C0AA50}"/>
                  </a:ext>
                </a:extLst>
              </p14:cNvPr>
              <p14:cNvContentPartPr/>
              <p14:nvPr/>
            </p14:nvContentPartPr>
            <p14:xfrm>
              <a:off x="4725446" y="5756285"/>
              <a:ext cx="662040" cy="11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3D2284-9F33-4007-9641-378CA0C0AA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1446" y="5648285"/>
                <a:ext cx="7696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90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Boolean Operator or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005C5-4CF5-48FA-82A4-78A973D5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 t="27279" r="23828" b="14486"/>
          <a:stretch/>
        </p:blipFill>
        <p:spPr>
          <a:xfrm>
            <a:off x="3043305" y="3329493"/>
            <a:ext cx="5512867" cy="3263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F96891-6F6C-4E4C-B8F5-448886E2205B}"/>
              </a:ext>
            </a:extLst>
          </p:cNvPr>
          <p:cNvSpPr/>
          <p:nvPr/>
        </p:nvSpPr>
        <p:spPr>
          <a:xfrm>
            <a:off x="458803" y="2237949"/>
            <a:ext cx="11467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>
                <a:solidFill>
                  <a:srgbClr val="000000"/>
                </a:solidFill>
              </a:rPr>
              <a:t>The or operator (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dirty="0">
                <a:solidFill>
                  <a:srgbClr val="000000"/>
                </a:solidFill>
              </a:rPr>
              <a:t>) will return a true or false value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one or both of the comparisons are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</a:rPr>
              <a:t>,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dirty="0">
                <a:solidFill>
                  <a:srgbClr val="000000"/>
                </a:solidFill>
              </a:rPr>
              <a:t> statement will return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both of the comparisons are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r>
              <a:rPr lang="en-GB" dirty="0">
                <a:solidFill>
                  <a:srgbClr val="000000"/>
                </a:solidFill>
              </a:rPr>
              <a:t>,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dirty="0">
                <a:solidFill>
                  <a:srgbClr val="000000"/>
                </a:solidFill>
              </a:rPr>
              <a:t> statement will return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D70B29-6486-4E5B-99CE-9155833A678B}"/>
                  </a:ext>
                </a:extLst>
              </p14:cNvPr>
              <p14:cNvContentPartPr/>
              <p14:nvPr/>
            </p14:nvContentPartPr>
            <p14:xfrm>
              <a:off x="3236961" y="3621271"/>
              <a:ext cx="6336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D70B29-6486-4E5B-99CE-9155833A67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961" y="3513271"/>
                <a:ext cx="74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DD10EB-2074-4043-8746-76B215F9B988}"/>
                  </a:ext>
                </a:extLst>
              </p14:cNvPr>
              <p14:cNvContentPartPr/>
              <p14:nvPr/>
            </p14:nvContentPartPr>
            <p14:xfrm>
              <a:off x="4292121" y="3632431"/>
              <a:ext cx="622800" cy="1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DD10EB-2074-4043-8746-76B215F9B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8121" y="3524431"/>
                <a:ext cx="730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0699ED-19A6-4331-BA01-49DBE12576A2}"/>
                  </a:ext>
                </a:extLst>
              </p14:cNvPr>
              <p14:cNvContentPartPr/>
              <p14:nvPr/>
            </p14:nvContentPartPr>
            <p14:xfrm>
              <a:off x="4282957" y="4703830"/>
              <a:ext cx="591480" cy="5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0699ED-19A6-4331-BA01-49DBE12576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8957" y="4595830"/>
                <a:ext cx="6991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FF829E-63F3-4E8B-8C9C-8003623A8238}"/>
                  </a:ext>
                </a:extLst>
              </p14:cNvPr>
              <p14:cNvContentPartPr/>
              <p14:nvPr/>
            </p14:nvContentPartPr>
            <p14:xfrm>
              <a:off x="3263369" y="4704626"/>
              <a:ext cx="6177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FF829E-63F3-4E8B-8C9C-8003623A82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9369" y="4596626"/>
                <a:ext cx="72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2E24F7-7711-4134-9968-5276E59B5394}"/>
                  </a:ext>
                </a:extLst>
              </p14:cNvPr>
              <p14:cNvContentPartPr/>
              <p14:nvPr/>
            </p14:nvContentPartPr>
            <p14:xfrm>
              <a:off x="3266006" y="5768268"/>
              <a:ext cx="654840" cy="9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2E24F7-7711-4134-9968-5276E59B53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2006" y="5655948"/>
                <a:ext cx="762480" cy="233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490727-CEFE-486E-8DDB-D4891C50CB4A}"/>
                  </a:ext>
                </a:extLst>
              </p14:cNvPr>
              <p14:cNvContentPartPr/>
              <p14:nvPr/>
            </p14:nvContentPartPr>
            <p14:xfrm>
              <a:off x="4268246" y="5769348"/>
              <a:ext cx="662040" cy="11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490727-CEFE-486E-8DDB-D4891C50C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4246" y="5661348"/>
                <a:ext cx="7696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13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Boolean Operator not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96891-6F6C-4E4C-B8F5-448886E2205B}"/>
              </a:ext>
            </a:extLst>
          </p:cNvPr>
          <p:cNvSpPr/>
          <p:nvPr/>
        </p:nvSpPr>
        <p:spPr>
          <a:xfrm>
            <a:off x="555441" y="2388722"/>
            <a:ext cx="114675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>
                <a:solidFill>
                  <a:srgbClr val="000000"/>
                </a:solidFill>
              </a:rPr>
              <a:t>The not operator (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>
                <a:solidFill>
                  <a:srgbClr val="000000"/>
                </a:solidFill>
              </a:rPr>
              <a:t>) will return a true or false value </a:t>
            </a:r>
          </a:p>
          <a:p>
            <a:pPr lvl="0"/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asks R if the comparison is </a:t>
            </a:r>
            <a:r>
              <a:rPr lang="en-GB" b="1" dirty="0">
                <a:solidFill>
                  <a:srgbClr val="000000"/>
                </a:solidFill>
              </a:rPr>
              <a:t>not true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the comparison is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</a:rPr>
              <a:t>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>
                <a:solidFill>
                  <a:srgbClr val="000000"/>
                </a:solidFill>
              </a:rPr>
              <a:t> Statement will return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If the comparison is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</a:rPr>
              <a:t>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>
                <a:solidFill>
                  <a:srgbClr val="000000"/>
                </a:solidFill>
              </a:rPr>
              <a:t> Statement will return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lvl="0"/>
            <a:endParaRPr lang="en-GB" b="1" dirty="0">
              <a:solidFill>
                <a:srgbClr val="29B3F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6D7F7-BAB2-4214-B50D-6E7E987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549" y="4279061"/>
            <a:ext cx="5363904" cy="2116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CF71A3-C519-4DDE-BFFE-C8AB882656ED}"/>
                  </a:ext>
                </a:extLst>
              </p14:cNvPr>
              <p14:cNvContentPartPr/>
              <p14:nvPr/>
            </p14:nvContentPartPr>
            <p14:xfrm>
              <a:off x="2984325" y="4561034"/>
              <a:ext cx="456480" cy="2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CF71A3-C519-4DDE-BFFE-C8AB882656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325" y="4454896"/>
                <a:ext cx="564120" cy="23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9D0AE-75E1-4604-850A-61F518F7E7C5}"/>
                  </a:ext>
                </a:extLst>
              </p14:cNvPr>
              <p14:cNvContentPartPr/>
              <p14:nvPr/>
            </p14:nvContentPartPr>
            <p14:xfrm>
              <a:off x="2988645" y="5588114"/>
              <a:ext cx="468720" cy="1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9D0AE-75E1-4604-850A-61F518F7E7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645" y="5480114"/>
                <a:ext cx="576360" cy="2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79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3341444" y="2895018"/>
            <a:ext cx="61372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Predict what answers you will get from the following R statements:</a:t>
            </a:r>
          </a:p>
          <a:p>
            <a:endParaRPr lang="en-GB" sz="2000" dirty="0"/>
          </a:p>
          <a:p>
            <a:pPr marL="457200" indent="-457200">
              <a:buAutoNum type="arabicParenR"/>
            </a:pP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((4 &gt; 3) &amp; (7 == 6)) | (5 &lt;= 8)</a:t>
            </a:r>
          </a:p>
          <a:p>
            <a:pPr marL="457200" indent="-457200">
              <a:buAutoNum type="arabicParenR"/>
            </a:pPr>
            <a:endParaRPr lang="en-GB" sz="2000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((9 &gt;= 6) | (4 != 6)) &amp; (5 &lt;= 8)</a:t>
            </a:r>
          </a:p>
          <a:p>
            <a:pPr marL="457200" indent="-457200">
              <a:buFontTx/>
              <a:buAutoNum type="arabicParenR"/>
            </a:pPr>
            <a:endParaRPr lang="en-GB" sz="2000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!(5==3) &amp; (4 != 6)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/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6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D5C4-6D5B-4668-8DBA-6A098257C776}"/>
              </a:ext>
            </a:extLst>
          </p:cNvPr>
          <p:cNvSpPr/>
          <p:nvPr/>
        </p:nvSpPr>
        <p:spPr>
          <a:xfrm>
            <a:off x="2939194" y="3098995"/>
            <a:ext cx="79867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((4 &gt; 3) &amp; (7 == 6)) | (5 &lt;= 8)</a:t>
            </a:r>
          </a:p>
          <a:p>
            <a:pPr marL="457200" indent="-457200"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((9 &gt;= 6) | (4 != 6)) &amp; (5 &lt;= 8)</a:t>
            </a:r>
          </a:p>
          <a:p>
            <a:pPr marL="457200" indent="-457200">
              <a:buFontTx/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rabicParenR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!(5==3) &amp; (4 != 6)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19D27-EDBD-420F-BD88-9EF2A82CC90A}"/>
              </a:ext>
            </a:extLst>
          </p:cNvPr>
          <p:cNvSpPr/>
          <p:nvPr/>
        </p:nvSpPr>
        <p:spPr>
          <a:xfrm>
            <a:off x="3710685" y="3144773"/>
            <a:ext cx="882869" cy="2522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2B8C3-F71C-45CF-AA1A-1A8926F2D98B}"/>
              </a:ext>
            </a:extLst>
          </p:cNvPr>
          <p:cNvSpPr/>
          <p:nvPr/>
        </p:nvSpPr>
        <p:spPr>
          <a:xfrm>
            <a:off x="6740292" y="3144773"/>
            <a:ext cx="1006366" cy="2522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C4834-746D-4859-9959-D8AC444ACC3F}"/>
              </a:ext>
            </a:extLst>
          </p:cNvPr>
          <p:cNvSpPr/>
          <p:nvPr/>
        </p:nvSpPr>
        <p:spPr>
          <a:xfrm>
            <a:off x="3506294" y="5853513"/>
            <a:ext cx="882869" cy="2522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E79E6-4671-4CBA-B9FC-3E303EF1C06F}"/>
              </a:ext>
            </a:extLst>
          </p:cNvPr>
          <p:cNvSpPr/>
          <p:nvPr/>
        </p:nvSpPr>
        <p:spPr>
          <a:xfrm>
            <a:off x="6796033" y="4554907"/>
            <a:ext cx="1006366" cy="2522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A8E619-4D77-4237-8084-F52D507B5CDF}"/>
              </a:ext>
            </a:extLst>
          </p:cNvPr>
          <p:cNvSpPr/>
          <p:nvPr/>
        </p:nvSpPr>
        <p:spPr>
          <a:xfrm>
            <a:off x="5172184" y="4547024"/>
            <a:ext cx="1006366" cy="2522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AFC6E-91F6-44DC-B065-5F4B893A09CA}"/>
              </a:ext>
            </a:extLst>
          </p:cNvPr>
          <p:cNvSpPr/>
          <p:nvPr/>
        </p:nvSpPr>
        <p:spPr>
          <a:xfrm>
            <a:off x="4880522" y="5853513"/>
            <a:ext cx="1006366" cy="2522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B5F1BD-798A-4FCB-8470-F0D34764756D}"/>
              </a:ext>
            </a:extLst>
          </p:cNvPr>
          <p:cNvSpPr/>
          <p:nvPr/>
        </p:nvSpPr>
        <p:spPr>
          <a:xfrm>
            <a:off x="5063892" y="3144773"/>
            <a:ext cx="1006366" cy="2522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23F8EE-CD5F-42CF-AF3A-42AD3B107F60}"/>
              </a:ext>
            </a:extLst>
          </p:cNvPr>
          <p:cNvSpPr/>
          <p:nvPr/>
        </p:nvSpPr>
        <p:spPr>
          <a:xfrm>
            <a:off x="3661322" y="4547588"/>
            <a:ext cx="1006366" cy="25224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CD7DF-ADE7-4AB8-B599-2F43595C06C1}"/>
              </a:ext>
            </a:extLst>
          </p:cNvPr>
          <p:cNvSpPr/>
          <p:nvPr/>
        </p:nvSpPr>
        <p:spPr>
          <a:xfrm>
            <a:off x="8198603" y="3144773"/>
            <a:ext cx="79867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= TRUE</a:t>
            </a: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= TRUE</a:t>
            </a: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endParaRPr lang="en-GB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= TRUE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01A9BD3-12C7-4432-86B0-42958FDE246F}"/>
              </a:ext>
            </a:extLst>
          </p:cNvPr>
          <p:cNvSpPr/>
          <p:nvPr/>
        </p:nvSpPr>
        <p:spPr>
          <a:xfrm rot="16200000">
            <a:off x="4729545" y="1985617"/>
            <a:ext cx="301953" cy="1879025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91F36B-2FF7-45EA-8A84-103AE41A2FB7}"/>
              </a:ext>
            </a:extLst>
          </p:cNvPr>
          <p:cNvSpPr/>
          <p:nvPr/>
        </p:nvSpPr>
        <p:spPr>
          <a:xfrm rot="16200000">
            <a:off x="4720509" y="3383801"/>
            <a:ext cx="301953" cy="1879025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73FF4-E0A8-4FB2-959F-01980BEA861A}"/>
              </a:ext>
            </a:extLst>
          </p:cNvPr>
          <p:cNvSpPr/>
          <p:nvPr/>
        </p:nvSpPr>
        <p:spPr>
          <a:xfrm>
            <a:off x="4538921" y="230434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627D0-1995-436A-B57B-2243532C3CAE}"/>
              </a:ext>
            </a:extLst>
          </p:cNvPr>
          <p:cNvSpPr/>
          <p:nvPr/>
        </p:nvSpPr>
        <p:spPr>
          <a:xfrm>
            <a:off x="6770297" y="2304346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64A8E-47CD-4298-87A0-F29A26D8EC24}"/>
              </a:ext>
            </a:extLst>
          </p:cNvPr>
          <p:cNvSpPr/>
          <p:nvPr/>
        </p:nvSpPr>
        <p:spPr>
          <a:xfrm>
            <a:off x="4476404" y="3776021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806973-7095-434F-9336-9433E8B9A600}"/>
              </a:ext>
            </a:extLst>
          </p:cNvPr>
          <p:cNvSpPr/>
          <p:nvPr/>
        </p:nvSpPr>
        <p:spPr>
          <a:xfrm>
            <a:off x="6947831" y="3760258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006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Boolean Operator to select rows of data frames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96891-6F6C-4E4C-B8F5-448886E2205B}"/>
              </a:ext>
            </a:extLst>
          </p:cNvPr>
          <p:cNvSpPr/>
          <p:nvPr/>
        </p:nvSpPr>
        <p:spPr>
          <a:xfrm>
            <a:off x="-1749549" y="2027920"/>
            <a:ext cx="11467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>
              <a:solidFill>
                <a:srgbClr val="29B3F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6BD5-8405-4351-809A-108794F214D4}"/>
              </a:ext>
            </a:extLst>
          </p:cNvPr>
          <p:cNvSpPr/>
          <p:nvPr/>
        </p:nvSpPr>
        <p:spPr>
          <a:xfrm>
            <a:off x="753658" y="2304919"/>
            <a:ext cx="1092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combine comparisons with a Boolean operator to select certain rows in a data frame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55A10-7B04-48D7-BAB7-5ECF68ACF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14" b="36778"/>
          <a:stretch/>
        </p:blipFill>
        <p:spPr>
          <a:xfrm>
            <a:off x="3119368" y="2985318"/>
            <a:ext cx="5645999" cy="567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8F4E2A-0CCC-4380-9B69-8029F6F76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244" y="4040973"/>
            <a:ext cx="7159942" cy="237064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12A1AF-2DB0-48E3-BE66-360A045E4445}"/>
              </a:ext>
            </a:extLst>
          </p:cNvPr>
          <p:cNvSpPr/>
          <p:nvPr/>
        </p:nvSpPr>
        <p:spPr>
          <a:xfrm>
            <a:off x="6258319" y="4097866"/>
            <a:ext cx="580768" cy="2296357"/>
          </a:xfrm>
          <a:prstGeom prst="roundRect">
            <a:avLst/>
          </a:prstGeom>
          <a:noFill/>
          <a:ln w="15875" cap="rnd" cmpd="sng" algn="ctr">
            <a:solidFill>
              <a:srgbClr val="F0AB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A68BCC-5A4A-4978-BEC1-F8C7E06EB703}"/>
              </a:ext>
            </a:extLst>
          </p:cNvPr>
          <p:cNvSpPr/>
          <p:nvPr/>
        </p:nvSpPr>
        <p:spPr>
          <a:xfrm>
            <a:off x="8950032" y="4057017"/>
            <a:ext cx="580768" cy="2296357"/>
          </a:xfrm>
          <a:prstGeom prst="roundRect">
            <a:avLst/>
          </a:prstGeom>
          <a:noFill/>
          <a:ln w="15875" cap="rnd" cmpd="sng" algn="ctr">
            <a:solidFill>
              <a:srgbClr val="F0AB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5046A3-7846-4E20-A4EA-64F4670D6C1D}"/>
              </a:ext>
            </a:extLst>
          </p:cNvPr>
          <p:cNvSpPr/>
          <p:nvPr/>
        </p:nvSpPr>
        <p:spPr>
          <a:xfrm>
            <a:off x="1255734" y="4040408"/>
            <a:ext cx="1863634" cy="2433172"/>
          </a:xfrm>
          <a:prstGeom prst="roundRect">
            <a:avLst/>
          </a:prstGeom>
          <a:solidFill>
            <a:srgbClr val="F0AB00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All rows selected have a engine displacement of greater then or equal to 2 and a city milage less then 12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D24F0B-1890-4D41-8C60-E6263D99280F}"/>
                  </a:ext>
                </a:extLst>
              </p14:cNvPr>
              <p14:cNvContentPartPr/>
              <p14:nvPr/>
            </p14:nvContentPartPr>
            <p14:xfrm>
              <a:off x="5313226" y="3275171"/>
              <a:ext cx="107640" cy="1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D24F0B-1890-4D41-8C60-E6263D9928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9226" y="3170347"/>
                <a:ext cx="215280" cy="221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7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for Statistics: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2749035" y="3183424"/>
            <a:ext cx="109969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Statistics is R's speciality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Despite this we've barely even used this functionality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statistic is a function of data points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Examples include mean, median, maximum, etc.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810000" y="4026415"/>
            <a:ext cx="10876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GB" sz="2000" dirty="0"/>
              <a:t>Filter rows in the dataset that have a </a:t>
            </a:r>
            <a:r>
              <a:rPr lang="en-GB" sz="2000" dirty="0" err="1"/>
              <a:t>cyl</a:t>
            </a:r>
            <a:r>
              <a:rPr lang="en-GB" sz="2000" dirty="0"/>
              <a:t> value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 to 6 </a:t>
            </a:r>
            <a:r>
              <a:rPr lang="en-GB" sz="2000" b="1" dirty="0"/>
              <a:t>or</a:t>
            </a:r>
            <a:r>
              <a:rPr lang="en-GB" sz="2000" dirty="0"/>
              <a:t> have an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GB" sz="2000" dirty="0"/>
              <a:t> value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than or equal to 15</a:t>
            </a:r>
          </a:p>
          <a:p>
            <a:pPr marL="457200" indent="-457200">
              <a:buAutoNum type="arabicParenR"/>
            </a:pPr>
            <a:endParaRPr lang="en-GB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/>
              <a:t>Filter rows in the dataset that have a </a:t>
            </a:r>
            <a:r>
              <a:rPr lang="en-GB" sz="2000" dirty="0" err="1"/>
              <a:t>displ</a:t>
            </a:r>
            <a:r>
              <a:rPr lang="en-GB" sz="2000" dirty="0"/>
              <a:t> value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then 2 </a:t>
            </a:r>
            <a:r>
              <a:rPr lang="en-GB" sz="2000" b="1" dirty="0"/>
              <a:t>and</a:t>
            </a:r>
            <a:r>
              <a:rPr lang="en-GB" sz="2000" dirty="0"/>
              <a:t>  have an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value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equal to 6</a:t>
            </a:r>
          </a:p>
          <a:p>
            <a:pPr marL="457200" indent="-457200">
              <a:buAutoNum type="arabicParenR"/>
            </a:pPr>
            <a:endParaRPr lang="en-GB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/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38CA68-1BB7-4757-9F17-A4E757FD5588}"/>
              </a:ext>
            </a:extLst>
          </p:cNvPr>
          <p:cNvSpPr/>
          <p:nvPr/>
        </p:nvSpPr>
        <p:spPr>
          <a:xfrm>
            <a:off x="603327" y="2306911"/>
            <a:ext cx="10571999" cy="830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dataframe$column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&gt;,==,&gt; value &amp;,|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dataframe$column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&gt;,==,&gt; value,]</a:t>
            </a:r>
          </a:p>
        </p:txBody>
      </p:sp>
    </p:spTree>
    <p:extLst>
      <p:ext uri="{BB962C8B-B14F-4D97-AF65-F5344CB8AC3E}">
        <p14:creationId xmlns:p14="http://schemas.microsoft.com/office/powerpoint/2010/main" val="375564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7BFCB-956F-4455-B7D3-A82D0C0B5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68"/>
          <a:stretch/>
        </p:blipFill>
        <p:spPr>
          <a:xfrm>
            <a:off x="797423" y="2323164"/>
            <a:ext cx="5245417" cy="51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91BA1-66FE-4E30-BD28-48AB1878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394" y="3027503"/>
            <a:ext cx="3775853" cy="2822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0688B-9708-4D0D-9E3D-2AD0E70F3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077"/>
          <a:stretch/>
        </p:blipFill>
        <p:spPr>
          <a:xfrm>
            <a:off x="6260873" y="2285218"/>
            <a:ext cx="5245417" cy="506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34D59-3E8E-4368-8AF4-1FCF60966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16" y="3517415"/>
            <a:ext cx="6320233" cy="21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4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C968-4CA2-40A0-8181-9A5DED9D6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Bonus 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A14F-5C33-4D97-A6A9-69F67AE35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5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Testing if the data is skewed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D5C4-6D5B-4668-8DBA-6A098257C776}"/>
              </a:ext>
            </a:extLst>
          </p:cNvPr>
          <p:cNvSpPr/>
          <p:nvPr/>
        </p:nvSpPr>
        <p:spPr>
          <a:xfrm>
            <a:off x="1969329" y="2277626"/>
            <a:ext cx="105719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Skew: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relative position of the mean and median.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At 0, mean = median, and the data is normally distributed.</a:t>
            </a:r>
          </a:p>
          <a:p>
            <a:endParaRPr lang="en-GB" dirty="0"/>
          </a:p>
          <a:p>
            <a:r>
              <a:rPr lang="en-GB" dirty="0"/>
              <a:t>Kurtosis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size of the tails in a distribution.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 R, values much different from 0 are non-normally distributed.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42193-C5BB-4A08-A449-27F5C33F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02" y="4263944"/>
            <a:ext cx="6401594" cy="24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59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Skewness, Kurtosis and histogram distributions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D5C4-6D5B-4668-8DBA-6A098257C776}"/>
              </a:ext>
            </a:extLst>
          </p:cNvPr>
          <p:cNvSpPr/>
          <p:nvPr/>
        </p:nvSpPr>
        <p:spPr>
          <a:xfrm>
            <a:off x="1118792" y="2731197"/>
            <a:ext cx="1057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These packages aren’t in our base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GB" dirty="0"/>
              <a:t> or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dirty="0"/>
              <a:t> package we need to use ‘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moments</a:t>
            </a:r>
            <a:r>
              <a:rPr lang="en-GB" dirty="0"/>
              <a:t>’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D6070-3A30-4D17-83C6-A42D25D7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48" y="3429000"/>
            <a:ext cx="7103485" cy="23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1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D5C4-6D5B-4668-8DBA-6A098257C776}"/>
              </a:ext>
            </a:extLst>
          </p:cNvPr>
          <p:cNvSpPr/>
          <p:nvPr/>
        </p:nvSpPr>
        <p:spPr>
          <a:xfrm>
            <a:off x="496360" y="2403306"/>
            <a:ext cx="11196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Using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en-GB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data select the column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and test its</a:t>
            </a:r>
            <a:r>
              <a:rPr lang="en-GB" dirty="0">
                <a:solidFill>
                  <a:srgbClr val="00B0F0"/>
                </a:solidFill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skewness() </a:t>
            </a:r>
            <a:r>
              <a:rPr lang="en-GB" dirty="0">
                <a:cs typeface="Courier New" panose="02070309020205020404" pitchFamily="49" charset="0"/>
              </a:rPr>
              <a:t>and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kurtosis()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To select a column remember to use either </a:t>
            </a:r>
            <a:endParaRPr lang="en-GB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1BC05-23D9-409E-BC32-779E2937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7" y="4711630"/>
            <a:ext cx="6606670" cy="9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41C9C-434C-404A-9941-99599637A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54"/>
          <a:stretch/>
        </p:blipFill>
        <p:spPr>
          <a:xfrm>
            <a:off x="3802583" y="3290455"/>
            <a:ext cx="4254282" cy="12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9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Value Meanings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A5E53-03F8-4D6D-948C-19D212B4761C}"/>
              </a:ext>
            </a:extLst>
          </p:cNvPr>
          <p:cNvSpPr/>
          <p:nvPr/>
        </p:nvSpPr>
        <p:spPr>
          <a:xfrm>
            <a:off x="1003964" y="2939718"/>
            <a:ext cx="4939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/>
              <a:t>Skewness: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 zero means no skewness at all (normal distribution).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 negative value means the distribution is negatively skewed.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A positive value means the distribution is positively skewed.</a:t>
            </a:r>
            <a:endParaRPr lang="en-GB" i="0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2C89B-5755-40A0-AE1F-AE90C5152C38}"/>
              </a:ext>
            </a:extLst>
          </p:cNvPr>
          <p:cNvSpPr/>
          <p:nvPr/>
        </p:nvSpPr>
        <p:spPr>
          <a:xfrm>
            <a:off x="6359236" y="2939718"/>
            <a:ext cx="482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Kurtosis: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kurtosis greater than 0 means that the distribution has a high peak with skinny 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kurtosis less than 0 means that the distribution has a low peak and heavy tails.</a:t>
            </a:r>
          </a:p>
        </p:txBody>
      </p:sp>
    </p:spTree>
    <p:extLst>
      <p:ext uri="{BB962C8B-B14F-4D97-AF65-F5344CB8AC3E}">
        <p14:creationId xmlns:p14="http://schemas.microsoft.com/office/powerpoint/2010/main" val="2006333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Manipulating Dataframes: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entury Gothic" panose="020B0502020202020204"/>
              </a:rPr>
              <a:t>Mutating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Filtering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entury Gothic" panose="020B0502020202020204"/>
              </a:rPr>
              <a:t>Selecting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Summarising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entury Gothic" panose="020B0502020202020204"/>
              </a:rPr>
              <a:t>A</a:t>
            </a:r>
            <a:r>
              <a:rPr kumimoji="0" lang="en-GB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rranging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469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/>
              <a:t>Session 3b </a:t>
            </a:r>
            <a:endParaRPr lang="en-GB" sz="66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D94D7C-98B6-4EF9-87BD-A27074B5B514}"/>
              </a:ext>
            </a:extLst>
          </p:cNvPr>
          <p:cNvSpPr txBox="1">
            <a:spLocks/>
          </p:cNvSpPr>
          <p:nvPr/>
        </p:nvSpPr>
        <p:spPr>
          <a:xfrm>
            <a:off x="-257869" y="5580762"/>
            <a:ext cx="3994015" cy="22948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Course written by Tim Hargreaves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8578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Measures of Location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9D164-D9DF-4DDC-ACDE-013C0A8D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15" y="2041161"/>
            <a:ext cx="6978408" cy="45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2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Transforming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rmAutofit fontScale="25000" lnSpcReduction="20000"/>
          </a:bodyPr>
          <a:lstStyle/>
          <a:p>
            <a:r>
              <a:rPr lang="en-GB" sz="9600" b="1" dirty="0"/>
              <a:t>Taking a dataset, transforming it into a form that meets our needs, and using it to answer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769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Data Analysis work flow in 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9750-3CB6-40C0-A133-E1E1479E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5" y="2833212"/>
            <a:ext cx="7568929" cy="2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9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FC2A-121F-4722-B6DF-E381BFCF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776643"/>
            <a:ext cx="3547533" cy="1618396"/>
          </a:xfrm>
        </p:spPr>
        <p:txBody>
          <a:bodyPr/>
          <a:lstStyle/>
          <a:p>
            <a:pPr algn="ctr"/>
            <a:br>
              <a:rPr lang="en-GB" sz="5400" dirty="0"/>
            </a:br>
            <a:r>
              <a:rPr lang="en-GB" sz="5400" dirty="0" err="1"/>
              <a:t>Dplyr</a:t>
            </a:r>
            <a:r>
              <a:rPr lang="en-GB" sz="5400" dirty="0"/>
              <a:t> 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BA032E-7582-41AF-8E0E-68B44AECA1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90155" y="753186"/>
            <a:ext cx="6495283" cy="5469255"/>
          </a:xfrm>
          <a:prstGeom prst="roundRect">
            <a:avLst>
              <a:gd name="adj" fmla="val 3240"/>
            </a:avLst>
          </a:prstGeom>
          <a:pattFill prst="wdDnDiag">
            <a:fgClr>
              <a:srgbClr val="01ABE9"/>
            </a:fgClr>
            <a:bgClr>
              <a:srgbClr val="29B3F1"/>
            </a:bgClr>
          </a:patt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noFill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noFill/>
              <a:effectLst/>
            </a:endParaRPr>
          </a:p>
        </p:txBody>
      </p:sp>
      <p:pic>
        <p:nvPicPr>
          <p:cNvPr id="1026" name="Picture 2" descr="5 Data Manipulation using dplyr | EngleLab: useRguide">
            <a:extLst>
              <a:ext uri="{FF2B5EF4-FFF2-40B4-BE49-F238E27FC236}">
                <a16:creationId xmlns:a16="http://schemas.microsoft.com/office/drawing/2014/main" id="{C451F441-02AF-4FD3-A35C-189F3111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2395039"/>
            <a:ext cx="3384302" cy="39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4FEF1B-A5F8-45DE-B4EE-1862B1BA74A5}"/>
              </a:ext>
            </a:extLst>
          </p:cNvPr>
          <p:cNvSpPr/>
          <p:nvPr/>
        </p:nvSpPr>
        <p:spPr>
          <a:xfrm>
            <a:off x="5026924" y="1182231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solidFill>
                  <a:schemeClr val="bg2"/>
                </a:solidFill>
                <a:cs typeface="Courier New" panose="02070309020205020404" pitchFamily="49" charset="0"/>
              </a:rPr>
              <a:t>dplyr</a:t>
            </a:r>
            <a:r>
              <a:rPr lang="en-US" altLang="en-US" sz="2200" dirty="0">
                <a:solidFill>
                  <a:schemeClr val="bg2"/>
                </a:solidFill>
              </a:rPr>
              <a:t> is the third </a:t>
            </a:r>
            <a:r>
              <a:rPr lang="en-US" altLang="en-US" sz="2200" dirty="0" err="1">
                <a:solidFill>
                  <a:schemeClr val="bg2"/>
                </a:solidFill>
              </a:rPr>
              <a:t>tidyverse</a:t>
            </a:r>
            <a:r>
              <a:rPr lang="en-US" altLang="en-US" sz="2200" dirty="0">
                <a:solidFill>
                  <a:schemeClr val="bg2"/>
                </a:solidFill>
              </a:rPr>
              <a:t> package that we will be looking at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bg2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bg2"/>
                </a:solidFill>
              </a:rPr>
              <a:t>It has five main features, referred to as the </a:t>
            </a:r>
            <a:r>
              <a:rPr lang="en-US" altLang="en-US" sz="2200" dirty="0" err="1">
                <a:solidFill>
                  <a:schemeClr val="bg2"/>
                </a:solidFill>
                <a:cs typeface="Courier New" panose="02070309020205020404" pitchFamily="49" charset="0"/>
              </a:rPr>
              <a:t>dplyr</a:t>
            </a:r>
            <a:r>
              <a:rPr lang="en-US" altLang="en-US" sz="2200" dirty="0">
                <a:solidFill>
                  <a:schemeClr val="bg2"/>
                </a:solidFill>
              </a:rPr>
              <a:t> </a:t>
            </a:r>
            <a:r>
              <a:rPr lang="en-US" altLang="en-US" sz="2200" i="1" dirty="0">
                <a:solidFill>
                  <a:schemeClr val="bg2"/>
                </a:solidFill>
              </a:rPr>
              <a:t>verbs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bg2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bg2"/>
                </a:solidFill>
              </a:rPr>
              <a:t>These allow you to filter a dataset or transform it by creating new variables/summaries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bg2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bg2"/>
                </a:solidFill>
              </a:rPr>
              <a:t>You can also use these to reorder your observations to make a dataset easier to work with </a:t>
            </a:r>
          </a:p>
        </p:txBody>
      </p:sp>
    </p:spTree>
    <p:extLst>
      <p:ext uri="{BB962C8B-B14F-4D97-AF65-F5344CB8AC3E}">
        <p14:creationId xmlns:p14="http://schemas.microsoft.com/office/powerpoint/2010/main" val="54520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dplyr</a:t>
            </a:r>
            <a:r>
              <a:rPr lang="en-GB" dirty="0"/>
              <a:t> Verbs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D6548-65BF-47FD-8359-85466CB38AA2}"/>
              </a:ext>
            </a:extLst>
          </p:cNvPr>
          <p:cNvSpPr/>
          <p:nvPr/>
        </p:nvSpPr>
        <p:spPr>
          <a:xfrm>
            <a:off x="1321523" y="2551837"/>
            <a:ext cx="103902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There are five key </a:t>
            </a:r>
            <a:r>
              <a:rPr lang="en-GB" dirty="0" err="1"/>
              <a:t>dplyr</a:t>
            </a:r>
            <a:r>
              <a:rPr lang="en-GB" dirty="0"/>
              <a:t> functions referred to as verbs.</a:t>
            </a:r>
          </a:p>
          <a:p>
            <a:endParaRPr lang="en-GB" dirty="0"/>
          </a:p>
          <a:p>
            <a:r>
              <a:rPr lang="en-GB" dirty="0"/>
              <a:t>These alone allow you to handle the majority of data manipulation tasks</a:t>
            </a:r>
          </a:p>
          <a:p>
            <a:endParaRPr lang="en-GB" dirty="0"/>
          </a:p>
          <a:p>
            <a:r>
              <a:rPr lang="en-GB" dirty="0"/>
              <a:t>They are: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GB" dirty="0"/>
              <a:t>- pick observations by their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arrange() </a:t>
            </a:r>
            <a:r>
              <a:rPr lang="en-GB" dirty="0"/>
              <a:t>– sort the </a:t>
            </a:r>
            <a:r>
              <a:rPr lang="en-GB" dirty="0" err="1"/>
              <a:t>dataframe</a:t>
            </a:r>
            <a:r>
              <a:rPr lang="en-GB" dirty="0"/>
              <a:t> by a particular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GB" dirty="0"/>
              <a:t>- pick columns by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mutate() </a:t>
            </a:r>
            <a:r>
              <a:rPr lang="en-GB" dirty="0"/>
              <a:t>- create new column from existing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summarise() </a:t>
            </a:r>
            <a:r>
              <a:rPr lang="en-GB" dirty="0"/>
              <a:t>- collapse many values down to a single summary stat/count</a:t>
            </a:r>
          </a:p>
        </p:txBody>
      </p:sp>
    </p:spTree>
    <p:extLst>
      <p:ext uri="{BB962C8B-B14F-4D97-AF65-F5344CB8AC3E}">
        <p14:creationId xmlns:p14="http://schemas.microsoft.com/office/powerpoint/2010/main" val="142598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Filtering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15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Filter Rows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6D224-8D96-43A4-AC2F-4672461A77B2}"/>
              </a:ext>
            </a:extLst>
          </p:cNvPr>
          <p:cNvSpPr/>
          <p:nvPr/>
        </p:nvSpPr>
        <p:spPr>
          <a:xfrm>
            <a:off x="900869" y="5120307"/>
            <a:ext cx="10390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Warning: Don't confuse </a:t>
            </a:r>
            <a:r>
              <a:rPr lang="en-GB" b="1" dirty="0">
                <a:solidFill>
                  <a:srgbClr val="01ABE9"/>
                </a:solidFill>
              </a:rPr>
              <a:t>==</a:t>
            </a:r>
            <a:r>
              <a:rPr lang="en-GB" dirty="0"/>
              <a:t> with </a:t>
            </a:r>
            <a:r>
              <a:rPr lang="en-GB" b="1" dirty="0">
                <a:solidFill>
                  <a:srgbClr val="01ABE9"/>
                </a:solidFill>
              </a:rPr>
              <a:t>=</a:t>
            </a:r>
            <a:r>
              <a:rPr lang="en-GB" dirty="0"/>
              <a:t> else you'll get an error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B7E667-F058-4799-BC10-127A6E27FE25}"/>
              </a:ext>
            </a:extLst>
          </p:cNvPr>
          <p:cNvSpPr/>
          <p:nvPr/>
        </p:nvSpPr>
        <p:spPr>
          <a:xfrm>
            <a:off x="2225629" y="5649409"/>
            <a:ext cx="702854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column (&gt;,&lt;,==,!=)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F55F9-ED6B-4FC2-A86C-85D3B17DA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6" t="27530" r="24096" b="23222"/>
          <a:stretch/>
        </p:blipFill>
        <p:spPr>
          <a:xfrm>
            <a:off x="2937830" y="1998439"/>
            <a:ext cx="6316339" cy="29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Filter using %in%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32ED3-B4AD-41C5-8BA8-E3527817A2E0}"/>
              </a:ext>
            </a:extLst>
          </p:cNvPr>
          <p:cNvSpPr/>
          <p:nvPr/>
        </p:nvSpPr>
        <p:spPr>
          <a:xfrm>
            <a:off x="1087009" y="2551214"/>
            <a:ext cx="808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Another useful operator is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GB" dirty="0"/>
              <a:t>which checks if a value is in a column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56851-5F53-496A-A138-4A605B53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077633"/>
            <a:ext cx="7658100" cy="18573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5282C-79DF-423A-A50D-9A0FED4329BB}"/>
              </a:ext>
            </a:extLst>
          </p:cNvPr>
          <p:cNvSpPr/>
          <p:nvPr/>
        </p:nvSpPr>
        <p:spPr>
          <a:xfrm>
            <a:off x="2424142" y="5147253"/>
            <a:ext cx="702854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column %in% vector )</a:t>
            </a:r>
          </a:p>
        </p:txBody>
      </p:sp>
    </p:spTree>
    <p:extLst>
      <p:ext uri="{BB962C8B-B14F-4D97-AF65-F5344CB8AC3E}">
        <p14:creationId xmlns:p14="http://schemas.microsoft.com/office/powerpoint/2010/main" val="909098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810000" y="2871798"/>
            <a:ext cx="105719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Filter the mpg dataset by 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== ‘jeep’</a:t>
            </a:r>
            <a:r>
              <a:rPr lang="en-GB" sz="2000" dirty="0">
                <a:solidFill>
                  <a:srgbClr val="000000"/>
                </a:solidFill>
              </a:rPr>
              <a:t> and find out how many cars 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jeep</a:t>
            </a:r>
            <a:r>
              <a:rPr lang="en-GB" sz="2000" dirty="0">
                <a:solidFill>
                  <a:srgbClr val="000000"/>
                </a:solidFill>
              </a:rPr>
              <a:t> makes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 Hint use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solidFill>
                  <a:srgbClr val="000000"/>
                </a:solidFill>
              </a:rPr>
              <a:t> around the filter function to deduce the number of rows </a:t>
            </a:r>
          </a:p>
          <a:p>
            <a:pPr marL="457200" lvl="0" indent="-457200"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Are there any flowers in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en-GB" sz="2000" dirty="0">
                <a:solidFill>
                  <a:srgbClr val="000000"/>
                </a:solidFill>
              </a:rPr>
              <a:t> dataset with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petals</a:t>
            </a:r>
            <a:r>
              <a:rPr lang="en-GB" sz="2000" dirty="0">
                <a:solidFill>
                  <a:srgbClr val="000000"/>
                </a:solidFill>
              </a:rPr>
              <a:t> that are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wider than they are long</a:t>
            </a:r>
            <a:r>
              <a:rPr lang="en-GB" sz="2000" dirty="0">
                <a:solidFill>
                  <a:srgbClr val="000000"/>
                </a:solidFill>
              </a:rPr>
              <a:t>? (use columns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GB" sz="2000" dirty="0">
                <a:solidFill>
                  <a:srgbClr val="000000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endParaRPr lang="en-GB" sz="2000" dirty="0">
              <a:solidFill>
                <a:srgbClr val="000000"/>
              </a:solidFill>
              <a:latin typeface="Century Gothic" panose="020B0502020202020204"/>
            </a:endParaRPr>
          </a:p>
          <a:p>
            <a:pPr marL="457200" lvl="0" indent="-457200">
              <a:buFont typeface="+mj-lt"/>
              <a:buAutoNum type="arabicPeriod"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</a:rPr>
              <a:t>Filter the mpg dataset by 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manufacturers</a:t>
            </a:r>
            <a:r>
              <a:rPr lang="en-GB" sz="2000" dirty="0">
                <a:solidFill>
                  <a:srgbClr val="000000"/>
                </a:solidFill>
              </a:rPr>
              <a:t> column selecting rows with either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GB" sz="2000" dirty="0">
                <a:solidFill>
                  <a:srgbClr val="000000"/>
                </a:solidFill>
              </a:rPr>
              <a:t> or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volkswagen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cs typeface="Courier New" panose="02070309020205020404" pitchFamily="49" charset="0"/>
              </a:rPr>
              <a:t>using the 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GB" sz="2000" dirty="0">
                <a:solidFill>
                  <a:srgbClr val="000000"/>
                </a:solidFill>
                <a:cs typeface="Courier New" panose="02070309020205020404" pitchFamily="49" charset="0"/>
              </a:rPr>
              <a:t>method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76F36-E9E8-4F7D-83C0-0F546B5526F3}"/>
              </a:ext>
            </a:extLst>
          </p:cNvPr>
          <p:cNvSpPr/>
          <p:nvPr/>
        </p:nvSpPr>
        <p:spPr>
          <a:xfrm>
            <a:off x="2581729" y="2215992"/>
            <a:ext cx="702854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column (&gt;,&lt;,==,!=) value)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E5E982-B939-4567-AEDC-ED9904D94C4D}"/>
              </a:ext>
            </a:extLst>
          </p:cNvPr>
          <p:cNvSpPr/>
          <p:nvPr/>
        </p:nvSpPr>
        <p:spPr>
          <a:xfrm>
            <a:off x="2174783" y="5072400"/>
            <a:ext cx="7842431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column %in% c(“name_1”, “name_2”))</a:t>
            </a:r>
          </a:p>
        </p:txBody>
      </p:sp>
    </p:spTree>
    <p:extLst>
      <p:ext uri="{BB962C8B-B14F-4D97-AF65-F5344CB8AC3E}">
        <p14:creationId xmlns:p14="http://schemas.microsoft.com/office/powerpoint/2010/main" val="156749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94F169-2FCD-4907-BF70-79479002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51" y="2886816"/>
            <a:ext cx="494347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42AC5-B2EF-4149-BCFF-F6B4B4FF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624" y="3410771"/>
            <a:ext cx="7886700" cy="523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A8F5C8-5C18-4907-8F95-282240FF1AF7}"/>
              </a:ext>
            </a:extLst>
          </p:cNvPr>
          <p:cNvSpPr txBox="1"/>
          <p:nvPr/>
        </p:nvSpPr>
        <p:spPr>
          <a:xfrm>
            <a:off x="1511424" y="2284526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1)</a:t>
            </a:r>
            <a:r>
              <a:rPr lang="en-GB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C9811-103B-453F-AD41-981624D10A56}"/>
              </a:ext>
            </a:extLst>
          </p:cNvPr>
          <p:cNvSpPr txBox="1"/>
          <p:nvPr/>
        </p:nvSpPr>
        <p:spPr>
          <a:xfrm>
            <a:off x="1511424" y="2892137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2)</a:t>
            </a:r>
            <a:r>
              <a:rPr lang="en-GB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86EB-F11D-4AF4-BB48-4A21879F3916}"/>
              </a:ext>
            </a:extLst>
          </p:cNvPr>
          <p:cNvSpPr txBox="1"/>
          <p:nvPr/>
        </p:nvSpPr>
        <p:spPr>
          <a:xfrm>
            <a:off x="1511424" y="4540660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3)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3151C-7D0F-4074-BF47-1A467FD4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851" y="4593359"/>
            <a:ext cx="6172200" cy="36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82A54-57A0-43CC-916C-144EEC454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042" y="5063051"/>
            <a:ext cx="7492597" cy="1519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DD2040-280A-43C9-A7BC-0AB22CBA6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0050" y="2397790"/>
            <a:ext cx="4791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8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Arranging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1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Measures of Spread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B2D0D-37FC-4EED-94E0-F9962425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8" y="2348503"/>
            <a:ext cx="7172324" cy="38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1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Arrange Rows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922117" y="2332001"/>
            <a:ext cx="10571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arrange() </a:t>
            </a:r>
            <a:r>
              <a:rPr lang="en-GB" dirty="0"/>
              <a:t>orders observations by one or more variables in ascending order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observations are ordered by the first column, then ties are settled by the second, etc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Missing Values are sorted at</a:t>
            </a:r>
          </a:p>
          <a:p>
            <a:r>
              <a:rPr lang="en-GB" dirty="0"/>
              <a:t>     the end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41081-BE94-4317-8F2D-07C525DF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18" y="3429000"/>
            <a:ext cx="6414720" cy="32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9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Descending Order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922117" y="2332001"/>
            <a:ext cx="1026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You can wrap a variable in </a:t>
            </a:r>
            <a:r>
              <a:rPr lang="en-GB" b="1" dirty="0" err="1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to use descending order for that column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FA366-E2DE-4A87-8FB0-46A713C6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07" y="2701333"/>
            <a:ext cx="6207964" cy="29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68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810001" y="2495231"/>
            <a:ext cx="105719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Using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  <a:r>
              <a:rPr lang="en-GB" sz="2000" dirty="0">
                <a:solidFill>
                  <a:srgbClr val="000000"/>
                </a:solidFill>
              </a:rPr>
              <a:t>, arrange the mpg dataset by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in descending order</a:t>
            </a:r>
            <a:r>
              <a:rPr lang="en-GB" sz="2000" dirty="0">
                <a:solidFill>
                  <a:srgbClr val="000000"/>
                </a:solidFill>
              </a:rPr>
              <a:t>. What is the car with the best city millage (Bonus : What about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worst</a:t>
            </a:r>
            <a:r>
              <a:rPr lang="en-GB" sz="2000" dirty="0">
                <a:solidFill>
                  <a:srgbClr val="000000"/>
                </a:solidFill>
              </a:rPr>
              <a:t>?)</a:t>
            </a: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Order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en-GB" sz="2000" dirty="0">
                <a:solidFill>
                  <a:srgbClr val="000000"/>
                </a:solidFill>
              </a:rPr>
              <a:t> dataset by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sz="2000" dirty="0">
                <a:solidFill>
                  <a:srgbClr val="000000"/>
                </a:solidFill>
              </a:rPr>
              <a:t> of the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and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by using this template: </a:t>
            </a:r>
          </a:p>
          <a:p>
            <a:pPr marL="457200" lvl="0" indent="-457200">
              <a:buAutoNum type="arabicParenR"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0B2071-2894-4FB2-8720-EA2DBEDBABEB}"/>
              </a:ext>
            </a:extLst>
          </p:cNvPr>
          <p:cNvSpPr/>
          <p:nvPr/>
        </p:nvSpPr>
        <p:spPr>
          <a:xfrm>
            <a:off x="3709067" y="3330361"/>
            <a:ext cx="4773864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(column))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7DCE75-3C15-48AA-AF8F-A67DEDCDDFA7}"/>
              </a:ext>
            </a:extLst>
          </p:cNvPr>
          <p:cNvSpPr/>
          <p:nvPr/>
        </p:nvSpPr>
        <p:spPr>
          <a:xfrm>
            <a:off x="2581729" y="5251343"/>
            <a:ext cx="702854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column1 *column2)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1D6E05-99DC-4486-B3A1-4DBCC8080F18}"/>
              </a:ext>
            </a:extLst>
          </p:cNvPr>
          <p:cNvCxnSpPr>
            <a:cxnSpLocks/>
          </p:cNvCxnSpPr>
          <p:nvPr/>
        </p:nvCxnSpPr>
        <p:spPr>
          <a:xfrm flipH="1">
            <a:off x="8615190" y="3429000"/>
            <a:ext cx="914400" cy="17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5CBD44-8AD4-4A6C-9D0C-D57EF579215D}"/>
              </a:ext>
            </a:extLst>
          </p:cNvPr>
          <p:cNvSpPr txBox="1"/>
          <p:nvPr/>
        </p:nvSpPr>
        <p:spPr>
          <a:xfrm>
            <a:off x="9610269" y="2967335"/>
            <a:ext cx="177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Sorts in descending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26A155-9464-495C-81A8-7D088D5BDC69}"/>
              </a:ext>
            </a:extLst>
          </p:cNvPr>
          <p:cNvCxnSpPr>
            <a:cxnSpLocks/>
          </p:cNvCxnSpPr>
          <p:nvPr/>
        </p:nvCxnSpPr>
        <p:spPr>
          <a:xfrm flipH="1">
            <a:off x="9610269" y="5427145"/>
            <a:ext cx="549130" cy="7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C6CFEE-FD5F-43CF-BE7C-77415D391EC1}"/>
              </a:ext>
            </a:extLst>
          </p:cNvPr>
          <p:cNvSpPr txBox="1"/>
          <p:nvPr/>
        </p:nvSpPr>
        <p:spPr>
          <a:xfrm>
            <a:off x="10159399" y="4742000"/>
            <a:ext cx="177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Sorts by the product of 2 columns </a:t>
            </a:r>
          </a:p>
        </p:txBody>
      </p:sp>
    </p:spTree>
    <p:extLst>
      <p:ext uri="{BB962C8B-B14F-4D97-AF65-F5344CB8AC3E}">
        <p14:creationId xmlns:p14="http://schemas.microsoft.com/office/powerpoint/2010/main" val="227983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5C8-5C18-4907-8F95-282240FF1AF7}"/>
              </a:ext>
            </a:extLst>
          </p:cNvPr>
          <p:cNvSpPr txBox="1"/>
          <p:nvPr/>
        </p:nvSpPr>
        <p:spPr>
          <a:xfrm>
            <a:off x="498864" y="2835868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1)</a:t>
            </a:r>
            <a:r>
              <a:rPr lang="en-GB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86EB-F11D-4AF4-BB48-4A21879F3916}"/>
              </a:ext>
            </a:extLst>
          </p:cNvPr>
          <p:cNvSpPr txBox="1"/>
          <p:nvPr/>
        </p:nvSpPr>
        <p:spPr>
          <a:xfrm>
            <a:off x="6095999" y="5229925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2)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DCC48-10B4-467D-8851-49ED8D4A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82" y="2853071"/>
            <a:ext cx="290512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93109-384D-4753-AD5B-08B914AE9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124"/>
          <a:stretch/>
        </p:blipFill>
        <p:spPr>
          <a:xfrm>
            <a:off x="4542283" y="2067990"/>
            <a:ext cx="7150853" cy="2274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148BD6-CCFA-4451-92E7-7380A3CEF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42" y="4418370"/>
            <a:ext cx="4781861" cy="1992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72AAEC-18B2-4D59-9408-B5DBD145B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617" y="5294457"/>
            <a:ext cx="51149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3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Selecting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60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Select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922117" y="2332001"/>
            <a:ext cx="10260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It is not unusual to get be given a dataset with hundreds or even thousands of columns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In this case, you may want to narrow this down to variables you actually care about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2552E-E664-4007-8EF6-DB89E680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74" y="3048684"/>
            <a:ext cx="6997251" cy="33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53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Dropping Columns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922117" y="2332001"/>
            <a:ext cx="1026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You can get rid of columns by prefixing their name with a </a:t>
            </a:r>
            <a:r>
              <a:rPr lang="en-GB" b="1" dirty="0">
                <a:solidFill>
                  <a:srgbClr val="29B3F1"/>
                </a:solidFill>
              </a:rPr>
              <a:t>-</a:t>
            </a:r>
            <a:r>
              <a:rPr lang="en-GB" dirty="0"/>
              <a:t> symbol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DF39A-FE95-44C2-B556-BF3505E8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827651"/>
            <a:ext cx="7677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42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Helper functions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ADCA3-E58C-4D5A-8ADD-9322D4D5BD8B}"/>
              </a:ext>
            </a:extLst>
          </p:cNvPr>
          <p:cNvSpPr/>
          <p:nvPr/>
        </p:nvSpPr>
        <p:spPr>
          <a:xfrm>
            <a:off x="1899729" y="3056774"/>
            <a:ext cx="8183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There are a number of helper functions you can use within select():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n-GB" sz="2000" dirty="0"/>
              <a:t> –selects columns that start with ‘</a:t>
            </a:r>
            <a:r>
              <a:rPr lang="en-GB" sz="2000" dirty="0" err="1"/>
              <a:t>abc</a:t>
            </a:r>
            <a:r>
              <a:rPr lang="en-GB" sz="2000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ends_with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n-GB" sz="2000" dirty="0"/>
              <a:t> –selects columns that end with ‘</a:t>
            </a:r>
            <a:r>
              <a:rPr lang="en-GB" sz="2000" dirty="0" err="1"/>
              <a:t>xyz</a:t>
            </a:r>
            <a:r>
              <a:rPr lang="en-GB" sz="2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2248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Helper function examples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75223-449D-4268-B910-3AFAFD7F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5" t="28341" r="26715" b="12121"/>
          <a:stretch/>
        </p:blipFill>
        <p:spPr>
          <a:xfrm>
            <a:off x="1031965" y="2312126"/>
            <a:ext cx="4934720" cy="342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E5BFC-4AC5-40B0-BA79-FC66499657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79" t="28341" r="26179" b="11527"/>
          <a:stretch/>
        </p:blipFill>
        <p:spPr>
          <a:xfrm>
            <a:off x="6225315" y="2308365"/>
            <a:ext cx="4934720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5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2356805" y="3429000"/>
            <a:ext cx="105719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Select every column in the </a:t>
            </a:r>
            <a:r>
              <a:rPr lang="en-GB" sz="2000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>
                <a:solidFill>
                  <a:srgbClr val="000000"/>
                </a:solidFill>
              </a:rPr>
              <a:t> dataset </a:t>
            </a:r>
            <a:r>
              <a:rPr lang="en-GB" sz="2000" b="1" dirty="0">
                <a:solidFill>
                  <a:srgbClr val="000000"/>
                </a:solidFill>
              </a:rPr>
              <a:t>except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lvl="0"/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7D9728-9820-4375-9DFB-5AE812800981}"/>
              </a:ext>
            </a:extLst>
          </p:cNvPr>
          <p:cNvSpPr/>
          <p:nvPr/>
        </p:nvSpPr>
        <p:spPr>
          <a:xfrm>
            <a:off x="3565294" y="4505471"/>
            <a:ext cx="4773864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 column)</a:t>
            </a:r>
          </a:p>
        </p:txBody>
      </p:sp>
    </p:spTree>
    <p:extLst>
      <p:ext uri="{BB962C8B-B14F-4D97-AF65-F5344CB8AC3E}">
        <p14:creationId xmlns:p14="http://schemas.microsoft.com/office/powerpoint/2010/main" val="199463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Measures of Spread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47DD6-FA8E-4275-8B3D-9E642442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34" y="2589878"/>
            <a:ext cx="8700229" cy="3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9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160" y="1394928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160" y="1325678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4AC0D-BB28-4960-AD90-CF01B4D1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978" y="2258802"/>
            <a:ext cx="6309360" cy="2340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00797-7A04-4DA8-A5FB-30F3991C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868" y="1736027"/>
            <a:ext cx="2876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9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Mutating </a:t>
            </a:r>
            <a:r>
              <a:rPr lang="en-GB" sz="8000" dirty="0" err="1"/>
              <a:t>dataframes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26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Adding new columns based on existing </a:t>
            </a:r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922117" y="2332001"/>
            <a:ext cx="10260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mutate() 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lets you transform one or more variables currently in your dataset to create a new one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The new column is added at the end of the dataset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6265-542A-43D9-AC71-88BDBA080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3" y="3739898"/>
            <a:ext cx="6961012" cy="23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13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Mutate with multiple variables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922117" y="2332001"/>
            <a:ext cx="10260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You can use multiple variables to create a new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475F3-2E82-4F4D-9072-71BDFABA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75" y="2878842"/>
            <a:ext cx="7616450" cy="29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0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965675" y="3607636"/>
            <a:ext cx="105719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dirty="0">
                <a:solidFill>
                  <a:srgbClr val="000000"/>
                </a:solidFill>
              </a:rPr>
              <a:t>Create a object called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new_mpg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assign it to the following task: </a:t>
            </a:r>
            <a:endParaRPr lang="en-GB" sz="2000" b="1" dirty="0">
              <a:solidFill>
                <a:srgbClr val="01ABE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Using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>
                <a:solidFill>
                  <a:srgbClr val="000000"/>
                </a:solidFill>
              </a:rPr>
              <a:t> dataset, create a new column from the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GB" sz="2000" dirty="0">
                <a:solidFill>
                  <a:srgbClr val="000000"/>
                </a:solidFill>
              </a:rPr>
              <a:t> column called 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cty_km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which measures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mileage in kilometres 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instead of miles </a:t>
            </a:r>
            <a:r>
              <a:rPr lang="en-GB" sz="2000" dirty="0">
                <a:solidFill>
                  <a:srgbClr val="000000"/>
                </a:solidFill>
              </a:rPr>
              <a:t>(Hint: 1 mile ~ 1.6 km)</a:t>
            </a: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lvl="0"/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C89A99-110A-4DC7-9051-D9F364E41A29}"/>
              </a:ext>
            </a:extLst>
          </p:cNvPr>
          <p:cNvSpPr/>
          <p:nvPr/>
        </p:nvSpPr>
        <p:spPr>
          <a:xfrm>
            <a:off x="1806646" y="2518434"/>
            <a:ext cx="915799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mutate(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new_column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old column (whatever function) )</a:t>
            </a:r>
          </a:p>
        </p:txBody>
      </p:sp>
    </p:spTree>
    <p:extLst>
      <p:ext uri="{BB962C8B-B14F-4D97-AF65-F5344CB8AC3E}">
        <p14:creationId xmlns:p14="http://schemas.microsoft.com/office/powerpoint/2010/main" val="1865652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37874-2BA3-4EFD-A24F-132490C8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12" y="2352893"/>
            <a:ext cx="54483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2D2BB-05C4-420D-A5B7-FD386998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2929615"/>
            <a:ext cx="8044666" cy="34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9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Summarising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92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Summarize Function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1121454" y="2466528"/>
            <a:ext cx="102605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summarise()</a:t>
            </a:r>
            <a:r>
              <a:rPr lang="en-GB" dirty="0"/>
              <a:t>allows you to collapse a data frame to a single row based on an mathematical functions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/>
            <a:r>
              <a:rPr lang="en-GB" u="sng" dirty="0"/>
              <a:t>Functions to use </a:t>
            </a:r>
            <a:r>
              <a:rPr lang="en-GB" u="sng" dirty="0" err="1"/>
              <a:t>e.g</a:t>
            </a:r>
            <a:r>
              <a:rPr lang="en-GB" u="sng" dirty="0"/>
              <a:t>: </a:t>
            </a:r>
          </a:p>
          <a:p>
            <a:pPr fontAlgn="base"/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mean(</a:t>
            </a:r>
            <a:r>
              <a:rPr lang="en-GB" dirty="0" err="1"/>
              <a:t>column_name</a:t>
            </a:r>
            <a:r>
              <a:rPr lang="en-GB" dirty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median(</a:t>
            </a:r>
            <a:r>
              <a:rPr lang="en-GB" dirty="0" err="1"/>
              <a:t>column_name</a:t>
            </a:r>
            <a:r>
              <a:rPr lang="en-GB" dirty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n()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……………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48BE5-E108-4F93-8B26-F1FC0BBDB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85" t="26504" r="23393" b="20656"/>
          <a:stretch/>
        </p:blipFill>
        <p:spPr>
          <a:xfrm>
            <a:off x="5691051" y="3324088"/>
            <a:ext cx="5285999" cy="28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43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Group by Function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418659" y="2838109"/>
            <a:ext cx="62564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summarise() 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by itself is not very useful.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fontAlgn="base"/>
            <a:endParaRPr lang="en-GB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We could have done this with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mean(</a:t>
            </a:r>
            <a:r>
              <a:rPr lang="en-GB" b="1" dirty="0" err="1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profits$profit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endParaRPr lang="en-GB" b="1" dirty="0">
              <a:solidFill>
                <a:srgbClr val="29B3F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b="1" dirty="0">
              <a:solidFill>
                <a:srgbClr val="29B3F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The real power comes when it is combined with the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function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C0F3E-8D19-4EFD-A276-4AF173BDC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4" t="36992" r="31642" b="4198"/>
          <a:stretch/>
        </p:blipFill>
        <p:spPr>
          <a:xfrm>
            <a:off x="6866029" y="2259873"/>
            <a:ext cx="4907312" cy="427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Group and Summarize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D57F7-D2C6-41A4-819B-3152C1BD763C}"/>
              </a:ext>
            </a:extLst>
          </p:cNvPr>
          <p:cNvSpPr/>
          <p:nvPr/>
        </p:nvSpPr>
        <p:spPr>
          <a:xfrm>
            <a:off x="584485" y="2874692"/>
            <a:ext cx="6256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takes values from the selected column and creates groups for every unique value in the column : </a:t>
            </a:r>
          </a:p>
          <a:p>
            <a:pPr fontAlgn="base"/>
            <a:endParaRPr lang="en-GB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In this case our two groups are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 and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endParaRPr lang="en-GB" dirty="0"/>
          </a:p>
          <a:p>
            <a:pPr fontAlgn="base"/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Then when summarise is used on the new grouped by table a mean will be created for each group in our case 1 for all rows with </a:t>
            </a:r>
            <a:r>
              <a:rPr lang="en-GB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wkdy</a:t>
            </a:r>
            <a:r>
              <a:rPr lang="en-GB" dirty="0"/>
              <a:t> values of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and 1 for </a:t>
            </a:r>
            <a:r>
              <a:rPr lang="en-GB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wkdy</a:t>
            </a:r>
            <a:r>
              <a:rPr lang="en-GB" dirty="0"/>
              <a:t> values of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89206-CD82-4A0A-9820-283FCE3EE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3" t="34667" r="31858" b="11809"/>
          <a:stretch/>
        </p:blipFill>
        <p:spPr>
          <a:xfrm>
            <a:off x="6887434" y="2181446"/>
            <a:ext cx="5038956" cy="421412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F1CCB-2989-4966-872D-86A6C6AE13A6}"/>
              </a:ext>
            </a:extLst>
          </p:cNvPr>
          <p:cNvCxnSpPr>
            <a:cxnSpLocks/>
          </p:cNvCxnSpPr>
          <p:nvPr/>
        </p:nvCxnSpPr>
        <p:spPr>
          <a:xfrm>
            <a:off x="6414725" y="4181475"/>
            <a:ext cx="131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7EC70-0039-48F9-A11D-A3B4C3B2D7C3}"/>
              </a:ext>
            </a:extLst>
          </p:cNvPr>
          <p:cNvCxnSpPr>
            <a:cxnSpLocks/>
          </p:cNvCxnSpPr>
          <p:nvPr/>
        </p:nvCxnSpPr>
        <p:spPr>
          <a:xfrm flipV="1">
            <a:off x="6414725" y="3781425"/>
            <a:ext cx="1379684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AD221C-14B4-4A7B-9E46-65253FE8EEEA}"/>
              </a:ext>
            </a:extLst>
          </p:cNvPr>
          <p:cNvCxnSpPr>
            <a:cxnSpLocks/>
          </p:cNvCxnSpPr>
          <p:nvPr/>
        </p:nvCxnSpPr>
        <p:spPr>
          <a:xfrm flipV="1">
            <a:off x="6454616" y="2628900"/>
            <a:ext cx="765334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1859642" y="3585974"/>
            <a:ext cx="9387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an object called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/>
              <a:t>extract the </a:t>
            </a:r>
            <a:r>
              <a:rPr lang="en-GB" b="1" dirty="0" err="1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GB" dirty="0"/>
              <a:t> column from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dirty="0"/>
              <a:t>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GB" dirty="0"/>
              <a:t> and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GB" dirty="0"/>
              <a:t> of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the range of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upper(75%)</a:t>
            </a:r>
            <a:r>
              <a:rPr lang="en-GB" dirty="0"/>
              <a:t>and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lower(25%) quantile </a:t>
            </a:r>
            <a:r>
              <a:rPr lang="en-GB" dirty="0"/>
              <a:t>of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GB" dirty="0"/>
              <a:t> and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 deviation </a:t>
            </a:r>
            <a:r>
              <a:rPr lang="en-GB" dirty="0"/>
              <a:t>of </a:t>
            </a:r>
            <a:r>
              <a:rPr lang="en-GB" b="1" dirty="0">
                <a:solidFill>
                  <a:srgbClr val="29B3F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/>
              <a:t>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7B5E00-E69A-4DFD-A88A-F9469D32526F}"/>
              </a:ext>
            </a:extLst>
          </p:cNvPr>
          <p:cNvSpPr/>
          <p:nvPr/>
        </p:nvSpPr>
        <p:spPr>
          <a:xfrm>
            <a:off x="973106" y="2501361"/>
            <a:ext cx="3997699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dataframe_name$column_name</a:t>
            </a:r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BF1E0D-4397-4003-9851-0D21CE89AF4B}"/>
              </a:ext>
            </a:extLst>
          </p:cNvPr>
          <p:cNvSpPr/>
          <p:nvPr/>
        </p:nvSpPr>
        <p:spPr>
          <a:xfrm>
            <a:off x="6336307" y="2502599"/>
            <a:ext cx="5246970" cy="542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dataframe_name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[[‘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DF31B-3C04-43C2-B6BA-00463D8F9151}"/>
              </a:ext>
            </a:extLst>
          </p:cNvPr>
          <p:cNvSpPr/>
          <p:nvPr/>
        </p:nvSpPr>
        <p:spPr>
          <a:xfrm>
            <a:off x="5451417" y="2511472"/>
            <a:ext cx="40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861700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Multiple Summaries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810001" y="3285309"/>
            <a:ext cx="4609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You can group by multiple variables before summarising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n() </a:t>
            </a:r>
            <a:r>
              <a:rPr lang="en-GB" dirty="0"/>
              <a:t>just counts the number of rows in each group  nothing needs to be put in the brackets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10879-F076-4FC5-87B5-420EDFBDE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7" t="29933" r="26607" b="2706"/>
          <a:stretch/>
        </p:blipFill>
        <p:spPr>
          <a:xfrm>
            <a:off x="5998028" y="2176269"/>
            <a:ext cx="5734595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4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CFADA2A-F6BA-4F24-84C0-199532011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2" t="56138" r="24464" b="25598"/>
          <a:stretch/>
        </p:blipFill>
        <p:spPr>
          <a:xfrm>
            <a:off x="2630276" y="3757203"/>
            <a:ext cx="6244046" cy="1182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160EFE-1F06-4818-AA22-F12A2AC48AC9}"/>
              </a:ext>
            </a:extLst>
          </p:cNvPr>
          <p:cNvCxnSpPr>
            <a:cxnSpLocks/>
          </p:cNvCxnSpPr>
          <p:nvPr/>
        </p:nvCxnSpPr>
        <p:spPr>
          <a:xfrm flipH="1">
            <a:off x="6439702" y="2588162"/>
            <a:ext cx="1244273" cy="1328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General Notation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017CF-4EEC-4283-9ACF-BCEF30A974A5}"/>
              </a:ext>
            </a:extLst>
          </p:cNvPr>
          <p:cNvCxnSpPr>
            <a:cxnSpLocks/>
          </p:cNvCxnSpPr>
          <p:nvPr/>
        </p:nvCxnSpPr>
        <p:spPr>
          <a:xfrm flipV="1">
            <a:off x="4006414" y="4740013"/>
            <a:ext cx="304329" cy="890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4B2A7-BE8C-49BA-B042-066DCBF07EE7}"/>
              </a:ext>
            </a:extLst>
          </p:cNvPr>
          <p:cNvCxnSpPr>
            <a:cxnSpLocks/>
          </p:cNvCxnSpPr>
          <p:nvPr/>
        </p:nvCxnSpPr>
        <p:spPr>
          <a:xfrm>
            <a:off x="4833847" y="2707296"/>
            <a:ext cx="508862" cy="1224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D1BFE-4D20-4EB3-805B-D28F18076126}"/>
              </a:ext>
            </a:extLst>
          </p:cNvPr>
          <p:cNvCxnSpPr>
            <a:cxnSpLocks/>
          </p:cNvCxnSpPr>
          <p:nvPr/>
        </p:nvCxnSpPr>
        <p:spPr>
          <a:xfrm flipH="1" flipV="1">
            <a:off x="6921110" y="4768480"/>
            <a:ext cx="1997637" cy="92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3BDD64-291D-4DF6-ADBA-5BE4F237D10E}"/>
              </a:ext>
            </a:extLst>
          </p:cNvPr>
          <p:cNvSpPr txBox="1"/>
          <p:nvPr/>
        </p:nvSpPr>
        <p:spPr>
          <a:xfrm>
            <a:off x="3479362" y="2312641"/>
            <a:ext cx="227293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frame name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8A883-B4F8-4E84-A92F-DCE3A3712319}"/>
              </a:ext>
            </a:extLst>
          </p:cNvPr>
          <p:cNvSpPr txBox="1"/>
          <p:nvPr/>
        </p:nvSpPr>
        <p:spPr>
          <a:xfrm>
            <a:off x="2560909" y="5627542"/>
            <a:ext cx="227293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Grouped data frame name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ECA80-BEEC-4D85-AC5D-D9353923CD9C}"/>
              </a:ext>
            </a:extLst>
          </p:cNvPr>
          <p:cNvSpPr txBox="1"/>
          <p:nvPr/>
        </p:nvSpPr>
        <p:spPr>
          <a:xfrm>
            <a:off x="6962274" y="2337964"/>
            <a:ext cx="209720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Column name/s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6A1A1-03AA-419B-B878-3B67A8D5471A}"/>
              </a:ext>
            </a:extLst>
          </p:cNvPr>
          <p:cNvSpPr txBox="1"/>
          <p:nvPr/>
        </p:nvSpPr>
        <p:spPr>
          <a:xfrm>
            <a:off x="8918746" y="5508728"/>
            <a:ext cx="28508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00000"/>
                </a:solidFill>
                <a:latin typeface="Century Gothic" panose="020B0502020202020204"/>
              </a:rPr>
              <a:t>Mathematical function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6196D1-3E12-4A0E-A184-EF811B381DF0}"/>
              </a:ext>
            </a:extLst>
          </p:cNvPr>
          <p:cNvCxnSpPr>
            <a:cxnSpLocks/>
          </p:cNvCxnSpPr>
          <p:nvPr/>
        </p:nvCxnSpPr>
        <p:spPr>
          <a:xfrm flipH="1" flipV="1">
            <a:off x="5752300" y="4740013"/>
            <a:ext cx="1035535" cy="1238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352B70-19C7-4F8B-AE9E-F46AAE0C76BA}"/>
              </a:ext>
            </a:extLst>
          </p:cNvPr>
          <p:cNvSpPr txBox="1"/>
          <p:nvPr/>
        </p:nvSpPr>
        <p:spPr>
          <a:xfrm>
            <a:off x="5818766" y="5978427"/>
            <a:ext cx="241062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 column name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E440CA-71F8-49FA-9E4D-895868AEA436}"/>
              </a:ext>
            </a:extLst>
          </p:cNvPr>
          <p:cNvCxnSpPr>
            <a:cxnSpLocks/>
          </p:cNvCxnSpPr>
          <p:nvPr/>
        </p:nvCxnSpPr>
        <p:spPr>
          <a:xfrm flipH="1">
            <a:off x="7853958" y="4519397"/>
            <a:ext cx="1582556" cy="176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9CE0B1-2252-4854-9228-A0EAE648AAC3}"/>
              </a:ext>
            </a:extLst>
          </p:cNvPr>
          <p:cNvSpPr txBox="1"/>
          <p:nvPr/>
        </p:nvSpPr>
        <p:spPr>
          <a:xfrm>
            <a:off x="9359008" y="4150065"/>
            <a:ext cx="241062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00000"/>
                </a:solidFill>
                <a:latin typeface="Century Gothic" panose="020B0502020202020204"/>
              </a:rPr>
              <a:t>Column to apply function to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3766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1147137" y="2497756"/>
            <a:ext cx="98977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How many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en-GB" sz="2000" dirty="0">
                <a:solidFill>
                  <a:srgbClr val="000000"/>
                </a:solidFill>
              </a:rPr>
              <a:t> are there of each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</a:rPr>
              <a:t> in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>
                <a:solidFill>
                  <a:srgbClr val="000000"/>
                </a:solidFill>
              </a:rPr>
              <a:t> dataset?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class</a:t>
            </a:r>
            <a:r>
              <a:rPr lang="en-GB" sz="2000" dirty="0">
                <a:solidFill>
                  <a:srgbClr val="000000"/>
                </a:solidFill>
              </a:rPr>
              <a:t> and then use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n()</a:t>
            </a:r>
            <a:r>
              <a:rPr lang="en-GB" sz="2000" dirty="0">
                <a:solidFill>
                  <a:srgbClr val="000000"/>
                </a:solidFill>
              </a:rPr>
              <a:t>function to count</a:t>
            </a: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lang="en-GB" sz="20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Group the mpg dataset by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GB" sz="2000" dirty="0">
                <a:solidFill>
                  <a:srgbClr val="000000"/>
                </a:solidFill>
              </a:rPr>
              <a:t> then 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GB" sz="2000" dirty="0">
                <a:solidFill>
                  <a:srgbClr val="000000"/>
                </a:solidFill>
              </a:rPr>
              <a:t> and create a new column </a:t>
            </a:r>
            <a:r>
              <a:rPr lang="en-GB" sz="2000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mean_cty</a:t>
            </a:r>
            <a:r>
              <a:rPr lang="en-GB" sz="2000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setting it equal to the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GB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AutoNum type="arabicParenR"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0FC6FE-BAEB-4694-8901-78F1FC092E9E}"/>
              </a:ext>
            </a:extLst>
          </p:cNvPr>
          <p:cNvSpPr/>
          <p:nvPr/>
        </p:nvSpPr>
        <p:spPr>
          <a:xfrm>
            <a:off x="2308462" y="3421856"/>
            <a:ext cx="7575071" cy="844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grouped_dataframe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column)</a:t>
            </a:r>
          </a:p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grouped_dataframe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‘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summary_column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= n())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DDF2-5ABA-476F-A1C9-9373FF4AD1BB}"/>
              </a:ext>
            </a:extLst>
          </p:cNvPr>
          <p:cNvSpPr/>
          <p:nvPr/>
        </p:nvSpPr>
        <p:spPr>
          <a:xfrm>
            <a:off x="1694270" y="5523477"/>
            <a:ext cx="8803454" cy="844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grouped_dataframe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column)</a:t>
            </a:r>
          </a:p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grouped_dataframe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‘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summary_column</a:t>
            </a:r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= mean(column))</a:t>
            </a:r>
          </a:p>
        </p:txBody>
      </p:sp>
    </p:spTree>
    <p:extLst>
      <p:ext uri="{BB962C8B-B14F-4D97-AF65-F5344CB8AC3E}">
        <p14:creationId xmlns:p14="http://schemas.microsoft.com/office/powerpoint/2010/main" val="31999466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5C8-5C18-4907-8F95-282240FF1AF7}"/>
              </a:ext>
            </a:extLst>
          </p:cNvPr>
          <p:cNvSpPr txBox="1"/>
          <p:nvPr/>
        </p:nvSpPr>
        <p:spPr>
          <a:xfrm>
            <a:off x="3430385" y="2232777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1)</a:t>
            </a:r>
            <a:r>
              <a:rPr lang="en-GB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86EB-F11D-4AF4-BB48-4A21879F3916}"/>
              </a:ext>
            </a:extLst>
          </p:cNvPr>
          <p:cNvSpPr txBox="1"/>
          <p:nvPr/>
        </p:nvSpPr>
        <p:spPr>
          <a:xfrm>
            <a:off x="3430385" y="4731336"/>
            <a:ext cx="4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2)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494ED-5558-4E6E-A5D7-8E46DEE6E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41" t="43261" r="37784" b="10535"/>
          <a:stretch/>
        </p:blipFill>
        <p:spPr>
          <a:xfrm>
            <a:off x="3912003" y="2126664"/>
            <a:ext cx="4367996" cy="43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20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C968-4CA2-40A0-8181-9A5DED9D6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Bonus Questions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A14F-5C33-4D97-A6A9-69F67AE35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653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242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Dpylr</a:t>
            </a:r>
            <a:r>
              <a:rPr lang="en-US" dirty="0"/>
              <a:t> Piping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3506-C0FA-4C00-887C-5A3E6101728A}"/>
              </a:ext>
            </a:extLst>
          </p:cNvPr>
          <p:cNvSpPr/>
          <p:nvPr/>
        </p:nvSpPr>
        <p:spPr>
          <a:xfrm>
            <a:off x="1445410" y="2228671"/>
            <a:ext cx="102605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/>
              <a:t>dpylr</a:t>
            </a:r>
            <a:r>
              <a:rPr lang="en-GB" dirty="0"/>
              <a:t> comes with an amazing tool called the pipe - </a:t>
            </a:r>
            <a:r>
              <a:rPr lang="en-GB" b="1" dirty="0">
                <a:solidFill>
                  <a:srgbClr val="01ABE9"/>
                </a:solidFill>
              </a:rPr>
              <a:t>%&gt;%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This allows you to pass the output of one function into the first argument of the next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Using this, the previous code can by rewritten as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fontAlgn="base"/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Essentially, you only need to mention a single data frame at the start and never need to create temporary objects</a:t>
            </a:r>
          </a:p>
          <a:p>
            <a:pPr fontAlgn="base"/>
            <a:endParaRPr lang="en-GB" dirty="0"/>
          </a:p>
          <a:p>
            <a:pPr fontAlgn="base"/>
            <a:endParaRPr lang="en-GB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7EBFDAC-587E-46EC-B31D-BFBAB394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96" y="3608882"/>
            <a:ext cx="7517585" cy="11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853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FB26-49E0-4545-A263-84B642F9778E}"/>
              </a:ext>
            </a:extLst>
          </p:cNvPr>
          <p:cNvSpPr/>
          <p:nvPr/>
        </p:nvSpPr>
        <p:spPr>
          <a:xfrm>
            <a:off x="1104468" y="2954494"/>
            <a:ext cx="105719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dirty="0">
                <a:solidFill>
                  <a:srgbClr val="000000"/>
                </a:solidFill>
              </a:rPr>
              <a:t>Modify the last question we answered but use piping instead </a:t>
            </a:r>
          </a:p>
          <a:p>
            <a:pPr lvl="0"/>
            <a:endParaRPr lang="en-GB" sz="2000" dirty="0">
              <a:solidFill>
                <a:srgbClr val="000000"/>
              </a:solidFill>
            </a:endParaRPr>
          </a:p>
          <a:p>
            <a:pPr lvl="0"/>
            <a:endParaRPr lang="en-GB" sz="2000" dirty="0">
              <a:solidFill>
                <a:srgbClr val="000000"/>
              </a:solidFill>
            </a:endParaRPr>
          </a:p>
          <a:p>
            <a:pPr marL="457200" lvl="0" indent="-457200">
              <a:buAutoNum type="arabicParenR"/>
            </a:pPr>
            <a:r>
              <a:rPr lang="en-GB" sz="2000" dirty="0">
                <a:solidFill>
                  <a:srgbClr val="000000"/>
                </a:solidFill>
              </a:rPr>
              <a:t>How many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en-GB" sz="2000" dirty="0">
                <a:solidFill>
                  <a:srgbClr val="000000"/>
                </a:solidFill>
              </a:rPr>
              <a:t> are there of each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</a:rPr>
              <a:t> in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>
                <a:solidFill>
                  <a:srgbClr val="000000"/>
                </a:solidFill>
              </a:rPr>
              <a:t> dataset?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class</a:t>
            </a:r>
            <a:r>
              <a:rPr lang="en-GB" sz="2000" dirty="0">
                <a:solidFill>
                  <a:srgbClr val="000000"/>
                </a:solidFill>
              </a:rPr>
              <a:t> and then use the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n() </a:t>
            </a:r>
            <a:r>
              <a:rPr lang="en-GB" sz="2000" dirty="0">
                <a:solidFill>
                  <a:srgbClr val="000000"/>
                </a:solidFill>
              </a:rPr>
              <a:t>function to count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21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57659-452D-4BDB-96A9-6ACA661B4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"/>
          <a:stretch/>
        </p:blipFill>
        <p:spPr>
          <a:xfrm>
            <a:off x="2200275" y="3429000"/>
            <a:ext cx="3895725" cy="1214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71B8F-20DC-4A67-809F-EDCA26E1B9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"/>
          <a:stretch/>
        </p:blipFill>
        <p:spPr>
          <a:xfrm>
            <a:off x="6643688" y="2857499"/>
            <a:ext cx="3057525" cy="30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93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Tidying up our datasets: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entury Gothic" panose="020B0502020202020204"/>
              </a:rPr>
              <a:t>What is a ‘tidy’ dataset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Gathering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entury Gothic" panose="020B0502020202020204"/>
              </a:rPr>
              <a:t>Spreading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6F634-C6EB-42DF-96D8-B8623A83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46" y="2107120"/>
            <a:ext cx="3051267" cy="45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Careful of missing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5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Custom 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F078FD696EC45B7F57AE964A2CA5B" ma:contentTypeVersion="13" ma:contentTypeDescription="Create a new document." ma:contentTypeScope="" ma:versionID="bdb976efa452c46412775252a908b1f0">
  <xsd:schema xmlns:xsd="http://www.w3.org/2001/XMLSchema" xmlns:xs="http://www.w3.org/2001/XMLSchema" xmlns:p="http://schemas.microsoft.com/office/2006/metadata/properties" xmlns:ns3="80a8ca01-d459-494f-ac9a-c3d48b7ea22c" xmlns:ns4="2f6ff716-fad7-48fb-bdab-cdb53aa7a51c" targetNamespace="http://schemas.microsoft.com/office/2006/metadata/properties" ma:root="true" ma:fieldsID="9dcd50fd5175c33cefd31fbebeb5cd7d" ns3:_="" ns4:_="">
    <xsd:import namespace="80a8ca01-d459-494f-ac9a-c3d48b7ea22c"/>
    <xsd:import namespace="2f6ff716-fad7-48fb-bdab-cdb53aa7a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8ca01-d459-494f-ac9a-c3d48b7ea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ff716-fad7-48fb-bdab-cdb53aa7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1F18B-B253-44F0-8F2E-6F87C836F5FD}">
  <ds:schemaRefs>
    <ds:schemaRef ds:uri="2f6ff716-fad7-48fb-bdab-cdb53aa7a51c"/>
    <ds:schemaRef ds:uri="80a8ca01-d459-494f-ac9a-c3d48b7ea2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D73F6F-C84A-476E-A7EF-C2A23120E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415F4-DA06-402D-AAE0-42E6438E255A}">
  <ds:schemaRefs>
    <ds:schemaRef ds:uri="2f6ff716-fad7-48fb-bdab-cdb53aa7a51c"/>
    <ds:schemaRef ds:uri="80a8ca01-d459-494f-ac9a-c3d48b7ea2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2294</Words>
  <Application>Microsoft Office PowerPoint</Application>
  <PresentationFormat>Widescreen</PresentationFormat>
  <Paragraphs>467</Paragraphs>
  <Slides>78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Century Gothic</vt:lpstr>
      <vt:lpstr>Courier New</vt:lpstr>
      <vt:lpstr>Lato</vt:lpstr>
      <vt:lpstr>Wingdings 2</vt:lpstr>
      <vt:lpstr>Quotable</vt:lpstr>
      <vt:lpstr>1_Quotable</vt:lpstr>
      <vt:lpstr>Into the Tidyverse  Session 3a </vt:lpstr>
      <vt:lpstr>Statistics in R</vt:lpstr>
      <vt:lpstr>R for Statistics:</vt:lpstr>
      <vt:lpstr>Measures of Location</vt:lpstr>
      <vt:lpstr>Measures of Spread</vt:lpstr>
      <vt:lpstr>Measures of Spread</vt:lpstr>
      <vt:lpstr>Exercises to try</vt:lpstr>
      <vt:lpstr>Answers</vt:lpstr>
      <vt:lpstr>Careful of missing values</vt:lpstr>
      <vt:lpstr>Handling a missing value</vt:lpstr>
      <vt:lpstr>Exercises to try</vt:lpstr>
      <vt:lpstr>Answers</vt:lpstr>
      <vt:lpstr>Making comparisons </vt:lpstr>
      <vt:lpstr>comparisons</vt:lpstr>
      <vt:lpstr>Ordering Comparisons</vt:lpstr>
      <vt:lpstr>Equality Comparisons</vt:lpstr>
      <vt:lpstr>Comparisons on Vectors</vt:lpstr>
      <vt:lpstr>Selecting specific rows and columns of a data frame  </vt:lpstr>
      <vt:lpstr>Comparisons on data frames</vt:lpstr>
      <vt:lpstr>Comparisons on data frames general notation </vt:lpstr>
      <vt:lpstr>Exercises to try</vt:lpstr>
      <vt:lpstr>Answers</vt:lpstr>
      <vt:lpstr>Boolean Operators </vt:lpstr>
      <vt:lpstr>Boolean Operator and </vt:lpstr>
      <vt:lpstr>Boolean Operator or </vt:lpstr>
      <vt:lpstr>Boolean Operator not </vt:lpstr>
      <vt:lpstr>Exercises to try</vt:lpstr>
      <vt:lpstr>Answers</vt:lpstr>
      <vt:lpstr>Boolean Operator to select rows of data frames </vt:lpstr>
      <vt:lpstr>Exercises to try</vt:lpstr>
      <vt:lpstr>Answers</vt:lpstr>
      <vt:lpstr>Bonus Questions</vt:lpstr>
      <vt:lpstr>Testing if the data is skewed </vt:lpstr>
      <vt:lpstr>Skewness, Kurtosis and histogram distributions</vt:lpstr>
      <vt:lpstr>Exercises </vt:lpstr>
      <vt:lpstr>Answers</vt:lpstr>
      <vt:lpstr>Value Meanings </vt:lpstr>
      <vt:lpstr>Next Time ….</vt:lpstr>
      <vt:lpstr>Into the Tidyverse  Session 3b </vt:lpstr>
      <vt:lpstr>Transforming Data </vt:lpstr>
      <vt:lpstr>Data Analysis work flow in R</vt:lpstr>
      <vt:lpstr> Dplyr  </vt:lpstr>
      <vt:lpstr>The dplyr Verbs</vt:lpstr>
      <vt:lpstr>Filtering </vt:lpstr>
      <vt:lpstr>Filter Rows</vt:lpstr>
      <vt:lpstr>Filter using %in%</vt:lpstr>
      <vt:lpstr>Exercises to try</vt:lpstr>
      <vt:lpstr>Answers</vt:lpstr>
      <vt:lpstr>Arranging  </vt:lpstr>
      <vt:lpstr>Arrange Rows</vt:lpstr>
      <vt:lpstr>Descending Order</vt:lpstr>
      <vt:lpstr>Exercises to try</vt:lpstr>
      <vt:lpstr>Answers</vt:lpstr>
      <vt:lpstr>Selecting  </vt:lpstr>
      <vt:lpstr>Select</vt:lpstr>
      <vt:lpstr>Dropping Columns</vt:lpstr>
      <vt:lpstr>Helper functions</vt:lpstr>
      <vt:lpstr>Helper function examples </vt:lpstr>
      <vt:lpstr>Exercise to try</vt:lpstr>
      <vt:lpstr>PowerPoint Presentation</vt:lpstr>
      <vt:lpstr>Mutating dataframes</vt:lpstr>
      <vt:lpstr>Adding new columns based on existing </vt:lpstr>
      <vt:lpstr>Mutate with multiple variables</vt:lpstr>
      <vt:lpstr>Exercises to try</vt:lpstr>
      <vt:lpstr>Answers</vt:lpstr>
      <vt:lpstr>Summarising </vt:lpstr>
      <vt:lpstr>Summarize Function</vt:lpstr>
      <vt:lpstr>Group by Function</vt:lpstr>
      <vt:lpstr>Group and Summarize</vt:lpstr>
      <vt:lpstr>Multiple Summaries</vt:lpstr>
      <vt:lpstr>General Notation </vt:lpstr>
      <vt:lpstr>Exercises to try</vt:lpstr>
      <vt:lpstr>Answers</vt:lpstr>
      <vt:lpstr>Bonus Questions</vt:lpstr>
      <vt:lpstr>Dpylr Piping </vt:lpstr>
      <vt:lpstr>Exercises</vt:lpstr>
      <vt:lpstr>Answers</vt:lpstr>
      <vt:lpstr>Next Time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Tidyverse  Session 2</dc:title>
  <dc:creator>Coates, Isabelle</dc:creator>
  <cp:lastModifiedBy>Coates, Isabelle</cp:lastModifiedBy>
  <cp:revision>15</cp:revision>
  <dcterms:created xsi:type="dcterms:W3CDTF">2021-01-21T16:36:37Z</dcterms:created>
  <dcterms:modified xsi:type="dcterms:W3CDTF">2021-04-14T13:53:36Z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0x010100DA8F078FD696EC45B7F57AE964A2CA5B</vt:lpwstr>
  </property>
</Properties>
</file>