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80ED1A-369B-48BB-A648-CD4A29074D4F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7/8/20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1F3EF8-B342-4C0C-87C4-FE03E5BF8BA9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52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3EF6CA-761F-4B98-B780-3436F48CC933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7/8/20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29A7AD-12AE-4D04-B908-221EA8D473DE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01EC56C-7936-4246-8DF3-78251881864B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7/8/20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68D43D-CBA9-4B27-BD2C-08698BE99D77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0BD445-196C-4067-8671-87618558AD01}" type="datetime">
              <a:rPr b="0" lang="en-US" sz="1100" spc="-1" strike="noStrike">
                <a:solidFill>
                  <a:srgbClr val="808080"/>
                </a:solidFill>
                <a:latin typeface="Corbel"/>
              </a:rPr>
              <a:t>7/8/20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6E06B9-9B52-4F99-A071-6430E65B9796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GB" sz="4000" spc="-100" strike="noStrike">
                <a:solidFill>
                  <a:srgbClr val="ffffff"/>
                </a:solidFill>
                <a:latin typeface="Corbel"/>
              </a:rPr>
              <a:t>Into the Tidyverse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GB" sz="2200" spc="-1" strike="noStrike">
                <a:solidFill>
                  <a:srgbClr val="d9f1f6"/>
                </a:solidFill>
                <a:latin typeface="Corbel"/>
              </a:rPr>
              <a:t>Course 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81880" y="4556880"/>
            <a:ext cx="28270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</a:rPr>
              <a:t>* All graphics shown in this presentation can be made using skills taught in this course with just a few lines of code and a spare ten minutes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266920"/>
            <a:ext cx="12191760" cy="232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7200" spc="-1" strike="noStrike">
                <a:solidFill>
                  <a:srgbClr val="ffffff"/>
                </a:solidFill>
                <a:latin typeface="Consolas"/>
              </a:rPr>
              <a:t>Thank You</a:t>
            </a:r>
            <a:endParaRPr b="0" lang="en-GB" sz="7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581280" y="4643640"/>
            <a:ext cx="5028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nsolas"/>
              </a:rPr>
              <a:t>Questions: tim.Hargreaves@icloud.com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37800" y="835920"/>
            <a:ext cx="7977240" cy="517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2"/>
          <p:cNvSpPr txBox="1"/>
          <p:nvPr/>
        </p:nvSpPr>
        <p:spPr>
          <a:xfrm>
            <a:off x="253080" y="1123920"/>
            <a:ext cx="2946960" cy="147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</a:pPr>
            <a:r>
              <a:rPr b="0" lang="en-GB" sz="3200" spc="-60" strike="noStrike">
                <a:solidFill>
                  <a:srgbClr val="ffffff"/>
                </a:solidFill>
                <a:latin typeface="Corbel"/>
              </a:rPr>
              <a:t>Data skills are in high demand…</a:t>
            </a:r>
            <a:br/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3637800" y="835920"/>
            <a:ext cx="7977600" cy="5185800"/>
            <a:chOff x="3637800" y="835920"/>
            <a:chExt cx="7977600" cy="5185800"/>
          </a:xfrm>
        </p:grpSpPr>
        <p:pic>
          <p:nvPicPr>
            <p:cNvPr id="180" name="Picture 3" descr=""/>
            <p:cNvPicPr/>
            <p:nvPr/>
          </p:nvPicPr>
          <p:blipFill>
            <a:blip r:embed="rId1"/>
            <a:srcRect l="0" t="0" r="73137" b="89430"/>
            <a:stretch/>
          </p:blipFill>
          <p:spPr>
            <a:xfrm>
              <a:off x="3637800" y="835920"/>
              <a:ext cx="2577960" cy="509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1" name="Picture 4" descr=""/>
            <p:cNvPicPr/>
            <p:nvPr/>
          </p:nvPicPr>
          <p:blipFill>
            <a:blip r:embed="rId2"/>
            <a:srcRect l="35907" t="12148" r="0" b="0"/>
            <a:stretch/>
          </p:blipFill>
          <p:spPr>
            <a:xfrm>
              <a:off x="4322520" y="1552680"/>
              <a:ext cx="6485760" cy="4469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2" name="Picture 5" descr=""/>
            <p:cNvPicPr/>
            <p:nvPr/>
          </p:nvPicPr>
          <p:blipFill>
            <a:blip r:embed="rId3"/>
            <a:srcRect l="12795" t="0" r="73137" b="89430"/>
            <a:stretch/>
          </p:blipFill>
          <p:spPr>
            <a:xfrm>
              <a:off x="5837040" y="835920"/>
              <a:ext cx="5778360" cy="509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3" name="CustomShape 4"/>
          <p:cNvSpPr/>
          <p:nvPr/>
        </p:nvSpPr>
        <p:spPr>
          <a:xfrm>
            <a:off x="253080" y="2257560"/>
            <a:ext cx="294696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9000"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Data is everywhere: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Biology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Chemistry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Economics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Finance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Journalism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Law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Management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Marketing</a:t>
            </a:r>
            <a:endParaRPr b="0" lang="en-GB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Engineering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The Pareto principle: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53080" y="2705040"/>
            <a:ext cx="29469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80% of all problems can be solved by knowing 20% of a topic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53080" y="4286520"/>
            <a:ext cx="29469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This course teaches you that 20%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7" name="Picture 2" descr=""/>
          <p:cNvPicPr/>
          <p:nvPr/>
        </p:nvPicPr>
        <p:blipFill>
          <a:blip r:embed="rId1"/>
          <a:srcRect l="7075" t="27495" r="10198" b="16384"/>
          <a:stretch/>
        </p:blipFill>
        <p:spPr>
          <a:xfrm>
            <a:off x="3809880" y="857520"/>
            <a:ext cx="7581600" cy="514260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1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Basic Visualisation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Learn how to make a data visualisation from scratch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0" name="Picture 5" descr=""/>
          <p:cNvPicPr/>
          <p:nvPr/>
        </p:nvPicPr>
        <p:blipFill>
          <a:blip r:embed="rId1"/>
          <a:stretch/>
        </p:blipFill>
        <p:spPr>
          <a:xfrm>
            <a:off x="3783240" y="849960"/>
            <a:ext cx="7736760" cy="51577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2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Import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Extract data from text files, Excel spread-sheets, or from the web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3611520" y="593280"/>
            <a:ext cx="8081280" cy="232740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pic>
        <p:nvPicPr>
          <p:cNvPr id="194" name="Picture 6" descr="A picture containing sky&#10;&#10;Description automatically generated"/>
          <p:cNvPicPr/>
          <p:nvPr/>
        </p:nvPicPr>
        <p:blipFill>
          <a:blip r:embed="rId2"/>
          <a:stretch/>
        </p:blipFill>
        <p:spPr>
          <a:xfrm>
            <a:off x="3872880" y="3385080"/>
            <a:ext cx="7558560" cy="28789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95" name="CustomShape 3"/>
          <p:cNvSpPr/>
          <p:nvPr/>
        </p:nvSpPr>
        <p:spPr>
          <a:xfrm>
            <a:off x="7400520" y="2799360"/>
            <a:ext cx="509040" cy="827640"/>
          </a:xfrm>
          <a:prstGeom prst="downArrow">
            <a:avLst>
              <a:gd name="adj1" fmla="val 50000"/>
              <a:gd name="adj2" fmla="val 64962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3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Manipulation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Take a data set and use it to answer questions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8" name="Picture 4" descr="An extract of the diamonds dataset&#10;"/>
          <p:cNvPicPr/>
          <p:nvPr/>
        </p:nvPicPr>
        <p:blipFill>
          <a:blip r:embed="rId1"/>
          <a:stretch/>
        </p:blipFill>
        <p:spPr>
          <a:xfrm>
            <a:off x="3841200" y="846720"/>
            <a:ext cx="5371920" cy="22381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99" name="CustomShape 3"/>
          <p:cNvSpPr/>
          <p:nvPr/>
        </p:nvSpPr>
        <p:spPr>
          <a:xfrm>
            <a:off x="6095160" y="2738520"/>
            <a:ext cx="3057120" cy="3463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Consolas"/>
              </a:rPr>
              <a:t>An extract from the diamonds dataset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634920" y="3311280"/>
            <a:ext cx="79779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</a:rPr>
              <a:t>Question: What is the average price of each cut of diamond?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01" name="Picture 9" descr=""/>
          <p:cNvPicPr/>
          <p:nvPr/>
        </p:nvPicPr>
        <p:blipFill>
          <a:blip r:embed="rId2"/>
          <a:srcRect l="0" t="919" r="0" b="0"/>
          <a:stretch/>
        </p:blipFill>
        <p:spPr>
          <a:xfrm>
            <a:off x="8214480" y="3998880"/>
            <a:ext cx="2578680" cy="171108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202" name="CustomShape 5"/>
          <p:cNvSpPr/>
          <p:nvPr/>
        </p:nvSpPr>
        <p:spPr>
          <a:xfrm>
            <a:off x="8701920" y="5377680"/>
            <a:ext cx="2133360" cy="3733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Consolas"/>
              </a:rPr>
              <a:t>Result of manipulation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4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Tidying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Take a dataset and tidy it into a form that is easier to answer questions with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05" name="Picture 6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3859560" y="909360"/>
            <a:ext cx="7558560" cy="50389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5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Advanced Plotting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Learn to create all sorts of weird and wonderful visualisations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3961080" y="831600"/>
            <a:ext cx="7306920" cy="45093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209" name="CustomShape 3"/>
          <p:cNvSpPr/>
          <p:nvPr/>
        </p:nvSpPr>
        <p:spPr>
          <a:xfrm>
            <a:off x="5458680" y="5477040"/>
            <a:ext cx="58093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</a:rPr>
              <a:t>Example from my recent work in Chemical Development at AstraZeneca – data is not just for Mathematicians!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53080" y="1123920"/>
            <a:ext cx="2946960" cy="1266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6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DataViz Battle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53080" y="2543040"/>
            <a:ext cx="2946960" cy="30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</a:rPr>
              <a:t>Showcase your skills by building your own data visualisation on any dataset you want - (with help if needed)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12" name="Picture 5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3864960" y="909360"/>
            <a:ext cx="7558560" cy="50389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101</TotalTime>
  <Application>LibreOffice/6.4.4.2$Linux_X86_64 LibreOffice_project/40$Build-2</Application>
  <Words>253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2019-09-09T16:17:46Z</dcterms:created>
  <dc:creator>Tim Hargreaves</dc:creator>
  <dc:description/>
  <dc:language>en-GB</dc:language>
  <cp:lastModifiedBy/>
  <dcterms:modified xsi:type="dcterms:W3CDTF">2020-07-08T13:33:40Z</dcterms:modified>
  <cp:revision>13</cp:revision>
  <dc:subject/>
  <dc:title>An Introduction to the tidyverse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