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4" r:id="rId2"/>
    <p:sldId id="275" r:id="rId3"/>
    <p:sldId id="276" r:id="rId4"/>
    <p:sldId id="277" r:id="rId5"/>
    <p:sldId id="280" r:id="rId6"/>
    <p:sldId id="278" r:id="rId7"/>
    <p:sldId id="279"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6"/>
    <p:restoredTop sz="83868"/>
  </p:normalViewPr>
  <p:slideViewPr>
    <p:cSldViewPr snapToGrid="0" snapToObjects="1">
      <p:cViewPr>
        <p:scale>
          <a:sx n="108" d="100"/>
          <a:sy n="108" d="100"/>
        </p:scale>
        <p:origin x="144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E1BC2-E11F-F24A-971C-DFB17E01F5D0}" type="datetimeFigureOut">
              <a:rPr lang="en-US" smtClean="0"/>
              <a:t>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EB2D-BFEC-DE4E-BD92-A96A2ABCCB2D}" type="slidenum">
              <a:rPr lang="en-US" smtClean="0"/>
              <a:t>‹#›</a:t>
            </a:fld>
            <a:endParaRPr lang="en-US"/>
          </a:p>
        </p:txBody>
      </p:sp>
    </p:spTree>
    <p:extLst>
      <p:ext uri="{BB962C8B-B14F-4D97-AF65-F5344CB8AC3E}">
        <p14:creationId xmlns:p14="http://schemas.microsoft.com/office/powerpoint/2010/main" val="75543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2</a:t>
            </a:fld>
            <a:endParaRPr lang="en-US"/>
          </a:p>
        </p:txBody>
      </p:sp>
    </p:spTree>
    <p:extLst>
      <p:ext uri="{BB962C8B-B14F-4D97-AF65-F5344CB8AC3E}">
        <p14:creationId xmlns:p14="http://schemas.microsoft.com/office/powerpoint/2010/main" val="19751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10</a:t>
            </a:fld>
            <a:endParaRPr lang="en-US"/>
          </a:p>
        </p:txBody>
      </p:sp>
    </p:spTree>
    <p:extLst>
      <p:ext uri="{BB962C8B-B14F-4D97-AF65-F5344CB8AC3E}">
        <p14:creationId xmlns:p14="http://schemas.microsoft.com/office/powerpoint/2010/main" val="3037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11</a:t>
            </a:fld>
            <a:endParaRPr lang="en-US"/>
          </a:p>
        </p:txBody>
      </p:sp>
    </p:spTree>
    <p:extLst>
      <p:ext uri="{BB962C8B-B14F-4D97-AF65-F5344CB8AC3E}">
        <p14:creationId xmlns:p14="http://schemas.microsoft.com/office/powerpoint/2010/main" val="216708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12</a:t>
            </a:fld>
            <a:endParaRPr lang="en-US"/>
          </a:p>
        </p:txBody>
      </p:sp>
    </p:spTree>
    <p:extLst>
      <p:ext uri="{BB962C8B-B14F-4D97-AF65-F5344CB8AC3E}">
        <p14:creationId xmlns:p14="http://schemas.microsoft.com/office/powerpoint/2010/main" val="392292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7DE4-D95A-7D4B-9312-C7F28F44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86022-6707-244B-BE9D-C7B4C9F8D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90641-0A71-5649-B6FD-0CBF2CD3C73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A208192C-31E1-C847-BF54-B09BB0976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E0774-09C9-5F4F-9653-A70949333F4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21917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7756-D7A6-4545-9AB0-64F19EB811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8C5EE-51BB-974D-8552-A15F20B0E5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6E69B-BFF5-C04B-ABE1-03BA96B866E8}"/>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7629D425-EED1-5448-B455-4E9466510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3AB99-462C-DE4E-9146-48B0317A737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2977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F9A3B-868D-C040-953D-3203E974D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99F45-22F1-FF46-BDAF-6D82F16B06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21362-634D-444C-892A-C0CF0D8C5B42}"/>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B2338D96-F8C9-4449-A321-4078874B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0A269-D794-E348-8704-750EFE60587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254369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5863-84BD-2147-97E5-3CC2E32C5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67E06-A9DC-7341-B17A-CBD1BDA5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C867F-D70B-F143-B3B0-76C663DD2A1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3444AC6-D2E5-EA4A-B4EC-634A363C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B4F9F-53AE-464B-ACCB-5F1150BC952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0648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BE8C-94F4-DC4E-B3F9-E6984F146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0CCD1-E02B-8747-8FBF-F52995D9C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2AB31A-F576-CB49-A5D0-19518BF709A7}"/>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EF46F1D-0110-BD49-A42C-84906C51A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68B19-38BF-FC44-B06F-50B976A45D46}"/>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00213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39EB-A4A6-9441-89F9-E4D095175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9C8C8-DA6F-6A4E-A9B3-7B41FF27A3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1EE42-2F1D-3845-B9A6-26C479F8E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B381C-B672-0C45-8C27-80ED3040CA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DC138F53-7D44-8141-A13E-9CA3318E9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A5E6C-2564-5841-8E38-806D1C90537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1575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1368-B052-C24E-ACB9-17029B85A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711B11-4E92-6345-A4D8-A6FA47204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A0BBD-F239-2E49-BB12-61404D4DA2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81C2E-7DFD-1B43-8F55-47CEF04CC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E0AA4-5987-C348-B6CB-9E5C86200F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CB86A-627D-AC45-9588-AFF7A804A0B5}"/>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8" name="Footer Placeholder 7">
            <a:extLst>
              <a:ext uri="{FF2B5EF4-FFF2-40B4-BE49-F238E27FC236}">
                <a16:creationId xmlns:a16="http://schemas.microsoft.com/office/drawing/2014/main" id="{38D19016-C29B-0B48-8CAB-71FB3469C0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35893-B1CF-074A-B156-E27695ABBE55}"/>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6015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F2E-CD72-8845-B66D-7B5859EAD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C69FB-C247-0049-B03A-FFC0E135B334}"/>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4" name="Footer Placeholder 3">
            <a:extLst>
              <a:ext uri="{FF2B5EF4-FFF2-40B4-BE49-F238E27FC236}">
                <a16:creationId xmlns:a16="http://schemas.microsoft.com/office/drawing/2014/main" id="{44913D17-E2F6-054C-980B-B36A90B08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C6A69-CBFB-5346-A62A-0555495A098D}"/>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9310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F8783-3C25-BF4B-A017-7E5685D6F7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3" name="Footer Placeholder 2">
            <a:extLst>
              <a:ext uri="{FF2B5EF4-FFF2-40B4-BE49-F238E27FC236}">
                <a16:creationId xmlns:a16="http://schemas.microsoft.com/office/drawing/2014/main" id="{691A9456-36D8-3E4F-9BCD-4804FD2EC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E3A5F-F354-8F45-95A5-EFB29F97005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8681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E4B0-0121-B546-8CFC-2E37C4E50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5C9DE9-6F9A-A843-9959-DA85BE9CD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E638DD-DCAB-314A-8E17-2E75669CF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2F3D5C-1FE3-A049-9B6E-48D917E1BADB}"/>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313E9E0D-6F15-814F-823F-8594F3E50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7E0B4-A956-8F4F-AAA0-C452C4058202}"/>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5545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2D2B-B3D5-0B4C-A7FD-0913A8037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4E6E1D-BAB4-7D4E-8AC6-BB927B2EA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161507-F40B-4F46-95B2-32017480D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76AAC-D79F-B141-B316-B47EFB508806}"/>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B5B8FF35-B2E7-A44F-A030-E63658AAB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0BCB5-FA03-9F42-92DA-239E0C4CAC18}"/>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9279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9F685-D7B6-C044-A150-7B92E89B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886F1F-CA88-3B4D-A21B-8E1F0BC6A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3BF7F-E297-A543-A1BC-5DD4CEC80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6A97B4B6-BCB4-A943-80BA-A9688D444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63727-6FD8-B24E-9057-F54825D1A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EB412-CE15-BE4C-90D8-0E14FD3F1BE4}" type="slidenum">
              <a:rPr lang="en-US" smtClean="0"/>
              <a:t>‹#›</a:t>
            </a:fld>
            <a:endParaRPr lang="en-US"/>
          </a:p>
        </p:txBody>
      </p:sp>
    </p:spTree>
    <p:extLst>
      <p:ext uri="{BB962C8B-B14F-4D97-AF65-F5344CB8AC3E}">
        <p14:creationId xmlns:p14="http://schemas.microsoft.com/office/powerpoint/2010/main" val="59342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8324-04E5-D54C-B082-D721491EA9CA}"/>
              </a:ext>
            </a:extLst>
          </p:cNvPr>
          <p:cNvSpPr>
            <a:spLocks noGrp="1"/>
          </p:cNvSpPr>
          <p:nvPr>
            <p:ph type="ctrTitle"/>
          </p:nvPr>
        </p:nvSpPr>
        <p:spPr/>
        <p:txBody>
          <a:bodyPr/>
          <a:lstStyle/>
          <a:p>
            <a:r>
              <a:rPr lang="en-US" dirty="0"/>
              <a:t>Intro to Java Programming</a:t>
            </a:r>
          </a:p>
        </p:txBody>
      </p:sp>
      <p:sp>
        <p:nvSpPr>
          <p:cNvPr id="3" name="Subtitle 2">
            <a:extLst>
              <a:ext uri="{FF2B5EF4-FFF2-40B4-BE49-F238E27FC236}">
                <a16:creationId xmlns:a16="http://schemas.microsoft.com/office/drawing/2014/main" id="{213E3FCC-643D-FA4A-90E7-3E0A9434440B}"/>
              </a:ext>
            </a:extLst>
          </p:cNvPr>
          <p:cNvSpPr>
            <a:spLocks noGrp="1"/>
          </p:cNvSpPr>
          <p:nvPr>
            <p:ph type="subTitle" idx="1"/>
          </p:nvPr>
        </p:nvSpPr>
        <p:spPr/>
        <p:txBody>
          <a:bodyPr>
            <a:normAutofit/>
          </a:bodyPr>
          <a:lstStyle/>
          <a:p>
            <a:r>
              <a:rPr lang="en-US" sz="4000" dirty="0"/>
              <a:t>Let’s Get Practical</a:t>
            </a:r>
          </a:p>
        </p:txBody>
      </p:sp>
    </p:spTree>
    <p:extLst>
      <p:ext uri="{BB962C8B-B14F-4D97-AF65-F5344CB8AC3E}">
        <p14:creationId xmlns:p14="http://schemas.microsoft.com/office/powerpoint/2010/main" val="226037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Process of finding the cause of errors in code </a:t>
            </a:r>
          </a:p>
          <a:p>
            <a:r>
              <a:rPr lang="en-US" dirty="0"/>
              <a:t>Two main kinds of errors:</a:t>
            </a:r>
          </a:p>
          <a:p>
            <a:pPr lvl="1"/>
            <a:r>
              <a:rPr lang="en-US" dirty="0"/>
              <a:t>Syntax: Incorrect grammar in your code</a:t>
            </a:r>
          </a:p>
          <a:p>
            <a:pPr lvl="1"/>
            <a:r>
              <a:rPr lang="en-US" dirty="0"/>
              <a:t>Logical: Incorrect flow in your code</a:t>
            </a:r>
          </a:p>
        </p:txBody>
      </p:sp>
    </p:spTree>
    <p:extLst>
      <p:ext uri="{BB962C8B-B14F-4D97-AF65-F5344CB8AC3E}">
        <p14:creationId xmlns:p14="http://schemas.microsoft.com/office/powerpoint/2010/main" val="3740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Syntax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editor is your friend</a:t>
            </a:r>
          </a:p>
        </p:txBody>
      </p:sp>
      <p:pic>
        <p:nvPicPr>
          <p:cNvPr id="4" name="Picture 3">
            <a:extLst>
              <a:ext uri="{FF2B5EF4-FFF2-40B4-BE49-F238E27FC236}">
                <a16:creationId xmlns:a16="http://schemas.microsoft.com/office/drawing/2014/main" id="{18305E22-8B45-4542-A22A-4BF08B1FDAB4}"/>
              </a:ext>
            </a:extLst>
          </p:cNvPr>
          <p:cNvPicPr>
            <a:picLocks noChangeAspect="1"/>
          </p:cNvPicPr>
          <p:nvPr/>
        </p:nvPicPr>
        <p:blipFill>
          <a:blip r:embed="rId3"/>
          <a:stretch>
            <a:fillRect/>
          </a:stretch>
        </p:blipFill>
        <p:spPr>
          <a:xfrm>
            <a:off x="838200" y="2493424"/>
            <a:ext cx="10291948" cy="4013368"/>
          </a:xfrm>
          <a:prstGeom prst="rect">
            <a:avLst/>
          </a:prstGeom>
        </p:spPr>
      </p:pic>
      <p:sp>
        <p:nvSpPr>
          <p:cNvPr id="6" name="Rectangle 5">
            <a:extLst>
              <a:ext uri="{FF2B5EF4-FFF2-40B4-BE49-F238E27FC236}">
                <a16:creationId xmlns:a16="http://schemas.microsoft.com/office/drawing/2014/main" id="{89EA3D35-C45E-D64F-B481-F737A4850065}"/>
              </a:ext>
            </a:extLst>
          </p:cNvPr>
          <p:cNvSpPr/>
          <p:nvPr/>
        </p:nvSpPr>
        <p:spPr>
          <a:xfrm>
            <a:off x="3645725" y="4085112"/>
            <a:ext cx="1816924" cy="190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ADB15F-85CE-4C40-8338-B3ADF76D0D33}"/>
              </a:ext>
            </a:extLst>
          </p:cNvPr>
          <p:cNvSpPr/>
          <p:nvPr/>
        </p:nvSpPr>
        <p:spPr>
          <a:xfrm>
            <a:off x="1246909" y="4013861"/>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0BF815-347D-2E4F-997A-D781DC106385}"/>
              </a:ext>
            </a:extLst>
          </p:cNvPr>
          <p:cNvSpPr/>
          <p:nvPr/>
        </p:nvSpPr>
        <p:spPr>
          <a:xfrm>
            <a:off x="10565080" y="4168238"/>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462C74-066F-2841-8AF8-AC45A3F77F58}"/>
              </a:ext>
            </a:extLst>
          </p:cNvPr>
          <p:cNvSpPr/>
          <p:nvPr/>
        </p:nvSpPr>
        <p:spPr>
          <a:xfrm>
            <a:off x="5248895" y="2669969"/>
            <a:ext cx="855022" cy="144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2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Logical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debugger is your friend</a:t>
            </a:r>
          </a:p>
          <a:p>
            <a:r>
              <a:rPr lang="en-US" dirty="0"/>
              <a:t>Use line breaks to follow your code execution</a:t>
            </a:r>
          </a:p>
        </p:txBody>
      </p:sp>
      <p:pic>
        <p:nvPicPr>
          <p:cNvPr id="7" name="Picture 6">
            <a:extLst>
              <a:ext uri="{FF2B5EF4-FFF2-40B4-BE49-F238E27FC236}">
                <a16:creationId xmlns:a16="http://schemas.microsoft.com/office/drawing/2014/main" id="{3F5D37FE-106A-9A43-88D9-D1C4238AAA35}"/>
              </a:ext>
            </a:extLst>
          </p:cNvPr>
          <p:cNvPicPr>
            <a:picLocks noChangeAspect="1"/>
          </p:cNvPicPr>
          <p:nvPr/>
        </p:nvPicPr>
        <p:blipFill>
          <a:blip r:embed="rId3"/>
          <a:stretch>
            <a:fillRect/>
          </a:stretch>
        </p:blipFill>
        <p:spPr>
          <a:xfrm>
            <a:off x="838200" y="2779816"/>
            <a:ext cx="7842662" cy="3813509"/>
          </a:xfrm>
          <a:prstGeom prst="rect">
            <a:avLst/>
          </a:prstGeom>
        </p:spPr>
      </p:pic>
      <p:sp>
        <p:nvSpPr>
          <p:cNvPr id="9" name="Rectangle 8">
            <a:extLst>
              <a:ext uri="{FF2B5EF4-FFF2-40B4-BE49-F238E27FC236}">
                <a16:creationId xmlns:a16="http://schemas.microsoft.com/office/drawing/2014/main" id="{ED80D0FC-B54F-EF45-9153-EB14ADA56B0F}"/>
              </a:ext>
            </a:extLst>
          </p:cNvPr>
          <p:cNvSpPr/>
          <p:nvPr/>
        </p:nvSpPr>
        <p:spPr>
          <a:xfrm>
            <a:off x="617517" y="5355771"/>
            <a:ext cx="8645236" cy="20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3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772-7C58-3743-8ED5-81D65B172907}"/>
              </a:ext>
            </a:extLst>
          </p:cNvPr>
          <p:cNvSpPr>
            <a:spLocks noGrp="1"/>
          </p:cNvSpPr>
          <p:nvPr>
            <p:ph type="title"/>
          </p:nvPr>
        </p:nvSpPr>
        <p:spPr/>
        <p:txBody>
          <a:bodyPr/>
          <a:lstStyle/>
          <a:p>
            <a:r>
              <a:rPr lang="en-US" dirty="0"/>
              <a:t>Assignment</a:t>
            </a:r>
          </a:p>
        </p:txBody>
      </p:sp>
      <p:pic>
        <p:nvPicPr>
          <p:cNvPr id="4" name="Picture 3">
            <a:extLst>
              <a:ext uri="{FF2B5EF4-FFF2-40B4-BE49-F238E27FC236}">
                <a16:creationId xmlns:a16="http://schemas.microsoft.com/office/drawing/2014/main" id="{9E304786-815E-0642-AB54-39A88859180A}"/>
              </a:ext>
            </a:extLst>
          </p:cNvPr>
          <p:cNvPicPr>
            <a:picLocks noChangeAspect="1"/>
          </p:cNvPicPr>
          <p:nvPr/>
        </p:nvPicPr>
        <p:blipFill>
          <a:blip r:embed="rId2"/>
          <a:stretch>
            <a:fillRect/>
          </a:stretch>
        </p:blipFill>
        <p:spPr>
          <a:xfrm>
            <a:off x="838200" y="1527463"/>
            <a:ext cx="10096500" cy="4800600"/>
          </a:xfrm>
          <a:prstGeom prst="rect">
            <a:avLst/>
          </a:prstGeom>
        </p:spPr>
      </p:pic>
    </p:spTree>
    <p:extLst>
      <p:ext uri="{BB962C8B-B14F-4D97-AF65-F5344CB8AC3E}">
        <p14:creationId xmlns:p14="http://schemas.microsoft.com/office/powerpoint/2010/main" val="22212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6F42-63E9-0446-804D-3EB1D6666BB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EB355776-037E-AD43-9A5E-13199C7F442A}"/>
              </a:ext>
            </a:extLst>
          </p:cNvPr>
          <p:cNvSpPr>
            <a:spLocks noGrp="1"/>
          </p:cNvSpPr>
          <p:nvPr>
            <p:ph idx="1"/>
          </p:nvPr>
        </p:nvSpPr>
        <p:spPr>
          <a:xfrm>
            <a:off x="838200" y="1825625"/>
            <a:ext cx="10515600" cy="4351338"/>
          </a:xfrm>
        </p:spPr>
        <p:txBody>
          <a:bodyPr/>
          <a:lstStyle/>
          <a:p>
            <a:r>
              <a:rPr lang="en-US" dirty="0"/>
              <a:t>Mechanism in which one class </a:t>
            </a:r>
            <a:r>
              <a:rPr lang="en-US" b="1" dirty="0"/>
              <a:t>(child/sub class) </a:t>
            </a:r>
            <a:r>
              <a:rPr lang="en-US" dirty="0"/>
              <a:t>acquires all the properties and methods of a another class </a:t>
            </a:r>
            <a:r>
              <a:rPr lang="en-US" b="1" dirty="0"/>
              <a:t>(parent/super class)</a:t>
            </a:r>
          </a:p>
        </p:txBody>
      </p:sp>
      <p:grpSp>
        <p:nvGrpSpPr>
          <p:cNvPr id="14" name="Group 13">
            <a:extLst>
              <a:ext uri="{FF2B5EF4-FFF2-40B4-BE49-F238E27FC236}">
                <a16:creationId xmlns:a16="http://schemas.microsoft.com/office/drawing/2014/main" id="{837FEDF9-F67D-EE4E-B374-11ECB0C6D1EA}"/>
              </a:ext>
            </a:extLst>
          </p:cNvPr>
          <p:cNvGrpSpPr/>
          <p:nvPr/>
        </p:nvGrpSpPr>
        <p:grpSpPr>
          <a:xfrm>
            <a:off x="2909454" y="3004457"/>
            <a:ext cx="5296890" cy="2841378"/>
            <a:chOff x="2909454" y="3004457"/>
            <a:chExt cx="5296890" cy="2841378"/>
          </a:xfrm>
        </p:grpSpPr>
        <p:sp>
          <p:nvSpPr>
            <p:cNvPr id="4" name="Rounded Rectangle 3">
              <a:extLst>
                <a:ext uri="{FF2B5EF4-FFF2-40B4-BE49-F238E27FC236}">
                  <a16:creationId xmlns:a16="http://schemas.microsoft.com/office/drawing/2014/main" id="{601FE062-FEB9-CA47-AC55-3C848513246D}"/>
                </a:ext>
              </a:extLst>
            </p:cNvPr>
            <p:cNvSpPr/>
            <p:nvPr/>
          </p:nvSpPr>
          <p:spPr>
            <a:xfrm>
              <a:off x="4857008" y="3004457"/>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5" name="Rounded Rectangle 4">
              <a:extLst>
                <a:ext uri="{FF2B5EF4-FFF2-40B4-BE49-F238E27FC236}">
                  <a16:creationId xmlns:a16="http://schemas.microsoft.com/office/drawing/2014/main" id="{5A194609-B6F4-7E4F-AD52-7261989C680D}"/>
                </a:ext>
              </a:extLst>
            </p:cNvPr>
            <p:cNvSpPr/>
            <p:nvPr/>
          </p:nvSpPr>
          <p:spPr>
            <a:xfrm>
              <a:off x="2909454" y="4943310"/>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Bachelors</a:t>
              </a:r>
            </a:p>
          </p:txBody>
        </p:sp>
        <p:sp>
          <p:nvSpPr>
            <p:cNvPr id="6" name="Rounded Rectangle 5">
              <a:extLst>
                <a:ext uri="{FF2B5EF4-FFF2-40B4-BE49-F238E27FC236}">
                  <a16:creationId xmlns:a16="http://schemas.microsoft.com/office/drawing/2014/main" id="{8E8593FE-4D85-A246-BE7E-5DB19C94FA7B}"/>
                </a:ext>
              </a:extLst>
            </p:cNvPr>
            <p:cNvSpPr/>
            <p:nvPr/>
          </p:nvSpPr>
          <p:spPr>
            <a:xfrm>
              <a:off x="4845379" y="4943308"/>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Masters</a:t>
              </a:r>
            </a:p>
          </p:txBody>
        </p:sp>
        <p:sp>
          <p:nvSpPr>
            <p:cNvPr id="7" name="Rounded Rectangle 6">
              <a:extLst>
                <a:ext uri="{FF2B5EF4-FFF2-40B4-BE49-F238E27FC236}">
                  <a16:creationId xmlns:a16="http://schemas.microsoft.com/office/drawing/2014/main" id="{271E99E2-4362-4840-84E3-2B610EB20C0F}"/>
                </a:ext>
              </a:extLst>
            </p:cNvPr>
            <p:cNvSpPr/>
            <p:nvPr/>
          </p:nvSpPr>
          <p:spPr>
            <a:xfrm>
              <a:off x="6781305" y="4943309"/>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Doctorate</a:t>
              </a:r>
            </a:p>
          </p:txBody>
        </p:sp>
        <p:cxnSp>
          <p:nvCxnSpPr>
            <p:cNvPr id="9" name="Elbow Connector 8">
              <a:extLst>
                <a:ext uri="{FF2B5EF4-FFF2-40B4-BE49-F238E27FC236}">
                  <a16:creationId xmlns:a16="http://schemas.microsoft.com/office/drawing/2014/main" id="{C02806B1-C9A4-D949-9D4D-581DE8767FB4}"/>
                </a:ext>
              </a:extLst>
            </p:cNvPr>
            <p:cNvCxnSpPr>
              <a:stCxn id="5" idx="0"/>
              <a:endCxn id="4" idx="2"/>
            </p:cNvCxnSpPr>
            <p:nvPr/>
          </p:nvCxnSpPr>
          <p:spPr>
            <a:xfrm rot="5400000" flipH="1" flipV="1">
              <a:off x="4077587" y="3451369"/>
              <a:ext cx="1036328" cy="1947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E379ADA-942E-534A-96E1-010D6F37253B}"/>
                </a:ext>
              </a:extLst>
            </p:cNvPr>
            <p:cNvCxnSpPr>
              <a:stCxn id="7" idx="0"/>
              <a:endCxn id="4" idx="2"/>
            </p:cNvCxnSpPr>
            <p:nvPr/>
          </p:nvCxnSpPr>
          <p:spPr>
            <a:xfrm rot="16200000" flipV="1">
              <a:off x="6013514" y="3462997"/>
              <a:ext cx="1036327" cy="1924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BC4172-D16E-CF4F-B4CA-8E62E9493D92}"/>
                </a:ext>
              </a:extLst>
            </p:cNvPr>
            <p:cNvCxnSpPr>
              <a:stCxn id="6" idx="0"/>
              <a:endCxn id="4" idx="2"/>
            </p:cNvCxnSpPr>
            <p:nvPr/>
          </p:nvCxnSpPr>
          <p:spPr>
            <a:xfrm flipV="1">
              <a:off x="5557899" y="3906982"/>
              <a:ext cx="11629" cy="103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5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F272-9F53-564D-A495-71A90AFA10FC}"/>
              </a:ext>
            </a:extLst>
          </p:cNvPr>
          <p:cNvSpPr>
            <a:spLocks noGrp="1"/>
          </p:cNvSpPr>
          <p:nvPr>
            <p:ph type="title"/>
          </p:nvPr>
        </p:nvSpPr>
        <p:spPr/>
        <p:txBody>
          <a:bodyPr/>
          <a:lstStyle/>
          <a:p>
            <a:r>
              <a:rPr lang="en-US" dirty="0"/>
              <a:t>Why Inheritance?</a:t>
            </a:r>
          </a:p>
        </p:txBody>
      </p:sp>
      <p:sp>
        <p:nvSpPr>
          <p:cNvPr id="3" name="Content Placeholder 2">
            <a:extLst>
              <a:ext uri="{FF2B5EF4-FFF2-40B4-BE49-F238E27FC236}">
                <a16:creationId xmlns:a16="http://schemas.microsoft.com/office/drawing/2014/main" id="{3CE633BF-0D16-3D41-9CB2-28A3BC71DB26}"/>
              </a:ext>
            </a:extLst>
          </p:cNvPr>
          <p:cNvSpPr>
            <a:spLocks noGrp="1"/>
          </p:cNvSpPr>
          <p:nvPr>
            <p:ph idx="1"/>
          </p:nvPr>
        </p:nvSpPr>
        <p:spPr/>
        <p:txBody>
          <a:bodyPr/>
          <a:lstStyle/>
          <a:p>
            <a:r>
              <a:rPr lang="en-US" dirty="0"/>
              <a:t>Code Reusability</a:t>
            </a:r>
          </a:p>
          <a:p>
            <a:r>
              <a:rPr lang="en-US" dirty="0"/>
              <a:t>Method Overriding (Important in Polymorphism)</a:t>
            </a:r>
          </a:p>
        </p:txBody>
      </p:sp>
    </p:spTree>
    <p:extLst>
      <p:ext uri="{BB962C8B-B14F-4D97-AF65-F5344CB8AC3E}">
        <p14:creationId xmlns:p14="http://schemas.microsoft.com/office/powerpoint/2010/main" val="331478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3FEA1-E6FB-AA45-8ED6-CC145D9C60C1}"/>
              </a:ext>
            </a:extLst>
          </p:cNvPr>
          <p:cNvPicPr>
            <a:picLocks noChangeAspect="1"/>
          </p:cNvPicPr>
          <p:nvPr/>
        </p:nvPicPr>
        <p:blipFill>
          <a:blip r:embed="rId2"/>
          <a:stretch>
            <a:fillRect/>
          </a:stretch>
        </p:blipFill>
        <p:spPr>
          <a:xfrm>
            <a:off x="838200" y="1574007"/>
            <a:ext cx="5016500" cy="4584700"/>
          </a:xfrm>
          <a:prstGeom prst="rect">
            <a:avLst/>
          </a:prstGeom>
        </p:spPr>
      </p:pic>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grpSp>
        <p:nvGrpSpPr>
          <p:cNvPr id="16" name="Group 15">
            <a:extLst>
              <a:ext uri="{FF2B5EF4-FFF2-40B4-BE49-F238E27FC236}">
                <a16:creationId xmlns:a16="http://schemas.microsoft.com/office/drawing/2014/main" id="{C07051EA-291C-4346-B52C-3CE79017B7F2}"/>
              </a:ext>
            </a:extLst>
          </p:cNvPr>
          <p:cNvGrpSpPr/>
          <p:nvPr/>
        </p:nvGrpSpPr>
        <p:grpSpPr>
          <a:xfrm>
            <a:off x="5292947" y="3728852"/>
            <a:ext cx="6899053" cy="2429855"/>
            <a:chOff x="5292947" y="3728852"/>
            <a:chExt cx="6899053" cy="2429855"/>
          </a:xfrm>
        </p:grpSpPr>
        <p:pic>
          <p:nvPicPr>
            <p:cNvPr id="15" name="Picture 14">
              <a:extLst>
                <a:ext uri="{FF2B5EF4-FFF2-40B4-BE49-F238E27FC236}">
                  <a16:creationId xmlns:a16="http://schemas.microsoft.com/office/drawing/2014/main" id="{A1862D75-7606-D346-81AA-07A2936D7582}"/>
                </a:ext>
              </a:extLst>
            </p:cNvPr>
            <p:cNvPicPr>
              <a:picLocks noChangeAspect="1"/>
            </p:cNvPicPr>
            <p:nvPr/>
          </p:nvPicPr>
          <p:blipFill>
            <a:blip r:embed="rId3"/>
            <a:stretch>
              <a:fillRect/>
            </a:stretch>
          </p:blipFill>
          <p:spPr>
            <a:xfrm>
              <a:off x="5292947" y="3728852"/>
              <a:ext cx="6899053" cy="2429855"/>
            </a:xfrm>
            <a:prstGeom prst="rect">
              <a:avLst/>
            </a:prstGeom>
          </p:spPr>
        </p:pic>
        <p:sp>
          <p:nvSpPr>
            <p:cNvPr id="10" name="Rectangle 9">
              <a:extLst>
                <a:ext uri="{FF2B5EF4-FFF2-40B4-BE49-F238E27FC236}">
                  <a16:creationId xmlns:a16="http://schemas.microsoft.com/office/drawing/2014/main" id="{4264ED9C-BF67-D248-B22F-C5E4C4AAE418}"/>
                </a:ext>
              </a:extLst>
            </p:cNvPr>
            <p:cNvSpPr/>
            <p:nvPr/>
          </p:nvSpPr>
          <p:spPr>
            <a:xfrm>
              <a:off x="5931807" y="4845132"/>
              <a:ext cx="3152816"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820D4F-6083-2F49-AED5-3B20D06EB89B}"/>
                </a:ext>
              </a:extLst>
            </p:cNvPr>
            <p:cNvSpPr/>
            <p:nvPr/>
          </p:nvSpPr>
          <p:spPr>
            <a:xfrm>
              <a:off x="9255909" y="5511500"/>
              <a:ext cx="2571914"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7B72FA88-5D36-6B4A-BEA1-7F39F0735DAD}"/>
              </a:ext>
            </a:extLst>
          </p:cNvPr>
          <p:cNvPicPr>
            <a:picLocks noChangeAspect="1"/>
          </p:cNvPicPr>
          <p:nvPr/>
        </p:nvPicPr>
        <p:blipFill>
          <a:blip r:embed="rId4"/>
          <a:stretch>
            <a:fillRect/>
          </a:stretch>
        </p:blipFill>
        <p:spPr>
          <a:xfrm>
            <a:off x="6108700" y="1961526"/>
            <a:ext cx="5245100" cy="1193800"/>
          </a:xfrm>
          <a:prstGeom prst="rect">
            <a:avLst/>
          </a:prstGeom>
        </p:spPr>
      </p:pic>
    </p:spTree>
    <p:extLst>
      <p:ext uri="{BB962C8B-B14F-4D97-AF65-F5344CB8AC3E}">
        <p14:creationId xmlns:p14="http://schemas.microsoft.com/office/powerpoint/2010/main" val="287986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pic>
        <p:nvPicPr>
          <p:cNvPr id="3" name="Picture 2">
            <a:extLst>
              <a:ext uri="{FF2B5EF4-FFF2-40B4-BE49-F238E27FC236}">
                <a16:creationId xmlns:a16="http://schemas.microsoft.com/office/drawing/2014/main" id="{513AEBEA-2DD3-2747-99DE-01348A96B714}"/>
              </a:ext>
            </a:extLst>
          </p:cNvPr>
          <p:cNvPicPr>
            <a:picLocks noChangeAspect="1"/>
          </p:cNvPicPr>
          <p:nvPr/>
        </p:nvPicPr>
        <p:blipFill>
          <a:blip r:embed="rId2"/>
          <a:stretch>
            <a:fillRect/>
          </a:stretch>
        </p:blipFill>
        <p:spPr>
          <a:xfrm>
            <a:off x="838200" y="1690688"/>
            <a:ext cx="5638800" cy="2273300"/>
          </a:xfrm>
          <a:prstGeom prst="rect">
            <a:avLst/>
          </a:prstGeom>
        </p:spPr>
      </p:pic>
    </p:spTree>
    <p:extLst>
      <p:ext uri="{BB962C8B-B14F-4D97-AF65-F5344CB8AC3E}">
        <p14:creationId xmlns:p14="http://schemas.microsoft.com/office/powerpoint/2010/main" val="5639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78-B818-CE4F-BA65-98F342CE52B6}"/>
              </a:ext>
            </a:extLst>
          </p:cNvPr>
          <p:cNvSpPr>
            <a:spLocks noGrp="1"/>
          </p:cNvSpPr>
          <p:nvPr>
            <p:ph type="title"/>
          </p:nvPr>
        </p:nvSpPr>
        <p:spPr/>
        <p:txBody>
          <a:bodyPr/>
          <a:lstStyle/>
          <a:p>
            <a:r>
              <a:rPr lang="en-US" dirty="0"/>
              <a:t>Types of Inheritance</a:t>
            </a:r>
          </a:p>
        </p:txBody>
      </p:sp>
      <p:sp>
        <p:nvSpPr>
          <p:cNvPr id="4" name="Rectangle 3">
            <a:extLst>
              <a:ext uri="{FF2B5EF4-FFF2-40B4-BE49-F238E27FC236}">
                <a16:creationId xmlns:a16="http://schemas.microsoft.com/office/drawing/2014/main" id="{178BAB51-813F-BE46-85EB-8A62C5A9C711}"/>
              </a:ext>
            </a:extLst>
          </p:cNvPr>
          <p:cNvSpPr/>
          <p:nvPr/>
        </p:nvSpPr>
        <p:spPr>
          <a:xfrm>
            <a:off x="1626921" y="203507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a:extLst>
              <a:ext uri="{FF2B5EF4-FFF2-40B4-BE49-F238E27FC236}">
                <a16:creationId xmlns:a16="http://schemas.microsoft.com/office/drawing/2014/main" id="{8F659784-B888-FB46-9BC2-08A0C944E87E}"/>
              </a:ext>
            </a:extLst>
          </p:cNvPr>
          <p:cNvSpPr/>
          <p:nvPr/>
        </p:nvSpPr>
        <p:spPr>
          <a:xfrm>
            <a:off x="1626921" y="332750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6" name="Rectangle 5">
            <a:extLst>
              <a:ext uri="{FF2B5EF4-FFF2-40B4-BE49-F238E27FC236}">
                <a16:creationId xmlns:a16="http://schemas.microsoft.com/office/drawing/2014/main" id="{58BA0E98-A5ED-0042-A803-6E4686FF948E}"/>
              </a:ext>
            </a:extLst>
          </p:cNvPr>
          <p:cNvSpPr/>
          <p:nvPr/>
        </p:nvSpPr>
        <p:spPr>
          <a:xfrm>
            <a:off x="5033160" y="2035071"/>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7" name="Rectangle 6">
            <a:extLst>
              <a:ext uri="{FF2B5EF4-FFF2-40B4-BE49-F238E27FC236}">
                <a16:creationId xmlns:a16="http://schemas.microsoft.com/office/drawing/2014/main" id="{F9C22704-554D-2A4A-9E93-82E5FCD1076E}"/>
              </a:ext>
            </a:extLst>
          </p:cNvPr>
          <p:cNvSpPr/>
          <p:nvPr/>
        </p:nvSpPr>
        <p:spPr>
          <a:xfrm>
            <a:off x="5033160" y="3327503"/>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8" name="Rectangle 7">
            <a:extLst>
              <a:ext uri="{FF2B5EF4-FFF2-40B4-BE49-F238E27FC236}">
                <a16:creationId xmlns:a16="http://schemas.microsoft.com/office/drawing/2014/main" id="{320AFFBE-5253-7C4B-BC1B-0A6951445D40}"/>
              </a:ext>
            </a:extLst>
          </p:cNvPr>
          <p:cNvSpPr/>
          <p:nvPr/>
        </p:nvSpPr>
        <p:spPr>
          <a:xfrm>
            <a:off x="5033160" y="4619935"/>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10" name="Straight Arrow Connector 9">
            <a:extLst>
              <a:ext uri="{FF2B5EF4-FFF2-40B4-BE49-F238E27FC236}">
                <a16:creationId xmlns:a16="http://schemas.microsoft.com/office/drawing/2014/main" id="{B30AB2E0-96F9-0942-A2C7-3B988DE05D80}"/>
              </a:ext>
            </a:extLst>
          </p:cNvPr>
          <p:cNvCxnSpPr>
            <a:stCxn id="5" idx="0"/>
            <a:endCxn id="4" idx="2"/>
          </p:cNvCxnSpPr>
          <p:nvPr/>
        </p:nvCxnSpPr>
        <p:spPr>
          <a:xfrm flipV="1">
            <a:off x="2291939" y="2795093"/>
            <a:ext cx="0" cy="532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F8D794-0F98-0E43-A887-87CAA91AA23E}"/>
              </a:ext>
            </a:extLst>
          </p:cNvPr>
          <p:cNvCxnSpPr>
            <a:stCxn id="8" idx="0"/>
            <a:endCxn id="7" idx="2"/>
          </p:cNvCxnSpPr>
          <p:nvPr/>
        </p:nvCxnSpPr>
        <p:spPr>
          <a:xfrm flipV="1">
            <a:off x="5698178" y="4087524"/>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50B7A4-9F0D-E840-8D73-C2C8148A9C28}"/>
              </a:ext>
            </a:extLst>
          </p:cNvPr>
          <p:cNvCxnSpPr>
            <a:stCxn id="7" idx="0"/>
            <a:endCxn id="6" idx="2"/>
          </p:cNvCxnSpPr>
          <p:nvPr/>
        </p:nvCxnSpPr>
        <p:spPr>
          <a:xfrm flipV="1">
            <a:off x="5698178" y="2795092"/>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1EEDC5-6A48-024D-8570-2FC58F67801F}"/>
              </a:ext>
            </a:extLst>
          </p:cNvPr>
          <p:cNvSpPr txBox="1"/>
          <p:nvPr/>
        </p:nvSpPr>
        <p:spPr>
          <a:xfrm>
            <a:off x="1626921" y="4435266"/>
            <a:ext cx="1520040" cy="369332"/>
          </a:xfrm>
          <a:prstGeom prst="rect">
            <a:avLst/>
          </a:prstGeom>
          <a:noFill/>
        </p:spPr>
        <p:txBody>
          <a:bodyPr wrap="square" rtlCol="0">
            <a:spAutoFit/>
          </a:bodyPr>
          <a:lstStyle/>
          <a:p>
            <a:pPr algn="ctr"/>
            <a:r>
              <a:rPr lang="en-US" dirty="0"/>
              <a:t>Single</a:t>
            </a:r>
          </a:p>
        </p:txBody>
      </p:sp>
      <p:sp>
        <p:nvSpPr>
          <p:cNvPr id="16" name="TextBox 15">
            <a:extLst>
              <a:ext uri="{FF2B5EF4-FFF2-40B4-BE49-F238E27FC236}">
                <a16:creationId xmlns:a16="http://schemas.microsoft.com/office/drawing/2014/main" id="{C1F0B9B2-A622-C549-A21A-1C3656974F02}"/>
              </a:ext>
            </a:extLst>
          </p:cNvPr>
          <p:cNvSpPr txBox="1"/>
          <p:nvPr/>
        </p:nvSpPr>
        <p:spPr>
          <a:xfrm>
            <a:off x="4938158" y="5727701"/>
            <a:ext cx="1520040" cy="369332"/>
          </a:xfrm>
          <a:prstGeom prst="rect">
            <a:avLst/>
          </a:prstGeom>
          <a:noFill/>
        </p:spPr>
        <p:txBody>
          <a:bodyPr wrap="square" rtlCol="0">
            <a:spAutoFit/>
          </a:bodyPr>
          <a:lstStyle/>
          <a:p>
            <a:pPr algn="ctr"/>
            <a:r>
              <a:rPr lang="en-US" dirty="0"/>
              <a:t>Multilevel</a:t>
            </a:r>
          </a:p>
        </p:txBody>
      </p:sp>
      <p:sp>
        <p:nvSpPr>
          <p:cNvPr id="17" name="Rectangle 16">
            <a:extLst>
              <a:ext uri="{FF2B5EF4-FFF2-40B4-BE49-F238E27FC236}">
                <a16:creationId xmlns:a16="http://schemas.microsoft.com/office/drawing/2014/main" id="{DB4176A4-9284-AC4D-8F03-7F9AEE5B24E4}"/>
              </a:ext>
            </a:extLst>
          </p:cNvPr>
          <p:cNvSpPr/>
          <p:nvPr/>
        </p:nvSpPr>
        <p:spPr>
          <a:xfrm>
            <a:off x="9151919" y="1912100"/>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18" name="Rectangle 17">
            <a:extLst>
              <a:ext uri="{FF2B5EF4-FFF2-40B4-BE49-F238E27FC236}">
                <a16:creationId xmlns:a16="http://schemas.microsoft.com/office/drawing/2014/main" id="{800E3339-5211-6A44-8197-8F60238BE1E1}"/>
              </a:ext>
            </a:extLst>
          </p:cNvPr>
          <p:cNvSpPr/>
          <p:nvPr/>
        </p:nvSpPr>
        <p:spPr>
          <a:xfrm>
            <a:off x="8014362"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19" name="Rectangle 18">
            <a:extLst>
              <a:ext uri="{FF2B5EF4-FFF2-40B4-BE49-F238E27FC236}">
                <a16:creationId xmlns:a16="http://schemas.microsoft.com/office/drawing/2014/main" id="{B3958B35-9BF6-6746-8DCA-B52C80794C43}"/>
              </a:ext>
            </a:extLst>
          </p:cNvPr>
          <p:cNvSpPr/>
          <p:nvPr/>
        </p:nvSpPr>
        <p:spPr>
          <a:xfrm>
            <a:off x="10201894"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21" name="Straight Arrow Connector 20">
            <a:extLst>
              <a:ext uri="{FF2B5EF4-FFF2-40B4-BE49-F238E27FC236}">
                <a16:creationId xmlns:a16="http://schemas.microsoft.com/office/drawing/2014/main" id="{6D1E29A3-9AF5-1F44-B566-D7351F9DC242}"/>
              </a:ext>
            </a:extLst>
          </p:cNvPr>
          <p:cNvCxnSpPr>
            <a:stCxn id="18" idx="0"/>
            <a:endCxn id="17" idx="2"/>
          </p:cNvCxnSpPr>
          <p:nvPr/>
        </p:nvCxnSpPr>
        <p:spPr>
          <a:xfrm flipV="1">
            <a:off x="8679380" y="2672121"/>
            <a:ext cx="1137557"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AB3250-E008-7C48-9925-6706FB3D2AC3}"/>
              </a:ext>
            </a:extLst>
          </p:cNvPr>
          <p:cNvCxnSpPr>
            <a:stCxn id="19" idx="0"/>
            <a:endCxn id="17" idx="2"/>
          </p:cNvCxnSpPr>
          <p:nvPr/>
        </p:nvCxnSpPr>
        <p:spPr>
          <a:xfrm flipH="1" flipV="1">
            <a:off x="9816937" y="2672121"/>
            <a:ext cx="1049975"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C7CEA63-125E-6D4C-BFBA-52936DD6247F}"/>
              </a:ext>
            </a:extLst>
          </p:cNvPr>
          <p:cNvSpPr txBox="1"/>
          <p:nvPr/>
        </p:nvSpPr>
        <p:spPr>
          <a:xfrm>
            <a:off x="9031189" y="4511680"/>
            <a:ext cx="1520040" cy="369332"/>
          </a:xfrm>
          <a:prstGeom prst="rect">
            <a:avLst/>
          </a:prstGeom>
          <a:noFill/>
        </p:spPr>
        <p:txBody>
          <a:bodyPr wrap="square" rtlCol="0">
            <a:spAutoFit/>
          </a:bodyPr>
          <a:lstStyle/>
          <a:p>
            <a:pPr algn="ctr"/>
            <a:r>
              <a:rPr lang="en-US" dirty="0"/>
              <a:t>Hierarchical</a:t>
            </a:r>
          </a:p>
        </p:txBody>
      </p:sp>
      <p:sp>
        <p:nvSpPr>
          <p:cNvPr id="27" name="TextBox 26">
            <a:extLst>
              <a:ext uri="{FF2B5EF4-FFF2-40B4-BE49-F238E27FC236}">
                <a16:creationId xmlns:a16="http://schemas.microsoft.com/office/drawing/2014/main" id="{9FD8233B-4E79-8F4A-8918-E85E32C15E68}"/>
              </a:ext>
            </a:extLst>
          </p:cNvPr>
          <p:cNvSpPr txBox="1"/>
          <p:nvPr/>
        </p:nvSpPr>
        <p:spPr>
          <a:xfrm>
            <a:off x="2967841" y="3524528"/>
            <a:ext cx="748146" cy="369332"/>
          </a:xfrm>
          <a:prstGeom prst="rect">
            <a:avLst/>
          </a:prstGeom>
          <a:noFill/>
        </p:spPr>
        <p:txBody>
          <a:bodyPr wrap="square" rtlCol="0">
            <a:spAutoFit/>
          </a:bodyPr>
          <a:lstStyle/>
          <a:p>
            <a:r>
              <a:rPr lang="en-US" dirty="0"/>
              <a:t>[Dog]</a:t>
            </a:r>
          </a:p>
        </p:txBody>
      </p:sp>
      <p:sp>
        <p:nvSpPr>
          <p:cNvPr id="28" name="TextBox 27">
            <a:extLst>
              <a:ext uri="{FF2B5EF4-FFF2-40B4-BE49-F238E27FC236}">
                <a16:creationId xmlns:a16="http://schemas.microsoft.com/office/drawing/2014/main" id="{C77744F6-F03F-5B42-9508-630A2E207319}"/>
              </a:ext>
            </a:extLst>
          </p:cNvPr>
          <p:cNvSpPr txBox="1"/>
          <p:nvPr/>
        </p:nvSpPr>
        <p:spPr>
          <a:xfrm>
            <a:off x="6363196" y="3558224"/>
            <a:ext cx="748146" cy="369332"/>
          </a:xfrm>
          <a:prstGeom prst="rect">
            <a:avLst/>
          </a:prstGeom>
          <a:noFill/>
        </p:spPr>
        <p:txBody>
          <a:bodyPr wrap="square" rtlCol="0">
            <a:spAutoFit/>
          </a:bodyPr>
          <a:lstStyle/>
          <a:p>
            <a:r>
              <a:rPr lang="en-US" dirty="0"/>
              <a:t>[Dog]</a:t>
            </a:r>
          </a:p>
        </p:txBody>
      </p:sp>
      <p:sp>
        <p:nvSpPr>
          <p:cNvPr id="29" name="TextBox 28">
            <a:extLst>
              <a:ext uri="{FF2B5EF4-FFF2-40B4-BE49-F238E27FC236}">
                <a16:creationId xmlns:a16="http://schemas.microsoft.com/office/drawing/2014/main" id="{697240C6-72B0-354C-A94E-791875E9B382}"/>
              </a:ext>
            </a:extLst>
          </p:cNvPr>
          <p:cNvSpPr txBox="1"/>
          <p:nvPr/>
        </p:nvSpPr>
        <p:spPr>
          <a:xfrm>
            <a:off x="9330544" y="3708726"/>
            <a:ext cx="748146" cy="369332"/>
          </a:xfrm>
          <a:prstGeom prst="rect">
            <a:avLst/>
          </a:prstGeom>
          <a:noFill/>
        </p:spPr>
        <p:txBody>
          <a:bodyPr wrap="square" rtlCol="0">
            <a:spAutoFit/>
          </a:bodyPr>
          <a:lstStyle/>
          <a:p>
            <a:r>
              <a:rPr lang="en-US" dirty="0"/>
              <a:t>[Dog]</a:t>
            </a:r>
          </a:p>
        </p:txBody>
      </p:sp>
      <p:sp>
        <p:nvSpPr>
          <p:cNvPr id="30" name="TextBox 29">
            <a:extLst>
              <a:ext uri="{FF2B5EF4-FFF2-40B4-BE49-F238E27FC236}">
                <a16:creationId xmlns:a16="http://schemas.microsoft.com/office/drawing/2014/main" id="{6B6EF1B4-798D-C445-9179-2F874C601585}"/>
              </a:ext>
            </a:extLst>
          </p:cNvPr>
          <p:cNvSpPr txBox="1"/>
          <p:nvPr/>
        </p:nvSpPr>
        <p:spPr>
          <a:xfrm>
            <a:off x="11528469" y="3691510"/>
            <a:ext cx="748146" cy="369332"/>
          </a:xfrm>
          <a:prstGeom prst="rect">
            <a:avLst/>
          </a:prstGeom>
          <a:noFill/>
        </p:spPr>
        <p:txBody>
          <a:bodyPr wrap="square" rtlCol="0">
            <a:spAutoFit/>
          </a:bodyPr>
          <a:lstStyle/>
          <a:p>
            <a:r>
              <a:rPr lang="en-US" dirty="0"/>
              <a:t>[Cat]</a:t>
            </a:r>
          </a:p>
        </p:txBody>
      </p:sp>
      <p:sp>
        <p:nvSpPr>
          <p:cNvPr id="31" name="TextBox 30">
            <a:extLst>
              <a:ext uri="{FF2B5EF4-FFF2-40B4-BE49-F238E27FC236}">
                <a16:creationId xmlns:a16="http://schemas.microsoft.com/office/drawing/2014/main" id="{07B1856D-0BB7-4846-B4E1-936A6C718180}"/>
              </a:ext>
            </a:extLst>
          </p:cNvPr>
          <p:cNvSpPr txBox="1"/>
          <p:nvPr/>
        </p:nvSpPr>
        <p:spPr>
          <a:xfrm>
            <a:off x="10605654" y="2145401"/>
            <a:ext cx="1013858" cy="369332"/>
          </a:xfrm>
          <a:prstGeom prst="rect">
            <a:avLst/>
          </a:prstGeom>
          <a:noFill/>
        </p:spPr>
        <p:txBody>
          <a:bodyPr wrap="square" rtlCol="0">
            <a:spAutoFit/>
          </a:bodyPr>
          <a:lstStyle/>
          <a:p>
            <a:r>
              <a:rPr lang="en-US" dirty="0"/>
              <a:t>[Animal]</a:t>
            </a:r>
          </a:p>
        </p:txBody>
      </p:sp>
      <p:sp>
        <p:nvSpPr>
          <p:cNvPr id="32" name="TextBox 31">
            <a:extLst>
              <a:ext uri="{FF2B5EF4-FFF2-40B4-BE49-F238E27FC236}">
                <a16:creationId xmlns:a16="http://schemas.microsoft.com/office/drawing/2014/main" id="{D5FCE348-719A-CF4D-8D41-9A75D88C9DAA}"/>
              </a:ext>
            </a:extLst>
          </p:cNvPr>
          <p:cNvSpPr txBox="1"/>
          <p:nvPr/>
        </p:nvSpPr>
        <p:spPr>
          <a:xfrm>
            <a:off x="6363196" y="2184138"/>
            <a:ext cx="1013858" cy="369332"/>
          </a:xfrm>
          <a:prstGeom prst="rect">
            <a:avLst/>
          </a:prstGeom>
          <a:noFill/>
        </p:spPr>
        <p:txBody>
          <a:bodyPr wrap="square" rtlCol="0">
            <a:spAutoFit/>
          </a:bodyPr>
          <a:lstStyle/>
          <a:p>
            <a:r>
              <a:rPr lang="en-US" dirty="0"/>
              <a:t>[Animal]</a:t>
            </a:r>
          </a:p>
        </p:txBody>
      </p:sp>
      <p:sp>
        <p:nvSpPr>
          <p:cNvPr id="33" name="TextBox 32">
            <a:extLst>
              <a:ext uri="{FF2B5EF4-FFF2-40B4-BE49-F238E27FC236}">
                <a16:creationId xmlns:a16="http://schemas.microsoft.com/office/drawing/2014/main" id="{E358B6A1-ED5D-7C42-BE1D-B9425325B9A7}"/>
              </a:ext>
            </a:extLst>
          </p:cNvPr>
          <p:cNvSpPr txBox="1"/>
          <p:nvPr/>
        </p:nvSpPr>
        <p:spPr>
          <a:xfrm>
            <a:off x="3209058" y="2184138"/>
            <a:ext cx="1013858" cy="369332"/>
          </a:xfrm>
          <a:prstGeom prst="rect">
            <a:avLst/>
          </a:prstGeom>
          <a:noFill/>
        </p:spPr>
        <p:txBody>
          <a:bodyPr wrap="square" rtlCol="0">
            <a:spAutoFit/>
          </a:bodyPr>
          <a:lstStyle/>
          <a:p>
            <a:r>
              <a:rPr lang="en-US" dirty="0"/>
              <a:t>[Animal]</a:t>
            </a:r>
          </a:p>
        </p:txBody>
      </p:sp>
      <p:sp>
        <p:nvSpPr>
          <p:cNvPr id="34" name="TextBox 33">
            <a:extLst>
              <a:ext uri="{FF2B5EF4-FFF2-40B4-BE49-F238E27FC236}">
                <a16:creationId xmlns:a16="http://schemas.microsoft.com/office/drawing/2014/main" id="{4AA08937-402A-1D4D-A686-A41FD445820A}"/>
              </a:ext>
            </a:extLst>
          </p:cNvPr>
          <p:cNvSpPr txBox="1"/>
          <p:nvPr/>
        </p:nvSpPr>
        <p:spPr>
          <a:xfrm>
            <a:off x="6363196" y="4881266"/>
            <a:ext cx="920833" cy="369332"/>
          </a:xfrm>
          <a:prstGeom prst="rect">
            <a:avLst/>
          </a:prstGeom>
          <a:noFill/>
        </p:spPr>
        <p:txBody>
          <a:bodyPr wrap="square" rtlCol="0">
            <a:spAutoFit/>
          </a:bodyPr>
          <a:lstStyle/>
          <a:p>
            <a:r>
              <a:rPr lang="en-US" dirty="0"/>
              <a:t>[Puppy]</a:t>
            </a:r>
          </a:p>
        </p:txBody>
      </p:sp>
    </p:spTree>
    <p:extLst>
      <p:ext uri="{BB962C8B-B14F-4D97-AF65-F5344CB8AC3E}">
        <p14:creationId xmlns:p14="http://schemas.microsoft.com/office/powerpoint/2010/main" val="236346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524-D34C-2448-B19D-AA11AF44A64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1CB9664-3C25-F740-B59A-2641A84663AA}"/>
              </a:ext>
            </a:extLst>
          </p:cNvPr>
          <p:cNvSpPr>
            <a:spLocks noGrp="1"/>
          </p:cNvSpPr>
          <p:nvPr>
            <p:ph idx="1"/>
          </p:nvPr>
        </p:nvSpPr>
        <p:spPr/>
        <p:txBody>
          <a:bodyPr/>
          <a:lstStyle/>
          <a:p>
            <a:r>
              <a:rPr lang="en-US" dirty="0"/>
              <a:t>Mechanism by which we can perform </a:t>
            </a:r>
            <a:r>
              <a:rPr lang="en-US" b="1" dirty="0"/>
              <a:t>a single action in different ways</a:t>
            </a:r>
          </a:p>
          <a:p>
            <a:endParaRPr lang="en-US" b="1" dirty="0"/>
          </a:p>
          <a:p>
            <a:r>
              <a:rPr lang="en-US" dirty="0"/>
              <a:t>Two key concepts that implement polymorphism</a:t>
            </a:r>
          </a:p>
          <a:p>
            <a:pPr lvl="1"/>
            <a:r>
              <a:rPr lang="en-US" dirty="0"/>
              <a:t>Method overriding</a:t>
            </a:r>
          </a:p>
          <a:p>
            <a:pPr lvl="1"/>
            <a:r>
              <a:rPr lang="en-US" dirty="0"/>
              <a:t>Method overloading</a:t>
            </a:r>
          </a:p>
        </p:txBody>
      </p:sp>
    </p:spTree>
    <p:extLst>
      <p:ext uri="{BB962C8B-B14F-4D97-AF65-F5344CB8AC3E}">
        <p14:creationId xmlns:p14="http://schemas.microsoft.com/office/powerpoint/2010/main" val="224470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Overriding</a:t>
            </a:r>
          </a:p>
        </p:txBody>
      </p:sp>
      <p:pic>
        <p:nvPicPr>
          <p:cNvPr id="4" name="Picture 3">
            <a:extLst>
              <a:ext uri="{FF2B5EF4-FFF2-40B4-BE49-F238E27FC236}">
                <a16:creationId xmlns:a16="http://schemas.microsoft.com/office/drawing/2014/main" id="{F9639D35-50C4-EE4E-9008-06F7B11CA60F}"/>
              </a:ext>
            </a:extLst>
          </p:cNvPr>
          <p:cNvPicPr>
            <a:picLocks noChangeAspect="1"/>
          </p:cNvPicPr>
          <p:nvPr/>
        </p:nvPicPr>
        <p:blipFill>
          <a:blip r:embed="rId2"/>
          <a:stretch>
            <a:fillRect/>
          </a:stretch>
        </p:blipFill>
        <p:spPr>
          <a:xfrm>
            <a:off x="966685" y="1447306"/>
            <a:ext cx="9118600" cy="2514600"/>
          </a:xfrm>
          <a:prstGeom prst="rect">
            <a:avLst/>
          </a:prstGeom>
        </p:spPr>
      </p:pic>
      <p:sp>
        <p:nvSpPr>
          <p:cNvPr id="6" name="Rectangle 5">
            <a:extLst>
              <a:ext uri="{FF2B5EF4-FFF2-40B4-BE49-F238E27FC236}">
                <a16:creationId xmlns:a16="http://schemas.microsoft.com/office/drawing/2014/main" id="{B14C5A6A-B540-7B4A-9CA6-4D0DEAC47E55}"/>
              </a:ext>
            </a:extLst>
          </p:cNvPr>
          <p:cNvSpPr/>
          <p:nvPr/>
        </p:nvSpPr>
        <p:spPr>
          <a:xfrm>
            <a:off x="8558233" y="3777138"/>
            <a:ext cx="2161309" cy="271866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t>Overriding: change the </a:t>
            </a:r>
            <a:r>
              <a:rPr lang="en-US" b="1" dirty="0"/>
              <a:t>implementation details </a:t>
            </a:r>
            <a:r>
              <a:rPr lang="en-US" dirty="0"/>
              <a:t>of a method from the </a:t>
            </a:r>
            <a:r>
              <a:rPr lang="en-US" b="1" dirty="0"/>
              <a:t>parent class</a:t>
            </a:r>
          </a:p>
        </p:txBody>
      </p:sp>
    </p:spTree>
    <p:extLst>
      <p:ext uri="{BB962C8B-B14F-4D97-AF65-F5344CB8AC3E}">
        <p14:creationId xmlns:p14="http://schemas.microsoft.com/office/powerpoint/2010/main" val="25051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1E76F9-23B2-5244-A463-A225D678CC73}"/>
              </a:ext>
            </a:extLst>
          </p:cNvPr>
          <p:cNvPicPr>
            <a:picLocks noChangeAspect="1"/>
          </p:cNvPicPr>
          <p:nvPr/>
        </p:nvPicPr>
        <p:blipFill>
          <a:blip r:embed="rId2"/>
          <a:stretch>
            <a:fillRect/>
          </a:stretch>
        </p:blipFill>
        <p:spPr>
          <a:xfrm>
            <a:off x="838200" y="1485488"/>
            <a:ext cx="10261600" cy="4813300"/>
          </a:xfrm>
          <a:prstGeom prst="rect">
            <a:avLst/>
          </a:prstGeom>
        </p:spPr>
      </p:pic>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Overloading</a:t>
            </a:r>
          </a:p>
        </p:txBody>
      </p:sp>
      <p:sp>
        <p:nvSpPr>
          <p:cNvPr id="6" name="Rectangle 5">
            <a:extLst>
              <a:ext uri="{FF2B5EF4-FFF2-40B4-BE49-F238E27FC236}">
                <a16:creationId xmlns:a16="http://schemas.microsoft.com/office/drawing/2014/main" id="{F61C4B38-F4A7-604F-B501-45513A44DDF4}"/>
              </a:ext>
            </a:extLst>
          </p:cNvPr>
          <p:cNvSpPr/>
          <p:nvPr/>
        </p:nvSpPr>
        <p:spPr>
          <a:xfrm>
            <a:off x="9192491" y="1868818"/>
            <a:ext cx="2161309" cy="1336159"/>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dirty="0"/>
              <a:t>Overriding: change the </a:t>
            </a:r>
            <a:r>
              <a:rPr lang="en-US" b="1" dirty="0"/>
              <a:t>definition details </a:t>
            </a:r>
            <a:r>
              <a:rPr lang="en-US" dirty="0"/>
              <a:t>of a method </a:t>
            </a:r>
            <a:r>
              <a:rPr lang="en-US" b="1" dirty="0"/>
              <a:t>in the same class</a:t>
            </a:r>
          </a:p>
        </p:txBody>
      </p:sp>
    </p:spTree>
    <p:extLst>
      <p:ext uri="{BB962C8B-B14F-4D97-AF65-F5344CB8AC3E}">
        <p14:creationId xmlns:p14="http://schemas.microsoft.com/office/powerpoint/2010/main" val="224480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268</Words>
  <Application>Microsoft Macintosh PowerPoint</Application>
  <PresentationFormat>Widescreen</PresentationFormat>
  <Paragraphs>59</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 to Java Programming</vt:lpstr>
      <vt:lpstr>Inheritance</vt:lpstr>
      <vt:lpstr>Why Inheritance?</vt:lpstr>
      <vt:lpstr>Inheritance Syntax</vt:lpstr>
      <vt:lpstr>Inheritance Syntax</vt:lpstr>
      <vt:lpstr>Types of Inheritance</vt:lpstr>
      <vt:lpstr>Polymorphism</vt:lpstr>
      <vt:lpstr>Method Overriding</vt:lpstr>
      <vt:lpstr>Method Overloading</vt:lpstr>
      <vt:lpstr>Debugging</vt:lpstr>
      <vt:lpstr>Debugging Syntax Errors</vt:lpstr>
      <vt:lpstr>Debugging Logical Errors</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 Programming</dc:title>
  <dc:creator>Felix KWIZERA</dc:creator>
  <cp:lastModifiedBy>Felix KWIZERA</cp:lastModifiedBy>
  <cp:revision>43</cp:revision>
  <dcterms:created xsi:type="dcterms:W3CDTF">2018-10-01T07:11:02Z</dcterms:created>
  <dcterms:modified xsi:type="dcterms:W3CDTF">2018-10-03T13:44:06Z</dcterms:modified>
</cp:coreProperties>
</file>