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74" r:id="rId2"/>
    <p:sldId id="275" r:id="rId3"/>
    <p:sldId id="276" r:id="rId4"/>
    <p:sldId id="277" r:id="rId5"/>
    <p:sldId id="280" r:id="rId6"/>
    <p:sldId id="278" r:id="rId7"/>
    <p:sldId id="279" r:id="rId8"/>
    <p:sldId id="281" r:id="rId9"/>
    <p:sldId id="282" r:id="rId10"/>
    <p:sldId id="283" r:id="rId11"/>
    <p:sldId id="284" r:id="rId12"/>
    <p:sldId id="285" r:id="rId13"/>
    <p:sldId id="286" r:id="rId14"/>
    <p:sldId id="287" r:id="rId15"/>
    <p:sldId id="28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94"/>
    <p:restoredTop sz="83907"/>
  </p:normalViewPr>
  <p:slideViewPr>
    <p:cSldViewPr snapToGrid="0" snapToObjects="1">
      <p:cViewPr>
        <p:scale>
          <a:sx n="108" d="100"/>
          <a:sy n="108" d="100"/>
        </p:scale>
        <p:origin x="480"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1E1BC2-E11F-F24A-971C-DFB17E01F5D0}" type="datetimeFigureOut">
              <a:rPr lang="en-US" smtClean="0"/>
              <a:t>10/1/18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83EB2D-BFEC-DE4E-BD92-A96A2ABCCB2D}" type="slidenum">
              <a:rPr lang="en-US" smtClean="0"/>
              <a:t>‹#›</a:t>
            </a:fld>
            <a:endParaRPr lang="en-US"/>
          </a:p>
        </p:txBody>
      </p:sp>
    </p:spTree>
    <p:extLst>
      <p:ext uri="{BB962C8B-B14F-4D97-AF65-F5344CB8AC3E}">
        <p14:creationId xmlns:p14="http://schemas.microsoft.com/office/powerpoint/2010/main" val="755437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idea behind inheritance in Java is that you can create new classes that are built upon existing classes. When you inherit from an existing class, you can reuse methods and fields of the parent class. Moreover, you can add new methods and fields in your current class also</a:t>
            </a:r>
            <a:endParaRPr lang="en-US" dirty="0"/>
          </a:p>
        </p:txBody>
      </p:sp>
      <p:sp>
        <p:nvSpPr>
          <p:cNvPr id="4" name="Slide Number Placeholder 3"/>
          <p:cNvSpPr>
            <a:spLocks noGrp="1"/>
          </p:cNvSpPr>
          <p:nvPr>
            <p:ph type="sldNum" sz="quarter" idx="5"/>
          </p:nvPr>
        </p:nvSpPr>
        <p:spPr/>
        <p:txBody>
          <a:bodyPr/>
          <a:lstStyle/>
          <a:p>
            <a:fld id="{8B83EB2D-BFEC-DE4E-BD92-A96A2ABCCB2D}" type="slidenum">
              <a:rPr lang="en-US" smtClean="0"/>
              <a:t>2</a:t>
            </a:fld>
            <a:endParaRPr lang="en-US"/>
          </a:p>
        </p:txBody>
      </p:sp>
    </p:spTree>
    <p:extLst>
      <p:ext uri="{BB962C8B-B14F-4D97-AF65-F5344CB8AC3E}">
        <p14:creationId xmlns:p14="http://schemas.microsoft.com/office/powerpoint/2010/main" val="197511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83EB2D-BFEC-DE4E-BD92-A96A2ABCCB2D}" type="slidenum">
              <a:rPr lang="en-US" smtClean="0"/>
              <a:t>10</a:t>
            </a:fld>
            <a:endParaRPr lang="en-US"/>
          </a:p>
        </p:txBody>
      </p:sp>
    </p:spTree>
    <p:extLst>
      <p:ext uri="{BB962C8B-B14F-4D97-AF65-F5344CB8AC3E}">
        <p14:creationId xmlns:p14="http://schemas.microsoft.com/office/powerpoint/2010/main" val="3037603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83EB2D-BFEC-DE4E-BD92-A96A2ABCCB2D}" type="slidenum">
              <a:rPr lang="en-US" smtClean="0"/>
              <a:t>11</a:t>
            </a:fld>
            <a:endParaRPr lang="en-US"/>
          </a:p>
        </p:txBody>
      </p:sp>
    </p:spTree>
    <p:extLst>
      <p:ext uri="{BB962C8B-B14F-4D97-AF65-F5344CB8AC3E}">
        <p14:creationId xmlns:p14="http://schemas.microsoft.com/office/powerpoint/2010/main" val="2167089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83EB2D-BFEC-DE4E-BD92-A96A2ABCCB2D}" type="slidenum">
              <a:rPr lang="en-US" smtClean="0"/>
              <a:t>12</a:t>
            </a:fld>
            <a:endParaRPr lang="en-US"/>
          </a:p>
        </p:txBody>
      </p:sp>
    </p:spTree>
    <p:extLst>
      <p:ext uri="{BB962C8B-B14F-4D97-AF65-F5344CB8AC3E}">
        <p14:creationId xmlns:p14="http://schemas.microsoft.com/office/powerpoint/2010/main" val="3922928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7DE4-D95A-7D4B-9312-C7F28F44D7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986022-6707-244B-BE9D-C7B4C9F8D0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790641-0A71-5649-B6FD-0CBF2CD3C73F}"/>
              </a:ext>
            </a:extLst>
          </p:cNvPr>
          <p:cNvSpPr>
            <a:spLocks noGrp="1"/>
          </p:cNvSpPr>
          <p:nvPr>
            <p:ph type="dt" sz="half" idx="10"/>
          </p:nvPr>
        </p:nvSpPr>
        <p:spPr/>
        <p:txBody>
          <a:bodyPr/>
          <a:lstStyle/>
          <a:p>
            <a:fld id="{33EA8F72-671C-C24F-8151-D9D85EBD1A9B}" type="datetimeFigureOut">
              <a:rPr lang="en-US" smtClean="0"/>
              <a:t>10/1/18</a:t>
            </a:fld>
            <a:endParaRPr lang="en-US"/>
          </a:p>
        </p:txBody>
      </p:sp>
      <p:sp>
        <p:nvSpPr>
          <p:cNvPr id="5" name="Footer Placeholder 4">
            <a:extLst>
              <a:ext uri="{FF2B5EF4-FFF2-40B4-BE49-F238E27FC236}">
                <a16:creationId xmlns:a16="http://schemas.microsoft.com/office/drawing/2014/main" id="{A208192C-31E1-C847-BF54-B09BB09766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E0774-09C9-5F4F-9653-A70949333F43}"/>
              </a:ext>
            </a:extLst>
          </p:cNvPr>
          <p:cNvSpPr>
            <a:spLocks noGrp="1"/>
          </p:cNvSpPr>
          <p:nvPr>
            <p:ph type="sldNum" sz="quarter" idx="12"/>
          </p:nvPr>
        </p:nvSpPr>
        <p:spPr/>
        <p:txBody>
          <a:bodyPr/>
          <a:lstStyle/>
          <a:p>
            <a:fld id="{C29EB412-CE15-BE4C-90D8-0E14FD3F1BE4}" type="slidenum">
              <a:rPr lang="en-US" smtClean="0"/>
              <a:t>‹#›</a:t>
            </a:fld>
            <a:endParaRPr lang="en-US"/>
          </a:p>
        </p:txBody>
      </p:sp>
    </p:spTree>
    <p:extLst>
      <p:ext uri="{BB962C8B-B14F-4D97-AF65-F5344CB8AC3E}">
        <p14:creationId xmlns:p14="http://schemas.microsoft.com/office/powerpoint/2010/main" val="3219171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C7756-D7A6-4545-9AB0-64F19EB811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B8C5EE-51BB-974D-8552-A15F20B0E55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C6E69B-BFF5-C04B-ABE1-03BA96B866E8}"/>
              </a:ext>
            </a:extLst>
          </p:cNvPr>
          <p:cNvSpPr>
            <a:spLocks noGrp="1"/>
          </p:cNvSpPr>
          <p:nvPr>
            <p:ph type="dt" sz="half" idx="10"/>
          </p:nvPr>
        </p:nvSpPr>
        <p:spPr/>
        <p:txBody>
          <a:bodyPr/>
          <a:lstStyle/>
          <a:p>
            <a:fld id="{33EA8F72-671C-C24F-8151-D9D85EBD1A9B}" type="datetimeFigureOut">
              <a:rPr lang="en-US" smtClean="0"/>
              <a:t>10/1/18</a:t>
            </a:fld>
            <a:endParaRPr lang="en-US"/>
          </a:p>
        </p:txBody>
      </p:sp>
      <p:sp>
        <p:nvSpPr>
          <p:cNvPr id="5" name="Footer Placeholder 4">
            <a:extLst>
              <a:ext uri="{FF2B5EF4-FFF2-40B4-BE49-F238E27FC236}">
                <a16:creationId xmlns:a16="http://schemas.microsoft.com/office/drawing/2014/main" id="{7629D425-EED1-5448-B455-4E94665105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D3AB99-462C-DE4E-9146-48B0317A7373}"/>
              </a:ext>
            </a:extLst>
          </p:cNvPr>
          <p:cNvSpPr>
            <a:spLocks noGrp="1"/>
          </p:cNvSpPr>
          <p:nvPr>
            <p:ph type="sldNum" sz="quarter" idx="12"/>
          </p:nvPr>
        </p:nvSpPr>
        <p:spPr/>
        <p:txBody>
          <a:bodyPr/>
          <a:lstStyle/>
          <a:p>
            <a:fld id="{C29EB412-CE15-BE4C-90D8-0E14FD3F1BE4}" type="slidenum">
              <a:rPr lang="en-US" smtClean="0"/>
              <a:t>‹#›</a:t>
            </a:fld>
            <a:endParaRPr lang="en-US"/>
          </a:p>
        </p:txBody>
      </p:sp>
    </p:spTree>
    <p:extLst>
      <p:ext uri="{BB962C8B-B14F-4D97-AF65-F5344CB8AC3E}">
        <p14:creationId xmlns:p14="http://schemas.microsoft.com/office/powerpoint/2010/main" val="1529773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FF9A3B-868D-C040-953D-3203E974D5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99F45-22F1-FF46-BDAF-6D82F16B063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221362-634D-444C-892A-C0CF0D8C5B42}"/>
              </a:ext>
            </a:extLst>
          </p:cNvPr>
          <p:cNvSpPr>
            <a:spLocks noGrp="1"/>
          </p:cNvSpPr>
          <p:nvPr>
            <p:ph type="dt" sz="half" idx="10"/>
          </p:nvPr>
        </p:nvSpPr>
        <p:spPr/>
        <p:txBody>
          <a:bodyPr/>
          <a:lstStyle/>
          <a:p>
            <a:fld id="{33EA8F72-671C-C24F-8151-D9D85EBD1A9B}" type="datetimeFigureOut">
              <a:rPr lang="en-US" smtClean="0"/>
              <a:t>10/1/18</a:t>
            </a:fld>
            <a:endParaRPr lang="en-US"/>
          </a:p>
        </p:txBody>
      </p:sp>
      <p:sp>
        <p:nvSpPr>
          <p:cNvPr id="5" name="Footer Placeholder 4">
            <a:extLst>
              <a:ext uri="{FF2B5EF4-FFF2-40B4-BE49-F238E27FC236}">
                <a16:creationId xmlns:a16="http://schemas.microsoft.com/office/drawing/2014/main" id="{B2338D96-F8C9-4449-A321-4078874BE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0A269-D794-E348-8704-750EFE60587F}"/>
              </a:ext>
            </a:extLst>
          </p:cNvPr>
          <p:cNvSpPr>
            <a:spLocks noGrp="1"/>
          </p:cNvSpPr>
          <p:nvPr>
            <p:ph type="sldNum" sz="quarter" idx="12"/>
          </p:nvPr>
        </p:nvSpPr>
        <p:spPr/>
        <p:txBody>
          <a:bodyPr/>
          <a:lstStyle/>
          <a:p>
            <a:fld id="{C29EB412-CE15-BE4C-90D8-0E14FD3F1BE4}" type="slidenum">
              <a:rPr lang="en-US" smtClean="0"/>
              <a:t>‹#›</a:t>
            </a:fld>
            <a:endParaRPr lang="en-US"/>
          </a:p>
        </p:txBody>
      </p:sp>
    </p:spTree>
    <p:extLst>
      <p:ext uri="{BB962C8B-B14F-4D97-AF65-F5344CB8AC3E}">
        <p14:creationId xmlns:p14="http://schemas.microsoft.com/office/powerpoint/2010/main" val="2543697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05863-84BD-2147-97E5-3CC2E32C5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267E06-A9DC-7341-B17A-CBD1BDA50C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FC867F-D70B-F143-B3B0-76C663DD2A1F}"/>
              </a:ext>
            </a:extLst>
          </p:cNvPr>
          <p:cNvSpPr>
            <a:spLocks noGrp="1"/>
          </p:cNvSpPr>
          <p:nvPr>
            <p:ph type="dt" sz="half" idx="10"/>
          </p:nvPr>
        </p:nvSpPr>
        <p:spPr/>
        <p:txBody>
          <a:bodyPr/>
          <a:lstStyle/>
          <a:p>
            <a:fld id="{33EA8F72-671C-C24F-8151-D9D85EBD1A9B}" type="datetimeFigureOut">
              <a:rPr lang="en-US" smtClean="0"/>
              <a:t>10/1/18</a:t>
            </a:fld>
            <a:endParaRPr lang="en-US"/>
          </a:p>
        </p:txBody>
      </p:sp>
      <p:sp>
        <p:nvSpPr>
          <p:cNvPr id="5" name="Footer Placeholder 4">
            <a:extLst>
              <a:ext uri="{FF2B5EF4-FFF2-40B4-BE49-F238E27FC236}">
                <a16:creationId xmlns:a16="http://schemas.microsoft.com/office/drawing/2014/main" id="{F3444AC6-D2E5-EA4A-B4EC-634A363CF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B4F9F-53AE-464B-ACCB-5F1150BC952F}"/>
              </a:ext>
            </a:extLst>
          </p:cNvPr>
          <p:cNvSpPr>
            <a:spLocks noGrp="1"/>
          </p:cNvSpPr>
          <p:nvPr>
            <p:ph type="sldNum" sz="quarter" idx="12"/>
          </p:nvPr>
        </p:nvSpPr>
        <p:spPr/>
        <p:txBody>
          <a:bodyPr/>
          <a:lstStyle/>
          <a:p>
            <a:fld id="{C29EB412-CE15-BE4C-90D8-0E14FD3F1BE4}" type="slidenum">
              <a:rPr lang="en-US" smtClean="0"/>
              <a:t>‹#›</a:t>
            </a:fld>
            <a:endParaRPr lang="en-US"/>
          </a:p>
        </p:txBody>
      </p:sp>
    </p:spTree>
    <p:extLst>
      <p:ext uri="{BB962C8B-B14F-4D97-AF65-F5344CB8AC3E}">
        <p14:creationId xmlns:p14="http://schemas.microsoft.com/office/powerpoint/2010/main" val="3064895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6BE8C-94F4-DC4E-B3F9-E6984F1460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E0CCD1-E02B-8747-8FBF-F52995D9CC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92AB31A-F576-CB49-A5D0-19518BF709A7}"/>
              </a:ext>
            </a:extLst>
          </p:cNvPr>
          <p:cNvSpPr>
            <a:spLocks noGrp="1"/>
          </p:cNvSpPr>
          <p:nvPr>
            <p:ph type="dt" sz="half" idx="10"/>
          </p:nvPr>
        </p:nvSpPr>
        <p:spPr/>
        <p:txBody>
          <a:bodyPr/>
          <a:lstStyle/>
          <a:p>
            <a:fld id="{33EA8F72-671C-C24F-8151-D9D85EBD1A9B}" type="datetimeFigureOut">
              <a:rPr lang="en-US" smtClean="0"/>
              <a:t>10/1/18</a:t>
            </a:fld>
            <a:endParaRPr lang="en-US"/>
          </a:p>
        </p:txBody>
      </p:sp>
      <p:sp>
        <p:nvSpPr>
          <p:cNvPr id="5" name="Footer Placeholder 4">
            <a:extLst>
              <a:ext uri="{FF2B5EF4-FFF2-40B4-BE49-F238E27FC236}">
                <a16:creationId xmlns:a16="http://schemas.microsoft.com/office/drawing/2014/main" id="{FEF46F1D-0110-BD49-A42C-84906C51A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C68B19-38BF-FC44-B06F-50B976A45D46}"/>
              </a:ext>
            </a:extLst>
          </p:cNvPr>
          <p:cNvSpPr>
            <a:spLocks noGrp="1"/>
          </p:cNvSpPr>
          <p:nvPr>
            <p:ph type="sldNum" sz="quarter" idx="12"/>
          </p:nvPr>
        </p:nvSpPr>
        <p:spPr/>
        <p:txBody>
          <a:bodyPr/>
          <a:lstStyle/>
          <a:p>
            <a:fld id="{C29EB412-CE15-BE4C-90D8-0E14FD3F1BE4}" type="slidenum">
              <a:rPr lang="en-US" smtClean="0"/>
              <a:t>‹#›</a:t>
            </a:fld>
            <a:endParaRPr lang="en-US"/>
          </a:p>
        </p:txBody>
      </p:sp>
    </p:spTree>
    <p:extLst>
      <p:ext uri="{BB962C8B-B14F-4D97-AF65-F5344CB8AC3E}">
        <p14:creationId xmlns:p14="http://schemas.microsoft.com/office/powerpoint/2010/main" val="4002132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439EB-A4A6-9441-89F9-E4D095175F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09C8C8-DA6F-6A4E-A9B3-7B41FF27A32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01EE42-2F1D-3845-B9A6-26C479F8E9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FB381C-B672-0C45-8C27-80ED3040CACA}"/>
              </a:ext>
            </a:extLst>
          </p:cNvPr>
          <p:cNvSpPr>
            <a:spLocks noGrp="1"/>
          </p:cNvSpPr>
          <p:nvPr>
            <p:ph type="dt" sz="half" idx="10"/>
          </p:nvPr>
        </p:nvSpPr>
        <p:spPr/>
        <p:txBody>
          <a:bodyPr/>
          <a:lstStyle/>
          <a:p>
            <a:fld id="{33EA8F72-671C-C24F-8151-D9D85EBD1A9B}" type="datetimeFigureOut">
              <a:rPr lang="en-US" smtClean="0"/>
              <a:t>10/1/18</a:t>
            </a:fld>
            <a:endParaRPr lang="en-US"/>
          </a:p>
        </p:txBody>
      </p:sp>
      <p:sp>
        <p:nvSpPr>
          <p:cNvPr id="6" name="Footer Placeholder 5">
            <a:extLst>
              <a:ext uri="{FF2B5EF4-FFF2-40B4-BE49-F238E27FC236}">
                <a16:creationId xmlns:a16="http://schemas.microsoft.com/office/drawing/2014/main" id="{DC138F53-7D44-8141-A13E-9CA3318E9C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1A5E6C-2564-5841-8E38-806D1C905370}"/>
              </a:ext>
            </a:extLst>
          </p:cNvPr>
          <p:cNvSpPr>
            <a:spLocks noGrp="1"/>
          </p:cNvSpPr>
          <p:nvPr>
            <p:ph type="sldNum" sz="quarter" idx="12"/>
          </p:nvPr>
        </p:nvSpPr>
        <p:spPr/>
        <p:txBody>
          <a:bodyPr/>
          <a:lstStyle/>
          <a:p>
            <a:fld id="{C29EB412-CE15-BE4C-90D8-0E14FD3F1BE4}" type="slidenum">
              <a:rPr lang="en-US" smtClean="0"/>
              <a:t>‹#›</a:t>
            </a:fld>
            <a:endParaRPr lang="en-US"/>
          </a:p>
        </p:txBody>
      </p:sp>
    </p:spTree>
    <p:extLst>
      <p:ext uri="{BB962C8B-B14F-4D97-AF65-F5344CB8AC3E}">
        <p14:creationId xmlns:p14="http://schemas.microsoft.com/office/powerpoint/2010/main" val="315752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F1368-B052-C24E-ACB9-17029B85A1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711B11-4E92-6345-A4D8-A6FA47204B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61A0BBD-F239-2E49-BB12-61404D4DA2E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B81C2E-7DFD-1B43-8F55-47CEF04CC9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0E0AA4-5987-C348-B6CB-9E5C86200FA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1CB86A-627D-AC45-9588-AFF7A804A0B5}"/>
              </a:ext>
            </a:extLst>
          </p:cNvPr>
          <p:cNvSpPr>
            <a:spLocks noGrp="1"/>
          </p:cNvSpPr>
          <p:nvPr>
            <p:ph type="dt" sz="half" idx="10"/>
          </p:nvPr>
        </p:nvSpPr>
        <p:spPr/>
        <p:txBody>
          <a:bodyPr/>
          <a:lstStyle/>
          <a:p>
            <a:fld id="{33EA8F72-671C-C24F-8151-D9D85EBD1A9B}" type="datetimeFigureOut">
              <a:rPr lang="en-US" smtClean="0"/>
              <a:t>10/1/18</a:t>
            </a:fld>
            <a:endParaRPr lang="en-US"/>
          </a:p>
        </p:txBody>
      </p:sp>
      <p:sp>
        <p:nvSpPr>
          <p:cNvPr id="8" name="Footer Placeholder 7">
            <a:extLst>
              <a:ext uri="{FF2B5EF4-FFF2-40B4-BE49-F238E27FC236}">
                <a16:creationId xmlns:a16="http://schemas.microsoft.com/office/drawing/2014/main" id="{38D19016-C29B-0B48-8CAB-71FB3469C0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F35893-B1CF-074A-B156-E27695ABBE55}"/>
              </a:ext>
            </a:extLst>
          </p:cNvPr>
          <p:cNvSpPr>
            <a:spLocks noGrp="1"/>
          </p:cNvSpPr>
          <p:nvPr>
            <p:ph type="sldNum" sz="quarter" idx="12"/>
          </p:nvPr>
        </p:nvSpPr>
        <p:spPr/>
        <p:txBody>
          <a:bodyPr/>
          <a:lstStyle/>
          <a:p>
            <a:fld id="{C29EB412-CE15-BE4C-90D8-0E14FD3F1BE4}" type="slidenum">
              <a:rPr lang="en-US" smtClean="0"/>
              <a:t>‹#›</a:t>
            </a:fld>
            <a:endParaRPr lang="en-US"/>
          </a:p>
        </p:txBody>
      </p:sp>
    </p:spTree>
    <p:extLst>
      <p:ext uri="{BB962C8B-B14F-4D97-AF65-F5344CB8AC3E}">
        <p14:creationId xmlns:p14="http://schemas.microsoft.com/office/powerpoint/2010/main" val="1601525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6EF2E-CD72-8845-B66D-7B5859EAD3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7C69FB-C247-0049-B03A-FFC0E135B334}"/>
              </a:ext>
            </a:extLst>
          </p:cNvPr>
          <p:cNvSpPr>
            <a:spLocks noGrp="1"/>
          </p:cNvSpPr>
          <p:nvPr>
            <p:ph type="dt" sz="half" idx="10"/>
          </p:nvPr>
        </p:nvSpPr>
        <p:spPr/>
        <p:txBody>
          <a:bodyPr/>
          <a:lstStyle/>
          <a:p>
            <a:fld id="{33EA8F72-671C-C24F-8151-D9D85EBD1A9B}" type="datetimeFigureOut">
              <a:rPr lang="en-US" smtClean="0"/>
              <a:t>10/1/18</a:t>
            </a:fld>
            <a:endParaRPr lang="en-US"/>
          </a:p>
        </p:txBody>
      </p:sp>
      <p:sp>
        <p:nvSpPr>
          <p:cNvPr id="4" name="Footer Placeholder 3">
            <a:extLst>
              <a:ext uri="{FF2B5EF4-FFF2-40B4-BE49-F238E27FC236}">
                <a16:creationId xmlns:a16="http://schemas.microsoft.com/office/drawing/2014/main" id="{44913D17-E2F6-054C-980B-B36A90B08C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4C6A69-CBFB-5346-A62A-0555495A098D}"/>
              </a:ext>
            </a:extLst>
          </p:cNvPr>
          <p:cNvSpPr>
            <a:spLocks noGrp="1"/>
          </p:cNvSpPr>
          <p:nvPr>
            <p:ph type="sldNum" sz="quarter" idx="12"/>
          </p:nvPr>
        </p:nvSpPr>
        <p:spPr/>
        <p:txBody>
          <a:bodyPr/>
          <a:lstStyle/>
          <a:p>
            <a:fld id="{C29EB412-CE15-BE4C-90D8-0E14FD3F1BE4}" type="slidenum">
              <a:rPr lang="en-US" smtClean="0"/>
              <a:t>‹#›</a:t>
            </a:fld>
            <a:endParaRPr lang="en-US"/>
          </a:p>
        </p:txBody>
      </p:sp>
    </p:spTree>
    <p:extLst>
      <p:ext uri="{BB962C8B-B14F-4D97-AF65-F5344CB8AC3E}">
        <p14:creationId xmlns:p14="http://schemas.microsoft.com/office/powerpoint/2010/main" val="393107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4F8783-3C25-BF4B-A017-7E5685D6F7CA}"/>
              </a:ext>
            </a:extLst>
          </p:cNvPr>
          <p:cNvSpPr>
            <a:spLocks noGrp="1"/>
          </p:cNvSpPr>
          <p:nvPr>
            <p:ph type="dt" sz="half" idx="10"/>
          </p:nvPr>
        </p:nvSpPr>
        <p:spPr/>
        <p:txBody>
          <a:bodyPr/>
          <a:lstStyle/>
          <a:p>
            <a:fld id="{33EA8F72-671C-C24F-8151-D9D85EBD1A9B}" type="datetimeFigureOut">
              <a:rPr lang="en-US" smtClean="0"/>
              <a:t>10/1/18</a:t>
            </a:fld>
            <a:endParaRPr lang="en-US"/>
          </a:p>
        </p:txBody>
      </p:sp>
      <p:sp>
        <p:nvSpPr>
          <p:cNvPr id="3" name="Footer Placeholder 2">
            <a:extLst>
              <a:ext uri="{FF2B5EF4-FFF2-40B4-BE49-F238E27FC236}">
                <a16:creationId xmlns:a16="http://schemas.microsoft.com/office/drawing/2014/main" id="{691A9456-36D8-3E4F-9BCD-4804FD2ECE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9E3A5F-F354-8F45-95A5-EFB29F970050}"/>
              </a:ext>
            </a:extLst>
          </p:cNvPr>
          <p:cNvSpPr>
            <a:spLocks noGrp="1"/>
          </p:cNvSpPr>
          <p:nvPr>
            <p:ph type="sldNum" sz="quarter" idx="12"/>
          </p:nvPr>
        </p:nvSpPr>
        <p:spPr/>
        <p:txBody>
          <a:bodyPr/>
          <a:lstStyle/>
          <a:p>
            <a:fld id="{C29EB412-CE15-BE4C-90D8-0E14FD3F1BE4}" type="slidenum">
              <a:rPr lang="en-US" smtClean="0"/>
              <a:t>‹#›</a:t>
            </a:fld>
            <a:endParaRPr lang="en-US"/>
          </a:p>
        </p:txBody>
      </p:sp>
    </p:spTree>
    <p:extLst>
      <p:ext uri="{BB962C8B-B14F-4D97-AF65-F5344CB8AC3E}">
        <p14:creationId xmlns:p14="http://schemas.microsoft.com/office/powerpoint/2010/main" val="3868148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FE4B0-0121-B546-8CFC-2E37C4E507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5C9DE9-6F9A-A843-9959-DA85BE9CD0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E638DD-DCAB-314A-8E17-2E75669CF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2F3D5C-1FE3-A049-9B6E-48D917E1BADB}"/>
              </a:ext>
            </a:extLst>
          </p:cNvPr>
          <p:cNvSpPr>
            <a:spLocks noGrp="1"/>
          </p:cNvSpPr>
          <p:nvPr>
            <p:ph type="dt" sz="half" idx="10"/>
          </p:nvPr>
        </p:nvSpPr>
        <p:spPr/>
        <p:txBody>
          <a:bodyPr/>
          <a:lstStyle/>
          <a:p>
            <a:fld id="{33EA8F72-671C-C24F-8151-D9D85EBD1A9B}" type="datetimeFigureOut">
              <a:rPr lang="en-US" smtClean="0"/>
              <a:t>10/1/18</a:t>
            </a:fld>
            <a:endParaRPr lang="en-US"/>
          </a:p>
        </p:txBody>
      </p:sp>
      <p:sp>
        <p:nvSpPr>
          <p:cNvPr id="6" name="Footer Placeholder 5">
            <a:extLst>
              <a:ext uri="{FF2B5EF4-FFF2-40B4-BE49-F238E27FC236}">
                <a16:creationId xmlns:a16="http://schemas.microsoft.com/office/drawing/2014/main" id="{313E9E0D-6F15-814F-823F-8594F3E50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B7E0B4-A956-8F4F-AAA0-C452C4058202}"/>
              </a:ext>
            </a:extLst>
          </p:cNvPr>
          <p:cNvSpPr>
            <a:spLocks noGrp="1"/>
          </p:cNvSpPr>
          <p:nvPr>
            <p:ph type="sldNum" sz="quarter" idx="12"/>
          </p:nvPr>
        </p:nvSpPr>
        <p:spPr/>
        <p:txBody>
          <a:bodyPr/>
          <a:lstStyle/>
          <a:p>
            <a:fld id="{C29EB412-CE15-BE4C-90D8-0E14FD3F1BE4}" type="slidenum">
              <a:rPr lang="en-US" smtClean="0"/>
              <a:t>‹#›</a:t>
            </a:fld>
            <a:endParaRPr lang="en-US"/>
          </a:p>
        </p:txBody>
      </p:sp>
    </p:spTree>
    <p:extLst>
      <p:ext uri="{BB962C8B-B14F-4D97-AF65-F5344CB8AC3E}">
        <p14:creationId xmlns:p14="http://schemas.microsoft.com/office/powerpoint/2010/main" val="45545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92D2B-B3D5-0B4C-A7FD-0913A80375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4E6E1D-BAB4-7D4E-8AC6-BB927B2EA4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161507-F40B-4F46-95B2-32017480D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976AAC-D79F-B141-B316-B47EFB508806}"/>
              </a:ext>
            </a:extLst>
          </p:cNvPr>
          <p:cNvSpPr>
            <a:spLocks noGrp="1"/>
          </p:cNvSpPr>
          <p:nvPr>
            <p:ph type="dt" sz="half" idx="10"/>
          </p:nvPr>
        </p:nvSpPr>
        <p:spPr/>
        <p:txBody>
          <a:bodyPr/>
          <a:lstStyle/>
          <a:p>
            <a:fld id="{33EA8F72-671C-C24F-8151-D9D85EBD1A9B}" type="datetimeFigureOut">
              <a:rPr lang="en-US" smtClean="0"/>
              <a:t>10/1/18</a:t>
            </a:fld>
            <a:endParaRPr lang="en-US"/>
          </a:p>
        </p:txBody>
      </p:sp>
      <p:sp>
        <p:nvSpPr>
          <p:cNvPr id="6" name="Footer Placeholder 5">
            <a:extLst>
              <a:ext uri="{FF2B5EF4-FFF2-40B4-BE49-F238E27FC236}">
                <a16:creationId xmlns:a16="http://schemas.microsoft.com/office/drawing/2014/main" id="{B5B8FF35-B2E7-A44F-A030-E63658AAB3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30BCB5-FA03-9F42-92DA-239E0C4CAC18}"/>
              </a:ext>
            </a:extLst>
          </p:cNvPr>
          <p:cNvSpPr>
            <a:spLocks noGrp="1"/>
          </p:cNvSpPr>
          <p:nvPr>
            <p:ph type="sldNum" sz="quarter" idx="12"/>
          </p:nvPr>
        </p:nvSpPr>
        <p:spPr/>
        <p:txBody>
          <a:bodyPr/>
          <a:lstStyle/>
          <a:p>
            <a:fld id="{C29EB412-CE15-BE4C-90D8-0E14FD3F1BE4}" type="slidenum">
              <a:rPr lang="en-US" smtClean="0"/>
              <a:t>‹#›</a:t>
            </a:fld>
            <a:endParaRPr lang="en-US"/>
          </a:p>
        </p:txBody>
      </p:sp>
    </p:spTree>
    <p:extLst>
      <p:ext uri="{BB962C8B-B14F-4D97-AF65-F5344CB8AC3E}">
        <p14:creationId xmlns:p14="http://schemas.microsoft.com/office/powerpoint/2010/main" val="1592799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09F685-D7B6-C044-A150-7B92E89BC9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886F1F-CA88-3B4D-A21B-8E1F0BC6A3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53BF7F-E297-A543-A1BC-5DD4CEC802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A8F72-671C-C24F-8151-D9D85EBD1A9B}" type="datetimeFigureOut">
              <a:rPr lang="en-US" smtClean="0"/>
              <a:t>10/1/18</a:t>
            </a:fld>
            <a:endParaRPr lang="en-US"/>
          </a:p>
        </p:txBody>
      </p:sp>
      <p:sp>
        <p:nvSpPr>
          <p:cNvPr id="5" name="Footer Placeholder 4">
            <a:extLst>
              <a:ext uri="{FF2B5EF4-FFF2-40B4-BE49-F238E27FC236}">
                <a16:creationId xmlns:a16="http://schemas.microsoft.com/office/drawing/2014/main" id="{6A97B4B6-BCB4-A943-80BA-A9688D444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063727-6FD8-B24E-9057-F54825D1AC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9EB412-CE15-BE4C-90D8-0E14FD3F1BE4}" type="slidenum">
              <a:rPr lang="en-US" smtClean="0"/>
              <a:t>‹#›</a:t>
            </a:fld>
            <a:endParaRPr lang="en-US"/>
          </a:p>
        </p:txBody>
      </p:sp>
    </p:spTree>
    <p:extLst>
      <p:ext uri="{BB962C8B-B14F-4D97-AF65-F5344CB8AC3E}">
        <p14:creationId xmlns:p14="http://schemas.microsoft.com/office/powerpoint/2010/main" val="593420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ibm.com/africa/new-collar/" TargetMode="External"/><Relationship Id="rId2" Type="http://schemas.openxmlformats.org/officeDocument/2006/relationships/hyperlink" Target="https://cosmolearning.org/courses/beginner-java-programming-tutorials-by-thenewbost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08324-04E5-D54C-B082-D721491EA9CA}"/>
              </a:ext>
            </a:extLst>
          </p:cNvPr>
          <p:cNvSpPr>
            <a:spLocks noGrp="1"/>
          </p:cNvSpPr>
          <p:nvPr>
            <p:ph type="ctrTitle"/>
          </p:nvPr>
        </p:nvSpPr>
        <p:spPr/>
        <p:txBody>
          <a:bodyPr/>
          <a:lstStyle/>
          <a:p>
            <a:r>
              <a:rPr lang="en-US" dirty="0"/>
              <a:t>Intro to Java Programming</a:t>
            </a:r>
          </a:p>
        </p:txBody>
      </p:sp>
      <p:sp>
        <p:nvSpPr>
          <p:cNvPr id="3" name="Subtitle 2">
            <a:extLst>
              <a:ext uri="{FF2B5EF4-FFF2-40B4-BE49-F238E27FC236}">
                <a16:creationId xmlns:a16="http://schemas.microsoft.com/office/drawing/2014/main" id="{213E3FCC-643D-FA4A-90E7-3E0A9434440B}"/>
              </a:ext>
            </a:extLst>
          </p:cNvPr>
          <p:cNvSpPr>
            <a:spLocks noGrp="1"/>
          </p:cNvSpPr>
          <p:nvPr>
            <p:ph type="subTitle" idx="1"/>
          </p:nvPr>
        </p:nvSpPr>
        <p:spPr/>
        <p:txBody>
          <a:bodyPr>
            <a:normAutofit/>
          </a:bodyPr>
          <a:lstStyle/>
          <a:p>
            <a:r>
              <a:rPr lang="en-US" sz="4000" dirty="0"/>
              <a:t>Let’s Get Practical</a:t>
            </a:r>
          </a:p>
        </p:txBody>
      </p:sp>
    </p:spTree>
    <p:extLst>
      <p:ext uri="{BB962C8B-B14F-4D97-AF65-F5344CB8AC3E}">
        <p14:creationId xmlns:p14="http://schemas.microsoft.com/office/powerpoint/2010/main" val="2260370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8C04-A958-084A-B822-345DEC69A7A9}"/>
              </a:ext>
            </a:extLst>
          </p:cNvPr>
          <p:cNvSpPr>
            <a:spLocks noGrp="1"/>
          </p:cNvSpPr>
          <p:nvPr>
            <p:ph type="title"/>
          </p:nvPr>
        </p:nvSpPr>
        <p:spPr/>
        <p:txBody>
          <a:bodyPr/>
          <a:lstStyle/>
          <a:p>
            <a:r>
              <a:rPr lang="en-US" dirty="0"/>
              <a:t>Debugging</a:t>
            </a:r>
          </a:p>
        </p:txBody>
      </p:sp>
      <p:sp>
        <p:nvSpPr>
          <p:cNvPr id="5" name="Content Placeholder 2">
            <a:extLst>
              <a:ext uri="{FF2B5EF4-FFF2-40B4-BE49-F238E27FC236}">
                <a16:creationId xmlns:a16="http://schemas.microsoft.com/office/drawing/2014/main" id="{D6D74E2F-BA3D-4147-8317-3AA3E568EA24}"/>
              </a:ext>
            </a:extLst>
          </p:cNvPr>
          <p:cNvSpPr>
            <a:spLocks noGrp="1"/>
          </p:cNvSpPr>
          <p:nvPr>
            <p:ph idx="1"/>
          </p:nvPr>
        </p:nvSpPr>
        <p:spPr>
          <a:xfrm>
            <a:off x="838200" y="1825625"/>
            <a:ext cx="10515600" cy="4351338"/>
          </a:xfrm>
        </p:spPr>
        <p:txBody>
          <a:bodyPr/>
          <a:lstStyle/>
          <a:p>
            <a:r>
              <a:rPr lang="en-US" dirty="0"/>
              <a:t>Process of finding the cause of errors in code </a:t>
            </a:r>
          </a:p>
          <a:p>
            <a:r>
              <a:rPr lang="en-US" dirty="0"/>
              <a:t>Two main kinds of errors:</a:t>
            </a:r>
          </a:p>
          <a:p>
            <a:pPr lvl="1"/>
            <a:r>
              <a:rPr lang="en-US" dirty="0"/>
              <a:t>Syntax: Incorrect grammar in your code</a:t>
            </a:r>
          </a:p>
          <a:p>
            <a:pPr lvl="1"/>
            <a:r>
              <a:rPr lang="en-US" dirty="0"/>
              <a:t>Logical: Incorrect flow in your code</a:t>
            </a:r>
          </a:p>
        </p:txBody>
      </p:sp>
    </p:spTree>
    <p:extLst>
      <p:ext uri="{BB962C8B-B14F-4D97-AF65-F5344CB8AC3E}">
        <p14:creationId xmlns:p14="http://schemas.microsoft.com/office/powerpoint/2010/main" val="3740833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8C04-A958-084A-B822-345DEC69A7A9}"/>
              </a:ext>
            </a:extLst>
          </p:cNvPr>
          <p:cNvSpPr>
            <a:spLocks noGrp="1"/>
          </p:cNvSpPr>
          <p:nvPr>
            <p:ph type="title"/>
          </p:nvPr>
        </p:nvSpPr>
        <p:spPr/>
        <p:txBody>
          <a:bodyPr/>
          <a:lstStyle/>
          <a:p>
            <a:r>
              <a:rPr lang="en-US" dirty="0"/>
              <a:t>Debugging Syntax Errors</a:t>
            </a:r>
          </a:p>
        </p:txBody>
      </p:sp>
      <p:sp>
        <p:nvSpPr>
          <p:cNvPr id="5" name="Content Placeholder 2">
            <a:extLst>
              <a:ext uri="{FF2B5EF4-FFF2-40B4-BE49-F238E27FC236}">
                <a16:creationId xmlns:a16="http://schemas.microsoft.com/office/drawing/2014/main" id="{D6D74E2F-BA3D-4147-8317-3AA3E568EA24}"/>
              </a:ext>
            </a:extLst>
          </p:cNvPr>
          <p:cNvSpPr>
            <a:spLocks noGrp="1"/>
          </p:cNvSpPr>
          <p:nvPr>
            <p:ph idx="1"/>
          </p:nvPr>
        </p:nvSpPr>
        <p:spPr>
          <a:xfrm>
            <a:off x="838200" y="1825625"/>
            <a:ext cx="10515600" cy="4351338"/>
          </a:xfrm>
        </p:spPr>
        <p:txBody>
          <a:bodyPr/>
          <a:lstStyle/>
          <a:p>
            <a:r>
              <a:rPr lang="en-US" dirty="0"/>
              <a:t>The IDE editor is your friend</a:t>
            </a:r>
          </a:p>
        </p:txBody>
      </p:sp>
      <p:pic>
        <p:nvPicPr>
          <p:cNvPr id="4" name="Picture 3">
            <a:extLst>
              <a:ext uri="{FF2B5EF4-FFF2-40B4-BE49-F238E27FC236}">
                <a16:creationId xmlns:a16="http://schemas.microsoft.com/office/drawing/2014/main" id="{18305E22-8B45-4542-A22A-4BF08B1FDAB4}"/>
              </a:ext>
            </a:extLst>
          </p:cNvPr>
          <p:cNvPicPr>
            <a:picLocks noChangeAspect="1"/>
          </p:cNvPicPr>
          <p:nvPr/>
        </p:nvPicPr>
        <p:blipFill>
          <a:blip r:embed="rId3"/>
          <a:stretch>
            <a:fillRect/>
          </a:stretch>
        </p:blipFill>
        <p:spPr>
          <a:xfrm>
            <a:off x="838200" y="2493424"/>
            <a:ext cx="10291948" cy="4013368"/>
          </a:xfrm>
          <a:prstGeom prst="rect">
            <a:avLst/>
          </a:prstGeom>
        </p:spPr>
      </p:pic>
      <p:sp>
        <p:nvSpPr>
          <p:cNvPr id="6" name="Rectangle 5">
            <a:extLst>
              <a:ext uri="{FF2B5EF4-FFF2-40B4-BE49-F238E27FC236}">
                <a16:creationId xmlns:a16="http://schemas.microsoft.com/office/drawing/2014/main" id="{89EA3D35-C45E-D64F-B481-F737A4850065}"/>
              </a:ext>
            </a:extLst>
          </p:cNvPr>
          <p:cNvSpPr/>
          <p:nvPr/>
        </p:nvSpPr>
        <p:spPr>
          <a:xfrm>
            <a:off x="3645725" y="4085112"/>
            <a:ext cx="1816924" cy="1900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BADB15F-85CE-4C40-8338-B3ADF76D0D33}"/>
              </a:ext>
            </a:extLst>
          </p:cNvPr>
          <p:cNvSpPr/>
          <p:nvPr/>
        </p:nvSpPr>
        <p:spPr>
          <a:xfrm>
            <a:off x="1246909" y="4013861"/>
            <a:ext cx="676894" cy="166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E0BF815-347D-2E4F-997A-D781DC106385}"/>
              </a:ext>
            </a:extLst>
          </p:cNvPr>
          <p:cNvSpPr/>
          <p:nvPr/>
        </p:nvSpPr>
        <p:spPr>
          <a:xfrm>
            <a:off x="10565080" y="4168238"/>
            <a:ext cx="676894" cy="166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3462C74-066F-2841-8AF8-AC45A3F77F58}"/>
              </a:ext>
            </a:extLst>
          </p:cNvPr>
          <p:cNvSpPr/>
          <p:nvPr/>
        </p:nvSpPr>
        <p:spPr>
          <a:xfrm>
            <a:off x="5248895" y="2669969"/>
            <a:ext cx="855022" cy="144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4020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8C04-A958-084A-B822-345DEC69A7A9}"/>
              </a:ext>
            </a:extLst>
          </p:cNvPr>
          <p:cNvSpPr>
            <a:spLocks noGrp="1"/>
          </p:cNvSpPr>
          <p:nvPr>
            <p:ph type="title"/>
          </p:nvPr>
        </p:nvSpPr>
        <p:spPr/>
        <p:txBody>
          <a:bodyPr/>
          <a:lstStyle/>
          <a:p>
            <a:r>
              <a:rPr lang="en-US" dirty="0"/>
              <a:t>Debugging Logical Errors</a:t>
            </a:r>
          </a:p>
        </p:txBody>
      </p:sp>
      <p:sp>
        <p:nvSpPr>
          <p:cNvPr id="5" name="Content Placeholder 2">
            <a:extLst>
              <a:ext uri="{FF2B5EF4-FFF2-40B4-BE49-F238E27FC236}">
                <a16:creationId xmlns:a16="http://schemas.microsoft.com/office/drawing/2014/main" id="{D6D74E2F-BA3D-4147-8317-3AA3E568EA24}"/>
              </a:ext>
            </a:extLst>
          </p:cNvPr>
          <p:cNvSpPr>
            <a:spLocks noGrp="1"/>
          </p:cNvSpPr>
          <p:nvPr>
            <p:ph idx="1"/>
          </p:nvPr>
        </p:nvSpPr>
        <p:spPr>
          <a:xfrm>
            <a:off x="838200" y="1825625"/>
            <a:ext cx="10515600" cy="4351338"/>
          </a:xfrm>
        </p:spPr>
        <p:txBody>
          <a:bodyPr/>
          <a:lstStyle/>
          <a:p>
            <a:r>
              <a:rPr lang="en-US" dirty="0"/>
              <a:t>The IDE debugger is your friend</a:t>
            </a:r>
          </a:p>
          <a:p>
            <a:r>
              <a:rPr lang="en-US" dirty="0"/>
              <a:t>Use line breaks to follow your code execution</a:t>
            </a:r>
          </a:p>
        </p:txBody>
      </p:sp>
      <p:pic>
        <p:nvPicPr>
          <p:cNvPr id="7" name="Picture 6">
            <a:extLst>
              <a:ext uri="{FF2B5EF4-FFF2-40B4-BE49-F238E27FC236}">
                <a16:creationId xmlns:a16="http://schemas.microsoft.com/office/drawing/2014/main" id="{3F5D37FE-106A-9A43-88D9-D1C4238AAA35}"/>
              </a:ext>
            </a:extLst>
          </p:cNvPr>
          <p:cNvPicPr>
            <a:picLocks noChangeAspect="1"/>
          </p:cNvPicPr>
          <p:nvPr/>
        </p:nvPicPr>
        <p:blipFill>
          <a:blip r:embed="rId3"/>
          <a:stretch>
            <a:fillRect/>
          </a:stretch>
        </p:blipFill>
        <p:spPr>
          <a:xfrm>
            <a:off x="838200" y="2779816"/>
            <a:ext cx="7842662" cy="3813509"/>
          </a:xfrm>
          <a:prstGeom prst="rect">
            <a:avLst/>
          </a:prstGeom>
        </p:spPr>
      </p:pic>
      <p:sp>
        <p:nvSpPr>
          <p:cNvPr id="9" name="Rectangle 8">
            <a:extLst>
              <a:ext uri="{FF2B5EF4-FFF2-40B4-BE49-F238E27FC236}">
                <a16:creationId xmlns:a16="http://schemas.microsoft.com/office/drawing/2014/main" id="{ED80D0FC-B54F-EF45-9153-EB14ADA56B0F}"/>
              </a:ext>
            </a:extLst>
          </p:cNvPr>
          <p:cNvSpPr/>
          <p:nvPr/>
        </p:nvSpPr>
        <p:spPr>
          <a:xfrm>
            <a:off x="617517" y="5355771"/>
            <a:ext cx="8645236" cy="2018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3538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6772-7C58-3743-8ED5-81D65B172907}"/>
              </a:ext>
            </a:extLst>
          </p:cNvPr>
          <p:cNvSpPr>
            <a:spLocks noGrp="1"/>
          </p:cNvSpPr>
          <p:nvPr>
            <p:ph type="title"/>
          </p:nvPr>
        </p:nvSpPr>
        <p:spPr/>
        <p:txBody>
          <a:bodyPr/>
          <a:lstStyle/>
          <a:p>
            <a:r>
              <a:rPr lang="en-US" dirty="0"/>
              <a:t>Assignment</a:t>
            </a:r>
          </a:p>
        </p:txBody>
      </p:sp>
      <p:pic>
        <p:nvPicPr>
          <p:cNvPr id="4" name="Picture 3">
            <a:extLst>
              <a:ext uri="{FF2B5EF4-FFF2-40B4-BE49-F238E27FC236}">
                <a16:creationId xmlns:a16="http://schemas.microsoft.com/office/drawing/2014/main" id="{9E304786-815E-0642-AB54-39A88859180A}"/>
              </a:ext>
            </a:extLst>
          </p:cNvPr>
          <p:cNvPicPr>
            <a:picLocks noChangeAspect="1"/>
          </p:cNvPicPr>
          <p:nvPr/>
        </p:nvPicPr>
        <p:blipFill>
          <a:blip r:embed="rId2"/>
          <a:stretch>
            <a:fillRect/>
          </a:stretch>
        </p:blipFill>
        <p:spPr>
          <a:xfrm>
            <a:off x="838200" y="1527463"/>
            <a:ext cx="10096500" cy="4800600"/>
          </a:xfrm>
          <a:prstGeom prst="rect">
            <a:avLst/>
          </a:prstGeom>
        </p:spPr>
      </p:pic>
    </p:spTree>
    <p:extLst>
      <p:ext uri="{BB962C8B-B14F-4D97-AF65-F5344CB8AC3E}">
        <p14:creationId xmlns:p14="http://schemas.microsoft.com/office/powerpoint/2010/main" val="2221284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3E2D-D9B8-7C43-98EC-46C615925045}"/>
              </a:ext>
            </a:extLst>
          </p:cNvPr>
          <p:cNvSpPr>
            <a:spLocks noGrp="1"/>
          </p:cNvSpPr>
          <p:nvPr>
            <p:ph type="title"/>
          </p:nvPr>
        </p:nvSpPr>
        <p:spPr/>
        <p:txBody>
          <a:bodyPr/>
          <a:lstStyle/>
          <a:p>
            <a:r>
              <a:rPr lang="en-US" dirty="0"/>
              <a:t>To learn more</a:t>
            </a:r>
          </a:p>
        </p:txBody>
      </p:sp>
      <p:sp>
        <p:nvSpPr>
          <p:cNvPr id="3" name="Content Placeholder 2">
            <a:extLst>
              <a:ext uri="{FF2B5EF4-FFF2-40B4-BE49-F238E27FC236}">
                <a16:creationId xmlns:a16="http://schemas.microsoft.com/office/drawing/2014/main" id="{BCE504E0-A8AD-EA42-A146-F6407ADBF059}"/>
              </a:ext>
            </a:extLst>
          </p:cNvPr>
          <p:cNvSpPr>
            <a:spLocks noGrp="1"/>
          </p:cNvSpPr>
          <p:nvPr>
            <p:ph idx="1"/>
          </p:nvPr>
        </p:nvSpPr>
        <p:spPr/>
        <p:txBody>
          <a:bodyPr/>
          <a:lstStyle/>
          <a:p>
            <a:endParaRPr lang="en-US" dirty="0"/>
          </a:p>
          <a:p>
            <a:r>
              <a:rPr lang="en-US" dirty="0">
                <a:hlinkClick r:id="rId2"/>
              </a:rPr>
              <a:t>https://cosmolearning.org/courses/beginner-java-programming-tutorials-by-thenewboston/</a:t>
            </a:r>
            <a:endParaRPr lang="en-US" dirty="0"/>
          </a:p>
          <a:p>
            <a:pPr marL="0" indent="0">
              <a:buNone/>
            </a:pPr>
            <a:endParaRPr lang="en-US" dirty="0"/>
          </a:p>
          <a:p>
            <a:r>
              <a:rPr lang="en-US" dirty="0">
                <a:hlinkClick r:id="rId3"/>
              </a:rPr>
              <a:t>https://developer.ibm.com/africa/new-collar/</a:t>
            </a:r>
            <a:endParaRPr lang="en-US" dirty="0"/>
          </a:p>
          <a:p>
            <a:pPr lvl="1"/>
            <a:r>
              <a:rPr lang="en-US" dirty="0"/>
              <a:t>Browse learning paths</a:t>
            </a:r>
          </a:p>
          <a:p>
            <a:pPr lvl="1"/>
            <a:r>
              <a:rPr lang="en-US" dirty="0"/>
              <a:t>Select Java</a:t>
            </a:r>
          </a:p>
        </p:txBody>
      </p:sp>
    </p:spTree>
    <p:extLst>
      <p:ext uri="{BB962C8B-B14F-4D97-AF65-F5344CB8AC3E}">
        <p14:creationId xmlns:p14="http://schemas.microsoft.com/office/powerpoint/2010/main" val="1629746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F8D6B-8D2C-9349-B64B-8BAAB5498573}"/>
              </a:ext>
            </a:extLst>
          </p:cNvPr>
          <p:cNvSpPr>
            <a:spLocks noGrp="1"/>
          </p:cNvSpPr>
          <p:nvPr>
            <p:ph type="title"/>
          </p:nvPr>
        </p:nvSpPr>
        <p:spPr>
          <a:xfrm>
            <a:off x="778824" y="424502"/>
            <a:ext cx="10515600" cy="1325563"/>
          </a:xfrm>
        </p:spPr>
        <p:txBody>
          <a:bodyPr/>
          <a:lstStyle/>
          <a:p>
            <a:pPr algn="ctr"/>
            <a:r>
              <a:rPr lang="en-US" dirty="0"/>
              <a:t>Thank You</a:t>
            </a:r>
          </a:p>
        </p:txBody>
      </p:sp>
      <p:pic>
        <p:nvPicPr>
          <p:cNvPr id="4" name="Picture 3">
            <a:extLst>
              <a:ext uri="{FF2B5EF4-FFF2-40B4-BE49-F238E27FC236}">
                <a16:creationId xmlns:a16="http://schemas.microsoft.com/office/drawing/2014/main" id="{34081AB1-1F18-994C-8492-1C21328D2BA9}"/>
              </a:ext>
            </a:extLst>
          </p:cNvPr>
          <p:cNvPicPr>
            <a:picLocks noChangeAspect="1"/>
          </p:cNvPicPr>
          <p:nvPr/>
        </p:nvPicPr>
        <p:blipFill>
          <a:blip r:embed="rId2"/>
          <a:stretch>
            <a:fillRect/>
          </a:stretch>
        </p:blipFill>
        <p:spPr>
          <a:xfrm>
            <a:off x="4982524" y="1486725"/>
            <a:ext cx="2108200" cy="3860800"/>
          </a:xfrm>
          <a:prstGeom prst="rect">
            <a:avLst/>
          </a:prstGeom>
        </p:spPr>
      </p:pic>
    </p:spTree>
    <p:extLst>
      <p:ext uri="{BB962C8B-B14F-4D97-AF65-F5344CB8AC3E}">
        <p14:creationId xmlns:p14="http://schemas.microsoft.com/office/powerpoint/2010/main" val="1281892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86F42-63E9-0446-804D-3EB1D6666BBE}"/>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EB355776-037E-AD43-9A5E-13199C7F442A}"/>
              </a:ext>
            </a:extLst>
          </p:cNvPr>
          <p:cNvSpPr>
            <a:spLocks noGrp="1"/>
          </p:cNvSpPr>
          <p:nvPr>
            <p:ph idx="1"/>
          </p:nvPr>
        </p:nvSpPr>
        <p:spPr>
          <a:xfrm>
            <a:off x="838200" y="1825625"/>
            <a:ext cx="10515600" cy="4351338"/>
          </a:xfrm>
        </p:spPr>
        <p:txBody>
          <a:bodyPr/>
          <a:lstStyle/>
          <a:p>
            <a:r>
              <a:rPr lang="en-US" dirty="0"/>
              <a:t>Mechanism in which one class </a:t>
            </a:r>
            <a:r>
              <a:rPr lang="en-US" b="1" dirty="0"/>
              <a:t>(child/sub class) </a:t>
            </a:r>
            <a:r>
              <a:rPr lang="en-US" dirty="0"/>
              <a:t>acquires all the properties and methods of a another class </a:t>
            </a:r>
            <a:r>
              <a:rPr lang="en-US" b="1" dirty="0"/>
              <a:t>(parent/super class)</a:t>
            </a:r>
          </a:p>
        </p:txBody>
      </p:sp>
      <p:grpSp>
        <p:nvGrpSpPr>
          <p:cNvPr id="14" name="Group 13">
            <a:extLst>
              <a:ext uri="{FF2B5EF4-FFF2-40B4-BE49-F238E27FC236}">
                <a16:creationId xmlns:a16="http://schemas.microsoft.com/office/drawing/2014/main" id="{837FEDF9-F67D-EE4E-B374-11ECB0C6D1EA}"/>
              </a:ext>
            </a:extLst>
          </p:cNvPr>
          <p:cNvGrpSpPr/>
          <p:nvPr/>
        </p:nvGrpSpPr>
        <p:grpSpPr>
          <a:xfrm>
            <a:off x="2909454" y="3004457"/>
            <a:ext cx="5296890" cy="2841378"/>
            <a:chOff x="2909454" y="3004457"/>
            <a:chExt cx="5296890" cy="2841378"/>
          </a:xfrm>
        </p:grpSpPr>
        <p:sp>
          <p:nvSpPr>
            <p:cNvPr id="4" name="Rounded Rectangle 3">
              <a:extLst>
                <a:ext uri="{FF2B5EF4-FFF2-40B4-BE49-F238E27FC236}">
                  <a16:creationId xmlns:a16="http://schemas.microsoft.com/office/drawing/2014/main" id="{601FE062-FEB9-CA47-AC55-3C848513246D}"/>
                </a:ext>
              </a:extLst>
            </p:cNvPr>
            <p:cNvSpPr/>
            <p:nvPr/>
          </p:nvSpPr>
          <p:spPr>
            <a:xfrm>
              <a:off x="4857008" y="3004457"/>
              <a:ext cx="1425039" cy="902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a:t>
              </a:r>
            </a:p>
          </p:txBody>
        </p:sp>
        <p:sp>
          <p:nvSpPr>
            <p:cNvPr id="5" name="Rounded Rectangle 4">
              <a:extLst>
                <a:ext uri="{FF2B5EF4-FFF2-40B4-BE49-F238E27FC236}">
                  <a16:creationId xmlns:a16="http://schemas.microsoft.com/office/drawing/2014/main" id="{5A194609-B6F4-7E4F-AD52-7261989C680D}"/>
                </a:ext>
              </a:extLst>
            </p:cNvPr>
            <p:cNvSpPr/>
            <p:nvPr/>
          </p:nvSpPr>
          <p:spPr>
            <a:xfrm>
              <a:off x="2909454" y="4943310"/>
              <a:ext cx="1425039" cy="902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Bachelors</a:t>
              </a:r>
            </a:p>
          </p:txBody>
        </p:sp>
        <p:sp>
          <p:nvSpPr>
            <p:cNvPr id="6" name="Rounded Rectangle 5">
              <a:extLst>
                <a:ext uri="{FF2B5EF4-FFF2-40B4-BE49-F238E27FC236}">
                  <a16:creationId xmlns:a16="http://schemas.microsoft.com/office/drawing/2014/main" id="{8E8593FE-4D85-A246-BE7E-5DB19C94FA7B}"/>
                </a:ext>
              </a:extLst>
            </p:cNvPr>
            <p:cNvSpPr/>
            <p:nvPr/>
          </p:nvSpPr>
          <p:spPr>
            <a:xfrm>
              <a:off x="4845379" y="4943308"/>
              <a:ext cx="1425039" cy="902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Masters</a:t>
              </a:r>
            </a:p>
          </p:txBody>
        </p:sp>
        <p:sp>
          <p:nvSpPr>
            <p:cNvPr id="7" name="Rounded Rectangle 6">
              <a:extLst>
                <a:ext uri="{FF2B5EF4-FFF2-40B4-BE49-F238E27FC236}">
                  <a16:creationId xmlns:a16="http://schemas.microsoft.com/office/drawing/2014/main" id="{271E99E2-4362-4840-84E3-2B610EB20C0F}"/>
                </a:ext>
              </a:extLst>
            </p:cNvPr>
            <p:cNvSpPr/>
            <p:nvPr/>
          </p:nvSpPr>
          <p:spPr>
            <a:xfrm>
              <a:off x="6781305" y="4943309"/>
              <a:ext cx="1425039" cy="902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Doctorate</a:t>
              </a:r>
            </a:p>
          </p:txBody>
        </p:sp>
        <p:cxnSp>
          <p:nvCxnSpPr>
            <p:cNvPr id="9" name="Elbow Connector 8">
              <a:extLst>
                <a:ext uri="{FF2B5EF4-FFF2-40B4-BE49-F238E27FC236}">
                  <a16:creationId xmlns:a16="http://schemas.microsoft.com/office/drawing/2014/main" id="{C02806B1-C9A4-D949-9D4D-581DE8767FB4}"/>
                </a:ext>
              </a:extLst>
            </p:cNvPr>
            <p:cNvCxnSpPr>
              <a:stCxn id="5" idx="0"/>
              <a:endCxn id="4" idx="2"/>
            </p:cNvCxnSpPr>
            <p:nvPr/>
          </p:nvCxnSpPr>
          <p:spPr>
            <a:xfrm rot="5400000" flipH="1" flipV="1">
              <a:off x="4077587" y="3451369"/>
              <a:ext cx="1036328" cy="19475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8E379ADA-942E-534A-96E1-010D6F37253B}"/>
                </a:ext>
              </a:extLst>
            </p:cNvPr>
            <p:cNvCxnSpPr>
              <a:stCxn id="7" idx="0"/>
              <a:endCxn id="4" idx="2"/>
            </p:cNvCxnSpPr>
            <p:nvPr/>
          </p:nvCxnSpPr>
          <p:spPr>
            <a:xfrm rot="16200000" flipV="1">
              <a:off x="6013514" y="3462997"/>
              <a:ext cx="1036327" cy="19242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DBC4172-D16E-CF4F-B4CA-8E62E9493D92}"/>
                </a:ext>
              </a:extLst>
            </p:cNvPr>
            <p:cNvCxnSpPr>
              <a:stCxn id="6" idx="0"/>
              <a:endCxn id="4" idx="2"/>
            </p:cNvCxnSpPr>
            <p:nvPr/>
          </p:nvCxnSpPr>
          <p:spPr>
            <a:xfrm flipV="1">
              <a:off x="5557899" y="3906982"/>
              <a:ext cx="11629" cy="1036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050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AF272-9F53-564D-A495-71A90AFA10FC}"/>
              </a:ext>
            </a:extLst>
          </p:cNvPr>
          <p:cNvSpPr>
            <a:spLocks noGrp="1"/>
          </p:cNvSpPr>
          <p:nvPr>
            <p:ph type="title"/>
          </p:nvPr>
        </p:nvSpPr>
        <p:spPr/>
        <p:txBody>
          <a:bodyPr/>
          <a:lstStyle/>
          <a:p>
            <a:r>
              <a:rPr lang="en-US" dirty="0"/>
              <a:t>Why Inheritance?</a:t>
            </a:r>
          </a:p>
        </p:txBody>
      </p:sp>
      <p:sp>
        <p:nvSpPr>
          <p:cNvPr id="3" name="Content Placeholder 2">
            <a:extLst>
              <a:ext uri="{FF2B5EF4-FFF2-40B4-BE49-F238E27FC236}">
                <a16:creationId xmlns:a16="http://schemas.microsoft.com/office/drawing/2014/main" id="{3CE633BF-0D16-3D41-9CB2-28A3BC71DB26}"/>
              </a:ext>
            </a:extLst>
          </p:cNvPr>
          <p:cNvSpPr>
            <a:spLocks noGrp="1"/>
          </p:cNvSpPr>
          <p:nvPr>
            <p:ph idx="1"/>
          </p:nvPr>
        </p:nvSpPr>
        <p:spPr/>
        <p:txBody>
          <a:bodyPr/>
          <a:lstStyle/>
          <a:p>
            <a:r>
              <a:rPr lang="en-US" dirty="0"/>
              <a:t>Code Reusability</a:t>
            </a:r>
          </a:p>
          <a:p>
            <a:r>
              <a:rPr lang="en-US" dirty="0"/>
              <a:t>Method Overriding (Important in Polymorphism)</a:t>
            </a:r>
          </a:p>
        </p:txBody>
      </p:sp>
    </p:spTree>
    <p:extLst>
      <p:ext uri="{BB962C8B-B14F-4D97-AF65-F5344CB8AC3E}">
        <p14:creationId xmlns:p14="http://schemas.microsoft.com/office/powerpoint/2010/main" val="3314788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33FEA1-E6FB-AA45-8ED6-CC145D9C60C1}"/>
              </a:ext>
            </a:extLst>
          </p:cNvPr>
          <p:cNvPicPr>
            <a:picLocks noChangeAspect="1"/>
          </p:cNvPicPr>
          <p:nvPr/>
        </p:nvPicPr>
        <p:blipFill>
          <a:blip r:embed="rId2"/>
          <a:stretch>
            <a:fillRect/>
          </a:stretch>
        </p:blipFill>
        <p:spPr>
          <a:xfrm>
            <a:off x="838200" y="1574007"/>
            <a:ext cx="5016500" cy="4584700"/>
          </a:xfrm>
          <a:prstGeom prst="rect">
            <a:avLst/>
          </a:prstGeom>
        </p:spPr>
      </p:pic>
      <p:sp>
        <p:nvSpPr>
          <p:cNvPr id="2" name="Title 1">
            <a:extLst>
              <a:ext uri="{FF2B5EF4-FFF2-40B4-BE49-F238E27FC236}">
                <a16:creationId xmlns:a16="http://schemas.microsoft.com/office/drawing/2014/main" id="{39603D6F-4D01-B140-BB7F-4607FA50E222}"/>
              </a:ext>
            </a:extLst>
          </p:cNvPr>
          <p:cNvSpPr>
            <a:spLocks noGrp="1"/>
          </p:cNvSpPr>
          <p:nvPr>
            <p:ph type="title"/>
          </p:nvPr>
        </p:nvSpPr>
        <p:spPr/>
        <p:txBody>
          <a:bodyPr/>
          <a:lstStyle/>
          <a:p>
            <a:r>
              <a:rPr lang="en-US" dirty="0"/>
              <a:t>Inheritance Syntax</a:t>
            </a:r>
          </a:p>
        </p:txBody>
      </p:sp>
      <p:grpSp>
        <p:nvGrpSpPr>
          <p:cNvPr id="16" name="Group 15">
            <a:extLst>
              <a:ext uri="{FF2B5EF4-FFF2-40B4-BE49-F238E27FC236}">
                <a16:creationId xmlns:a16="http://schemas.microsoft.com/office/drawing/2014/main" id="{C07051EA-291C-4346-B52C-3CE79017B7F2}"/>
              </a:ext>
            </a:extLst>
          </p:cNvPr>
          <p:cNvGrpSpPr/>
          <p:nvPr/>
        </p:nvGrpSpPr>
        <p:grpSpPr>
          <a:xfrm>
            <a:off x="5292947" y="3728852"/>
            <a:ext cx="6899053" cy="2429855"/>
            <a:chOff x="5292947" y="3728852"/>
            <a:chExt cx="6899053" cy="2429855"/>
          </a:xfrm>
        </p:grpSpPr>
        <p:pic>
          <p:nvPicPr>
            <p:cNvPr id="15" name="Picture 14">
              <a:extLst>
                <a:ext uri="{FF2B5EF4-FFF2-40B4-BE49-F238E27FC236}">
                  <a16:creationId xmlns:a16="http://schemas.microsoft.com/office/drawing/2014/main" id="{A1862D75-7606-D346-81AA-07A2936D7582}"/>
                </a:ext>
              </a:extLst>
            </p:cNvPr>
            <p:cNvPicPr>
              <a:picLocks noChangeAspect="1"/>
            </p:cNvPicPr>
            <p:nvPr/>
          </p:nvPicPr>
          <p:blipFill>
            <a:blip r:embed="rId3"/>
            <a:stretch>
              <a:fillRect/>
            </a:stretch>
          </p:blipFill>
          <p:spPr>
            <a:xfrm>
              <a:off x="5292947" y="3728852"/>
              <a:ext cx="6899053" cy="2429855"/>
            </a:xfrm>
            <a:prstGeom prst="rect">
              <a:avLst/>
            </a:prstGeom>
          </p:spPr>
        </p:pic>
        <p:sp>
          <p:nvSpPr>
            <p:cNvPr id="10" name="Rectangle 9">
              <a:extLst>
                <a:ext uri="{FF2B5EF4-FFF2-40B4-BE49-F238E27FC236}">
                  <a16:creationId xmlns:a16="http://schemas.microsoft.com/office/drawing/2014/main" id="{4264ED9C-BF67-D248-B22F-C5E4C4AAE418}"/>
                </a:ext>
              </a:extLst>
            </p:cNvPr>
            <p:cNvSpPr/>
            <p:nvPr/>
          </p:nvSpPr>
          <p:spPr>
            <a:xfrm>
              <a:off x="5931807" y="4845132"/>
              <a:ext cx="3152816" cy="43938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4820D4F-6083-2F49-AED5-3B20D06EB89B}"/>
                </a:ext>
              </a:extLst>
            </p:cNvPr>
            <p:cNvSpPr/>
            <p:nvPr/>
          </p:nvSpPr>
          <p:spPr>
            <a:xfrm>
              <a:off x="9255909" y="5511500"/>
              <a:ext cx="2571914" cy="43938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Picture 13">
            <a:extLst>
              <a:ext uri="{FF2B5EF4-FFF2-40B4-BE49-F238E27FC236}">
                <a16:creationId xmlns:a16="http://schemas.microsoft.com/office/drawing/2014/main" id="{7B72FA88-5D36-6B4A-BEA1-7F39F0735DAD}"/>
              </a:ext>
            </a:extLst>
          </p:cNvPr>
          <p:cNvPicPr>
            <a:picLocks noChangeAspect="1"/>
          </p:cNvPicPr>
          <p:nvPr/>
        </p:nvPicPr>
        <p:blipFill>
          <a:blip r:embed="rId4"/>
          <a:stretch>
            <a:fillRect/>
          </a:stretch>
        </p:blipFill>
        <p:spPr>
          <a:xfrm>
            <a:off x="6108700" y="1961526"/>
            <a:ext cx="5245100" cy="1193800"/>
          </a:xfrm>
          <a:prstGeom prst="rect">
            <a:avLst/>
          </a:prstGeom>
        </p:spPr>
      </p:pic>
    </p:spTree>
    <p:extLst>
      <p:ext uri="{BB962C8B-B14F-4D97-AF65-F5344CB8AC3E}">
        <p14:creationId xmlns:p14="http://schemas.microsoft.com/office/powerpoint/2010/main" val="287986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3D6F-4D01-B140-BB7F-4607FA50E222}"/>
              </a:ext>
            </a:extLst>
          </p:cNvPr>
          <p:cNvSpPr>
            <a:spLocks noGrp="1"/>
          </p:cNvSpPr>
          <p:nvPr>
            <p:ph type="title"/>
          </p:nvPr>
        </p:nvSpPr>
        <p:spPr/>
        <p:txBody>
          <a:bodyPr/>
          <a:lstStyle/>
          <a:p>
            <a:r>
              <a:rPr lang="en-US" dirty="0"/>
              <a:t>Inheritance Syntax</a:t>
            </a:r>
          </a:p>
        </p:txBody>
      </p:sp>
      <p:pic>
        <p:nvPicPr>
          <p:cNvPr id="3" name="Picture 2">
            <a:extLst>
              <a:ext uri="{FF2B5EF4-FFF2-40B4-BE49-F238E27FC236}">
                <a16:creationId xmlns:a16="http://schemas.microsoft.com/office/drawing/2014/main" id="{513AEBEA-2DD3-2747-99DE-01348A96B714}"/>
              </a:ext>
            </a:extLst>
          </p:cNvPr>
          <p:cNvPicPr>
            <a:picLocks noChangeAspect="1"/>
          </p:cNvPicPr>
          <p:nvPr/>
        </p:nvPicPr>
        <p:blipFill>
          <a:blip r:embed="rId2"/>
          <a:stretch>
            <a:fillRect/>
          </a:stretch>
        </p:blipFill>
        <p:spPr>
          <a:xfrm>
            <a:off x="838200" y="1690688"/>
            <a:ext cx="5638800" cy="2273300"/>
          </a:xfrm>
          <a:prstGeom prst="rect">
            <a:avLst/>
          </a:prstGeom>
        </p:spPr>
      </p:pic>
    </p:spTree>
    <p:extLst>
      <p:ext uri="{BB962C8B-B14F-4D97-AF65-F5344CB8AC3E}">
        <p14:creationId xmlns:p14="http://schemas.microsoft.com/office/powerpoint/2010/main" val="56393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F9A78-B818-CE4F-BA65-98F342CE52B6}"/>
              </a:ext>
            </a:extLst>
          </p:cNvPr>
          <p:cNvSpPr>
            <a:spLocks noGrp="1"/>
          </p:cNvSpPr>
          <p:nvPr>
            <p:ph type="title"/>
          </p:nvPr>
        </p:nvSpPr>
        <p:spPr/>
        <p:txBody>
          <a:bodyPr/>
          <a:lstStyle/>
          <a:p>
            <a:r>
              <a:rPr lang="en-US" dirty="0"/>
              <a:t>Types of Inheritance</a:t>
            </a:r>
          </a:p>
        </p:txBody>
      </p:sp>
      <p:sp>
        <p:nvSpPr>
          <p:cNvPr id="4" name="Rectangle 3">
            <a:extLst>
              <a:ext uri="{FF2B5EF4-FFF2-40B4-BE49-F238E27FC236}">
                <a16:creationId xmlns:a16="http://schemas.microsoft.com/office/drawing/2014/main" id="{178BAB51-813F-BE46-85EB-8A62C5A9C711}"/>
              </a:ext>
            </a:extLst>
          </p:cNvPr>
          <p:cNvSpPr/>
          <p:nvPr/>
        </p:nvSpPr>
        <p:spPr>
          <a:xfrm>
            <a:off x="1626921" y="2035072"/>
            <a:ext cx="1330036" cy="76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A</a:t>
            </a:r>
          </a:p>
        </p:txBody>
      </p:sp>
      <p:sp>
        <p:nvSpPr>
          <p:cNvPr id="5" name="Rectangle 4">
            <a:extLst>
              <a:ext uri="{FF2B5EF4-FFF2-40B4-BE49-F238E27FC236}">
                <a16:creationId xmlns:a16="http://schemas.microsoft.com/office/drawing/2014/main" id="{8F659784-B888-FB46-9BC2-08A0C944E87E}"/>
              </a:ext>
            </a:extLst>
          </p:cNvPr>
          <p:cNvSpPr/>
          <p:nvPr/>
        </p:nvSpPr>
        <p:spPr>
          <a:xfrm>
            <a:off x="1626921" y="3327502"/>
            <a:ext cx="1330036" cy="76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B</a:t>
            </a:r>
          </a:p>
        </p:txBody>
      </p:sp>
      <p:sp>
        <p:nvSpPr>
          <p:cNvPr id="6" name="Rectangle 5">
            <a:extLst>
              <a:ext uri="{FF2B5EF4-FFF2-40B4-BE49-F238E27FC236}">
                <a16:creationId xmlns:a16="http://schemas.microsoft.com/office/drawing/2014/main" id="{58BA0E98-A5ED-0042-A803-6E4686FF948E}"/>
              </a:ext>
            </a:extLst>
          </p:cNvPr>
          <p:cNvSpPr/>
          <p:nvPr/>
        </p:nvSpPr>
        <p:spPr>
          <a:xfrm>
            <a:off x="5033160" y="2035071"/>
            <a:ext cx="1330036" cy="76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A</a:t>
            </a:r>
          </a:p>
        </p:txBody>
      </p:sp>
      <p:sp>
        <p:nvSpPr>
          <p:cNvPr id="7" name="Rectangle 6">
            <a:extLst>
              <a:ext uri="{FF2B5EF4-FFF2-40B4-BE49-F238E27FC236}">
                <a16:creationId xmlns:a16="http://schemas.microsoft.com/office/drawing/2014/main" id="{F9C22704-554D-2A4A-9E93-82E5FCD1076E}"/>
              </a:ext>
            </a:extLst>
          </p:cNvPr>
          <p:cNvSpPr/>
          <p:nvPr/>
        </p:nvSpPr>
        <p:spPr>
          <a:xfrm>
            <a:off x="5033160" y="3327503"/>
            <a:ext cx="1330036" cy="76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B</a:t>
            </a:r>
          </a:p>
        </p:txBody>
      </p:sp>
      <p:sp>
        <p:nvSpPr>
          <p:cNvPr id="8" name="Rectangle 7">
            <a:extLst>
              <a:ext uri="{FF2B5EF4-FFF2-40B4-BE49-F238E27FC236}">
                <a16:creationId xmlns:a16="http://schemas.microsoft.com/office/drawing/2014/main" id="{320AFFBE-5253-7C4B-BC1B-0A6951445D40}"/>
              </a:ext>
            </a:extLst>
          </p:cNvPr>
          <p:cNvSpPr/>
          <p:nvPr/>
        </p:nvSpPr>
        <p:spPr>
          <a:xfrm>
            <a:off x="5033160" y="4619935"/>
            <a:ext cx="1330036" cy="76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C</a:t>
            </a:r>
          </a:p>
        </p:txBody>
      </p:sp>
      <p:cxnSp>
        <p:nvCxnSpPr>
          <p:cNvPr id="10" name="Straight Arrow Connector 9">
            <a:extLst>
              <a:ext uri="{FF2B5EF4-FFF2-40B4-BE49-F238E27FC236}">
                <a16:creationId xmlns:a16="http://schemas.microsoft.com/office/drawing/2014/main" id="{B30AB2E0-96F9-0942-A2C7-3B988DE05D80}"/>
              </a:ext>
            </a:extLst>
          </p:cNvPr>
          <p:cNvCxnSpPr>
            <a:stCxn id="5" idx="0"/>
            <a:endCxn id="4" idx="2"/>
          </p:cNvCxnSpPr>
          <p:nvPr/>
        </p:nvCxnSpPr>
        <p:spPr>
          <a:xfrm flipV="1">
            <a:off x="2291939" y="2795093"/>
            <a:ext cx="0" cy="532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3F8D794-0F98-0E43-A887-87CAA91AA23E}"/>
              </a:ext>
            </a:extLst>
          </p:cNvPr>
          <p:cNvCxnSpPr>
            <a:stCxn id="8" idx="0"/>
            <a:endCxn id="7" idx="2"/>
          </p:cNvCxnSpPr>
          <p:nvPr/>
        </p:nvCxnSpPr>
        <p:spPr>
          <a:xfrm flipV="1">
            <a:off x="5698178" y="4087524"/>
            <a:ext cx="0" cy="532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E50B7A4-9F0D-E840-8D73-C2C8148A9C28}"/>
              </a:ext>
            </a:extLst>
          </p:cNvPr>
          <p:cNvCxnSpPr>
            <a:stCxn id="7" idx="0"/>
            <a:endCxn id="6" idx="2"/>
          </p:cNvCxnSpPr>
          <p:nvPr/>
        </p:nvCxnSpPr>
        <p:spPr>
          <a:xfrm flipV="1">
            <a:off x="5698178" y="2795092"/>
            <a:ext cx="0" cy="532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A1EEDC5-6A48-024D-8570-2FC58F67801F}"/>
              </a:ext>
            </a:extLst>
          </p:cNvPr>
          <p:cNvSpPr txBox="1"/>
          <p:nvPr/>
        </p:nvSpPr>
        <p:spPr>
          <a:xfrm>
            <a:off x="1626921" y="4435266"/>
            <a:ext cx="1520040" cy="369332"/>
          </a:xfrm>
          <a:prstGeom prst="rect">
            <a:avLst/>
          </a:prstGeom>
          <a:noFill/>
        </p:spPr>
        <p:txBody>
          <a:bodyPr wrap="square" rtlCol="0">
            <a:spAutoFit/>
          </a:bodyPr>
          <a:lstStyle/>
          <a:p>
            <a:pPr algn="ctr"/>
            <a:r>
              <a:rPr lang="en-US" dirty="0"/>
              <a:t>Single</a:t>
            </a:r>
          </a:p>
        </p:txBody>
      </p:sp>
      <p:sp>
        <p:nvSpPr>
          <p:cNvPr id="16" name="TextBox 15">
            <a:extLst>
              <a:ext uri="{FF2B5EF4-FFF2-40B4-BE49-F238E27FC236}">
                <a16:creationId xmlns:a16="http://schemas.microsoft.com/office/drawing/2014/main" id="{C1F0B9B2-A622-C549-A21A-1C3656974F02}"/>
              </a:ext>
            </a:extLst>
          </p:cNvPr>
          <p:cNvSpPr txBox="1"/>
          <p:nvPr/>
        </p:nvSpPr>
        <p:spPr>
          <a:xfrm>
            <a:off x="4938158" y="5727701"/>
            <a:ext cx="1520040" cy="369332"/>
          </a:xfrm>
          <a:prstGeom prst="rect">
            <a:avLst/>
          </a:prstGeom>
          <a:noFill/>
        </p:spPr>
        <p:txBody>
          <a:bodyPr wrap="square" rtlCol="0">
            <a:spAutoFit/>
          </a:bodyPr>
          <a:lstStyle/>
          <a:p>
            <a:pPr algn="ctr"/>
            <a:r>
              <a:rPr lang="en-US" dirty="0"/>
              <a:t>Multilevel</a:t>
            </a:r>
          </a:p>
        </p:txBody>
      </p:sp>
      <p:sp>
        <p:nvSpPr>
          <p:cNvPr id="17" name="Rectangle 16">
            <a:extLst>
              <a:ext uri="{FF2B5EF4-FFF2-40B4-BE49-F238E27FC236}">
                <a16:creationId xmlns:a16="http://schemas.microsoft.com/office/drawing/2014/main" id="{DB4176A4-9284-AC4D-8F03-7F9AEE5B24E4}"/>
              </a:ext>
            </a:extLst>
          </p:cNvPr>
          <p:cNvSpPr/>
          <p:nvPr/>
        </p:nvSpPr>
        <p:spPr>
          <a:xfrm>
            <a:off x="9151919" y="1912100"/>
            <a:ext cx="1330036" cy="76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A</a:t>
            </a:r>
          </a:p>
        </p:txBody>
      </p:sp>
      <p:sp>
        <p:nvSpPr>
          <p:cNvPr id="18" name="Rectangle 17">
            <a:extLst>
              <a:ext uri="{FF2B5EF4-FFF2-40B4-BE49-F238E27FC236}">
                <a16:creationId xmlns:a16="http://schemas.microsoft.com/office/drawing/2014/main" id="{800E3339-5211-6A44-8197-8F60238BE1E1}"/>
              </a:ext>
            </a:extLst>
          </p:cNvPr>
          <p:cNvSpPr/>
          <p:nvPr/>
        </p:nvSpPr>
        <p:spPr>
          <a:xfrm>
            <a:off x="8014362" y="3496166"/>
            <a:ext cx="1330036" cy="76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B</a:t>
            </a:r>
          </a:p>
        </p:txBody>
      </p:sp>
      <p:sp>
        <p:nvSpPr>
          <p:cNvPr id="19" name="Rectangle 18">
            <a:extLst>
              <a:ext uri="{FF2B5EF4-FFF2-40B4-BE49-F238E27FC236}">
                <a16:creationId xmlns:a16="http://schemas.microsoft.com/office/drawing/2014/main" id="{B3958B35-9BF6-6746-8DCA-B52C80794C43}"/>
              </a:ext>
            </a:extLst>
          </p:cNvPr>
          <p:cNvSpPr/>
          <p:nvPr/>
        </p:nvSpPr>
        <p:spPr>
          <a:xfrm>
            <a:off x="10201894" y="3496166"/>
            <a:ext cx="1330036" cy="76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C</a:t>
            </a:r>
          </a:p>
        </p:txBody>
      </p:sp>
      <p:cxnSp>
        <p:nvCxnSpPr>
          <p:cNvPr id="21" name="Straight Arrow Connector 20">
            <a:extLst>
              <a:ext uri="{FF2B5EF4-FFF2-40B4-BE49-F238E27FC236}">
                <a16:creationId xmlns:a16="http://schemas.microsoft.com/office/drawing/2014/main" id="{6D1E29A3-9AF5-1F44-B566-D7351F9DC242}"/>
              </a:ext>
            </a:extLst>
          </p:cNvPr>
          <p:cNvCxnSpPr>
            <a:stCxn id="18" idx="0"/>
            <a:endCxn id="17" idx="2"/>
          </p:cNvCxnSpPr>
          <p:nvPr/>
        </p:nvCxnSpPr>
        <p:spPr>
          <a:xfrm flipV="1">
            <a:off x="8679380" y="2672121"/>
            <a:ext cx="1137557" cy="824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EAB3250-E008-7C48-9925-6706FB3D2AC3}"/>
              </a:ext>
            </a:extLst>
          </p:cNvPr>
          <p:cNvCxnSpPr>
            <a:stCxn id="19" idx="0"/>
            <a:endCxn id="17" idx="2"/>
          </p:cNvCxnSpPr>
          <p:nvPr/>
        </p:nvCxnSpPr>
        <p:spPr>
          <a:xfrm flipH="1" flipV="1">
            <a:off x="9816937" y="2672121"/>
            <a:ext cx="1049975" cy="824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C7CEA63-125E-6D4C-BFBA-52936DD6247F}"/>
              </a:ext>
            </a:extLst>
          </p:cNvPr>
          <p:cNvSpPr txBox="1"/>
          <p:nvPr/>
        </p:nvSpPr>
        <p:spPr>
          <a:xfrm>
            <a:off x="9031189" y="4511680"/>
            <a:ext cx="1520040" cy="369332"/>
          </a:xfrm>
          <a:prstGeom prst="rect">
            <a:avLst/>
          </a:prstGeom>
          <a:noFill/>
        </p:spPr>
        <p:txBody>
          <a:bodyPr wrap="square" rtlCol="0">
            <a:spAutoFit/>
          </a:bodyPr>
          <a:lstStyle/>
          <a:p>
            <a:pPr algn="ctr"/>
            <a:r>
              <a:rPr lang="en-US" dirty="0"/>
              <a:t>Hierarchical</a:t>
            </a:r>
          </a:p>
        </p:txBody>
      </p:sp>
      <p:sp>
        <p:nvSpPr>
          <p:cNvPr id="27" name="TextBox 26">
            <a:extLst>
              <a:ext uri="{FF2B5EF4-FFF2-40B4-BE49-F238E27FC236}">
                <a16:creationId xmlns:a16="http://schemas.microsoft.com/office/drawing/2014/main" id="{9FD8233B-4E79-8F4A-8918-E85E32C15E68}"/>
              </a:ext>
            </a:extLst>
          </p:cNvPr>
          <p:cNvSpPr txBox="1"/>
          <p:nvPr/>
        </p:nvSpPr>
        <p:spPr>
          <a:xfrm>
            <a:off x="2967841" y="3524528"/>
            <a:ext cx="748146" cy="369332"/>
          </a:xfrm>
          <a:prstGeom prst="rect">
            <a:avLst/>
          </a:prstGeom>
          <a:noFill/>
        </p:spPr>
        <p:txBody>
          <a:bodyPr wrap="square" rtlCol="0">
            <a:spAutoFit/>
          </a:bodyPr>
          <a:lstStyle/>
          <a:p>
            <a:r>
              <a:rPr lang="en-US" dirty="0"/>
              <a:t>[Dog]</a:t>
            </a:r>
          </a:p>
        </p:txBody>
      </p:sp>
      <p:sp>
        <p:nvSpPr>
          <p:cNvPr id="28" name="TextBox 27">
            <a:extLst>
              <a:ext uri="{FF2B5EF4-FFF2-40B4-BE49-F238E27FC236}">
                <a16:creationId xmlns:a16="http://schemas.microsoft.com/office/drawing/2014/main" id="{C77744F6-F03F-5B42-9508-630A2E207319}"/>
              </a:ext>
            </a:extLst>
          </p:cNvPr>
          <p:cNvSpPr txBox="1"/>
          <p:nvPr/>
        </p:nvSpPr>
        <p:spPr>
          <a:xfrm>
            <a:off x="6363196" y="3558224"/>
            <a:ext cx="748146" cy="369332"/>
          </a:xfrm>
          <a:prstGeom prst="rect">
            <a:avLst/>
          </a:prstGeom>
          <a:noFill/>
        </p:spPr>
        <p:txBody>
          <a:bodyPr wrap="square" rtlCol="0">
            <a:spAutoFit/>
          </a:bodyPr>
          <a:lstStyle/>
          <a:p>
            <a:r>
              <a:rPr lang="en-US" dirty="0"/>
              <a:t>[Dog]</a:t>
            </a:r>
          </a:p>
        </p:txBody>
      </p:sp>
      <p:sp>
        <p:nvSpPr>
          <p:cNvPr id="29" name="TextBox 28">
            <a:extLst>
              <a:ext uri="{FF2B5EF4-FFF2-40B4-BE49-F238E27FC236}">
                <a16:creationId xmlns:a16="http://schemas.microsoft.com/office/drawing/2014/main" id="{697240C6-72B0-354C-A94E-791875E9B382}"/>
              </a:ext>
            </a:extLst>
          </p:cNvPr>
          <p:cNvSpPr txBox="1"/>
          <p:nvPr/>
        </p:nvSpPr>
        <p:spPr>
          <a:xfrm>
            <a:off x="9330544" y="3708726"/>
            <a:ext cx="748146" cy="369332"/>
          </a:xfrm>
          <a:prstGeom prst="rect">
            <a:avLst/>
          </a:prstGeom>
          <a:noFill/>
        </p:spPr>
        <p:txBody>
          <a:bodyPr wrap="square" rtlCol="0">
            <a:spAutoFit/>
          </a:bodyPr>
          <a:lstStyle/>
          <a:p>
            <a:r>
              <a:rPr lang="en-US" dirty="0"/>
              <a:t>[Dog]</a:t>
            </a:r>
          </a:p>
        </p:txBody>
      </p:sp>
      <p:sp>
        <p:nvSpPr>
          <p:cNvPr id="30" name="TextBox 29">
            <a:extLst>
              <a:ext uri="{FF2B5EF4-FFF2-40B4-BE49-F238E27FC236}">
                <a16:creationId xmlns:a16="http://schemas.microsoft.com/office/drawing/2014/main" id="{6B6EF1B4-798D-C445-9179-2F874C601585}"/>
              </a:ext>
            </a:extLst>
          </p:cNvPr>
          <p:cNvSpPr txBox="1"/>
          <p:nvPr/>
        </p:nvSpPr>
        <p:spPr>
          <a:xfrm>
            <a:off x="11528469" y="3691510"/>
            <a:ext cx="748146" cy="369332"/>
          </a:xfrm>
          <a:prstGeom prst="rect">
            <a:avLst/>
          </a:prstGeom>
          <a:noFill/>
        </p:spPr>
        <p:txBody>
          <a:bodyPr wrap="square" rtlCol="0">
            <a:spAutoFit/>
          </a:bodyPr>
          <a:lstStyle/>
          <a:p>
            <a:r>
              <a:rPr lang="en-US" dirty="0"/>
              <a:t>[Cat]</a:t>
            </a:r>
          </a:p>
        </p:txBody>
      </p:sp>
      <p:sp>
        <p:nvSpPr>
          <p:cNvPr id="31" name="TextBox 30">
            <a:extLst>
              <a:ext uri="{FF2B5EF4-FFF2-40B4-BE49-F238E27FC236}">
                <a16:creationId xmlns:a16="http://schemas.microsoft.com/office/drawing/2014/main" id="{07B1856D-0BB7-4846-B4E1-936A6C718180}"/>
              </a:ext>
            </a:extLst>
          </p:cNvPr>
          <p:cNvSpPr txBox="1"/>
          <p:nvPr/>
        </p:nvSpPr>
        <p:spPr>
          <a:xfrm>
            <a:off x="10605654" y="2145401"/>
            <a:ext cx="1013858" cy="369332"/>
          </a:xfrm>
          <a:prstGeom prst="rect">
            <a:avLst/>
          </a:prstGeom>
          <a:noFill/>
        </p:spPr>
        <p:txBody>
          <a:bodyPr wrap="square" rtlCol="0">
            <a:spAutoFit/>
          </a:bodyPr>
          <a:lstStyle/>
          <a:p>
            <a:r>
              <a:rPr lang="en-US" dirty="0"/>
              <a:t>[Animal]</a:t>
            </a:r>
          </a:p>
        </p:txBody>
      </p:sp>
      <p:sp>
        <p:nvSpPr>
          <p:cNvPr id="32" name="TextBox 31">
            <a:extLst>
              <a:ext uri="{FF2B5EF4-FFF2-40B4-BE49-F238E27FC236}">
                <a16:creationId xmlns:a16="http://schemas.microsoft.com/office/drawing/2014/main" id="{D5FCE348-719A-CF4D-8D41-9A75D88C9DAA}"/>
              </a:ext>
            </a:extLst>
          </p:cNvPr>
          <p:cNvSpPr txBox="1"/>
          <p:nvPr/>
        </p:nvSpPr>
        <p:spPr>
          <a:xfrm>
            <a:off x="6363196" y="2184138"/>
            <a:ext cx="1013858" cy="369332"/>
          </a:xfrm>
          <a:prstGeom prst="rect">
            <a:avLst/>
          </a:prstGeom>
          <a:noFill/>
        </p:spPr>
        <p:txBody>
          <a:bodyPr wrap="square" rtlCol="0">
            <a:spAutoFit/>
          </a:bodyPr>
          <a:lstStyle/>
          <a:p>
            <a:r>
              <a:rPr lang="en-US" dirty="0"/>
              <a:t>[Animal]</a:t>
            </a:r>
          </a:p>
        </p:txBody>
      </p:sp>
      <p:sp>
        <p:nvSpPr>
          <p:cNvPr id="33" name="TextBox 32">
            <a:extLst>
              <a:ext uri="{FF2B5EF4-FFF2-40B4-BE49-F238E27FC236}">
                <a16:creationId xmlns:a16="http://schemas.microsoft.com/office/drawing/2014/main" id="{E358B6A1-ED5D-7C42-BE1D-B9425325B9A7}"/>
              </a:ext>
            </a:extLst>
          </p:cNvPr>
          <p:cNvSpPr txBox="1"/>
          <p:nvPr/>
        </p:nvSpPr>
        <p:spPr>
          <a:xfrm>
            <a:off x="3209058" y="2184138"/>
            <a:ext cx="1013858" cy="369332"/>
          </a:xfrm>
          <a:prstGeom prst="rect">
            <a:avLst/>
          </a:prstGeom>
          <a:noFill/>
        </p:spPr>
        <p:txBody>
          <a:bodyPr wrap="square" rtlCol="0">
            <a:spAutoFit/>
          </a:bodyPr>
          <a:lstStyle/>
          <a:p>
            <a:r>
              <a:rPr lang="en-US" dirty="0"/>
              <a:t>[Animal]</a:t>
            </a:r>
          </a:p>
        </p:txBody>
      </p:sp>
      <p:sp>
        <p:nvSpPr>
          <p:cNvPr id="34" name="TextBox 33">
            <a:extLst>
              <a:ext uri="{FF2B5EF4-FFF2-40B4-BE49-F238E27FC236}">
                <a16:creationId xmlns:a16="http://schemas.microsoft.com/office/drawing/2014/main" id="{4AA08937-402A-1D4D-A686-A41FD445820A}"/>
              </a:ext>
            </a:extLst>
          </p:cNvPr>
          <p:cNvSpPr txBox="1"/>
          <p:nvPr/>
        </p:nvSpPr>
        <p:spPr>
          <a:xfrm>
            <a:off x="6363196" y="4881266"/>
            <a:ext cx="920833" cy="369332"/>
          </a:xfrm>
          <a:prstGeom prst="rect">
            <a:avLst/>
          </a:prstGeom>
          <a:noFill/>
        </p:spPr>
        <p:txBody>
          <a:bodyPr wrap="square" rtlCol="0">
            <a:spAutoFit/>
          </a:bodyPr>
          <a:lstStyle/>
          <a:p>
            <a:r>
              <a:rPr lang="en-US" dirty="0"/>
              <a:t>[Puppy]</a:t>
            </a:r>
          </a:p>
        </p:txBody>
      </p:sp>
    </p:spTree>
    <p:extLst>
      <p:ext uri="{BB962C8B-B14F-4D97-AF65-F5344CB8AC3E}">
        <p14:creationId xmlns:p14="http://schemas.microsoft.com/office/powerpoint/2010/main" val="2363466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8524-D34C-2448-B19D-AA11AF44A64A}"/>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01CB9664-3C25-F740-B59A-2641A84663AA}"/>
              </a:ext>
            </a:extLst>
          </p:cNvPr>
          <p:cNvSpPr>
            <a:spLocks noGrp="1"/>
          </p:cNvSpPr>
          <p:nvPr>
            <p:ph idx="1"/>
          </p:nvPr>
        </p:nvSpPr>
        <p:spPr/>
        <p:txBody>
          <a:bodyPr/>
          <a:lstStyle/>
          <a:p>
            <a:r>
              <a:rPr lang="en-US" dirty="0"/>
              <a:t>Mechanism by which we can perform </a:t>
            </a:r>
            <a:r>
              <a:rPr lang="en-US" b="1" dirty="0"/>
              <a:t>a single action in different ways</a:t>
            </a:r>
          </a:p>
          <a:p>
            <a:endParaRPr lang="en-US" b="1" dirty="0"/>
          </a:p>
          <a:p>
            <a:r>
              <a:rPr lang="en-US" dirty="0"/>
              <a:t>Two key concepts that implement polymorphism</a:t>
            </a:r>
          </a:p>
          <a:p>
            <a:pPr lvl="1"/>
            <a:r>
              <a:rPr lang="en-US" dirty="0"/>
              <a:t>Method overriding</a:t>
            </a:r>
          </a:p>
          <a:p>
            <a:pPr lvl="1"/>
            <a:r>
              <a:rPr lang="en-US" dirty="0"/>
              <a:t>Method overloading</a:t>
            </a:r>
          </a:p>
        </p:txBody>
      </p:sp>
    </p:spTree>
    <p:extLst>
      <p:ext uri="{BB962C8B-B14F-4D97-AF65-F5344CB8AC3E}">
        <p14:creationId xmlns:p14="http://schemas.microsoft.com/office/powerpoint/2010/main" val="2244705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8C04-A958-084A-B822-345DEC69A7A9}"/>
              </a:ext>
            </a:extLst>
          </p:cNvPr>
          <p:cNvSpPr>
            <a:spLocks noGrp="1"/>
          </p:cNvSpPr>
          <p:nvPr>
            <p:ph type="title"/>
          </p:nvPr>
        </p:nvSpPr>
        <p:spPr/>
        <p:txBody>
          <a:bodyPr/>
          <a:lstStyle/>
          <a:p>
            <a:r>
              <a:rPr lang="en-US" dirty="0"/>
              <a:t>Method Overriding</a:t>
            </a:r>
          </a:p>
        </p:txBody>
      </p:sp>
      <p:pic>
        <p:nvPicPr>
          <p:cNvPr id="4" name="Picture 3">
            <a:extLst>
              <a:ext uri="{FF2B5EF4-FFF2-40B4-BE49-F238E27FC236}">
                <a16:creationId xmlns:a16="http://schemas.microsoft.com/office/drawing/2014/main" id="{F9639D35-50C4-EE4E-9008-06F7B11CA60F}"/>
              </a:ext>
            </a:extLst>
          </p:cNvPr>
          <p:cNvPicPr>
            <a:picLocks noChangeAspect="1"/>
          </p:cNvPicPr>
          <p:nvPr/>
        </p:nvPicPr>
        <p:blipFill>
          <a:blip r:embed="rId2"/>
          <a:stretch>
            <a:fillRect/>
          </a:stretch>
        </p:blipFill>
        <p:spPr>
          <a:xfrm>
            <a:off x="966685" y="1447306"/>
            <a:ext cx="9118600" cy="2514600"/>
          </a:xfrm>
          <a:prstGeom prst="rect">
            <a:avLst/>
          </a:prstGeom>
        </p:spPr>
      </p:pic>
      <p:sp>
        <p:nvSpPr>
          <p:cNvPr id="6" name="Rectangle 5">
            <a:extLst>
              <a:ext uri="{FF2B5EF4-FFF2-40B4-BE49-F238E27FC236}">
                <a16:creationId xmlns:a16="http://schemas.microsoft.com/office/drawing/2014/main" id="{B14C5A6A-B540-7B4A-9CA6-4D0DEAC47E55}"/>
              </a:ext>
            </a:extLst>
          </p:cNvPr>
          <p:cNvSpPr/>
          <p:nvPr/>
        </p:nvSpPr>
        <p:spPr>
          <a:xfrm>
            <a:off x="8558233" y="3777138"/>
            <a:ext cx="2161309" cy="271866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dirty="0"/>
              <a:t>Overriding: change the </a:t>
            </a:r>
            <a:r>
              <a:rPr lang="en-US" b="1" dirty="0"/>
              <a:t>implementation details </a:t>
            </a:r>
            <a:r>
              <a:rPr lang="en-US" dirty="0"/>
              <a:t>of a method from the </a:t>
            </a:r>
            <a:r>
              <a:rPr lang="en-US" b="1" dirty="0"/>
              <a:t>parent class</a:t>
            </a:r>
          </a:p>
        </p:txBody>
      </p:sp>
    </p:spTree>
    <p:extLst>
      <p:ext uri="{BB962C8B-B14F-4D97-AF65-F5344CB8AC3E}">
        <p14:creationId xmlns:p14="http://schemas.microsoft.com/office/powerpoint/2010/main" val="250519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B1E76F9-23B2-5244-A463-A225D678CC73}"/>
              </a:ext>
            </a:extLst>
          </p:cNvPr>
          <p:cNvPicPr>
            <a:picLocks noChangeAspect="1"/>
          </p:cNvPicPr>
          <p:nvPr/>
        </p:nvPicPr>
        <p:blipFill>
          <a:blip r:embed="rId2"/>
          <a:stretch>
            <a:fillRect/>
          </a:stretch>
        </p:blipFill>
        <p:spPr>
          <a:xfrm>
            <a:off x="838200" y="1485488"/>
            <a:ext cx="10261600" cy="4813300"/>
          </a:xfrm>
          <a:prstGeom prst="rect">
            <a:avLst/>
          </a:prstGeom>
        </p:spPr>
      </p:pic>
      <p:sp>
        <p:nvSpPr>
          <p:cNvPr id="2" name="Title 1">
            <a:extLst>
              <a:ext uri="{FF2B5EF4-FFF2-40B4-BE49-F238E27FC236}">
                <a16:creationId xmlns:a16="http://schemas.microsoft.com/office/drawing/2014/main" id="{86118C04-A958-084A-B822-345DEC69A7A9}"/>
              </a:ext>
            </a:extLst>
          </p:cNvPr>
          <p:cNvSpPr>
            <a:spLocks noGrp="1"/>
          </p:cNvSpPr>
          <p:nvPr>
            <p:ph type="title"/>
          </p:nvPr>
        </p:nvSpPr>
        <p:spPr/>
        <p:txBody>
          <a:bodyPr/>
          <a:lstStyle/>
          <a:p>
            <a:r>
              <a:rPr lang="en-US" dirty="0"/>
              <a:t>Method Overloading</a:t>
            </a:r>
          </a:p>
        </p:txBody>
      </p:sp>
      <p:sp>
        <p:nvSpPr>
          <p:cNvPr id="6" name="Rectangle 5">
            <a:extLst>
              <a:ext uri="{FF2B5EF4-FFF2-40B4-BE49-F238E27FC236}">
                <a16:creationId xmlns:a16="http://schemas.microsoft.com/office/drawing/2014/main" id="{F61C4B38-F4A7-604F-B501-45513A44DDF4}"/>
              </a:ext>
            </a:extLst>
          </p:cNvPr>
          <p:cNvSpPr/>
          <p:nvPr/>
        </p:nvSpPr>
        <p:spPr>
          <a:xfrm>
            <a:off x="9192491" y="1868818"/>
            <a:ext cx="2161309" cy="1336159"/>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r>
              <a:rPr lang="en-US" dirty="0"/>
              <a:t>Overriding: change the </a:t>
            </a:r>
            <a:r>
              <a:rPr lang="en-US" b="1" dirty="0"/>
              <a:t>definition details </a:t>
            </a:r>
            <a:r>
              <a:rPr lang="en-US" dirty="0"/>
              <a:t>of a method </a:t>
            </a:r>
            <a:r>
              <a:rPr lang="en-US" b="1" dirty="0"/>
              <a:t>in the same class</a:t>
            </a:r>
          </a:p>
        </p:txBody>
      </p:sp>
    </p:spTree>
    <p:extLst>
      <p:ext uri="{BB962C8B-B14F-4D97-AF65-F5344CB8AC3E}">
        <p14:creationId xmlns:p14="http://schemas.microsoft.com/office/powerpoint/2010/main" val="2244803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3282</TotalTime>
  <Words>300</Words>
  <Application>Microsoft Macintosh PowerPoint</Application>
  <PresentationFormat>Widescreen</PresentationFormat>
  <Paragraphs>67</Paragraphs>
  <Slides>15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Intro to Java Programming</vt:lpstr>
      <vt:lpstr>Inheritance</vt:lpstr>
      <vt:lpstr>Why Inheritance?</vt:lpstr>
      <vt:lpstr>Inheritance Syntax</vt:lpstr>
      <vt:lpstr>Inheritance Syntax</vt:lpstr>
      <vt:lpstr>Types of Inheritance</vt:lpstr>
      <vt:lpstr>Polymorphism</vt:lpstr>
      <vt:lpstr>Method Overriding</vt:lpstr>
      <vt:lpstr>Method Overloading</vt:lpstr>
      <vt:lpstr>Debugging</vt:lpstr>
      <vt:lpstr>Debugging Syntax Errors</vt:lpstr>
      <vt:lpstr>Debugging Logical Errors</vt:lpstr>
      <vt:lpstr>Assignment</vt:lpstr>
      <vt:lpstr>To learn more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Java Programming</dc:title>
  <dc:creator>Felix KWIZERA</dc:creator>
  <cp:lastModifiedBy>Felix KWIZERA</cp:lastModifiedBy>
  <cp:revision>44</cp:revision>
  <dcterms:created xsi:type="dcterms:W3CDTF">2018-10-01T07:11:02Z</dcterms:created>
  <dcterms:modified xsi:type="dcterms:W3CDTF">2018-10-03T13:54:10Z</dcterms:modified>
</cp:coreProperties>
</file>