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8" r:id="rId7"/>
    <p:sldId id="269" r:id="rId8"/>
    <p:sldId id="270" r:id="rId9"/>
    <p:sldId id="275" r:id="rId10"/>
    <p:sldId id="271" r:id="rId11"/>
    <p:sldId id="272" r:id="rId12"/>
    <p:sldId id="273" r:id="rId13"/>
    <p:sldId id="278" r:id="rId14"/>
    <p:sldId id="27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53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49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0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8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1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6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22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23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2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kaggle.com/sootersaalu/amazon-top-50-bestselling-books-2009-201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CAPSTONE 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7CEBFF"/>
                </a:solidFill>
              </a:rPr>
              <a:t>Amazon top 50 best selling books 2009 – 2019						12apr2021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81" y="265758"/>
            <a:ext cx="2466175" cy="81642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dirty="0"/>
              <a:t>Task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787C1-AE4E-4E6F-8BA3-993D3BFE89F3}"/>
              </a:ext>
            </a:extLst>
          </p:cNvPr>
          <p:cNvSpPr txBox="1"/>
          <p:nvPr/>
        </p:nvSpPr>
        <p:spPr>
          <a:xfrm>
            <a:off x="3045204" y="402672"/>
            <a:ext cx="477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IMPROVE THE PERFORMANCE</a:t>
            </a:r>
          </a:p>
          <a:p>
            <a:r>
              <a:rPr lang="en-US" dirty="0">
                <a:solidFill>
                  <a:schemeClr val="bg1"/>
                </a:solidFill>
              </a:rPr>
              <a:t>2) GRID SEARCH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218FB-3DAC-4C04-AD56-7A6358CB0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0" y="1492176"/>
            <a:ext cx="4931449" cy="12929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8BD912-D8CC-421B-A649-C70397AE7606}"/>
              </a:ext>
            </a:extLst>
          </p:cNvPr>
          <p:cNvSpPr txBox="1"/>
          <p:nvPr/>
        </p:nvSpPr>
        <p:spPr>
          <a:xfrm>
            <a:off x="218302" y="1192420"/>
            <a:ext cx="1384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SVM</a:t>
            </a:r>
            <a:endParaRPr lang="en-SG" sz="1600" b="1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4231E-58FA-49E5-8BC2-49CE4FE2E871}"/>
              </a:ext>
            </a:extLst>
          </p:cNvPr>
          <p:cNvSpPr txBox="1"/>
          <p:nvPr/>
        </p:nvSpPr>
        <p:spPr>
          <a:xfrm>
            <a:off x="218302" y="2959913"/>
            <a:ext cx="236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RANDOM FOREST</a:t>
            </a:r>
            <a:endParaRPr lang="en-SG" sz="1600" b="1" dirty="0">
              <a:highlight>
                <a:srgbClr val="00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3243D-C5C2-4F2A-B3E3-10B0B1880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80" y="3298467"/>
            <a:ext cx="4931449" cy="11372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9667A1-3CEC-4AF0-AAD3-85ED90F5CF28}"/>
              </a:ext>
            </a:extLst>
          </p:cNvPr>
          <p:cNvSpPr txBox="1"/>
          <p:nvPr/>
        </p:nvSpPr>
        <p:spPr>
          <a:xfrm>
            <a:off x="218302" y="4556205"/>
            <a:ext cx="1384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MLP</a:t>
            </a:r>
            <a:endParaRPr lang="en-SG" sz="1600" b="1" dirty="0">
              <a:highlight>
                <a:srgbClr val="00FF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8F745-8742-4CA7-A80F-B8812C9E3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80" y="4924121"/>
            <a:ext cx="4931449" cy="1570839"/>
          </a:xfrm>
          <a:prstGeom prst="rect">
            <a:avLst/>
          </a:prstGeom>
        </p:spPr>
      </p:pic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06EE6394-7F91-4832-A9CF-3368BDCAC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73855"/>
              </p:ext>
            </p:extLst>
          </p:nvPr>
        </p:nvGraphicFramePr>
        <p:xfrm>
          <a:off x="5431872" y="1768290"/>
          <a:ext cx="23866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68">
                  <a:extLst>
                    <a:ext uri="{9D8B030D-6E8A-4147-A177-3AD203B41FA5}">
                      <a16:colId xmlns:a16="http://schemas.microsoft.com/office/drawing/2014/main" val="3617060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Best Accuracy: 77%</a:t>
                      </a:r>
                      <a:endParaRPr lang="en-SG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25108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6CCBE44E-AC5A-42AC-8271-17C2D3B28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8636"/>
              </p:ext>
            </p:extLst>
          </p:nvPr>
        </p:nvGraphicFramePr>
        <p:xfrm>
          <a:off x="5431871" y="5524120"/>
          <a:ext cx="23866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68">
                  <a:extLst>
                    <a:ext uri="{9D8B030D-6E8A-4147-A177-3AD203B41FA5}">
                      <a16:colId xmlns:a16="http://schemas.microsoft.com/office/drawing/2014/main" val="3617060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Best Accuracy: 79%</a:t>
                      </a:r>
                      <a:endParaRPr lang="en-SG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2510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96A7520-FD07-4DC5-8647-4A22DD06E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90448"/>
              </p:ext>
            </p:extLst>
          </p:nvPr>
        </p:nvGraphicFramePr>
        <p:xfrm>
          <a:off x="5431871" y="3536570"/>
          <a:ext cx="23866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68">
                  <a:extLst>
                    <a:ext uri="{9D8B030D-6E8A-4147-A177-3AD203B41FA5}">
                      <a16:colId xmlns:a16="http://schemas.microsoft.com/office/drawing/2014/main" val="3617060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Best Accuracy: 84%</a:t>
                      </a:r>
                      <a:endParaRPr lang="en-SG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2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99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95" y="274146"/>
            <a:ext cx="4555034" cy="81642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dirty="0"/>
              <a:t>Final result</a:t>
            </a:r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8AA07462-A5B4-4607-B0DE-38D760E01791}"/>
              </a:ext>
            </a:extLst>
          </p:cNvPr>
          <p:cNvSpPr/>
          <p:nvPr/>
        </p:nvSpPr>
        <p:spPr>
          <a:xfrm>
            <a:off x="2197915" y="1364704"/>
            <a:ext cx="4555034" cy="1554666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01CAB-8EF5-4608-90D7-351A7C1CE947}"/>
              </a:ext>
            </a:extLst>
          </p:cNvPr>
          <p:cNvSpPr txBox="1"/>
          <p:nvPr/>
        </p:nvSpPr>
        <p:spPr>
          <a:xfrm>
            <a:off x="427837" y="3429000"/>
            <a:ext cx="88252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</a:rPr>
              <a:t>CONCLUSION: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Random Forest is chosen as a Final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E-commerce - recommended platform to sell these products online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98B39-5B70-4D7F-9D1B-4132DECA3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438" y="3395304"/>
            <a:ext cx="2405281" cy="20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7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902591"/>
            <a:ext cx="3081576" cy="7247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8F008C6-BA23-49E0-A1E6-C3913CDB90A0}"/>
              </a:ext>
            </a:extLst>
          </p:cNvPr>
          <p:cNvSpPr txBox="1"/>
          <p:nvPr/>
        </p:nvSpPr>
        <p:spPr>
          <a:xfrm>
            <a:off x="1087945" y="2614824"/>
            <a:ext cx="610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predict the number of books which are fiction &amp; non-fiction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9D02B07-F07C-4A79-B3B9-7DF381416136}"/>
              </a:ext>
            </a:extLst>
          </p:cNvPr>
          <p:cNvSpPr txBox="1">
            <a:spLocks/>
          </p:cNvSpPr>
          <p:nvPr/>
        </p:nvSpPr>
        <p:spPr>
          <a:xfrm>
            <a:off x="785886" y="1233600"/>
            <a:ext cx="6711004" cy="6570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objectives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1CC1FA-CD89-41BA-BBF6-E69589824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885" y="3261817"/>
            <a:ext cx="2902436" cy="13605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807784-D695-4461-95A3-BC2C56F0A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177" y="4276072"/>
            <a:ext cx="3032400" cy="15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323" y="366426"/>
            <a:ext cx="6711004" cy="65703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dirty="0"/>
              <a:t>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0D9EA-9AE7-4861-ABFE-33622596B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168" y="1585519"/>
            <a:ext cx="6929011" cy="31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81" y="265758"/>
            <a:ext cx="2466175" cy="81642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D9AD9-054A-4804-A745-1F6753C96BC4}"/>
              </a:ext>
            </a:extLst>
          </p:cNvPr>
          <p:cNvSpPr txBox="1"/>
          <p:nvPr/>
        </p:nvSpPr>
        <p:spPr>
          <a:xfrm>
            <a:off x="394283" y="1258349"/>
            <a:ext cx="7348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cap="none" dirty="0">
                <a:solidFill>
                  <a:schemeClr val="bg1"/>
                </a:solidFill>
              </a:rPr>
              <a:t>Datasets:-</a:t>
            </a:r>
            <a:br>
              <a:rPr lang="en-US" dirty="0"/>
            </a:br>
            <a:r>
              <a:rPr lang="en-US" cap="none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https://www.kaggle.com/sootersaalu/amazon-top-50-bestselling-books-2009-2019</a:t>
            </a:r>
            <a:br>
              <a:rPr lang="en-US" cap="none" dirty="0"/>
            </a:b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4CB13-006E-46C4-86BA-C2E32A4AE6E8}"/>
              </a:ext>
            </a:extLst>
          </p:cNvPr>
          <p:cNvSpPr txBox="1"/>
          <p:nvPr/>
        </p:nvSpPr>
        <p:spPr>
          <a:xfrm>
            <a:off x="3028426" y="444514"/>
            <a:ext cx="460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COLLECTION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11310-BD46-4938-AF26-3C3E67E429B8}"/>
              </a:ext>
            </a:extLst>
          </p:cNvPr>
          <p:cNvSpPr txBox="1"/>
          <p:nvPr/>
        </p:nvSpPr>
        <p:spPr>
          <a:xfrm>
            <a:off x="713253" y="4994535"/>
            <a:ext cx="24975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bg1"/>
                </a:solidFill>
              </a:rPr>
              <a:t>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User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Year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CC6DB-A008-4581-A20F-653989BA5893}"/>
              </a:ext>
            </a:extLst>
          </p:cNvPr>
          <p:cNvSpPr txBox="1"/>
          <p:nvPr/>
        </p:nvSpPr>
        <p:spPr>
          <a:xfrm>
            <a:off x="4956232" y="4994535"/>
            <a:ext cx="227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bg1"/>
                </a:solidFill>
              </a:rPr>
              <a:t>Dependent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Genre</a:t>
            </a:r>
            <a:endParaRPr lang="en-SG" sz="1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52C2C1-3E26-464C-8FBB-E108C5476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8" y="2245404"/>
            <a:ext cx="7961022" cy="217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BC017D-A317-40B2-B52D-E26BC2FFECDF}"/>
              </a:ext>
            </a:extLst>
          </p:cNvPr>
          <p:cNvSpPr txBox="1"/>
          <p:nvPr/>
        </p:nvSpPr>
        <p:spPr>
          <a:xfrm>
            <a:off x="528638" y="4423653"/>
            <a:ext cx="453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Consists of 550 rows &amp; 7 columns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2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81" y="265758"/>
            <a:ext cx="2466175" cy="81642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dirty="0"/>
              <a:t>Task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AFD2C-A528-4756-BB10-D8B9E1252918}"/>
              </a:ext>
            </a:extLst>
          </p:cNvPr>
          <p:cNvSpPr txBox="1"/>
          <p:nvPr/>
        </p:nvSpPr>
        <p:spPr>
          <a:xfrm>
            <a:off x="3052456" y="95769"/>
            <a:ext cx="3355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Data Transformation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Feature Engineering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92398-C95C-4B69-93A6-02CFDD32BA52}"/>
              </a:ext>
            </a:extLst>
          </p:cNvPr>
          <p:cNvSpPr txBox="1"/>
          <p:nvPr/>
        </p:nvSpPr>
        <p:spPr>
          <a:xfrm>
            <a:off x="369116" y="1510018"/>
            <a:ext cx="8061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Data has no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Found 3 Categorical data(Name, Author, Genre) which needs to be converted into numerical by using Label Encoder.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25D78-88D4-4C01-8EFA-A4533EEFB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196" y="2433348"/>
            <a:ext cx="2881286" cy="3980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4C5985-6B48-4C5B-975E-1A3CDBA80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80" y="4666114"/>
            <a:ext cx="4817553" cy="1747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4CAC4C-C388-4F50-A66D-B5DF3F172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80" y="2422167"/>
            <a:ext cx="4817553" cy="141999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56FC992-9D7B-41C6-BF7F-07BF8D2A2C1D}"/>
              </a:ext>
            </a:extLst>
          </p:cNvPr>
          <p:cNvSpPr/>
          <p:nvPr/>
        </p:nvSpPr>
        <p:spPr>
          <a:xfrm>
            <a:off x="5603846" y="2952924"/>
            <a:ext cx="578840" cy="47607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531A66E-1BB7-448B-B65E-E0A59D28B300}"/>
              </a:ext>
            </a:extLst>
          </p:cNvPr>
          <p:cNvSpPr/>
          <p:nvPr/>
        </p:nvSpPr>
        <p:spPr>
          <a:xfrm>
            <a:off x="5526053" y="5228438"/>
            <a:ext cx="578840" cy="47607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429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81" y="265758"/>
            <a:ext cx="2466175" cy="81642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dirty="0"/>
              <a:t>Task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AFD2C-A528-4756-BB10-D8B9E1252918}"/>
              </a:ext>
            </a:extLst>
          </p:cNvPr>
          <p:cNvSpPr txBox="1"/>
          <p:nvPr/>
        </p:nvSpPr>
        <p:spPr>
          <a:xfrm>
            <a:off x="2992073" y="306001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92398-C95C-4B69-93A6-02CFDD32BA52}"/>
              </a:ext>
            </a:extLst>
          </p:cNvPr>
          <p:cNvSpPr txBox="1"/>
          <p:nvPr/>
        </p:nvSpPr>
        <p:spPr>
          <a:xfrm>
            <a:off x="310581" y="1471224"/>
            <a:ext cx="80618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Defining X as Independent variables and y as dependent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Using Feature Scaling method to convert the input array into normalize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DF3DF-99DD-42D1-9C60-FA24C1AE3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81" y="2912505"/>
            <a:ext cx="3696510" cy="326074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AF4C1FA-0D0B-4E24-A063-12BED29564D2}"/>
              </a:ext>
            </a:extLst>
          </p:cNvPr>
          <p:cNvSpPr/>
          <p:nvPr/>
        </p:nvSpPr>
        <p:spPr>
          <a:xfrm>
            <a:off x="4231640" y="3650145"/>
            <a:ext cx="503339" cy="31039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7CE31BF-ADC1-4C5C-9F17-F8D325EDD4CA}"/>
              </a:ext>
            </a:extLst>
          </p:cNvPr>
          <p:cNvSpPr/>
          <p:nvPr/>
        </p:nvSpPr>
        <p:spPr>
          <a:xfrm>
            <a:off x="4195287" y="5231580"/>
            <a:ext cx="503339" cy="31039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F1AAF-17CF-4DDC-B8B6-21818A75C61E}"/>
              </a:ext>
            </a:extLst>
          </p:cNvPr>
          <p:cNvSpPr txBox="1"/>
          <p:nvPr/>
        </p:nvSpPr>
        <p:spPr>
          <a:xfrm>
            <a:off x="4734979" y="3498872"/>
            <a:ext cx="2936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X_train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 will transform into normalize array &amp; fits into the model.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AC353-B46B-4751-818A-E7391D2229C1}"/>
              </a:ext>
            </a:extLst>
          </p:cNvPr>
          <p:cNvSpPr txBox="1"/>
          <p:nvPr/>
        </p:nvSpPr>
        <p:spPr>
          <a:xfrm>
            <a:off x="4734979" y="5218806"/>
            <a:ext cx="283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X_test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 only transform into normalize array.</a:t>
            </a:r>
            <a:endParaRPr lang="en-SG" sz="1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20FFC7-37D5-4941-BDA9-1819FECEB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81" y="1803999"/>
            <a:ext cx="39243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0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8399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81" y="265758"/>
            <a:ext cx="2466175" cy="81642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dirty="0"/>
              <a:t>Task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86009-8247-424A-AF28-C3AEE1329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72" y="1505922"/>
            <a:ext cx="3635909" cy="798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9FE22-BDDF-4DAD-A1E8-461CB4536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72" y="2323231"/>
            <a:ext cx="3634222" cy="1024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FB0695-9588-4272-BFF9-3A3EC7561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472" y="3310683"/>
            <a:ext cx="3634222" cy="23351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DAD4C3-AD88-4962-820D-DBAD4D9682D6}"/>
              </a:ext>
            </a:extLst>
          </p:cNvPr>
          <p:cNvSpPr txBox="1"/>
          <p:nvPr/>
        </p:nvSpPr>
        <p:spPr>
          <a:xfrm>
            <a:off x="3087317" y="117708"/>
            <a:ext cx="5301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MODEL SELECTION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bg1"/>
                </a:solidFill>
              </a:rPr>
              <a:t>SVM – Support Vector Machine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bg1"/>
                </a:solidFill>
              </a:rPr>
              <a:t>Random Forest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chemeClr val="bg1"/>
                </a:solidFill>
              </a:rPr>
              <a:t>MLP – Multi Layer Perceptron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5677E-7BEF-4594-8A21-6F069F044224}"/>
              </a:ext>
            </a:extLst>
          </p:cNvPr>
          <p:cNvSpPr txBox="1"/>
          <p:nvPr/>
        </p:nvSpPr>
        <p:spPr>
          <a:xfrm>
            <a:off x="118484" y="1191372"/>
            <a:ext cx="738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SVM</a:t>
            </a:r>
            <a:endParaRPr lang="en-SG" sz="1600" b="1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BF1EC-928D-4767-B127-7F420794647A}"/>
              </a:ext>
            </a:extLst>
          </p:cNvPr>
          <p:cNvSpPr txBox="1"/>
          <p:nvPr/>
        </p:nvSpPr>
        <p:spPr>
          <a:xfrm>
            <a:off x="3892805" y="1191372"/>
            <a:ext cx="216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RANDOM FOREST</a:t>
            </a:r>
            <a:endParaRPr lang="en-SG" sz="1600" b="1" dirty="0">
              <a:highlight>
                <a:srgbClr val="00FFFF"/>
              </a:highligh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924326-2603-4BA5-B20C-43D8B68B4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8296" y="1505922"/>
            <a:ext cx="3675019" cy="8173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E4490F-5647-48E2-8179-9F5FE8DBB2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3112" y="2323019"/>
            <a:ext cx="3699432" cy="10247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96E170-DDE3-4232-9911-BDAFA25621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87928" y="3347750"/>
            <a:ext cx="3699431" cy="22980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AA880D-1022-4733-8EDB-17F4E2EE3497}"/>
              </a:ext>
            </a:extLst>
          </p:cNvPr>
          <p:cNvSpPr txBox="1"/>
          <p:nvPr/>
        </p:nvSpPr>
        <p:spPr>
          <a:xfrm>
            <a:off x="7713028" y="1224600"/>
            <a:ext cx="748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MLP</a:t>
            </a:r>
            <a:endParaRPr lang="en-SG" sz="1600" b="1" dirty="0">
              <a:highlight>
                <a:srgbClr val="00FF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170DD-31B9-477F-9202-F0E9D4749A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32456" y="1563154"/>
            <a:ext cx="4201067" cy="7387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600076-B3E6-4FD8-A046-C4DEA36BD2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9146" y="2323019"/>
            <a:ext cx="4177387" cy="10247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BF5E78-E2EC-4B84-A2F2-F944E22385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39146" y="3347750"/>
            <a:ext cx="4201067" cy="2285650"/>
          </a:xfrm>
          <a:prstGeom prst="rect">
            <a:avLst/>
          </a:prstGeom>
        </p:spPr>
      </p:pic>
      <p:graphicFrame>
        <p:nvGraphicFramePr>
          <p:cNvPr id="24" name="Table 31">
            <a:extLst>
              <a:ext uri="{FF2B5EF4-FFF2-40B4-BE49-F238E27FC236}">
                <a16:creationId xmlns:a16="http://schemas.microsoft.com/office/drawing/2014/main" id="{7D4FCF11-0E91-4E30-8969-DD71E799B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67276"/>
              </p:ext>
            </p:extLst>
          </p:nvPr>
        </p:nvGraphicFramePr>
        <p:xfrm>
          <a:off x="214471" y="5686546"/>
          <a:ext cx="1136233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445">
                  <a:extLst>
                    <a:ext uri="{9D8B030D-6E8A-4147-A177-3AD203B41FA5}">
                      <a16:colId xmlns:a16="http://schemas.microsoft.com/office/drawing/2014/main" val="3303359060"/>
                    </a:ext>
                  </a:extLst>
                </a:gridCol>
                <a:gridCol w="3787445">
                  <a:extLst>
                    <a:ext uri="{9D8B030D-6E8A-4147-A177-3AD203B41FA5}">
                      <a16:colId xmlns:a16="http://schemas.microsoft.com/office/drawing/2014/main" val="2720829599"/>
                    </a:ext>
                  </a:extLst>
                </a:gridCol>
                <a:gridCol w="3787445">
                  <a:extLst>
                    <a:ext uri="{9D8B030D-6E8A-4147-A177-3AD203B41FA5}">
                      <a16:colId xmlns:a16="http://schemas.microsoft.com/office/drawing/2014/main" val="1185869257"/>
                    </a:ext>
                  </a:extLst>
                </a:gridCol>
              </a:tblGrid>
              <a:tr h="2936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Accuracy of 67%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False positive (29%)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False negative (7%)</a:t>
                      </a:r>
                      <a:endParaRPr lang="en-SG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Accuracy of 84%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False positive (14%)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False negative (3%)</a:t>
                      </a:r>
                      <a:endParaRPr lang="en-SG" sz="1200" b="0" dirty="0">
                        <a:solidFill>
                          <a:schemeClr val="bg1"/>
                        </a:solidFill>
                      </a:endParaRPr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Accuracy of 80%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False positive (17%)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False negative (5%)</a:t>
                      </a:r>
                      <a:endParaRPr lang="en-SG" sz="1200" b="0" dirty="0">
                        <a:solidFill>
                          <a:schemeClr val="bg1"/>
                        </a:solidFill>
                      </a:endParaRPr>
                    </a:p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6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7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81" y="265758"/>
            <a:ext cx="2466175" cy="81642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dirty="0"/>
              <a:t>Task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7F5CF-CE2B-4028-BCC8-59071FD5B90C}"/>
              </a:ext>
            </a:extLst>
          </p:cNvPr>
          <p:cNvSpPr txBox="1"/>
          <p:nvPr/>
        </p:nvSpPr>
        <p:spPr>
          <a:xfrm>
            <a:off x="3221372" y="385894"/>
            <a:ext cx="38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EVALUATION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F1668-37E3-438F-9DEA-FF2F3AE21480}"/>
              </a:ext>
            </a:extLst>
          </p:cNvPr>
          <p:cNvSpPr txBox="1"/>
          <p:nvPr/>
        </p:nvSpPr>
        <p:spPr>
          <a:xfrm>
            <a:off x="234985" y="1186491"/>
            <a:ext cx="900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Using Confusion Matrix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 to find the performance measure (False Positive / Negative)</a:t>
            </a:r>
            <a:endParaRPr lang="en-SG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7200B-0577-4682-AD08-C92D622F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81" y="1827431"/>
            <a:ext cx="3253076" cy="881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D6918-D4EF-482D-9EF0-7BD7513E8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86" y="2729065"/>
            <a:ext cx="3253076" cy="1881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D7398-7AB4-46E7-8305-5F19FCC8F356}"/>
              </a:ext>
            </a:extLst>
          </p:cNvPr>
          <p:cNvSpPr txBox="1"/>
          <p:nvPr/>
        </p:nvSpPr>
        <p:spPr>
          <a:xfrm>
            <a:off x="234985" y="1494268"/>
            <a:ext cx="1384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SVM</a:t>
            </a:r>
            <a:endParaRPr lang="en-SG" sz="1600" b="1" dirty="0">
              <a:highlight>
                <a:srgbClr val="00FF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E575B-17DC-45D6-A2AE-E937C46998EA}"/>
              </a:ext>
            </a:extLst>
          </p:cNvPr>
          <p:cNvSpPr txBox="1"/>
          <p:nvPr/>
        </p:nvSpPr>
        <p:spPr>
          <a:xfrm>
            <a:off x="3677443" y="1491573"/>
            <a:ext cx="2951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RANDOM FOREST</a:t>
            </a:r>
            <a:endParaRPr lang="en-SG" sz="1600" b="1" dirty="0">
              <a:highlight>
                <a:srgbClr val="00FFFF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CDB28B-84BF-40FC-9D12-B08386823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214" y="1831590"/>
            <a:ext cx="3334981" cy="906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ECDEF1-35CA-46C5-ADEC-C3ED91E8A7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7919" y="2738078"/>
            <a:ext cx="3334981" cy="19042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96BCD8-47F3-44D2-B5A3-136BC5FD2B5F}"/>
              </a:ext>
            </a:extLst>
          </p:cNvPr>
          <p:cNvSpPr txBox="1"/>
          <p:nvPr/>
        </p:nvSpPr>
        <p:spPr>
          <a:xfrm>
            <a:off x="7308722" y="1492577"/>
            <a:ext cx="124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MLP</a:t>
            </a:r>
            <a:endParaRPr lang="en-SG" sz="1600" b="1" dirty="0">
              <a:highlight>
                <a:srgbClr val="00FFFF"/>
              </a:highligh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0C4D7D-EAC2-4BDD-A66D-67FD62631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6466" y="1827431"/>
            <a:ext cx="3253076" cy="9197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E0AA6E-08CB-4885-AD2F-111AFE4A36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8902" y="2747149"/>
            <a:ext cx="3253076" cy="19042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C64C22-7011-418E-A221-50BADE8753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88" y="4658577"/>
            <a:ext cx="3257414" cy="11717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58FD5E-2F97-4BE1-A6D6-B336926400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6735" y="4669304"/>
            <a:ext cx="3334981" cy="11610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744D00B-50BE-4037-A2B0-4A8B05EBC2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26467" y="4669305"/>
            <a:ext cx="3253076" cy="1169334"/>
          </a:xfrm>
          <a:prstGeom prst="rect">
            <a:avLst/>
          </a:prstGeom>
        </p:spPr>
      </p:pic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CDCE8146-9909-42DD-89BB-07F9A6C1F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56484"/>
              </p:ext>
            </p:extLst>
          </p:nvPr>
        </p:nvGraphicFramePr>
        <p:xfrm>
          <a:off x="264488" y="5886406"/>
          <a:ext cx="102204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6824">
                  <a:extLst>
                    <a:ext uri="{9D8B030D-6E8A-4147-A177-3AD203B41FA5}">
                      <a16:colId xmlns:a16="http://schemas.microsoft.com/office/drawing/2014/main" val="3303359060"/>
                    </a:ext>
                  </a:extLst>
                </a:gridCol>
                <a:gridCol w="3406824">
                  <a:extLst>
                    <a:ext uri="{9D8B030D-6E8A-4147-A177-3AD203B41FA5}">
                      <a16:colId xmlns:a16="http://schemas.microsoft.com/office/drawing/2014/main" val="2720829599"/>
                    </a:ext>
                  </a:extLst>
                </a:gridCol>
                <a:gridCol w="3406824">
                  <a:extLst>
                    <a:ext uri="{9D8B030D-6E8A-4147-A177-3AD203B41FA5}">
                      <a16:colId xmlns:a16="http://schemas.microsoft.com/office/drawing/2014/main" val="1185869257"/>
                    </a:ext>
                  </a:extLst>
                </a:gridCol>
              </a:tblGrid>
              <a:tr h="2936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Accuracy of 67%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False positive (29%)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False negative (7%)</a:t>
                      </a:r>
                      <a:endParaRPr lang="en-SG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Accuracy of 83%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False positive (16%)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False negative (2%)</a:t>
                      </a:r>
                      <a:endParaRPr lang="en-SG" sz="1200" b="0" dirty="0">
                        <a:solidFill>
                          <a:schemeClr val="bg1"/>
                        </a:solidFill>
                      </a:endParaRPr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Accuracy of 80%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False positive (17%)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False negative (5%)</a:t>
                      </a:r>
                      <a:endParaRPr lang="en-SG" sz="1200" b="0" dirty="0">
                        <a:solidFill>
                          <a:schemeClr val="bg1"/>
                        </a:solidFill>
                      </a:endParaRPr>
                    </a:p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6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1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81" y="265758"/>
            <a:ext cx="2466175" cy="81642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dirty="0"/>
              <a:t>Task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787C1-AE4E-4E6F-8BA3-993D3BFE89F3}"/>
              </a:ext>
            </a:extLst>
          </p:cNvPr>
          <p:cNvSpPr txBox="1"/>
          <p:nvPr/>
        </p:nvSpPr>
        <p:spPr>
          <a:xfrm>
            <a:off x="3045204" y="402672"/>
            <a:ext cx="477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IMPROVE THE PERFORMANCE</a:t>
            </a:r>
          </a:p>
          <a:p>
            <a:r>
              <a:rPr lang="en-US" dirty="0">
                <a:solidFill>
                  <a:schemeClr val="bg1"/>
                </a:solidFill>
              </a:rPr>
              <a:t>1) CROSS VALIDATION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44D0A-0717-4FE1-A20D-480F87E3A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1" y="1585983"/>
            <a:ext cx="4915760" cy="878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6CC81-9ED0-4C95-A38E-65F6E8D3C110}"/>
              </a:ext>
            </a:extLst>
          </p:cNvPr>
          <p:cNvSpPr txBox="1"/>
          <p:nvPr/>
        </p:nvSpPr>
        <p:spPr>
          <a:xfrm>
            <a:off x="218302" y="1282429"/>
            <a:ext cx="1384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SVM</a:t>
            </a:r>
            <a:endParaRPr lang="en-SG" sz="1600" b="1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43EEA-C79D-48D3-A4A1-3CFBF8D4B35A}"/>
              </a:ext>
            </a:extLst>
          </p:cNvPr>
          <p:cNvSpPr txBox="1"/>
          <p:nvPr/>
        </p:nvSpPr>
        <p:spPr>
          <a:xfrm>
            <a:off x="218302" y="2718732"/>
            <a:ext cx="236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RANDOM FOREST</a:t>
            </a:r>
            <a:endParaRPr lang="en-SG" sz="1600" b="1" dirty="0">
              <a:highlight>
                <a:srgbClr val="00FF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40316-0EAF-45EA-BAB3-4411EECE1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81" y="3033206"/>
            <a:ext cx="4982872" cy="10486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CA77A5-4151-46E2-BA6C-D3E0F969B045}"/>
              </a:ext>
            </a:extLst>
          </p:cNvPr>
          <p:cNvSpPr txBox="1"/>
          <p:nvPr/>
        </p:nvSpPr>
        <p:spPr>
          <a:xfrm>
            <a:off x="218302" y="4348252"/>
            <a:ext cx="84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00FFFF"/>
                </a:highlight>
              </a:rPr>
              <a:t>MLP</a:t>
            </a:r>
            <a:endParaRPr lang="en-SG" sz="1600" b="1" dirty="0">
              <a:highlight>
                <a:srgbClr val="00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56412-666D-437C-9414-7F179879F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81" y="4650963"/>
            <a:ext cx="4982872" cy="621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35117E-8BAC-47E1-A062-07371B4AA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81" y="5272016"/>
            <a:ext cx="4962525" cy="495300"/>
          </a:xfrm>
          <a:prstGeom prst="rect">
            <a:avLst/>
          </a:prstGeom>
        </p:spPr>
      </p:pic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CD25D09D-69F8-482B-8086-5E35A2CF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62367"/>
              </p:ext>
            </p:extLst>
          </p:nvPr>
        </p:nvGraphicFramePr>
        <p:xfrm>
          <a:off x="5431872" y="1768290"/>
          <a:ext cx="23866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68">
                  <a:extLst>
                    <a:ext uri="{9D8B030D-6E8A-4147-A177-3AD203B41FA5}">
                      <a16:colId xmlns:a16="http://schemas.microsoft.com/office/drawing/2014/main" val="3617060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Accuracy: 60%</a:t>
                      </a:r>
                      <a:endParaRPr lang="en-SG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2510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FE2AB82-939E-447D-912B-009BEA29C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10707"/>
              </p:ext>
            </p:extLst>
          </p:nvPr>
        </p:nvGraphicFramePr>
        <p:xfrm>
          <a:off x="5437464" y="4991779"/>
          <a:ext cx="23866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68">
                  <a:extLst>
                    <a:ext uri="{9D8B030D-6E8A-4147-A177-3AD203B41FA5}">
                      <a16:colId xmlns:a16="http://schemas.microsoft.com/office/drawing/2014/main" val="3617060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Accuracy: 75%</a:t>
                      </a:r>
                      <a:endParaRPr lang="en-SG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25108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94D7D400-3066-4C17-B5C6-17034940D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61507"/>
              </p:ext>
            </p:extLst>
          </p:nvPr>
        </p:nvGraphicFramePr>
        <p:xfrm>
          <a:off x="5431871" y="3372108"/>
          <a:ext cx="23866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68">
                  <a:extLst>
                    <a:ext uri="{9D8B030D-6E8A-4147-A177-3AD203B41FA5}">
                      <a16:colId xmlns:a16="http://schemas.microsoft.com/office/drawing/2014/main" val="3617060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Accuracy: 82%</a:t>
                      </a:r>
                      <a:endParaRPr lang="en-SG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2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7191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5093</TotalTime>
  <Words>377</Words>
  <Application>Microsoft Office PowerPoint</Application>
  <PresentationFormat>Widescreen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Wingdings</vt:lpstr>
      <vt:lpstr>Wingdings 2</vt:lpstr>
      <vt:lpstr>Dividend</vt:lpstr>
      <vt:lpstr>CAPSTONE PROJECT 4</vt:lpstr>
      <vt:lpstr>PowerPoint Presentation</vt:lpstr>
      <vt:lpstr>workflow</vt:lpstr>
      <vt:lpstr>Task 1</vt:lpstr>
      <vt:lpstr>Task 2</vt:lpstr>
      <vt:lpstr>Task 2</vt:lpstr>
      <vt:lpstr>Task 3</vt:lpstr>
      <vt:lpstr>Task 4</vt:lpstr>
      <vt:lpstr>Task 5</vt:lpstr>
      <vt:lpstr>Task 5</vt:lpstr>
      <vt:lpstr>Final 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4</dc:title>
  <dc:creator>Farasafrina Ab Hamid</dc:creator>
  <cp:lastModifiedBy>Farasafrina Ab Hamid</cp:lastModifiedBy>
  <cp:revision>48</cp:revision>
  <dcterms:created xsi:type="dcterms:W3CDTF">2021-04-05T06:14:35Z</dcterms:created>
  <dcterms:modified xsi:type="dcterms:W3CDTF">2021-04-10T12:30:18Z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