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6" r:id="rId2"/>
    <p:sldId id="257" r:id="rId3"/>
    <p:sldId id="275"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48404-D381-48C4-A90E-E27F1B573DD8}"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94185A6-BF1A-4F7F-AD4F-F9DF3FD52473}">
      <dgm:prSet/>
      <dgm:spPr/>
      <dgm:t>
        <a:bodyPr/>
        <a:lstStyle/>
        <a:p>
          <a:r>
            <a:rPr lang="en-ID" b="1" dirty="0" err="1"/>
            <a:t>Struktur</a:t>
          </a:r>
          <a:r>
            <a:rPr lang="en-ID" dirty="0"/>
            <a:t>: </a:t>
          </a:r>
          <a:r>
            <a:rPr lang="en-ID" dirty="0" err="1"/>
            <a:t>cara</a:t>
          </a:r>
          <a:r>
            <a:rPr lang="en-ID" dirty="0"/>
            <a:t> </a:t>
          </a:r>
          <a:r>
            <a:rPr lang="en-ID" dirty="0" err="1"/>
            <a:t>komponen-komponen</a:t>
          </a:r>
          <a:r>
            <a:rPr lang="en-ID" dirty="0"/>
            <a:t> </a:t>
          </a:r>
          <a:r>
            <a:rPr lang="en-ID" dirty="0" err="1"/>
            <a:t>saling</a:t>
          </a:r>
          <a:r>
            <a:rPr lang="en-ID" dirty="0"/>
            <a:t> </a:t>
          </a:r>
          <a:r>
            <a:rPr lang="en-ID" dirty="0" err="1"/>
            <a:t>berhubungan</a:t>
          </a:r>
          <a:r>
            <a:rPr lang="en-ID" dirty="0"/>
            <a:t> </a:t>
          </a:r>
          <a:r>
            <a:rPr lang="en-ID" dirty="0" err="1"/>
            <a:t>satu</a:t>
          </a:r>
          <a:r>
            <a:rPr lang="en-ID" dirty="0"/>
            <a:t> </a:t>
          </a:r>
          <a:r>
            <a:rPr lang="en-ID" dirty="0" err="1"/>
            <a:t>dengan</a:t>
          </a:r>
          <a:r>
            <a:rPr lang="en-ID" dirty="0"/>
            <a:t> lain.</a:t>
          </a:r>
          <a:endParaRPr lang="en-US" dirty="0"/>
        </a:p>
      </dgm:t>
    </dgm:pt>
    <dgm:pt modelId="{825583D8-E6E9-422F-A7BA-D15AF94DB6CD}" type="parTrans" cxnId="{7644670D-7890-4741-B69C-DF9A874107A7}">
      <dgm:prSet/>
      <dgm:spPr/>
      <dgm:t>
        <a:bodyPr/>
        <a:lstStyle/>
        <a:p>
          <a:endParaRPr lang="en-US"/>
        </a:p>
      </dgm:t>
    </dgm:pt>
    <dgm:pt modelId="{423EAAAC-383E-4388-9F17-95B5CDB4A992}" type="sibTrans" cxnId="{7644670D-7890-4741-B69C-DF9A874107A7}">
      <dgm:prSet/>
      <dgm:spPr/>
      <dgm:t>
        <a:bodyPr/>
        <a:lstStyle/>
        <a:p>
          <a:endParaRPr lang="en-US"/>
        </a:p>
      </dgm:t>
    </dgm:pt>
    <dgm:pt modelId="{5DD0DCB0-D742-4FC5-BCB8-37864B7FBF36}">
      <dgm:prSet/>
      <dgm:spPr/>
      <dgm:t>
        <a:bodyPr/>
        <a:lstStyle/>
        <a:p>
          <a:r>
            <a:rPr lang="en-ID" b="1"/>
            <a:t>Fungsi</a:t>
          </a:r>
          <a:r>
            <a:rPr lang="en-ID"/>
            <a:t>: operasi/task tiap komponen individu sebagai bagian dari struktur.</a:t>
          </a:r>
          <a:endParaRPr lang="en-US"/>
        </a:p>
      </dgm:t>
    </dgm:pt>
    <dgm:pt modelId="{EBBBF8DB-F700-4E5E-B802-2B485AE234FD}" type="parTrans" cxnId="{7362C603-6782-437B-BAC7-DDE151D8B4A2}">
      <dgm:prSet/>
      <dgm:spPr/>
      <dgm:t>
        <a:bodyPr/>
        <a:lstStyle/>
        <a:p>
          <a:endParaRPr lang="en-US"/>
        </a:p>
      </dgm:t>
    </dgm:pt>
    <dgm:pt modelId="{8A442FF5-A4E6-4347-903F-153DC5387977}" type="sibTrans" cxnId="{7362C603-6782-437B-BAC7-DDE151D8B4A2}">
      <dgm:prSet/>
      <dgm:spPr/>
      <dgm:t>
        <a:bodyPr/>
        <a:lstStyle/>
        <a:p>
          <a:endParaRPr lang="en-US"/>
        </a:p>
      </dgm:t>
    </dgm:pt>
    <dgm:pt modelId="{DFBC52B1-25A2-410A-8EBA-D37EAE8DE8D7}" type="pres">
      <dgm:prSet presAssocID="{34148404-D381-48C4-A90E-E27F1B573DD8}" presName="outerComposite" presStyleCnt="0">
        <dgm:presLayoutVars>
          <dgm:chMax val="5"/>
          <dgm:dir/>
          <dgm:resizeHandles val="exact"/>
        </dgm:presLayoutVars>
      </dgm:prSet>
      <dgm:spPr/>
    </dgm:pt>
    <dgm:pt modelId="{9DE0605F-AE8C-423C-8777-2C7750F69117}" type="pres">
      <dgm:prSet presAssocID="{34148404-D381-48C4-A90E-E27F1B573DD8}" presName="dummyMaxCanvas" presStyleCnt="0">
        <dgm:presLayoutVars/>
      </dgm:prSet>
      <dgm:spPr/>
    </dgm:pt>
    <dgm:pt modelId="{D653667D-C57A-48A5-9DBD-AD0EF3D11EE4}" type="pres">
      <dgm:prSet presAssocID="{34148404-D381-48C4-A90E-E27F1B573DD8}" presName="TwoNodes_1" presStyleLbl="node1" presStyleIdx="0" presStyleCnt="2">
        <dgm:presLayoutVars>
          <dgm:bulletEnabled val="1"/>
        </dgm:presLayoutVars>
      </dgm:prSet>
      <dgm:spPr/>
    </dgm:pt>
    <dgm:pt modelId="{C4A16CDA-6D81-4F3C-B381-E8E9659A8683}" type="pres">
      <dgm:prSet presAssocID="{34148404-D381-48C4-A90E-E27F1B573DD8}" presName="TwoNodes_2" presStyleLbl="node1" presStyleIdx="1" presStyleCnt="2">
        <dgm:presLayoutVars>
          <dgm:bulletEnabled val="1"/>
        </dgm:presLayoutVars>
      </dgm:prSet>
      <dgm:spPr/>
    </dgm:pt>
    <dgm:pt modelId="{C76A9258-E16A-4A3B-BB07-B1F1557EADAF}" type="pres">
      <dgm:prSet presAssocID="{34148404-D381-48C4-A90E-E27F1B573DD8}" presName="TwoConn_1-2" presStyleLbl="fgAccFollowNode1" presStyleIdx="0" presStyleCnt="1">
        <dgm:presLayoutVars>
          <dgm:bulletEnabled val="1"/>
        </dgm:presLayoutVars>
      </dgm:prSet>
      <dgm:spPr/>
    </dgm:pt>
    <dgm:pt modelId="{A20E1BBA-7269-4AE8-B37F-D94158157D1D}" type="pres">
      <dgm:prSet presAssocID="{34148404-D381-48C4-A90E-E27F1B573DD8}" presName="TwoNodes_1_text" presStyleLbl="node1" presStyleIdx="1" presStyleCnt="2">
        <dgm:presLayoutVars>
          <dgm:bulletEnabled val="1"/>
        </dgm:presLayoutVars>
      </dgm:prSet>
      <dgm:spPr/>
    </dgm:pt>
    <dgm:pt modelId="{2625A0D5-3CC2-47DF-B865-A0705CAE374C}" type="pres">
      <dgm:prSet presAssocID="{34148404-D381-48C4-A90E-E27F1B573DD8}" presName="TwoNodes_2_text" presStyleLbl="node1" presStyleIdx="1" presStyleCnt="2">
        <dgm:presLayoutVars>
          <dgm:bulletEnabled val="1"/>
        </dgm:presLayoutVars>
      </dgm:prSet>
      <dgm:spPr/>
    </dgm:pt>
  </dgm:ptLst>
  <dgm:cxnLst>
    <dgm:cxn modelId="{7362C603-6782-437B-BAC7-DDE151D8B4A2}" srcId="{34148404-D381-48C4-A90E-E27F1B573DD8}" destId="{5DD0DCB0-D742-4FC5-BCB8-37864B7FBF36}" srcOrd="1" destOrd="0" parTransId="{EBBBF8DB-F700-4E5E-B802-2B485AE234FD}" sibTransId="{8A442FF5-A4E6-4347-903F-153DC5387977}"/>
    <dgm:cxn modelId="{7644670D-7890-4741-B69C-DF9A874107A7}" srcId="{34148404-D381-48C4-A90E-E27F1B573DD8}" destId="{F94185A6-BF1A-4F7F-AD4F-F9DF3FD52473}" srcOrd="0" destOrd="0" parTransId="{825583D8-E6E9-422F-A7BA-D15AF94DB6CD}" sibTransId="{423EAAAC-383E-4388-9F17-95B5CDB4A992}"/>
    <dgm:cxn modelId="{1AD6B367-5E32-459D-B351-CFE820994D0B}" type="presOf" srcId="{F94185A6-BF1A-4F7F-AD4F-F9DF3FD52473}" destId="{D653667D-C57A-48A5-9DBD-AD0EF3D11EE4}" srcOrd="0" destOrd="0" presId="urn:microsoft.com/office/officeart/2005/8/layout/vProcess5"/>
    <dgm:cxn modelId="{F1698A50-93AF-4C7A-8426-9B77CB003675}" type="presOf" srcId="{5DD0DCB0-D742-4FC5-BCB8-37864B7FBF36}" destId="{2625A0D5-3CC2-47DF-B865-A0705CAE374C}" srcOrd="1" destOrd="0" presId="urn:microsoft.com/office/officeart/2005/8/layout/vProcess5"/>
    <dgm:cxn modelId="{E0F5749F-742B-4497-A5F2-F08807A7B821}" type="presOf" srcId="{34148404-D381-48C4-A90E-E27F1B573DD8}" destId="{DFBC52B1-25A2-410A-8EBA-D37EAE8DE8D7}" srcOrd="0" destOrd="0" presId="urn:microsoft.com/office/officeart/2005/8/layout/vProcess5"/>
    <dgm:cxn modelId="{417834AD-DCD5-4E7F-A333-A6CB8CC3D7A7}" type="presOf" srcId="{423EAAAC-383E-4388-9F17-95B5CDB4A992}" destId="{C76A9258-E16A-4A3B-BB07-B1F1557EADAF}" srcOrd="0" destOrd="0" presId="urn:microsoft.com/office/officeart/2005/8/layout/vProcess5"/>
    <dgm:cxn modelId="{6B1E21B3-F0C3-4B27-A3B0-7347925B5B49}" type="presOf" srcId="{5DD0DCB0-D742-4FC5-BCB8-37864B7FBF36}" destId="{C4A16CDA-6D81-4F3C-B381-E8E9659A8683}" srcOrd="0" destOrd="0" presId="urn:microsoft.com/office/officeart/2005/8/layout/vProcess5"/>
    <dgm:cxn modelId="{1EFB3DC0-A8F2-4E4C-839A-71362107F0F5}" type="presOf" srcId="{F94185A6-BF1A-4F7F-AD4F-F9DF3FD52473}" destId="{A20E1BBA-7269-4AE8-B37F-D94158157D1D}" srcOrd="1" destOrd="0" presId="urn:microsoft.com/office/officeart/2005/8/layout/vProcess5"/>
    <dgm:cxn modelId="{2C661695-332E-458B-BDD9-B8F9A2F15B6F}" type="presParOf" srcId="{DFBC52B1-25A2-410A-8EBA-D37EAE8DE8D7}" destId="{9DE0605F-AE8C-423C-8777-2C7750F69117}" srcOrd="0" destOrd="0" presId="urn:microsoft.com/office/officeart/2005/8/layout/vProcess5"/>
    <dgm:cxn modelId="{9B1098B1-FF11-4D59-8947-60B7945383EA}" type="presParOf" srcId="{DFBC52B1-25A2-410A-8EBA-D37EAE8DE8D7}" destId="{D653667D-C57A-48A5-9DBD-AD0EF3D11EE4}" srcOrd="1" destOrd="0" presId="urn:microsoft.com/office/officeart/2005/8/layout/vProcess5"/>
    <dgm:cxn modelId="{2773D26A-DEA6-46D8-AA20-34B7DDCB1A08}" type="presParOf" srcId="{DFBC52B1-25A2-410A-8EBA-D37EAE8DE8D7}" destId="{C4A16CDA-6D81-4F3C-B381-E8E9659A8683}" srcOrd="2" destOrd="0" presId="urn:microsoft.com/office/officeart/2005/8/layout/vProcess5"/>
    <dgm:cxn modelId="{BB4198BB-DF6A-440D-AED8-84BAA34E90B9}" type="presParOf" srcId="{DFBC52B1-25A2-410A-8EBA-D37EAE8DE8D7}" destId="{C76A9258-E16A-4A3B-BB07-B1F1557EADAF}" srcOrd="3" destOrd="0" presId="urn:microsoft.com/office/officeart/2005/8/layout/vProcess5"/>
    <dgm:cxn modelId="{59E7A29D-9C4D-4C3F-8284-883665F757C2}" type="presParOf" srcId="{DFBC52B1-25A2-410A-8EBA-D37EAE8DE8D7}" destId="{A20E1BBA-7269-4AE8-B37F-D94158157D1D}" srcOrd="4" destOrd="0" presId="urn:microsoft.com/office/officeart/2005/8/layout/vProcess5"/>
    <dgm:cxn modelId="{42E5B014-FD5B-4C52-80E3-26927E77925E}" type="presParOf" srcId="{DFBC52B1-25A2-410A-8EBA-D37EAE8DE8D7}" destId="{2625A0D5-3CC2-47DF-B865-A0705CAE374C}"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313C7B-D881-43DF-BFEC-312C9E61B2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38DA89-E95F-4EC9-AEC7-C2B366904018}">
      <dgm:prSet/>
      <dgm:spPr/>
      <dgm:t>
        <a:bodyPr/>
        <a:lstStyle/>
        <a:p>
          <a:r>
            <a:rPr lang="en-ID"/>
            <a:t>Instruction Logic: Ini termasuk tugas-tugas yang terlibat dalam mengambil instruksi dan mendekode setiap instruksi untuk menentukan operasi instruksi dan lokasi memori dari setiap operan.</a:t>
          </a:r>
          <a:endParaRPr lang="en-US"/>
        </a:p>
      </dgm:t>
    </dgm:pt>
    <dgm:pt modelId="{C583DBDE-7DB2-4E03-B58F-E3EC44606D97}" type="parTrans" cxnId="{706D6231-14B7-401F-AB9D-52525ABD6BE4}">
      <dgm:prSet/>
      <dgm:spPr/>
      <dgm:t>
        <a:bodyPr/>
        <a:lstStyle/>
        <a:p>
          <a:endParaRPr lang="en-US"/>
        </a:p>
      </dgm:t>
    </dgm:pt>
    <dgm:pt modelId="{8AFA808E-ABB4-4246-8069-27D80D85EC98}" type="sibTrans" cxnId="{706D6231-14B7-401F-AB9D-52525ABD6BE4}">
      <dgm:prSet/>
      <dgm:spPr/>
      <dgm:t>
        <a:bodyPr/>
        <a:lstStyle/>
        <a:p>
          <a:endParaRPr lang="en-US"/>
        </a:p>
      </dgm:t>
    </dgm:pt>
    <dgm:pt modelId="{51C7860C-7DCC-45D3-9EC6-C8F69559F846}">
      <dgm:prSet/>
      <dgm:spPr/>
      <dgm:t>
        <a:bodyPr/>
        <a:lstStyle/>
        <a:p>
          <a:r>
            <a:rPr lang="en-ID"/>
            <a:t>Arithmetic Logic Unit (ALU): Melakukan operasi yang ditentukan dalam instruksi.</a:t>
          </a:r>
          <a:endParaRPr lang="en-US"/>
        </a:p>
      </dgm:t>
    </dgm:pt>
    <dgm:pt modelId="{CA6B8466-5883-4E65-91E4-6A8885AAB322}" type="parTrans" cxnId="{847A5027-8FEE-451B-BFFF-9E0959EF7535}">
      <dgm:prSet/>
      <dgm:spPr/>
      <dgm:t>
        <a:bodyPr/>
        <a:lstStyle/>
        <a:p>
          <a:endParaRPr lang="en-US"/>
        </a:p>
      </dgm:t>
    </dgm:pt>
    <dgm:pt modelId="{1BE05A3B-69C9-44E5-82E3-C9E39BCF6CE9}" type="sibTrans" cxnId="{847A5027-8FEE-451B-BFFF-9E0959EF7535}">
      <dgm:prSet/>
      <dgm:spPr/>
      <dgm:t>
        <a:bodyPr/>
        <a:lstStyle/>
        <a:p>
          <a:endParaRPr lang="en-US"/>
        </a:p>
      </dgm:t>
    </dgm:pt>
    <dgm:pt modelId="{ED22F64E-8A31-4216-A491-BF801EEC62A2}">
      <dgm:prSet/>
      <dgm:spPr/>
      <dgm:t>
        <a:bodyPr/>
        <a:lstStyle/>
        <a:p>
          <a:r>
            <a:rPr lang="en-ID"/>
            <a:t>Load/Store Logic : Mengontrol transfer data ke dan dari memori utama melalui cache.</a:t>
          </a:r>
          <a:endParaRPr lang="en-US"/>
        </a:p>
      </dgm:t>
    </dgm:pt>
    <dgm:pt modelId="{3EAB687D-D2A4-422B-8201-7433864E51F5}" type="parTrans" cxnId="{6E75EBD2-20F8-4E62-9D4C-BCFB4F074A1B}">
      <dgm:prSet/>
      <dgm:spPr/>
      <dgm:t>
        <a:bodyPr/>
        <a:lstStyle/>
        <a:p>
          <a:endParaRPr lang="en-US"/>
        </a:p>
      </dgm:t>
    </dgm:pt>
    <dgm:pt modelId="{021000EA-0213-4862-8455-1E20B4B9602C}" type="sibTrans" cxnId="{6E75EBD2-20F8-4E62-9D4C-BCFB4F074A1B}">
      <dgm:prSet/>
      <dgm:spPr/>
      <dgm:t>
        <a:bodyPr/>
        <a:lstStyle/>
        <a:p>
          <a:endParaRPr lang="en-US"/>
        </a:p>
      </dgm:t>
    </dgm:pt>
    <dgm:pt modelId="{F7C8D23F-D25E-44E8-8451-8301E386715E}" type="pres">
      <dgm:prSet presAssocID="{AE313C7B-D881-43DF-BFEC-312C9E61B251}" presName="linear" presStyleCnt="0">
        <dgm:presLayoutVars>
          <dgm:animLvl val="lvl"/>
          <dgm:resizeHandles val="exact"/>
        </dgm:presLayoutVars>
      </dgm:prSet>
      <dgm:spPr/>
    </dgm:pt>
    <dgm:pt modelId="{866A813E-4BE9-4246-A968-6AAC606E9939}" type="pres">
      <dgm:prSet presAssocID="{3338DA89-E95F-4EC9-AEC7-C2B366904018}" presName="parentText" presStyleLbl="node1" presStyleIdx="0" presStyleCnt="3">
        <dgm:presLayoutVars>
          <dgm:chMax val="0"/>
          <dgm:bulletEnabled val="1"/>
        </dgm:presLayoutVars>
      </dgm:prSet>
      <dgm:spPr/>
    </dgm:pt>
    <dgm:pt modelId="{8D585E93-3C45-41A3-9BD6-8C48633226EF}" type="pres">
      <dgm:prSet presAssocID="{8AFA808E-ABB4-4246-8069-27D80D85EC98}" presName="spacer" presStyleCnt="0"/>
      <dgm:spPr/>
    </dgm:pt>
    <dgm:pt modelId="{0AF510C5-09A3-424A-8619-E212D0B0C402}" type="pres">
      <dgm:prSet presAssocID="{51C7860C-7DCC-45D3-9EC6-C8F69559F846}" presName="parentText" presStyleLbl="node1" presStyleIdx="1" presStyleCnt="3">
        <dgm:presLayoutVars>
          <dgm:chMax val="0"/>
          <dgm:bulletEnabled val="1"/>
        </dgm:presLayoutVars>
      </dgm:prSet>
      <dgm:spPr/>
    </dgm:pt>
    <dgm:pt modelId="{24C89B18-BA1A-4AF8-A938-515D72F45817}" type="pres">
      <dgm:prSet presAssocID="{1BE05A3B-69C9-44E5-82E3-C9E39BCF6CE9}" presName="spacer" presStyleCnt="0"/>
      <dgm:spPr/>
    </dgm:pt>
    <dgm:pt modelId="{68A926AB-1AF1-4D89-B494-99AEEE6A3C4D}" type="pres">
      <dgm:prSet presAssocID="{ED22F64E-8A31-4216-A491-BF801EEC62A2}" presName="parentText" presStyleLbl="node1" presStyleIdx="2" presStyleCnt="3">
        <dgm:presLayoutVars>
          <dgm:chMax val="0"/>
          <dgm:bulletEnabled val="1"/>
        </dgm:presLayoutVars>
      </dgm:prSet>
      <dgm:spPr/>
    </dgm:pt>
  </dgm:ptLst>
  <dgm:cxnLst>
    <dgm:cxn modelId="{847A5027-8FEE-451B-BFFF-9E0959EF7535}" srcId="{AE313C7B-D881-43DF-BFEC-312C9E61B251}" destId="{51C7860C-7DCC-45D3-9EC6-C8F69559F846}" srcOrd="1" destOrd="0" parTransId="{CA6B8466-5883-4E65-91E4-6A8885AAB322}" sibTransId="{1BE05A3B-69C9-44E5-82E3-C9E39BCF6CE9}"/>
    <dgm:cxn modelId="{706D6231-14B7-401F-AB9D-52525ABD6BE4}" srcId="{AE313C7B-D881-43DF-BFEC-312C9E61B251}" destId="{3338DA89-E95F-4EC9-AEC7-C2B366904018}" srcOrd="0" destOrd="0" parTransId="{C583DBDE-7DB2-4E03-B58F-E3EC44606D97}" sibTransId="{8AFA808E-ABB4-4246-8069-27D80D85EC98}"/>
    <dgm:cxn modelId="{D868E84B-FB6F-432D-8594-158B369ECCDD}" type="presOf" srcId="{51C7860C-7DCC-45D3-9EC6-C8F69559F846}" destId="{0AF510C5-09A3-424A-8619-E212D0B0C402}" srcOrd="0" destOrd="0" presId="urn:microsoft.com/office/officeart/2005/8/layout/vList2"/>
    <dgm:cxn modelId="{F944AB90-E720-4871-B226-8AB1BE5D6C70}" type="presOf" srcId="{3338DA89-E95F-4EC9-AEC7-C2B366904018}" destId="{866A813E-4BE9-4246-A968-6AAC606E9939}" srcOrd="0" destOrd="0" presId="urn:microsoft.com/office/officeart/2005/8/layout/vList2"/>
    <dgm:cxn modelId="{269C629C-CAD3-4E35-9EE5-136494504972}" type="presOf" srcId="{AE313C7B-D881-43DF-BFEC-312C9E61B251}" destId="{F7C8D23F-D25E-44E8-8451-8301E386715E}" srcOrd="0" destOrd="0" presId="urn:microsoft.com/office/officeart/2005/8/layout/vList2"/>
    <dgm:cxn modelId="{60E524AF-B677-4218-BA7E-AEA51C75BFFF}" type="presOf" srcId="{ED22F64E-8A31-4216-A491-BF801EEC62A2}" destId="{68A926AB-1AF1-4D89-B494-99AEEE6A3C4D}" srcOrd="0" destOrd="0" presId="urn:microsoft.com/office/officeart/2005/8/layout/vList2"/>
    <dgm:cxn modelId="{6E75EBD2-20F8-4E62-9D4C-BCFB4F074A1B}" srcId="{AE313C7B-D881-43DF-BFEC-312C9E61B251}" destId="{ED22F64E-8A31-4216-A491-BF801EEC62A2}" srcOrd="2" destOrd="0" parTransId="{3EAB687D-D2A4-422B-8201-7433864E51F5}" sibTransId="{021000EA-0213-4862-8455-1E20B4B9602C}"/>
    <dgm:cxn modelId="{50401C36-162E-40FA-9608-8EDC751FDA70}" type="presParOf" srcId="{F7C8D23F-D25E-44E8-8451-8301E386715E}" destId="{866A813E-4BE9-4246-A968-6AAC606E9939}" srcOrd="0" destOrd="0" presId="urn:microsoft.com/office/officeart/2005/8/layout/vList2"/>
    <dgm:cxn modelId="{D3AAA60D-4E13-4E4F-AD89-8D13F8FD75EC}" type="presParOf" srcId="{F7C8D23F-D25E-44E8-8451-8301E386715E}" destId="{8D585E93-3C45-41A3-9BD6-8C48633226EF}" srcOrd="1" destOrd="0" presId="urn:microsoft.com/office/officeart/2005/8/layout/vList2"/>
    <dgm:cxn modelId="{B1FC7E2E-86F7-464E-8EB9-FA470A94BE1C}" type="presParOf" srcId="{F7C8D23F-D25E-44E8-8451-8301E386715E}" destId="{0AF510C5-09A3-424A-8619-E212D0B0C402}" srcOrd="2" destOrd="0" presId="urn:microsoft.com/office/officeart/2005/8/layout/vList2"/>
    <dgm:cxn modelId="{486F6CFF-3C93-419D-852F-7EF05489E27D}" type="presParOf" srcId="{F7C8D23F-D25E-44E8-8451-8301E386715E}" destId="{24C89B18-BA1A-4AF8-A938-515D72F45817}" srcOrd="3" destOrd="0" presId="urn:microsoft.com/office/officeart/2005/8/layout/vList2"/>
    <dgm:cxn modelId="{8B90C41F-FC53-4EF8-B97A-7B01CD975639}" type="presParOf" srcId="{F7C8D23F-D25E-44E8-8451-8301E386715E}" destId="{68A926AB-1AF1-4D89-B494-99AEEE6A3C4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3667D-C57A-48A5-9DBD-AD0EF3D11EE4}">
      <dsp:nvSpPr>
        <dsp:cNvPr id="0" name=""/>
        <dsp:cNvSpPr/>
      </dsp:nvSpPr>
      <dsp:spPr>
        <a:xfrm>
          <a:off x="0" y="0"/>
          <a:ext cx="5518943" cy="229743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D" sz="2600" b="1" kern="1200" dirty="0" err="1"/>
            <a:t>Struktur</a:t>
          </a:r>
          <a:r>
            <a:rPr lang="en-ID" sz="2600" kern="1200" dirty="0"/>
            <a:t>: </a:t>
          </a:r>
          <a:r>
            <a:rPr lang="en-ID" sz="2600" kern="1200" dirty="0" err="1"/>
            <a:t>cara</a:t>
          </a:r>
          <a:r>
            <a:rPr lang="en-ID" sz="2600" kern="1200" dirty="0"/>
            <a:t> </a:t>
          </a:r>
          <a:r>
            <a:rPr lang="en-ID" sz="2600" kern="1200" dirty="0" err="1"/>
            <a:t>komponen-komponen</a:t>
          </a:r>
          <a:r>
            <a:rPr lang="en-ID" sz="2600" kern="1200" dirty="0"/>
            <a:t> </a:t>
          </a:r>
          <a:r>
            <a:rPr lang="en-ID" sz="2600" kern="1200" dirty="0" err="1"/>
            <a:t>saling</a:t>
          </a:r>
          <a:r>
            <a:rPr lang="en-ID" sz="2600" kern="1200" dirty="0"/>
            <a:t> </a:t>
          </a:r>
          <a:r>
            <a:rPr lang="en-ID" sz="2600" kern="1200" dirty="0" err="1"/>
            <a:t>berhubungan</a:t>
          </a:r>
          <a:r>
            <a:rPr lang="en-ID" sz="2600" kern="1200" dirty="0"/>
            <a:t> </a:t>
          </a:r>
          <a:r>
            <a:rPr lang="en-ID" sz="2600" kern="1200" dirty="0" err="1"/>
            <a:t>satu</a:t>
          </a:r>
          <a:r>
            <a:rPr lang="en-ID" sz="2600" kern="1200" dirty="0"/>
            <a:t> </a:t>
          </a:r>
          <a:r>
            <a:rPr lang="en-ID" sz="2600" kern="1200" dirty="0" err="1"/>
            <a:t>dengan</a:t>
          </a:r>
          <a:r>
            <a:rPr lang="en-ID" sz="2600" kern="1200" dirty="0"/>
            <a:t> lain.</a:t>
          </a:r>
          <a:endParaRPr lang="en-US" sz="2600" kern="1200" dirty="0"/>
        </a:p>
      </dsp:txBody>
      <dsp:txXfrm>
        <a:off x="67289" y="67289"/>
        <a:ext cx="3144371" cy="2162852"/>
      </dsp:txXfrm>
    </dsp:sp>
    <dsp:sp modelId="{C4A16CDA-6D81-4F3C-B381-E8E9659A8683}">
      <dsp:nvSpPr>
        <dsp:cNvPr id="0" name=""/>
        <dsp:cNvSpPr/>
      </dsp:nvSpPr>
      <dsp:spPr>
        <a:xfrm>
          <a:off x="973931" y="2807970"/>
          <a:ext cx="5518943" cy="2297430"/>
        </a:xfrm>
        <a:prstGeom prst="roundRect">
          <a:avLst>
            <a:gd name="adj" fmla="val 10000"/>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D" sz="2600" b="1" kern="1200"/>
            <a:t>Fungsi</a:t>
          </a:r>
          <a:r>
            <a:rPr lang="en-ID" sz="2600" kern="1200"/>
            <a:t>: operasi/task tiap komponen individu sebagai bagian dari struktur.</a:t>
          </a:r>
          <a:endParaRPr lang="en-US" sz="2600" kern="1200"/>
        </a:p>
      </dsp:txBody>
      <dsp:txXfrm>
        <a:off x="1041220" y="2875259"/>
        <a:ext cx="2917105" cy="2162852"/>
      </dsp:txXfrm>
    </dsp:sp>
    <dsp:sp modelId="{C76A9258-E16A-4A3B-BB07-B1F1557EADAF}">
      <dsp:nvSpPr>
        <dsp:cNvPr id="0" name=""/>
        <dsp:cNvSpPr/>
      </dsp:nvSpPr>
      <dsp:spPr>
        <a:xfrm>
          <a:off x="4025614" y="1806035"/>
          <a:ext cx="1493329" cy="1493329"/>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61613" y="1806035"/>
        <a:ext cx="821331" cy="1123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A813E-4BE9-4246-A968-6AAC606E9939}">
      <dsp:nvSpPr>
        <dsp:cNvPr id="0" name=""/>
        <dsp:cNvSpPr/>
      </dsp:nvSpPr>
      <dsp:spPr>
        <a:xfrm>
          <a:off x="0" y="134129"/>
          <a:ext cx="6492875" cy="157014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D" sz="2200" kern="1200"/>
            <a:t>Instruction Logic: Ini termasuk tugas-tugas yang terlibat dalam mengambil instruksi dan mendekode setiap instruksi untuk menentukan operasi instruksi dan lokasi memori dari setiap operan.</a:t>
          </a:r>
          <a:endParaRPr lang="en-US" sz="2200" kern="1200"/>
        </a:p>
      </dsp:txBody>
      <dsp:txXfrm>
        <a:off x="76648" y="210777"/>
        <a:ext cx="6339579" cy="1416844"/>
      </dsp:txXfrm>
    </dsp:sp>
    <dsp:sp modelId="{0AF510C5-09A3-424A-8619-E212D0B0C402}">
      <dsp:nvSpPr>
        <dsp:cNvPr id="0" name=""/>
        <dsp:cNvSpPr/>
      </dsp:nvSpPr>
      <dsp:spPr>
        <a:xfrm>
          <a:off x="0" y="1767629"/>
          <a:ext cx="6492875" cy="157014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D" sz="2200" kern="1200"/>
            <a:t>Arithmetic Logic Unit (ALU): Melakukan operasi yang ditentukan dalam instruksi.</a:t>
          </a:r>
          <a:endParaRPr lang="en-US" sz="2200" kern="1200"/>
        </a:p>
      </dsp:txBody>
      <dsp:txXfrm>
        <a:off x="76648" y="1844277"/>
        <a:ext cx="6339579" cy="1416844"/>
      </dsp:txXfrm>
    </dsp:sp>
    <dsp:sp modelId="{68A926AB-1AF1-4D89-B494-99AEEE6A3C4D}">
      <dsp:nvSpPr>
        <dsp:cNvPr id="0" name=""/>
        <dsp:cNvSpPr/>
      </dsp:nvSpPr>
      <dsp:spPr>
        <a:xfrm>
          <a:off x="0" y="3401130"/>
          <a:ext cx="6492875" cy="157014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D" sz="2200" kern="1200"/>
            <a:t>Load/Store Logic : Mengontrol transfer data ke dan dari memori utama melalui cache.</a:t>
          </a:r>
          <a:endParaRPr lang="en-US" sz="2200" kern="1200"/>
        </a:p>
      </dsp:txBody>
      <dsp:txXfrm>
        <a:off x="76648" y="3477778"/>
        <a:ext cx="6339579" cy="14168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818F1-A2C3-41CE-873A-C5EE0FE7F1ED}" type="datetimeFigureOut">
              <a:rPr lang="en-ID" smtClean="0"/>
              <a:t>31/08/2021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ED6EE-25D5-4D42-A819-E91BFBA73B56}" type="slidenum">
              <a:rPr lang="en-ID" smtClean="0"/>
              <a:t>‹#›</a:t>
            </a:fld>
            <a:endParaRPr lang="en-ID"/>
          </a:p>
        </p:txBody>
      </p:sp>
    </p:spTree>
    <p:extLst>
      <p:ext uri="{BB962C8B-B14F-4D97-AF65-F5344CB8AC3E}">
        <p14:creationId xmlns:p14="http://schemas.microsoft.com/office/powerpoint/2010/main" val="6107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F4F623-5F76-4DDE-978C-DCCA2C46CEDB}" type="datetime1">
              <a:rPr lang="en-ID" smtClean="0"/>
              <a:t>31/08/2021</a:t>
            </a:fld>
            <a:endParaRPr lang="en-ID"/>
          </a:p>
        </p:txBody>
      </p:sp>
      <p:sp>
        <p:nvSpPr>
          <p:cNvPr id="5" name="Footer Placeholder 4"/>
          <p:cNvSpPr>
            <a:spLocks noGrp="1"/>
          </p:cNvSpPr>
          <p:nvPr>
            <p:ph type="ftr" sz="quarter" idx="11"/>
          </p:nvPr>
        </p:nvSpPr>
        <p:spPr>
          <a:xfrm>
            <a:off x="5332412" y="5883275"/>
            <a:ext cx="4324044" cy="365125"/>
          </a:xfrm>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52811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C35E8-CA89-4D70-9E36-989B7330AC21}" type="datetime1">
              <a:rPr lang="en-ID" smtClean="0"/>
              <a:t>31/08/2021</a:t>
            </a:fld>
            <a:endParaRPr lang="en-ID"/>
          </a:p>
        </p:txBody>
      </p:sp>
      <p:sp>
        <p:nvSpPr>
          <p:cNvPr id="6" name="Footer Placeholder 5"/>
          <p:cNvSpPr>
            <a:spLocks noGrp="1"/>
          </p:cNvSpPr>
          <p:nvPr>
            <p:ph type="ftr" sz="quarter" idx="11"/>
          </p:nvPr>
        </p:nvSpPr>
        <p:spPr/>
        <p:txBody>
          <a:bodyPr/>
          <a:lstStyle/>
          <a:p>
            <a:r>
              <a:rPr lang="en-ID"/>
              <a:t>Program Studi Teknologi Rekayasa Internet Teknik Elektro PENS</a:t>
            </a:r>
          </a:p>
        </p:txBody>
      </p:sp>
      <p:sp>
        <p:nvSpPr>
          <p:cNvPr id="7" name="Slide Number Placeholder 6"/>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365914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23567-509F-4AAA-822E-4D6E50BDEFEC}"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325824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63982-4CE9-47A5-9320-B1D489D45ACF}"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333523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7F9AF-CB63-4596-9F13-0913C14C3A7A}"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400687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BDBED-6369-4EB9-832C-CD1E7392A8F0}"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4200042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C94AC3-44E1-47A5-AE05-96C3C475E5E2}"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740674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1731B-39FE-434D-933D-6A5B26F970CE}"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1758022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86D31-D0C8-408C-983D-29713184EFA1}"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03943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B6ECA-FAC9-4F0F-AA1D-FD2555300C8C}"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a:xfrm>
            <a:off x="10951856" y="5867131"/>
            <a:ext cx="551167" cy="365125"/>
          </a:xfrm>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54066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F3F5C9-57D3-4609-84B4-03F65F6590C2}" type="datetime1">
              <a:rPr lang="en-ID" smtClean="0"/>
              <a:t>31/08/2021</a:t>
            </a:fld>
            <a:endParaRPr lang="en-ID"/>
          </a:p>
        </p:txBody>
      </p:sp>
      <p:sp>
        <p:nvSpPr>
          <p:cNvPr id="5" name="Footer Placeholder 4"/>
          <p:cNvSpPr>
            <a:spLocks noGrp="1"/>
          </p:cNvSpPr>
          <p:nvPr>
            <p:ph type="ftr" sz="quarter" idx="11"/>
          </p:nvPr>
        </p:nvSpPr>
        <p:spPr/>
        <p:txBody>
          <a:bodyPr/>
          <a:lstStyle/>
          <a:p>
            <a:r>
              <a:rPr lang="en-ID"/>
              <a:t>Program Studi Teknologi Rekayasa Internet Teknik Elektro PENS</a:t>
            </a:r>
          </a:p>
        </p:txBody>
      </p:sp>
      <p:sp>
        <p:nvSpPr>
          <p:cNvPr id="6" name="Slide Number Placeholder 5"/>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02634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878E2-E5EB-421A-9071-6068D98F46B3}" type="datetime1">
              <a:rPr lang="en-ID" smtClean="0"/>
              <a:t>31/08/2021</a:t>
            </a:fld>
            <a:endParaRPr lang="en-ID"/>
          </a:p>
        </p:txBody>
      </p:sp>
      <p:sp>
        <p:nvSpPr>
          <p:cNvPr id="6" name="Footer Placeholder 5"/>
          <p:cNvSpPr>
            <a:spLocks noGrp="1"/>
          </p:cNvSpPr>
          <p:nvPr>
            <p:ph type="ftr" sz="quarter" idx="11"/>
          </p:nvPr>
        </p:nvSpPr>
        <p:spPr/>
        <p:txBody>
          <a:bodyPr/>
          <a:lstStyle/>
          <a:p>
            <a:r>
              <a:rPr lang="en-ID"/>
              <a:t>Program Studi Teknologi Rekayasa Internet Teknik Elektro PENS</a:t>
            </a:r>
          </a:p>
        </p:txBody>
      </p:sp>
      <p:sp>
        <p:nvSpPr>
          <p:cNvPr id="7" name="Slide Number Placeholder 6"/>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30530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64B9F-B1E7-4905-AE3C-CDC3D4B89F48}" type="datetime1">
              <a:rPr lang="en-ID" smtClean="0"/>
              <a:t>31/08/2021</a:t>
            </a:fld>
            <a:endParaRPr lang="en-ID"/>
          </a:p>
        </p:txBody>
      </p:sp>
      <p:sp>
        <p:nvSpPr>
          <p:cNvPr id="8" name="Footer Placeholder 7"/>
          <p:cNvSpPr>
            <a:spLocks noGrp="1"/>
          </p:cNvSpPr>
          <p:nvPr>
            <p:ph type="ftr" sz="quarter" idx="11"/>
          </p:nvPr>
        </p:nvSpPr>
        <p:spPr/>
        <p:txBody>
          <a:bodyPr/>
          <a:lstStyle/>
          <a:p>
            <a:r>
              <a:rPr lang="en-ID"/>
              <a:t>Program Studi Teknologi Rekayasa Internet Teknik Elektro PENS</a:t>
            </a:r>
          </a:p>
        </p:txBody>
      </p:sp>
      <p:sp>
        <p:nvSpPr>
          <p:cNvPr id="9" name="Slide Number Placeholder 8"/>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87240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4362F-70F1-4213-893B-F764B5FB885B}" type="datetime1">
              <a:rPr lang="en-ID" smtClean="0"/>
              <a:t>31/08/2021</a:t>
            </a:fld>
            <a:endParaRPr lang="en-ID"/>
          </a:p>
        </p:txBody>
      </p:sp>
      <p:sp>
        <p:nvSpPr>
          <p:cNvPr id="4" name="Footer Placeholder 3"/>
          <p:cNvSpPr>
            <a:spLocks noGrp="1"/>
          </p:cNvSpPr>
          <p:nvPr>
            <p:ph type="ftr" sz="quarter" idx="11"/>
          </p:nvPr>
        </p:nvSpPr>
        <p:spPr/>
        <p:txBody>
          <a:bodyPr/>
          <a:lstStyle/>
          <a:p>
            <a:r>
              <a:rPr lang="en-ID"/>
              <a:t>Program Studi Teknologi Rekayasa Internet Teknik Elektro PENS</a:t>
            </a:r>
          </a:p>
        </p:txBody>
      </p:sp>
      <p:sp>
        <p:nvSpPr>
          <p:cNvPr id="5" name="Slide Number Placeholder 4"/>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73453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5E4F3-E05D-40E8-BA87-D8295767EB38}" type="datetime1">
              <a:rPr lang="en-ID" smtClean="0"/>
              <a:t>31/08/2021</a:t>
            </a:fld>
            <a:endParaRPr lang="en-ID"/>
          </a:p>
        </p:txBody>
      </p:sp>
      <p:sp>
        <p:nvSpPr>
          <p:cNvPr id="3" name="Footer Placeholder 2"/>
          <p:cNvSpPr>
            <a:spLocks noGrp="1"/>
          </p:cNvSpPr>
          <p:nvPr>
            <p:ph type="ftr" sz="quarter" idx="11"/>
          </p:nvPr>
        </p:nvSpPr>
        <p:spPr/>
        <p:txBody>
          <a:bodyPr/>
          <a:lstStyle/>
          <a:p>
            <a:r>
              <a:rPr lang="en-ID"/>
              <a:t>Program Studi Teknologi Rekayasa Internet Teknik Elektro PENS</a:t>
            </a:r>
          </a:p>
        </p:txBody>
      </p:sp>
      <p:sp>
        <p:nvSpPr>
          <p:cNvPr id="4" name="Slide Number Placeholder 3"/>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02159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25A75-174E-4B4B-94BD-D5E1E1E6CBFF}" type="datetime1">
              <a:rPr lang="en-ID" smtClean="0"/>
              <a:t>31/08/2021</a:t>
            </a:fld>
            <a:endParaRPr lang="en-ID"/>
          </a:p>
        </p:txBody>
      </p:sp>
      <p:sp>
        <p:nvSpPr>
          <p:cNvPr id="6" name="Footer Placeholder 5"/>
          <p:cNvSpPr>
            <a:spLocks noGrp="1"/>
          </p:cNvSpPr>
          <p:nvPr>
            <p:ph type="ftr" sz="quarter" idx="11"/>
          </p:nvPr>
        </p:nvSpPr>
        <p:spPr/>
        <p:txBody>
          <a:bodyPr/>
          <a:lstStyle/>
          <a:p>
            <a:r>
              <a:rPr lang="en-ID"/>
              <a:t>Program Studi Teknologi Rekayasa Internet Teknik Elektro PENS</a:t>
            </a:r>
          </a:p>
        </p:txBody>
      </p:sp>
      <p:sp>
        <p:nvSpPr>
          <p:cNvPr id="7" name="Slide Number Placeholder 6"/>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275486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AD2FF-4D8C-44B8-9703-FA580108130B}" type="datetime1">
              <a:rPr lang="en-ID" smtClean="0"/>
              <a:t>31/08/2021</a:t>
            </a:fld>
            <a:endParaRPr lang="en-ID"/>
          </a:p>
        </p:txBody>
      </p:sp>
      <p:sp>
        <p:nvSpPr>
          <p:cNvPr id="6" name="Footer Placeholder 5"/>
          <p:cNvSpPr>
            <a:spLocks noGrp="1"/>
          </p:cNvSpPr>
          <p:nvPr>
            <p:ph type="ftr" sz="quarter" idx="11"/>
          </p:nvPr>
        </p:nvSpPr>
        <p:spPr/>
        <p:txBody>
          <a:bodyPr/>
          <a:lstStyle/>
          <a:p>
            <a:r>
              <a:rPr lang="en-ID"/>
              <a:t>Program Studi Teknologi Rekayasa Internet Teknik Elektro PENS</a:t>
            </a:r>
          </a:p>
        </p:txBody>
      </p:sp>
      <p:sp>
        <p:nvSpPr>
          <p:cNvPr id="7" name="Slide Number Placeholder 6"/>
          <p:cNvSpPr>
            <a:spLocks noGrp="1"/>
          </p:cNvSpPr>
          <p:nvPr>
            <p:ph type="sldNum" sz="quarter" idx="12"/>
          </p:nvPr>
        </p:nvSpPr>
        <p:spPr/>
        <p:txBody>
          <a:bodyPr/>
          <a:lstStyle/>
          <a:p>
            <a:fld id="{BF6DF51D-52CC-4CB0-B449-772BF21ACDBC}" type="slidenum">
              <a:rPr lang="en-ID" smtClean="0"/>
              <a:t>‹#›</a:t>
            </a:fld>
            <a:endParaRPr lang="en-ID"/>
          </a:p>
        </p:txBody>
      </p:sp>
    </p:spTree>
    <p:extLst>
      <p:ext uri="{BB962C8B-B14F-4D97-AF65-F5344CB8AC3E}">
        <p14:creationId xmlns:p14="http://schemas.microsoft.com/office/powerpoint/2010/main" val="119533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8730DB-99F0-4FF3-A40B-400353DFBED4}" type="datetime1">
              <a:rPr lang="en-ID" smtClean="0"/>
              <a:t>31/08/2021</a:t>
            </a:fld>
            <a:endParaRPr lang="en-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D"/>
              <a:t>Program Studi Teknologi Rekayasa Internet Teknik Elektro PENS</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6DF51D-52CC-4CB0-B449-772BF21ACDBC}" type="slidenum">
              <a:rPr lang="en-ID" smtClean="0"/>
              <a:t>‹#›</a:t>
            </a:fld>
            <a:endParaRPr lang="en-ID"/>
          </a:p>
        </p:txBody>
      </p:sp>
    </p:spTree>
    <p:extLst>
      <p:ext uri="{BB962C8B-B14F-4D97-AF65-F5344CB8AC3E}">
        <p14:creationId xmlns:p14="http://schemas.microsoft.com/office/powerpoint/2010/main" val="15072593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0"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2"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FC657B1F-CEB7-447E-A77E-AF6B279238EF}"/>
              </a:ext>
            </a:extLst>
          </p:cNvPr>
          <p:cNvSpPr>
            <a:spLocks noGrp="1"/>
          </p:cNvSpPr>
          <p:nvPr>
            <p:ph type="ctrTitle"/>
          </p:nvPr>
        </p:nvSpPr>
        <p:spPr>
          <a:xfrm>
            <a:off x="1524000" y="643468"/>
            <a:ext cx="9144000" cy="3618898"/>
          </a:xfrm>
        </p:spPr>
        <p:txBody>
          <a:bodyPr anchor="b">
            <a:normAutofit/>
          </a:bodyPr>
          <a:lstStyle/>
          <a:p>
            <a:pPr algn="ctr"/>
            <a:r>
              <a:rPr lang="en-US" sz="7200"/>
              <a:t>Arsitektur Komputer</a:t>
            </a:r>
            <a:endParaRPr lang="en-ID" sz="7200"/>
          </a:p>
        </p:txBody>
      </p:sp>
      <p:sp>
        <p:nvSpPr>
          <p:cNvPr id="3" name="Subtitle 2">
            <a:extLst>
              <a:ext uri="{FF2B5EF4-FFF2-40B4-BE49-F238E27FC236}">
                <a16:creationId xmlns:a16="http://schemas.microsoft.com/office/drawing/2014/main" id="{335946CE-3244-424B-89DD-84334C480C67}"/>
              </a:ext>
            </a:extLst>
          </p:cNvPr>
          <p:cNvSpPr>
            <a:spLocks noGrp="1"/>
          </p:cNvSpPr>
          <p:nvPr>
            <p:ph type="subTitle" idx="1"/>
          </p:nvPr>
        </p:nvSpPr>
        <p:spPr>
          <a:xfrm>
            <a:off x="2719546" y="4552335"/>
            <a:ext cx="6752908" cy="1091381"/>
          </a:xfrm>
        </p:spPr>
        <p:txBody>
          <a:bodyPr>
            <a:normAutofit/>
          </a:bodyPr>
          <a:lstStyle/>
          <a:p>
            <a:pPr algn="ctr"/>
            <a:r>
              <a:rPr lang="en-US" sz="2400"/>
              <a:t>Prodi Teknologi Rekayasa Internet</a:t>
            </a:r>
            <a:endParaRPr lang="en-ID" sz="2400"/>
          </a:p>
        </p:txBody>
      </p:sp>
      <p:sp>
        <p:nvSpPr>
          <p:cNvPr id="4" name="Footer Placeholder 3">
            <a:extLst>
              <a:ext uri="{FF2B5EF4-FFF2-40B4-BE49-F238E27FC236}">
                <a16:creationId xmlns:a16="http://schemas.microsoft.com/office/drawing/2014/main" id="{C559078D-5A6A-4852-A148-CFA8E7D2D02C}"/>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21292379-8CA6-4D2D-92F9-2E21FA8EBCAE}"/>
              </a:ext>
            </a:extLst>
          </p:cNvPr>
          <p:cNvSpPr>
            <a:spLocks noGrp="1"/>
          </p:cNvSpPr>
          <p:nvPr>
            <p:ph type="sldNum" sz="quarter" idx="12"/>
          </p:nvPr>
        </p:nvSpPr>
        <p:spPr/>
        <p:txBody>
          <a:bodyPr/>
          <a:lstStyle/>
          <a:p>
            <a:fld id="{BF6DF51D-52CC-4CB0-B449-772BF21ACDBC}" type="slidenum">
              <a:rPr lang="en-ID" smtClean="0"/>
              <a:t>1</a:t>
            </a:fld>
            <a:endParaRPr lang="en-ID"/>
          </a:p>
        </p:txBody>
      </p:sp>
    </p:spTree>
    <p:extLst>
      <p:ext uri="{BB962C8B-B14F-4D97-AF65-F5344CB8AC3E}">
        <p14:creationId xmlns:p14="http://schemas.microsoft.com/office/powerpoint/2010/main" val="100524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E0F00-7B7F-4D69-A6AC-CF3D1C5E2B0C}"/>
              </a:ext>
            </a:extLst>
          </p:cNvPr>
          <p:cNvSpPr>
            <a:spLocks noGrp="1"/>
          </p:cNvSpPr>
          <p:nvPr>
            <p:ph type="title"/>
          </p:nvPr>
        </p:nvSpPr>
        <p:spPr>
          <a:xfrm>
            <a:off x="1189702" y="1261872"/>
            <a:ext cx="3145536" cy="4334256"/>
          </a:xfrm>
        </p:spPr>
        <p:txBody>
          <a:bodyPr>
            <a:normAutofit/>
          </a:bodyPr>
          <a:lstStyle/>
          <a:p>
            <a:pPr algn="r"/>
            <a:r>
              <a:rPr lang="en-US" sz="3600"/>
              <a:t>Struktur dan Fungsi</a:t>
            </a:r>
            <a:endParaRPr lang="en-ID" sz="36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C7E33D-6613-4A99-9257-F73939A5E3B5}"/>
              </a:ext>
            </a:extLst>
          </p:cNvPr>
          <p:cNvSpPr>
            <a:spLocks noGrp="1"/>
          </p:cNvSpPr>
          <p:nvPr>
            <p:ph idx="1"/>
          </p:nvPr>
        </p:nvSpPr>
        <p:spPr>
          <a:xfrm>
            <a:off x="5007932" y="1261873"/>
            <a:ext cx="5951013" cy="4449422"/>
          </a:xfrm>
        </p:spPr>
        <p:txBody>
          <a:bodyPr>
            <a:normAutofit/>
          </a:bodyPr>
          <a:lstStyle/>
          <a:p>
            <a:r>
              <a:rPr lang="en-US" sz="2000"/>
              <a:t>Ada 4 kelompok besar juga pada Fungsi :</a:t>
            </a:r>
          </a:p>
          <a:p>
            <a:pPr lvl="1"/>
            <a:r>
              <a:rPr lang="en-US" dirty="0"/>
              <a:t>Data Processing</a:t>
            </a:r>
          </a:p>
          <a:p>
            <a:pPr lvl="1"/>
            <a:r>
              <a:rPr lang="en-US" dirty="0"/>
              <a:t>Data Storage</a:t>
            </a:r>
          </a:p>
          <a:p>
            <a:pPr lvl="1"/>
            <a:r>
              <a:rPr lang="en-US" dirty="0"/>
              <a:t>Data movement</a:t>
            </a:r>
          </a:p>
          <a:p>
            <a:pPr lvl="1"/>
            <a:r>
              <a:rPr lang="en-US" dirty="0"/>
              <a:t>Control</a:t>
            </a:r>
          </a:p>
        </p:txBody>
      </p:sp>
      <p:sp>
        <p:nvSpPr>
          <p:cNvPr id="4" name="Footer Placeholder 3">
            <a:extLst>
              <a:ext uri="{FF2B5EF4-FFF2-40B4-BE49-F238E27FC236}">
                <a16:creationId xmlns:a16="http://schemas.microsoft.com/office/drawing/2014/main" id="{AA393709-73BF-48AD-B37F-4EE22BD5CC19}"/>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9EF1ECBA-44E0-4D2B-9FA9-8FFA2CB051F8}"/>
              </a:ext>
            </a:extLst>
          </p:cNvPr>
          <p:cNvSpPr>
            <a:spLocks noGrp="1"/>
          </p:cNvSpPr>
          <p:nvPr>
            <p:ph type="sldNum" sz="quarter" idx="12"/>
          </p:nvPr>
        </p:nvSpPr>
        <p:spPr/>
        <p:txBody>
          <a:bodyPr/>
          <a:lstStyle/>
          <a:p>
            <a:fld id="{BF6DF51D-52CC-4CB0-B449-772BF21ACDBC}" type="slidenum">
              <a:rPr lang="en-ID" smtClean="0"/>
              <a:t>10</a:t>
            </a:fld>
            <a:endParaRPr lang="en-ID"/>
          </a:p>
        </p:txBody>
      </p:sp>
    </p:spTree>
    <p:extLst>
      <p:ext uri="{BB962C8B-B14F-4D97-AF65-F5344CB8AC3E}">
        <p14:creationId xmlns:p14="http://schemas.microsoft.com/office/powerpoint/2010/main" val="46172924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02D65-8D82-44E8-B3F3-B450B8C3CD8A}"/>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dirty="0" err="1"/>
              <a:t>Keterkaitan</a:t>
            </a:r>
            <a:r>
              <a:rPr lang="en-US" sz="4800" dirty="0"/>
              <a:t> </a:t>
            </a:r>
            <a:r>
              <a:rPr lang="en-US" sz="4800" dirty="0" err="1"/>
              <a:t>antara</a:t>
            </a:r>
            <a:r>
              <a:rPr lang="en-US" sz="4800" dirty="0"/>
              <a:t> </a:t>
            </a:r>
            <a:r>
              <a:rPr lang="en-US" sz="4800" dirty="0" err="1"/>
              <a:t>Struktur</a:t>
            </a:r>
            <a:r>
              <a:rPr lang="en-US" sz="4800" dirty="0"/>
              <a:t> dan </a:t>
            </a:r>
            <a:r>
              <a:rPr lang="en-US" sz="4800" dirty="0" err="1"/>
              <a:t>Fungsi</a:t>
            </a:r>
            <a:endParaRPr lang="en-US" sz="4800" dirty="0"/>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schematic&#10;&#10;Description automatically generated">
            <a:extLst>
              <a:ext uri="{FF2B5EF4-FFF2-40B4-BE49-F238E27FC236}">
                <a16:creationId xmlns:a16="http://schemas.microsoft.com/office/drawing/2014/main" id="{73FE733A-F60C-4E82-9AF7-EEC9A47A3AC9}"/>
              </a:ext>
            </a:extLst>
          </p:cNvPr>
          <p:cNvPicPr>
            <a:picLocks noGrp="1" noChangeAspect="1"/>
          </p:cNvPicPr>
          <p:nvPr>
            <p:ph idx="1"/>
          </p:nvPr>
        </p:nvPicPr>
        <p:blipFill>
          <a:blip r:embed="rId3"/>
          <a:stretch>
            <a:fillRect/>
          </a:stretch>
        </p:blipFill>
        <p:spPr>
          <a:xfrm>
            <a:off x="2038604" y="1011765"/>
            <a:ext cx="4080669" cy="4546708"/>
          </a:xfrm>
          <a:prstGeom prst="rect">
            <a:avLst/>
          </a:prstGeom>
        </p:spPr>
      </p:pic>
      <p:sp>
        <p:nvSpPr>
          <p:cNvPr id="6" name="Callout: Bent Line 5">
            <a:extLst>
              <a:ext uri="{FF2B5EF4-FFF2-40B4-BE49-F238E27FC236}">
                <a16:creationId xmlns:a16="http://schemas.microsoft.com/office/drawing/2014/main" id="{AFDA90B2-6E3F-4D16-815C-97218C22ABDD}"/>
              </a:ext>
            </a:extLst>
          </p:cNvPr>
          <p:cNvSpPr/>
          <p:nvPr/>
        </p:nvSpPr>
        <p:spPr>
          <a:xfrm>
            <a:off x="4777044" y="951706"/>
            <a:ext cx="1979866" cy="487680"/>
          </a:xfrm>
          <a:prstGeom prst="borderCallout2">
            <a:avLst>
              <a:gd name="adj1" fmla="val 18750"/>
              <a:gd name="adj2" fmla="val -8333"/>
              <a:gd name="adj3" fmla="val 18750"/>
              <a:gd name="adj4" fmla="val -16667"/>
              <a:gd name="adj5" fmla="val 264583"/>
              <a:gd name="adj6" fmla="val -66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Struktur</a:t>
            </a:r>
            <a:r>
              <a:rPr lang="en-US" dirty="0"/>
              <a:t> </a:t>
            </a:r>
            <a:r>
              <a:rPr lang="en-US" dirty="0" err="1"/>
              <a:t>Komputer</a:t>
            </a:r>
            <a:endParaRPr lang="en-ID" dirty="0"/>
          </a:p>
        </p:txBody>
      </p:sp>
      <p:sp>
        <p:nvSpPr>
          <p:cNvPr id="27" name="Callout: Bent Line 26">
            <a:extLst>
              <a:ext uri="{FF2B5EF4-FFF2-40B4-BE49-F238E27FC236}">
                <a16:creationId xmlns:a16="http://schemas.microsoft.com/office/drawing/2014/main" id="{6230ACC0-AA52-4F00-AEC1-094C9319685F}"/>
              </a:ext>
            </a:extLst>
          </p:cNvPr>
          <p:cNvSpPr/>
          <p:nvPr/>
        </p:nvSpPr>
        <p:spPr>
          <a:xfrm>
            <a:off x="1876045" y="2897119"/>
            <a:ext cx="1979866" cy="487680"/>
          </a:xfrm>
          <a:prstGeom prst="borderCallout2">
            <a:avLst>
              <a:gd name="adj1" fmla="val 35416"/>
              <a:gd name="adj2" fmla="val 99432"/>
              <a:gd name="adj3" fmla="val 60417"/>
              <a:gd name="adj4" fmla="val 119322"/>
              <a:gd name="adj5" fmla="val 81250"/>
              <a:gd name="adj6" fmla="val 130888"/>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Fungsi</a:t>
            </a:r>
            <a:r>
              <a:rPr lang="en-US" dirty="0"/>
              <a:t> </a:t>
            </a:r>
            <a:r>
              <a:rPr lang="en-US" dirty="0" err="1"/>
              <a:t>dari</a:t>
            </a:r>
            <a:r>
              <a:rPr lang="en-US" dirty="0"/>
              <a:t> Salah Satu </a:t>
            </a:r>
            <a:r>
              <a:rPr lang="en-US" dirty="0" err="1"/>
              <a:t>Struktur</a:t>
            </a:r>
            <a:endParaRPr lang="en-ID" dirty="0"/>
          </a:p>
        </p:txBody>
      </p:sp>
      <p:sp>
        <p:nvSpPr>
          <p:cNvPr id="7" name="Footer Placeholder 6">
            <a:extLst>
              <a:ext uri="{FF2B5EF4-FFF2-40B4-BE49-F238E27FC236}">
                <a16:creationId xmlns:a16="http://schemas.microsoft.com/office/drawing/2014/main" id="{4E691D50-BF85-4185-82E8-0D111551D54B}"/>
              </a:ext>
            </a:extLst>
          </p:cNvPr>
          <p:cNvSpPr>
            <a:spLocks noGrp="1"/>
          </p:cNvSpPr>
          <p:nvPr>
            <p:ph type="ftr" sz="quarter" idx="11"/>
          </p:nvPr>
        </p:nvSpPr>
        <p:spPr/>
        <p:txBody>
          <a:bodyPr/>
          <a:lstStyle/>
          <a:p>
            <a:r>
              <a:rPr lang="en-ID"/>
              <a:t>Program Studi Teknologi Rekayasa Internet Teknik Elektro PENS</a:t>
            </a:r>
          </a:p>
        </p:txBody>
      </p:sp>
      <p:sp>
        <p:nvSpPr>
          <p:cNvPr id="8" name="Slide Number Placeholder 7">
            <a:extLst>
              <a:ext uri="{FF2B5EF4-FFF2-40B4-BE49-F238E27FC236}">
                <a16:creationId xmlns:a16="http://schemas.microsoft.com/office/drawing/2014/main" id="{410D8641-419A-4AA4-8A42-15371A8FA1DD}"/>
              </a:ext>
            </a:extLst>
          </p:cNvPr>
          <p:cNvSpPr>
            <a:spLocks noGrp="1"/>
          </p:cNvSpPr>
          <p:nvPr>
            <p:ph type="sldNum" sz="quarter" idx="12"/>
          </p:nvPr>
        </p:nvSpPr>
        <p:spPr/>
        <p:txBody>
          <a:bodyPr/>
          <a:lstStyle/>
          <a:p>
            <a:fld id="{BF6DF51D-52CC-4CB0-B449-772BF21ACDBC}" type="slidenum">
              <a:rPr lang="en-ID" smtClean="0"/>
              <a:t>11</a:t>
            </a:fld>
            <a:endParaRPr lang="en-ID"/>
          </a:p>
        </p:txBody>
      </p:sp>
    </p:spTree>
    <p:extLst>
      <p:ext uri="{BB962C8B-B14F-4D97-AF65-F5344CB8AC3E}">
        <p14:creationId xmlns:p14="http://schemas.microsoft.com/office/powerpoint/2010/main" val="139071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2"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sp>
      <p:sp>
        <p:nvSpPr>
          <p:cNvPr id="14"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16" name="Freeform: Shape 15">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sp>
      <p:sp>
        <p:nvSpPr>
          <p:cNvPr id="2" name="Title 1">
            <a:extLst>
              <a:ext uri="{FF2B5EF4-FFF2-40B4-BE49-F238E27FC236}">
                <a16:creationId xmlns:a16="http://schemas.microsoft.com/office/drawing/2014/main" id="{E443BC81-5F5D-48EC-93A4-66C6E0C23936}"/>
              </a:ext>
            </a:extLst>
          </p:cNvPr>
          <p:cNvSpPr>
            <a:spLocks noGrp="1"/>
          </p:cNvSpPr>
          <p:nvPr>
            <p:ph type="title"/>
          </p:nvPr>
        </p:nvSpPr>
        <p:spPr>
          <a:xfrm>
            <a:off x="8341910" y="1023257"/>
            <a:ext cx="3235083" cy="4767943"/>
          </a:xfrm>
          <a:effectLst/>
        </p:spPr>
        <p:txBody>
          <a:bodyPr anchor="ctr">
            <a:normAutofit/>
          </a:bodyPr>
          <a:lstStyle/>
          <a:p>
            <a:pPr algn="l"/>
            <a:r>
              <a:rPr lang="en-US" dirty="0"/>
              <a:t>Central Processing Unit (CPU)</a:t>
            </a:r>
            <a:endParaRPr lang="en-ID"/>
          </a:p>
        </p:txBody>
      </p:sp>
      <p:sp>
        <p:nvSpPr>
          <p:cNvPr id="18" name="Freeform: Shape 17">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A483DFC-C056-4793-882F-D8212131CBC8}"/>
              </a:ext>
            </a:extLst>
          </p:cNvPr>
          <p:cNvSpPr>
            <a:spLocks noGrp="1"/>
          </p:cNvSpPr>
          <p:nvPr>
            <p:ph idx="1"/>
          </p:nvPr>
        </p:nvSpPr>
        <p:spPr>
          <a:xfrm>
            <a:off x="693035" y="1023257"/>
            <a:ext cx="5968515" cy="4767944"/>
          </a:xfrm>
        </p:spPr>
        <p:txBody>
          <a:bodyPr anchor="ctr">
            <a:normAutofit/>
          </a:bodyPr>
          <a:lstStyle/>
          <a:p>
            <a:r>
              <a:rPr lang="en-US" sz="2000"/>
              <a:t>Bagian terpenting dari sebuah computer adalah sebuah CPU. Adalah tempat dimana semua proses dilakukan.</a:t>
            </a:r>
            <a:r>
              <a:rPr lang="en-ID" sz="2000"/>
              <a:t> Sehingga fungsi dari sebuah CPU dalam sebuah struktur computer menjadi dominan. Secara umum ada 4 fungsi yaitu :</a:t>
            </a:r>
          </a:p>
          <a:p>
            <a:pPr lvl="1"/>
            <a:r>
              <a:rPr lang="en-ID" dirty="0"/>
              <a:t>Control Unit : </a:t>
            </a:r>
            <a:r>
              <a:rPr lang="en-US"/>
              <a:t>mengontrol</a:t>
            </a:r>
            <a:r>
              <a:rPr lang="en-US" dirty="0"/>
              <a:t> </a:t>
            </a:r>
            <a:r>
              <a:rPr lang="en-US"/>
              <a:t>pengoperasian</a:t>
            </a:r>
            <a:r>
              <a:rPr lang="en-US" dirty="0"/>
              <a:t> CPU dan juga </a:t>
            </a:r>
            <a:r>
              <a:rPr lang="en-US"/>
              <a:t>komputer</a:t>
            </a:r>
            <a:r>
              <a:rPr lang="en-US" dirty="0"/>
              <a:t>.</a:t>
            </a:r>
            <a:endParaRPr lang="en-ID" dirty="0"/>
          </a:p>
          <a:p>
            <a:pPr lvl="1"/>
            <a:r>
              <a:rPr lang="en-ID"/>
              <a:t>Arithmatic</a:t>
            </a:r>
            <a:r>
              <a:rPr lang="en-ID" dirty="0"/>
              <a:t> and Logic Unit (ALU) : </a:t>
            </a:r>
            <a:r>
              <a:rPr lang="en-US"/>
              <a:t>Menjalankan</a:t>
            </a:r>
            <a:r>
              <a:rPr lang="en-US" dirty="0"/>
              <a:t> </a:t>
            </a:r>
            <a:r>
              <a:rPr lang="en-US"/>
              <a:t>fungsi</a:t>
            </a:r>
            <a:r>
              <a:rPr lang="en-US" dirty="0"/>
              <a:t> </a:t>
            </a:r>
            <a:r>
              <a:rPr lang="en-US"/>
              <a:t>pemrosesan</a:t>
            </a:r>
            <a:r>
              <a:rPr lang="en-US" dirty="0"/>
              <a:t> data </a:t>
            </a:r>
            <a:r>
              <a:rPr lang="en-US"/>
              <a:t>komputer</a:t>
            </a:r>
            <a:endParaRPr lang="en-ID" dirty="0"/>
          </a:p>
          <a:p>
            <a:pPr lvl="1"/>
            <a:r>
              <a:rPr lang="en-ID" dirty="0"/>
              <a:t>Register : </a:t>
            </a:r>
            <a:r>
              <a:rPr lang="en-US"/>
              <a:t>Menyediakan</a:t>
            </a:r>
            <a:r>
              <a:rPr lang="en-US" dirty="0"/>
              <a:t> </a:t>
            </a:r>
            <a:r>
              <a:rPr lang="en-US"/>
              <a:t>memori</a:t>
            </a:r>
            <a:r>
              <a:rPr lang="en-US" dirty="0"/>
              <a:t> internal CPU.</a:t>
            </a:r>
            <a:endParaRPr lang="en-ID" dirty="0"/>
          </a:p>
          <a:p>
            <a:pPr lvl="1"/>
            <a:r>
              <a:rPr lang="en-ID" dirty="0"/>
              <a:t>CPU interconnection : </a:t>
            </a:r>
            <a:r>
              <a:rPr lang="en-US"/>
              <a:t>mekanisme</a:t>
            </a:r>
            <a:r>
              <a:rPr lang="en-US" dirty="0"/>
              <a:t> </a:t>
            </a:r>
            <a:r>
              <a:rPr lang="en-US"/>
              <a:t>penyediaan</a:t>
            </a:r>
            <a:r>
              <a:rPr lang="en-US" dirty="0"/>
              <a:t> </a:t>
            </a:r>
            <a:r>
              <a:rPr lang="en-US"/>
              <a:t>komunikasi</a:t>
            </a:r>
            <a:r>
              <a:rPr lang="en-US" dirty="0"/>
              <a:t> </a:t>
            </a:r>
            <a:r>
              <a:rPr lang="en-US"/>
              <a:t>antara</a:t>
            </a:r>
            <a:r>
              <a:rPr lang="en-US" dirty="0"/>
              <a:t> unit </a:t>
            </a:r>
            <a:r>
              <a:rPr lang="en-US"/>
              <a:t>kontrol</a:t>
            </a:r>
            <a:r>
              <a:rPr lang="en-US" dirty="0"/>
              <a:t>, ALU dan Register.</a:t>
            </a:r>
            <a:endParaRPr lang="en-ID" dirty="0"/>
          </a:p>
        </p:txBody>
      </p:sp>
      <p:sp>
        <p:nvSpPr>
          <p:cNvPr id="20" name="Footer Placeholder 15">
            <a:extLst>
              <a:ext uri="{FF2B5EF4-FFF2-40B4-BE49-F238E27FC236}">
                <a16:creationId xmlns:a16="http://schemas.microsoft.com/office/drawing/2014/main" id="{2DCD8F78-1792-4C6D-981A-E217B2E8836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465" y="5883275"/>
            <a:ext cx="5759471"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2" name="Date Placeholder 14">
            <a:extLst>
              <a:ext uri="{FF2B5EF4-FFF2-40B4-BE49-F238E27FC236}">
                <a16:creationId xmlns:a16="http://schemas.microsoft.com/office/drawing/2014/main" id="{55406073-A765-4D67-ACDC-14CB8578639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24" name="Slide Number Placeholder 16">
            <a:extLst>
              <a:ext uri="{FF2B5EF4-FFF2-40B4-BE49-F238E27FC236}">
                <a16:creationId xmlns:a16="http://schemas.microsoft.com/office/drawing/2014/main" id="{F7952C3D-CF7B-4948-838F-4A9E40B4AAE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2"/>
              </a:solidFill>
            </a:endParaRPr>
          </a:p>
        </p:txBody>
      </p:sp>
      <p:sp>
        <p:nvSpPr>
          <p:cNvPr id="4" name="Footer Placeholder 3">
            <a:extLst>
              <a:ext uri="{FF2B5EF4-FFF2-40B4-BE49-F238E27FC236}">
                <a16:creationId xmlns:a16="http://schemas.microsoft.com/office/drawing/2014/main" id="{2C45DB6D-A037-40A3-A20B-77B202501D67}"/>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DBC6ADEF-927F-4950-9F8A-76BEB6000FB9}"/>
              </a:ext>
            </a:extLst>
          </p:cNvPr>
          <p:cNvSpPr>
            <a:spLocks noGrp="1"/>
          </p:cNvSpPr>
          <p:nvPr>
            <p:ph type="sldNum" sz="quarter" idx="12"/>
          </p:nvPr>
        </p:nvSpPr>
        <p:spPr/>
        <p:txBody>
          <a:bodyPr/>
          <a:lstStyle/>
          <a:p>
            <a:fld id="{BF6DF51D-52CC-4CB0-B449-772BF21ACDBC}" type="slidenum">
              <a:rPr lang="en-ID" smtClean="0"/>
              <a:t>12</a:t>
            </a:fld>
            <a:endParaRPr lang="en-ID"/>
          </a:p>
        </p:txBody>
      </p:sp>
    </p:spTree>
    <p:extLst>
      <p:ext uri="{BB962C8B-B14F-4D97-AF65-F5344CB8AC3E}">
        <p14:creationId xmlns:p14="http://schemas.microsoft.com/office/powerpoint/2010/main" val="128156048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1E196CC-31AC-415C-A9C9-11ED75204A7F}"/>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rPr>
              <a:t>Struktur Komputer Multicore</a:t>
            </a:r>
            <a:endParaRPr lang="en-ID" sz="32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13BDE5A7-FD5B-4BA0-BA73-6C1E00A5BD99}"/>
              </a:ext>
            </a:extLst>
          </p:cNvPr>
          <p:cNvSpPr>
            <a:spLocks noGrp="1"/>
          </p:cNvSpPr>
          <p:nvPr>
            <p:ph idx="1"/>
          </p:nvPr>
        </p:nvSpPr>
        <p:spPr>
          <a:xfrm>
            <a:off x="5117106" y="685801"/>
            <a:ext cx="6385918" cy="5105400"/>
          </a:xfrm>
        </p:spPr>
        <p:txBody>
          <a:bodyPr>
            <a:normAutofit/>
          </a:bodyPr>
          <a:lstStyle/>
          <a:p>
            <a:pPr>
              <a:lnSpc>
                <a:spcPct val="90000"/>
              </a:lnSpc>
            </a:pPr>
            <a:r>
              <a:rPr lang="en-US" sz="2000"/>
              <a:t>Single Core : Jika tugas fungsi dari CPU dibebankan pada satu/single Processor saja.</a:t>
            </a:r>
          </a:p>
          <a:p>
            <a:pPr>
              <a:lnSpc>
                <a:spcPct val="90000"/>
              </a:lnSpc>
            </a:pPr>
            <a:r>
              <a:rPr lang="en-US" sz="2000"/>
              <a:t>Central Processing Unit (CPU): Bagian dari komputer yang mengekstrak dan mengeksekusi instruksi. Ini terdiri dari ALU, unit kontrol dan register.</a:t>
            </a:r>
          </a:p>
          <a:p>
            <a:pPr>
              <a:lnSpc>
                <a:spcPct val="90000"/>
              </a:lnSpc>
            </a:pPr>
            <a:r>
              <a:rPr lang="en-US" sz="2000"/>
              <a:t>Dalam sistem prosesor tunggal, sering disebut hanya sebagai prosesor.</a:t>
            </a:r>
          </a:p>
          <a:p>
            <a:pPr>
              <a:lnSpc>
                <a:spcPct val="90000"/>
              </a:lnSpc>
            </a:pPr>
            <a:r>
              <a:rPr lang="en-US" sz="2000"/>
              <a:t>Core: prosesor terpisah pada chip prosesor. Kernel dapat memiliki fungsionalitas yang setara dengan CPU pada sistem uniprosesor. Unit pemrosesan khusus lainnya, seperti dioptimalkan untuk operasi vektor dan matriks, juga disebut core.</a:t>
            </a:r>
          </a:p>
          <a:p>
            <a:pPr>
              <a:lnSpc>
                <a:spcPct val="90000"/>
              </a:lnSpc>
            </a:pPr>
            <a:r>
              <a:rPr lang="en-US" sz="2000"/>
              <a:t>Prosesor: Sepotong fisik silikon yang mengandung satu atau lebih inti. Prosesor adalah komponen komputer yang menafsirkan dan mengeksekusi instruksi. Jika prosesor berisi banyak inti, itu disebut multi-core.</a:t>
            </a:r>
          </a:p>
        </p:txBody>
      </p:sp>
      <p:sp>
        <p:nvSpPr>
          <p:cNvPr id="4" name="Footer Placeholder 3">
            <a:extLst>
              <a:ext uri="{FF2B5EF4-FFF2-40B4-BE49-F238E27FC236}">
                <a16:creationId xmlns:a16="http://schemas.microsoft.com/office/drawing/2014/main" id="{69FD80B0-14B3-4979-A29E-04E28ECFB742}"/>
              </a:ext>
            </a:extLst>
          </p:cNvPr>
          <p:cNvSpPr>
            <a:spLocks noGrp="1"/>
          </p:cNvSpPr>
          <p:nvPr>
            <p:ph type="ftr" sz="quarter" idx="11"/>
          </p:nvPr>
        </p:nvSpPr>
        <p:spPr/>
        <p:txBody>
          <a:bodyPr/>
          <a:lstStyle/>
          <a:p>
            <a:r>
              <a:rPr lang="en-ID"/>
              <a:t>Program Studi Teknologi Rekayasa Internet Teknik Elektro PENS</a:t>
            </a:r>
          </a:p>
        </p:txBody>
      </p:sp>
      <p:sp>
        <p:nvSpPr>
          <p:cNvPr id="6" name="Slide Number Placeholder 5">
            <a:extLst>
              <a:ext uri="{FF2B5EF4-FFF2-40B4-BE49-F238E27FC236}">
                <a16:creationId xmlns:a16="http://schemas.microsoft.com/office/drawing/2014/main" id="{F26ED95E-4B76-44B2-A911-F260328C9014}"/>
              </a:ext>
            </a:extLst>
          </p:cNvPr>
          <p:cNvSpPr>
            <a:spLocks noGrp="1"/>
          </p:cNvSpPr>
          <p:nvPr>
            <p:ph type="sldNum" sz="quarter" idx="12"/>
          </p:nvPr>
        </p:nvSpPr>
        <p:spPr/>
        <p:txBody>
          <a:bodyPr/>
          <a:lstStyle/>
          <a:p>
            <a:fld id="{BF6DF51D-52CC-4CB0-B449-772BF21ACDBC}" type="slidenum">
              <a:rPr lang="en-ID" smtClean="0"/>
              <a:t>13</a:t>
            </a:fld>
            <a:endParaRPr lang="en-ID"/>
          </a:p>
        </p:txBody>
      </p:sp>
    </p:spTree>
    <p:extLst>
      <p:ext uri="{BB962C8B-B14F-4D97-AF65-F5344CB8AC3E}">
        <p14:creationId xmlns:p14="http://schemas.microsoft.com/office/powerpoint/2010/main" val="67200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D4A51-EA4C-423B-904F-72E85024B5E2}"/>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dirty="0"/>
              <a:t>Central Processing Unit Function</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671090DD-3F7F-485A-975E-75AAFBD81A70}"/>
              </a:ext>
            </a:extLst>
          </p:cNvPr>
          <p:cNvPicPr>
            <a:picLocks noGrp="1" noChangeAspect="1"/>
          </p:cNvPicPr>
          <p:nvPr>
            <p:ph idx="1"/>
          </p:nvPr>
        </p:nvPicPr>
        <p:blipFill>
          <a:blip r:embed="rId3"/>
          <a:stretch>
            <a:fillRect/>
          </a:stretch>
        </p:blipFill>
        <p:spPr>
          <a:xfrm>
            <a:off x="2067021" y="1011765"/>
            <a:ext cx="4023836" cy="4546708"/>
          </a:xfrm>
          <a:prstGeom prst="rect">
            <a:avLst/>
          </a:prstGeom>
        </p:spPr>
      </p:pic>
      <p:sp>
        <p:nvSpPr>
          <p:cNvPr id="6" name="Footer Placeholder 5">
            <a:extLst>
              <a:ext uri="{FF2B5EF4-FFF2-40B4-BE49-F238E27FC236}">
                <a16:creationId xmlns:a16="http://schemas.microsoft.com/office/drawing/2014/main" id="{1022592E-5B41-416E-B8FB-26E0A5064F00}"/>
              </a:ext>
            </a:extLst>
          </p:cNvPr>
          <p:cNvSpPr>
            <a:spLocks noGrp="1"/>
          </p:cNvSpPr>
          <p:nvPr>
            <p:ph type="ftr" sz="quarter" idx="11"/>
          </p:nvPr>
        </p:nvSpPr>
        <p:spPr/>
        <p:txBody>
          <a:bodyPr/>
          <a:lstStyle/>
          <a:p>
            <a:r>
              <a:rPr lang="en-ID"/>
              <a:t>Program Studi Teknologi Rekayasa Internet Teknik Elektro PENS</a:t>
            </a:r>
          </a:p>
        </p:txBody>
      </p:sp>
      <p:sp>
        <p:nvSpPr>
          <p:cNvPr id="7" name="Slide Number Placeholder 6">
            <a:extLst>
              <a:ext uri="{FF2B5EF4-FFF2-40B4-BE49-F238E27FC236}">
                <a16:creationId xmlns:a16="http://schemas.microsoft.com/office/drawing/2014/main" id="{17F2AAC3-5373-42A4-8937-BF7EE860F1F2}"/>
              </a:ext>
            </a:extLst>
          </p:cNvPr>
          <p:cNvSpPr>
            <a:spLocks noGrp="1"/>
          </p:cNvSpPr>
          <p:nvPr>
            <p:ph type="sldNum" sz="quarter" idx="12"/>
          </p:nvPr>
        </p:nvSpPr>
        <p:spPr/>
        <p:txBody>
          <a:bodyPr/>
          <a:lstStyle/>
          <a:p>
            <a:fld id="{BF6DF51D-52CC-4CB0-B449-772BF21ACDBC}" type="slidenum">
              <a:rPr lang="en-ID" smtClean="0"/>
              <a:t>14</a:t>
            </a:fld>
            <a:endParaRPr lang="en-ID"/>
          </a:p>
        </p:txBody>
      </p:sp>
    </p:spTree>
    <p:extLst>
      <p:ext uri="{BB962C8B-B14F-4D97-AF65-F5344CB8AC3E}">
        <p14:creationId xmlns:p14="http://schemas.microsoft.com/office/powerpoint/2010/main" val="143825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7A65E00-092B-4824-9F5A-77078E42EC3C}"/>
              </a:ext>
            </a:extLst>
          </p:cNvPr>
          <p:cNvSpPr>
            <a:spLocks noGrp="1"/>
          </p:cNvSpPr>
          <p:nvPr>
            <p:ph type="title"/>
          </p:nvPr>
        </p:nvSpPr>
        <p:spPr>
          <a:xfrm>
            <a:off x="535021" y="685800"/>
            <a:ext cx="2639962" cy="5105400"/>
          </a:xfrm>
        </p:spPr>
        <p:txBody>
          <a:bodyPr>
            <a:normAutofit/>
          </a:bodyPr>
          <a:lstStyle/>
          <a:p>
            <a:r>
              <a:rPr lang="en-US">
                <a:solidFill>
                  <a:srgbClr val="FFFFFF"/>
                </a:solidFill>
              </a:rPr>
              <a:t>Fungsi Core</a:t>
            </a:r>
            <a:endParaRPr lang="en-ID">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F01F3E84-F31A-48E0-966C-07DD1F4A1ADC}"/>
              </a:ext>
            </a:extLst>
          </p:cNvPr>
          <p:cNvGraphicFramePr>
            <a:graphicFrameLocks noGrp="1"/>
          </p:cNvGraphicFramePr>
          <p:nvPr>
            <p:ph idx="1"/>
            <p:extLst>
              <p:ext uri="{D42A27DB-BD31-4B8C-83A1-F6EECF244321}">
                <p14:modId xmlns:p14="http://schemas.microsoft.com/office/powerpoint/2010/main" val="15664513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D8E710C-E937-4FD4-A9D3-33282FB03E1C}"/>
              </a:ext>
            </a:extLst>
          </p:cNvPr>
          <p:cNvSpPr>
            <a:spLocks noGrp="1"/>
          </p:cNvSpPr>
          <p:nvPr>
            <p:ph type="ftr" sz="quarter" idx="11"/>
          </p:nvPr>
        </p:nvSpPr>
        <p:spPr/>
        <p:txBody>
          <a:bodyPr/>
          <a:lstStyle/>
          <a:p>
            <a:r>
              <a:rPr lang="en-ID"/>
              <a:t>Program Studi Teknologi Rekayasa Internet Teknik Elektro PENS</a:t>
            </a:r>
          </a:p>
        </p:txBody>
      </p:sp>
      <p:sp>
        <p:nvSpPr>
          <p:cNvPr id="6" name="Slide Number Placeholder 5">
            <a:extLst>
              <a:ext uri="{FF2B5EF4-FFF2-40B4-BE49-F238E27FC236}">
                <a16:creationId xmlns:a16="http://schemas.microsoft.com/office/drawing/2014/main" id="{58E8DF5E-C760-4426-B1C7-B6471A7D4648}"/>
              </a:ext>
            </a:extLst>
          </p:cNvPr>
          <p:cNvSpPr>
            <a:spLocks noGrp="1"/>
          </p:cNvSpPr>
          <p:nvPr>
            <p:ph type="sldNum" sz="quarter" idx="12"/>
          </p:nvPr>
        </p:nvSpPr>
        <p:spPr/>
        <p:txBody>
          <a:bodyPr/>
          <a:lstStyle/>
          <a:p>
            <a:fld id="{BF6DF51D-52CC-4CB0-B449-772BF21ACDBC}" type="slidenum">
              <a:rPr lang="en-ID" smtClean="0"/>
              <a:t>15</a:t>
            </a:fld>
            <a:endParaRPr lang="en-ID"/>
          </a:p>
        </p:txBody>
      </p:sp>
    </p:spTree>
    <p:extLst>
      <p:ext uri="{BB962C8B-B14F-4D97-AF65-F5344CB8AC3E}">
        <p14:creationId xmlns:p14="http://schemas.microsoft.com/office/powerpoint/2010/main" val="168085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7" name="Group 36">
            <a:extLst>
              <a:ext uri="{FF2B5EF4-FFF2-40B4-BE49-F238E27FC236}">
                <a16:creationId xmlns:a16="http://schemas.microsoft.com/office/drawing/2014/main" id="{92AFBF86-5DAF-4D46-8786-F4C7A376C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8" name="Freeform 6">
              <a:extLst>
                <a:ext uri="{FF2B5EF4-FFF2-40B4-BE49-F238E27FC236}">
                  <a16:creationId xmlns:a16="http://schemas.microsoft.com/office/drawing/2014/main" id="{E19B3BDB-2DCF-406C-9AA8-9E0970E1B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9" name="Freeform 7">
              <a:extLst>
                <a:ext uri="{FF2B5EF4-FFF2-40B4-BE49-F238E27FC236}">
                  <a16:creationId xmlns:a16="http://schemas.microsoft.com/office/drawing/2014/main" id="{12B0D721-E797-4F4F-929E-7008008C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0" name="Freeform 8">
              <a:extLst>
                <a:ext uri="{FF2B5EF4-FFF2-40B4-BE49-F238E27FC236}">
                  <a16:creationId xmlns:a16="http://schemas.microsoft.com/office/drawing/2014/main" id="{9530C853-97C0-43FB-B7C2-1E5E42A73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1" name="Freeform 9">
              <a:extLst>
                <a:ext uri="{FF2B5EF4-FFF2-40B4-BE49-F238E27FC236}">
                  <a16:creationId xmlns:a16="http://schemas.microsoft.com/office/drawing/2014/main" id="{DCAD804E-1F0F-4678-871B-39A05266F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2" name="Freeform 10">
              <a:extLst>
                <a:ext uri="{FF2B5EF4-FFF2-40B4-BE49-F238E27FC236}">
                  <a16:creationId xmlns:a16="http://schemas.microsoft.com/office/drawing/2014/main" id="{3EE94EE6-76C6-4910-A4B6-935054712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3" name="Freeform 11">
              <a:extLst>
                <a:ext uri="{FF2B5EF4-FFF2-40B4-BE49-F238E27FC236}">
                  <a16:creationId xmlns:a16="http://schemas.microsoft.com/office/drawing/2014/main" id="{87D2EB15-59ED-43BB-8CED-7BA0BB5D3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5" name="Rounded Rectangle 16">
            <a:extLst>
              <a:ext uri="{FF2B5EF4-FFF2-40B4-BE49-F238E27FC236}">
                <a16:creationId xmlns:a16="http://schemas.microsoft.com/office/drawing/2014/main" id="{8C2CE3DB-200E-4445-B316-69FE3850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ntoh  sebuah Motherboard komputer dengan chipset Intel">
            <a:extLst>
              <a:ext uri="{FF2B5EF4-FFF2-40B4-BE49-F238E27FC236}">
                <a16:creationId xmlns:a16="http://schemas.microsoft.com/office/drawing/2014/main" id="{77C45D29-058D-4130-A7CB-EA74A1C5B583}"/>
              </a:ext>
            </a:extLst>
          </p:cNvPr>
          <p:cNvPicPr>
            <a:picLocks noGrp="1" noChangeAspect="1"/>
          </p:cNvPicPr>
          <p:nvPr>
            <p:ph idx="1"/>
          </p:nvPr>
        </p:nvPicPr>
        <p:blipFill rotWithShape="1">
          <a:blip r:embed="rId3"/>
          <a:srcRect r="11930"/>
          <a:stretch/>
        </p:blipFill>
        <p:spPr>
          <a:xfrm>
            <a:off x="3258658" y="1011765"/>
            <a:ext cx="7555256" cy="4546708"/>
          </a:xfrm>
          <a:prstGeom prst="rect">
            <a:avLst/>
          </a:prstGeom>
        </p:spPr>
      </p:pic>
      <p:sp>
        <p:nvSpPr>
          <p:cNvPr id="6" name="Footer Placeholder 5">
            <a:extLst>
              <a:ext uri="{FF2B5EF4-FFF2-40B4-BE49-F238E27FC236}">
                <a16:creationId xmlns:a16="http://schemas.microsoft.com/office/drawing/2014/main" id="{F2A31488-3188-40E6-BF15-0CB8B880C519}"/>
              </a:ext>
            </a:extLst>
          </p:cNvPr>
          <p:cNvSpPr>
            <a:spLocks noGrp="1"/>
          </p:cNvSpPr>
          <p:nvPr>
            <p:ph type="ftr" sz="quarter" idx="11"/>
          </p:nvPr>
        </p:nvSpPr>
        <p:spPr/>
        <p:txBody>
          <a:bodyPr/>
          <a:lstStyle/>
          <a:p>
            <a:r>
              <a:rPr lang="en-ID"/>
              <a:t>Program Studi Teknologi Rekayasa Internet Teknik Elektro PENS</a:t>
            </a:r>
          </a:p>
        </p:txBody>
      </p:sp>
      <p:sp>
        <p:nvSpPr>
          <p:cNvPr id="7" name="Slide Number Placeholder 6">
            <a:extLst>
              <a:ext uri="{FF2B5EF4-FFF2-40B4-BE49-F238E27FC236}">
                <a16:creationId xmlns:a16="http://schemas.microsoft.com/office/drawing/2014/main" id="{303EFC45-F3B4-4BDA-A783-A03C3F43728E}"/>
              </a:ext>
            </a:extLst>
          </p:cNvPr>
          <p:cNvSpPr>
            <a:spLocks noGrp="1"/>
          </p:cNvSpPr>
          <p:nvPr>
            <p:ph type="sldNum" sz="quarter" idx="12"/>
          </p:nvPr>
        </p:nvSpPr>
        <p:spPr/>
        <p:txBody>
          <a:bodyPr/>
          <a:lstStyle/>
          <a:p>
            <a:fld id="{BF6DF51D-52CC-4CB0-B449-772BF21ACDBC}" type="slidenum">
              <a:rPr lang="en-ID" smtClean="0"/>
              <a:t>16</a:t>
            </a:fld>
            <a:endParaRPr lang="en-ID"/>
          </a:p>
        </p:txBody>
      </p:sp>
    </p:spTree>
    <p:extLst>
      <p:ext uri="{BB962C8B-B14F-4D97-AF65-F5344CB8AC3E}">
        <p14:creationId xmlns:p14="http://schemas.microsoft.com/office/powerpoint/2010/main" val="47979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7" name="Group 26">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8"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1DA3EF7-A929-4D2F-9C0A-B57F0720556B}"/>
              </a:ext>
            </a:extLst>
          </p:cNvPr>
          <p:cNvSpPr>
            <a:spLocks noGrp="1"/>
          </p:cNvSpPr>
          <p:nvPr>
            <p:ph type="title"/>
          </p:nvPr>
        </p:nvSpPr>
        <p:spPr>
          <a:xfrm>
            <a:off x="1484311" y="685800"/>
            <a:ext cx="5781729" cy="1752599"/>
          </a:xfrm>
        </p:spPr>
        <p:txBody>
          <a:bodyPr>
            <a:normAutofit/>
          </a:bodyPr>
          <a:lstStyle/>
          <a:p>
            <a:r>
              <a:rPr lang="en-US" dirty="0" err="1"/>
              <a:t>Contoh</a:t>
            </a:r>
            <a:r>
              <a:rPr lang="en-US" dirty="0"/>
              <a:t> Core </a:t>
            </a:r>
            <a:r>
              <a:rPr lang="en-US" dirty="0" err="1"/>
              <a:t>dalam</a:t>
            </a:r>
            <a:r>
              <a:rPr lang="en-US" dirty="0"/>
              <a:t> CPU</a:t>
            </a:r>
            <a:endParaRPr lang="en-ID" dirty="0"/>
          </a:p>
        </p:txBody>
      </p:sp>
      <p:sp>
        <p:nvSpPr>
          <p:cNvPr id="22" name="Content Placeholder 8">
            <a:extLst>
              <a:ext uri="{FF2B5EF4-FFF2-40B4-BE49-F238E27FC236}">
                <a16:creationId xmlns:a16="http://schemas.microsoft.com/office/drawing/2014/main" id="{89013F08-FAD5-4E2D-BA23-CF1B22D39AC6}"/>
              </a:ext>
            </a:extLst>
          </p:cNvPr>
          <p:cNvSpPr>
            <a:spLocks noGrp="1"/>
          </p:cNvSpPr>
          <p:nvPr>
            <p:ph idx="1"/>
          </p:nvPr>
        </p:nvSpPr>
        <p:spPr>
          <a:xfrm>
            <a:off x="1268413" y="1715784"/>
            <a:ext cx="6358718" cy="4075417"/>
          </a:xfrm>
        </p:spPr>
        <p:txBody>
          <a:bodyPr>
            <a:normAutofit/>
          </a:bodyPr>
          <a:lstStyle/>
          <a:p>
            <a:pPr>
              <a:lnSpc>
                <a:spcPct val="90000"/>
              </a:lnSpc>
            </a:pPr>
            <a:r>
              <a:rPr lang="en-US" sz="1500" dirty="0"/>
              <a:t>Gambar. 1.4 </a:t>
            </a:r>
            <a:r>
              <a:rPr lang="en-US" sz="1500" dirty="0" err="1"/>
              <a:t>adalah</a:t>
            </a:r>
            <a:r>
              <a:rPr lang="en-US" sz="1500" dirty="0"/>
              <a:t> </a:t>
            </a:r>
            <a:r>
              <a:rPr lang="en-US" sz="1500" dirty="0" err="1"/>
              <a:t>foto</a:t>
            </a:r>
            <a:r>
              <a:rPr lang="en-US" sz="1500" dirty="0"/>
              <a:t> chip </a:t>
            </a:r>
            <a:r>
              <a:rPr lang="en-US" sz="1500" dirty="0" err="1"/>
              <a:t>prosesor</a:t>
            </a:r>
            <a:r>
              <a:rPr lang="en-US" sz="1500" dirty="0"/>
              <a:t> </a:t>
            </a:r>
            <a:r>
              <a:rPr lang="en-US" sz="1500" dirty="0" err="1"/>
              <a:t>untuk</a:t>
            </a:r>
            <a:r>
              <a:rPr lang="en-US" sz="1500" dirty="0"/>
              <a:t> mainframe IBM </a:t>
            </a:r>
            <a:r>
              <a:rPr lang="en-US" sz="1500" dirty="0" err="1"/>
              <a:t>zEnterprise</a:t>
            </a:r>
            <a:r>
              <a:rPr lang="en-US" sz="1500" dirty="0"/>
              <a:t> EC12. Chip </a:t>
            </a:r>
            <a:r>
              <a:rPr lang="en-US" sz="1500" dirty="0" err="1"/>
              <a:t>ini</a:t>
            </a:r>
            <a:r>
              <a:rPr lang="en-US" sz="1500" dirty="0"/>
              <a:t> </a:t>
            </a:r>
            <a:r>
              <a:rPr lang="en-US" sz="1500" dirty="0" err="1"/>
              <a:t>berisi</a:t>
            </a:r>
            <a:r>
              <a:rPr lang="en-US" sz="1500" dirty="0"/>
              <a:t> 2,75 </a:t>
            </a:r>
            <a:r>
              <a:rPr lang="en-US" sz="1500" dirty="0" err="1"/>
              <a:t>miliar</a:t>
            </a:r>
            <a:r>
              <a:rPr lang="en-US" sz="1500" dirty="0"/>
              <a:t> transistor. Chip </a:t>
            </a:r>
            <a:r>
              <a:rPr lang="en-US" sz="1500" dirty="0" err="1"/>
              <a:t>ini</a:t>
            </a:r>
            <a:r>
              <a:rPr lang="en-US" sz="1500" dirty="0"/>
              <a:t> </a:t>
            </a:r>
            <a:r>
              <a:rPr lang="en-US" sz="1500" dirty="0" err="1"/>
              <a:t>memiliki</a:t>
            </a:r>
            <a:r>
              <a:rPr lang="en-US" sz="1500" dirty="0"/>
              <a:t> </a:t>
            </a:r>
            <a:r>
              <a:rPr lang="en-US" sz="1500" dirty="0" err="1"/>
              <a:t>enam</a:t>
            </a:r>
            <a:r>
              <a:rPr lang="en-US" sz="1500" dirty="0"/>
              <a:t> core, </a:t>
            </a:r>
            <a:r>
              <a:rPr lang="en-US" sz="1500" dirty="0" err="1"/>
              <a:t>atau</a:t>
            </a:r>
            <a:r>
              <a:rPr lang="en-US" sz="1500" dirty="0"/>
              <a:t> </a:t>
            </a:r>
            <a:r>
              <a:rPr lang="en-US" sz="1500" dirty="0" err="1"/>
              <a:t>prosesor</a:t>
            </a:r>
            <a:r>
              <a:rPr lang="en-US" sz="1500" dirty="0"/>
              <a:t>.</a:t>
            </a:r>
          </a:p>
          <a:p>
            <a:pPr>
              <a:lnSpc>
                <a:spcPct val="90000"/>
              </a:lnSpc>
            </a:pPr>
            <a:r>
              <a:rPr lang="en-US" sz="1500" dirty="0" err="1"/>
              <a:t>Selain</a:t>
            </a:r>
            <a:r>
              <a:rPr lang="en-US" sz="1500" dirty="0"/>
              <a:t> </a:t>
            </a:r>
            <a:r>
              <a:rPr lang="en-US" sz="1500" dirty="0" err="1"/>
              <a:t>itu</a:t>
            </a:r>
            <a:r>
              <a:rPr lang="en-US" sz="1500" dirty="0"/>
              <a:t>, </a:t>
            </a:r>
            <a:r>
              <a:rPr lang="en-US" sz="1500" dirty="0" err="1"/>
              <a:t>ada</a:t>
            </a:r>
            <a:r>
              <a:rPr lang="en-US" sz="1500" dirty="0"/>
              <a:t> </a:t>
            </a:r>
            <a:r>
              <a:rPr lang="en-US" sz="1500" dirty="0" err="1"/>
              <a:t>dua</a:t>
            </a:r>
            <a:r>
              <a:rPr lang="en-US" sz="1500" dirty="0"/>
              <a:t> area </a:t>
            </a:r>
            <a:r>
              <a:rPr lang="en-US" sz="1500" dirty="0" err="1"/>
              <a:t>besar</a:t>
            </a:r>
            <a:r>
              <a:rPr lang="en-US" sz="1500" dirty="0"/>
              <a:t>, yang </a:t>
            </a:r>
            <a:r>
              <a:rPr lang="en-US" sz="1500" dirty="0" err="1"/>
              <a:t>dilambangkan</a:t>
            </a:r>
            <a:r>
              <a:rPr lang="en-US" sz="1500" dirty="0"/>
              <a:t> </a:t>
            </a:r>
            <a:r>
              <a:rPr lang="en-US" sz="1500" dirty="0" err="1"/>
              <a:t>dengan</a:t>
            </a:r>
            <a:r>
              <a:rPr lang="en-US" sz="1500" dirty="0"/>
              <a:t> cache L3, yang </a:t>
            </a:r>
            <a:r>
              <a:rPr lang="en-US" sz="1500" dirty="0" err="1"/>
              <a:t>digunakan</a:t>
            </a:r>
            <a:r>
              <a:rPr lang="en-US" sz="1500" dirty="0"/>
              <a:t> oleh </a:t>
            </a:r>
            <a:r>
              <a:rPr lang="en-US" sz="1500" dirty="0" err="1"/>
              <a:t>keenam</a:t>
            </a:r>
            <a:r>
              <a:rPr lang="en-US" sz="1500" dirty="0"/>
              <a:t> </a:t>
            </a:r>
            <a:r>
              <a:rPr lang="en-US" sz="1500" dirty="0" err="1"/>
              <a:t>prosesor</a:t>
            </a:r>
            <a:r>
              <a:rPr lang="en-US" sz="1500" dirty="0"/>
              <a:t>. </a:t>
            </a:r>
            <a:r>
              <a:rPr lang="en-US" sz="1500" dirty="0" err="1"/>
              <a:t>Logika</a:t>
            </a:r>
            <a:r>
              <a:rPr lang="en-US" sz="1500" dirty="0"/>
              <a:t> </a:t>
            </a:r>
            <a:r>
              <a:rPr lang="en-US" sz="1500" dirty="0" err="1"/>
              <a:t>kontrol</a:t>
            </a:r>
            <a:r>
              <a:rPr lang="en-US" sz="1500" dirty="0"/>
              <a:t> L3 </a:t>
            </a:r>
            <a:r>
              <a:rPr lang="en-US" sz="1500" dirty="0" err="1"/>
              <a:t>mengelola</a:t>
            </a:r>
            <a:r>
              <a:rPr lang="en-US" sz="1500" dirty="0"/>
              <a:t> </a:t>
            </a:r>
            <a:r>
              <a:rPr lang="en-US" sz="1500" dirty="0" err="1"/>
              <a:t>lalu</a:t>
            </a:r>
            <a:r>
              <a:rPr lang="en-US" sz="1500" dirty="0"/>
              <a:t> </a:t>
            </a:r>
            <a:r>
              <a:rPr lang="en-US" sz="1500" dirty="0" err="1"/>
              <a:t>lintas</a:t>
            </a:r>
            <a:r>
              <a:rPr lang="en-US" sz="1500" dirty="0"/>
              <a:t> </a:t>
            </a:r>
            <a:r>
              <a:rPr lang="en-US" sz="1500" dirty="0" err="1"/>
              <a:t>antara</a:t>
            </a:r>
            <a:r>
              <a:rPr lang="en-US" sz="1500" dirty="0"/>
              <a:t> cache dan inti L3, dan </a:t>
            </a:r>
            <a:r>
              <a:rPr lang="en-US" sz="1500" dirty="0" err="1"/>
              <a:t>antara</a:t>
            </a:r>
            <a:r>
              <a:rPr lang="en-US" sz="1500" dirty="0"/>
              <a:t> cache L3 dan </a:t>
            </a:r>
            <a:r>
              <a:rPr lang="en-US" sz="1500" dirty="0" err="1"/>
              <a:t>lingkungan</a:t>
            </a:r>
            <a:r>
              <a:rPr lang="en-US" sz="1500" dirty="0"/>
              <a:t> </a:t>
            </a:r>
            <a:r>
              <a:rPr lang="en-US" sz="1500" dirty="0" err="1"/>
              <a:t>eksternal</a:t>
            </a:r>
            <a:r>
              <a:rPr lang="en-US" sz="1500" dirty="0"/>
              <a:t>. </a:t>
            </a:r>
            <a:r>
              <a:rPr lang="en-US" sz="1500" dirty="0" err="1"/>
              <a:t>Selain</a:t>
            </a:r>
            <a:r>
              <a:rPr lang="en-US" sz="1500" dirty="0"/>
              <a:t> </a:t>
            </a:r>
            <a:r>
              <a:rPr lang="en-US" sz="1500" dirty="0" err="1"/>
              <a:t>itu</a:t>
            </a:r>
            <a:r>
              <a:rPr lang="en-US" sz="1500" dirty="0"/>
              <a:t>, </a:t>
            </a:r>
            <a:r>
              <a:rPr lang="en-US" sz="1500" dirty="0" err="1"/>
              <a:t>ada</a:t>
            </a:r>
            <a:r>
              <a:rPr lang="en-US" sz="1500" dirty="0"/>
              <a:t> </a:t>
            </a:r>
            <a:r>
              <a:rPr lang="en-US" sz="1500" dirty="0" err="1"/>
              <a:t>logika</a:t>
            </a:r>
            <a:r>
              <a:rPr lang="en-US" sz="1500" dirty="0"/>
              <a:t> </a:t>
            </a:r>
            <a:r>
              <a:rPr lang="en-US" sz="1500" dirty="0" err="1"/>
              <a:t>manajemen</a:t>
            </a:r>
            <a:r>
              <a:rPr lang="en-US" sz="1500" dirty="0"/>
              <a:t> </a:t>
            </a:r>
            <a:r>
              <a:rPr lang="en-US" sz="1500" dirty="0" err="1"/>
              <a:t>memori</a:t>
            </a:r>
            <a:r>
              <a:rPr lang="en-US" sz="1500" dirty="0"/>
              <a:t> (SC) </a:t>
            </a:r>
            <a:r>
              <a:rPr lang="en-US" sz="1500" dirty="0" err="1"/>
              <a:t>antara</a:t>
            </a:r>
            <a:r>
              <a:rPr lang="en-US" sz="1500" dirty="0"/>
              <a:t> core dan cache L3. </a:t>
            </a:r>
            <a:r>
              <a:rPr lang="en-US" sz="1500" dirty="0" err="1"/>
              <a:t>Fungsi</a:t>
            </a:r>
            <a:r>
              <a:rPr lang="en-US" sz="1500" dirty="0"/>
              <a:t> </a:t>
            </a:r>
            <a:r>
              <a:rPr lang="en-US" sz="1500" dirty="0" err="1"/>
              <a:t>pengontrol</a:t>
            </a:r>
            <a:r>
              <a:rPr lang="en-US" sz="1500" dirty="0"/>
              <a:t> </a:t>
            </a:r>
            <a:r>
              <a:rPr lang="en-US" sz="1500" dirty="0" err="1"/>
              <a:t>memori</a:t>
            </a:r>
            <a:r>
              <a:rPr lang="en-US" sz="1500" dirty="0"/>
              <a:t> (MC) </a:t>
            </a:r>
            <a:r>
              <a:rPr lang="en-US" sz="1500" dirty="0" err="1"/>
              <a:t>mengontrol</a:t>
            </a:r>
            <a:r>
              <a:rPr lang="en-US" sz="1500" dirty="0"/>
              <a:t> </a:t>
            </a:r>
            <a:r>
              <a:rPr lang="en-US" sz="1500" dirty="0" err="1"/>
              <a:t>akses</a:t>
            </a:r>
            <a:r>
              <a:rPr lang="en-US" sz="1500" dirty="0"/>
              <a:t> </a:t>
            </a:r>
            <a:r>
              <a:rPr lang="en-US" sz="1500" dirty="0" err="1"/>
              <a:t>ke</a:t>
            </a:r>
            <a:r>
              <a:rPr lang="en-US" sz="1500" dirty="0"/>
              <a:t> </a:t>
            </a:r>
            <a:r>
              <a:rPr lang="en-US" sz="1500" dirty="0" err="1"/>
              <a:t>memori</a:t>
            </a:r>
            <a:r>
              <a:rPr lang="en-US" sz="1500" dirty="0"/>
              <a:t> </a:t>
            </a:r>
            <a:r>
              <a:rPr lang="en-US" sz="1500" dirty="0" err="1"/>
              <a:t>eksternal</a:t>
            </a:r>
            <a:r>
              <a:rPr lang="en-US" sz="1500" dirty="0"/>
              <a:t> </a:t>
            </a:r>
            <a:r>
              <a:rPr lang="en-US" sz="1500" dirty="0" err="1"/>
              <a:t>ke</a:t>
            </a:r>
            <a:r>
              <a:rPr lang="en-US" sz="1500" dirty="0"/>
              <a:t> </a:t>
            </a:r>
            <a:r>
              <a:rPr lang="en-US" sz="1500" dirty="0" err="1"/>
              <a:t>sirkuit</a:t>
            </a:r>
            <a:r>
              <a:rPr lang="en-US" sz="1500" dirty="0"/>
              <a:t> </a:t>
            </a:r>
            <a:r>
              <a:rPr lang="en-US" sz="1500" dirty="0" err="1"/>
              <a:t>mikro</a:t>
            </a:r>
            <a:r>
              <a:rPr lang="en-US" sz="1500" dirty="0"/>
              <a:t>. Bus GX I/O </a:t>
            </a:r>
            <a:r>
              <a:rPr lang="en-US" sz="1500" dirty="0" err="1"/>
              <a:t>mengontrol</a:t>
            </a:r>
            <a:r>
              <a:rPr lang="en-US" sz="1500" dirty="0"/>
              <a:t> </a:t>
            </a:r>
            <a:r>
              <a:rPr lang="en-US" sz="1500" dirty="0" err="1"/>
              <a:t>antarmuka</a:t>
            </a:r>
            <a:r>
              <a:rPr lang="en-US" sz="1500" dirty="0"/>
              <a:t> adaptor </a:t>
            </a:r>
            <a:r>
              <a:rPr lang="en-US" sz="1500" dirty="0" err="1"/>
              <a:t>saluran</a:t>
            </a:r>
            <a:r>
              <a:rPr lang="en-US" sz="1500" dirty="0"/>
              <a:t> yang </a:t>
            </a:r>
            <a:r>
              <a:rPr lang="en-US" sz="1500" dirty="0" err="1"/>
              <a:t>mengakses</a:t>
            </a:r>
            <a:r>
              <a:rPr lang="en-US" sz="1500" dirty="0"/>
              <a:t> I/O.</a:t>
            </a:r>
          </a:p>
        </p:txBody>
      </p:sp>
      <p:sp>
        <p:nvSpPr>
          <p:cNvPr id="38"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receipt&#10;&#10;Description automatically generated">
            <a:extLst>
              <a:ext uri="{FF2B5EF4-FFF2-40B4-BE49-F238E27FC236}">
                <a16:creationId xmlns:a16="http://schemas.microsoft.com/office/drawing/2014/main" id="{A99B167E-4E87-445F-A82C-FD0FDA721165}"/>
              </a:ext>
            </a:extLst>
          </p:cNvPr>
          <p:cNvPicPr>
            <a:picLocks noChangeAspect="1"/>
          </p:cNvPicPr>
          <p:nvPr/>
        </p:nvPicPr>
        <p:blipFill>
          <a:blip r:embed="rId3"/>
          <a:stretch>
            <a:fillRect/>
          </a:stretch>
        </p:blipFill>
        <p:spPr>
          <a:xfrm>
            <a:off x="7951594" y="1119369"/>
            <a:ext cx="3226967" cy="4331499"/>
          </a:xfrm>
          <a:prstGeom prst="rect">
            <a:avLst/>
          </a:prstGeom>
        </p:spPr>
      </p:pic>
      <p:sp>
        <p:nvSpPr>
          <p:cNvPr id="8" name="Footer Placeholder 7">
            <a:extLst>
              <a:ext uri="{FF2B5EF4-FFF2-40B4-BE49-F238E27FC236}">
                <a16:creationId xmlns:a16="http://schemas.microsoft.com/office/drawing/2014/main" id="{B0807A56-2404-405B-886D-21F47C14A632}"/>
              </a:ext>
            </a:extLst>
          </p:cNvPr>
          <p:cNvSpPr>
            <a:spLocks noGrp="1"/>
          </p:cNvSpPr>
          <p:nvPr>
            <p:ph type="ftr" sz="quarter" idx="11"/>
          </p:nvPr>
        </p:nvSpPr>
        <p:spPr/>
        <p:txBody>
          <a:bodyPr/>
          <a:lstStyle/>
          <a:p>
            <a:r>
              <a:rPr lang="en-ID"/>
              <a:t>Program Studi Teknologi Rekayasa Internet Teknik Elektro PENS</a:t>
            </a:r>
          </a:p>
        </p:txBody>
      </p:sp>
      <p:sp>
        <p:nvSpPr>
          <p:cNvPr id="10" name="Slide Number Placeholder 9">
            <a:extLst>
              <a:ext uri="{FF2B5EF4-FFF2-40B4-BE49-F238E27FC236}">
                <a16:creationId xmlns:a16="http://schemas.microsoft.com/office/drawing/2014/main" id="{67CA22D8-6532-4E9D-99FD-EDE44F5A118B}"/>
              </a:ext>
            </a:extLst>
          </p:cNvPr>
          <p:cNvSpPr>
            <a:spLocks noGrp="1"/>
          </p:cNvSpPr>
          <p:nvPr>
            <p:ph type="sldNum" sz="quarter" idx="12"/>
          </p:nvPr>
        </p:nvSpPr>
        <p:spPr/>
        <p:txBody>
          <a:bodyPr/>
          <a:lstStyle/>
          <a:p>
            <a:fld id="{BF6DF51D-52CC-4CB0-B449-772BF21ACDBC}" type="slidenum">
              <a:rPr lang="en-ID" smtClean="0"/>
              <a:t>17</a:t>
            </a:fld>
            <a:endParaRPr lang="en-ID"/>
          </a:p>
        </p:txBody>
      </p:sp>
    </p:spTree>
    <p:extLst>
      <p:ext uri="{BB962C8B-B14F-4D97-AF65-F5344CB8AC3E}">
        <p14:creationId xmlns:p14="http://schemas.microsoft.com/office/powerpoint/2010/main" val="252324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3689-6EF6-4F85-9337-45434D0027F0}"/>
              </a:ext>
            </a:extLst>
          </p:cNvPr>
          <p:cNvSpPr>
            <a:spLocks noGrp="1"/>
          </p:cNvSpPr>
          <p:nvPr>
            <p:ph type="title"/>
          </p:nvPr>
        </p:nvSpPr>
        <p:spPr>
          <a:xfrm>
            <a:off x="4908957" y="261991"/>
            <a:ext cx="6660090" cy="965200"/>
          </a:xfrm>
        </p:spPr>
        <p:txBody>
          <a:bodyPr>
            <a:normAutofit/>
          </a:bodyPr>
          <a:lstStyle/>
          <a:p>
            <a:r>
              <a:rPr lang="en-US" dirty="0" err="1"/>
              <a:t>Contoh</a:t>
            </a:r>
            <a:r>
              <a:rPr lang="en-US" dirty="0"/>
              <a:t> </a:t>
            </a:r>
            <a:r>
              <a:rPr lang="en-US" dirty="0" err="1"/>
              <a:t>dalam</a:t>
            </a:r>
            <a:r>
              <a:rPr lang="en-US" dirty="0"/>
              <a:t> </a:t>
            </a:r>
            <a:r>
              <a:rPr lang="en-US" dirty="0" err="1"/>
              <a:t>sebuah</a:t>
            </a:r>
            <a:r>
              <a:rPr lang="en-US" dirty="0"/>
              <a:t> Core</a:t>
            </a:r>
            <a:endParaRPr lang="en-ID" dirty="0"/>
          </a:p>
        </p:txBody>
      </p:sp>
      <p:pic>
        <p:nvPicPr>
          <p:cNvPr id="5" name="Content Placeholder 4" descr="A picture containing text, scoreboard&#10;&#10;Description automatically generated">
            <a:extLst>
              <a:ext uri="{FF2B5EF4-FFF2-40B4-BE49-F238E27FC236}">
                <a16:creationId xmlns:a16="http://schemas.microsoft.com/office/drawing/2014/main" id="{54315693-D563-4572-84E2-A241688576AE}"/>
              </a:ext>
            </a:extLst>
          </p:cNvPr>
          <p:cNvPicPr>
            <a:picLocks noChangeAspect="1"/>
          </p:cNvPicPr>
          <p:nvPr/>
        </p:nvPicPr>
        <p:blipFill>
          <a:blip r:embed="rId3"/>
          <a:stretch>
            <a:fillRect/>
          </a:stretch>
        </p:blipFill>
        <p:spPr>
          <a:xfrm>
            <a:off x="268840" y="261991"/>
            <a:ext cx="3092341" cy="420726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9" name="Content Placeholder 8">
            <a:extLst>
              <a:ext uri="{FF2B5EF4-FFF2-40B4-BE49-F238E27FC236}">
                <a16:creationId xmlns:a16="http://schemas.microsoft.com/office/drawing/2014/main" id="{AB1BDB9E-1B80-4A5B-B5E9-8F79B03BA13D}"/>
              </a:ext>
            </a:extLst>
          </p:cNvPr>
          <p:cNvSpPr>
            <a:spLocks noGrp="1"/>
          </p:cNvSpPr>
          <p:nvPr>
            <p:ph idx="1"/>
          </p:nvPr>
        </p:nvSpPr>
        <p:spPr>
          <a:xfrm>
            <a:off x="4037744" y="1417834"/>
            <a:ext cx="8154256" cy="5178175"/>
          </a:xfrm>
        </p:spPr>
        <p:txBody>
          <a:bodyPr>
            <a:normAutofit/>
          </a:bodyPr>
          <a:lstStyle/>
          <a:p>
            <a:pPr>
              <a:lnSpc>
                <a:spcPct val="90000"/>
              </a:lnSpc>
            </a:pPr>
            <a:r>
              <a:rPr lang="en-US" sz="1600" b="1" dirty="0"/>
              <a:t>ISU</a:t>
            </a:r>
            <a:r>
              <a:rPr lang="en-US" sz="1600" dirty="0"/>
              <a:t> (Instruction Sequence Unit): </a:t>
            </a:r>
            <a:r>
              <a:rPr lang="en-US" sz="1600" dirty="0" err="1"/>
              <a:t>mendefinisikan</a:t>
            </a:r>
            <a:r>
              <a:rPr lang="en-US" sz="1600" dirty="0"/>
              <a:t> </a:t>
            </a:r>
            <a:r>
              <a:rPr lang="en-US" sz="1600" dirty="0" err="1"/>
              <a:t>urutan</a:t>
            </a:r>
            <a:r>
              <a:rPr lang="en-US" sz="1600" dirty="0"/>
              <a:t> di mana </a:t>
            </a:r>
            <a:r>
              <a:rPr lang="en-US" sz="1600" dirty="0" err="1"/>
              <a:t>instruksi</a:t>
            </a:r>
            <a:r>
              <a:rPr lang="en-US" sz="1600" dirty="0"/>
              <a:t> </a:t>
            </a:r>
            <a:r>
              <a:rPr lang="en-US" sz="1600" dirty="0" err="1"/>
              <a:t>dieksekusi</a:t>
            </a:r>
            <a:r>
              <a:rPr lang="en-US" sz="1600" dirty="0"/>
              <a:t> </a:t>
            </a:r>
            <a:r>
              <a:rPr lang="en-US" sz="1600" dirty="0" err="1"/>
              <a:t>dalam</a:t>
            </a:r>
            <a:r>
              <a:rPr lang="en-US" sz="1600" dirty="0"/>
              <a:t> </a:t>
            </a:r>
            <a:r>
              <a:rPr lang="en-US" sz="1600" dirty="0" err="1"/>
              <a:t>apa</a:t>
            </a:r>
            <a:r>
              <a:rPr lang="en-US" sz="1600" dirty="0"/>
              <a:t> yang </a:t>
            </a:r>
            <a:r>
              <a:rPr lang="en-US" sz="1600" dirty="0" err="1"/>
              <a:t>disebut</a:t>
            </a:r>
            <a:r>
              <a:rPr lang="en-US" sz="1600" dirty="0"/>
              <a:t> </a:t>
            </a:r>
            <a:r>
              <a:rPr lang="en-US" sz="1600" dirty="0" err="1"/>
              <a:t>arsitektur</a:t>
            </a:r>
            <a:r>
              <a:rPr lang="en-US" sz="1600" dirty="0"/>
              <a:t> </a:t>
            </a:r>
            <a:r>
              <a:rPr lang="en-US" sz="1600" b="1" dirty="0"/>
              <a:t>superscalar</a:t>
            </a:r>
            <a:r>
              <a:rPr lang="en-US" sz="1600" dirty="0"/>
              <a:t>.</a:t>
            </a:r>
          </a:p>
          <a:p>
            <a:pPr>
              <a:lnSpc>
                <a:spcPct val="90000"/>
              </a:lnSpc>
            </a:pPr>
            <a:r>
              <a:rPr lang="en-US" sz="1600" b="1" dirty="0"/>
              <a:t>IFU</a:t>
            </a:r>
            <a:r>
              <a:rPr lang="en-US" sz="1600" dirty="0"/>
              <a:t> (Instruction Fetch Unit): </a:t>
            </a:r>
            <a:r>
              <a:rPr lang="en-US" sz="1600" dirty="0" err="1"/>
              <a:t>Logika</a:t>
            </a:r>
            <a:r>
              <a:rPr lang="en-US" sz="1600" dirty="0"/>
              <a:t> </a:t>
            </a:r>
            <a:r>
              <a:rPr lang="en-US" sz="1600" dirty="0" err="1"/>
              <a:t>untuk</a:t>
            </a:r>
            <a:r>
              <a:rPr lang="en-US" sz="1600" dirty="0"/>
              <a:t> </a:t>
            </a:r>
            <a:r>
              <a:rPr lang="en-US" sz="1600" dirty="0" err="1"/>
              <a:t>mengambil</a:t>
            </a:r>
            <a:r>
              <a:rPr lang="en-US" sz="1600" dirty="0"/>
              <a:t> </a:t>
            </a:r>
            <a:r>
              <a:rPr lang="en-US" sz="1600" dirty="0" err="1"/>
              <a:t>instruksi</a:t>
            </a:r>
            <a:r>
              <a:rPr lang="en-US" sz="1600" dirty="0"/>
              <a:t>.</a:t>
            </a:r>
          </a:p>
          <a:p>
            <a:pPr>
              <a:lnSpc>
                <a:spcPct val="90000"/>
              </a:lnSpc>
            </a:pPr>
            <a:r>
              <a:rPr lang="en-US" sz="1600" b="1" dirty="0"/>
              <a:t>IDU</a:t>
            </a:r>
            <a:r>
              <a:rPr lang="en-US" sz="1600" dirty="0"/>
              <a:t> (Instruction Decoding Unit): IDU </a:t>
            </a:r>
            <a:r>
              <a:rPr lang="en-US" sz="1600" dirty="0" err="1"/>
              <a:t>didukung</a:t>
            </a:r>
            <a:r>
              <a:rPr lang="en-US" sz="1600" dirty="0"/>
              <a:t> oleh buffer IFU dan </a:t>
            </a:r>
            <a:r>
              <a:rPr lang="en-US" sz="1600" dirty="0" err="1"/>
              <a:t>bertanggung</a:t>
            </a:r>
            <a:r>
              <a:rPr lang="en-US" sz="1600" dirty="0"/>
              <a:t> </a:t>
            </a:r>
            <a:r>
              <a:rPr lang="en-US" sz="1600" dirty="0" err="1"/>
              <a:t>jawab</a:t>
            </a:r>
            <a:r>
              <a:rPr lang="en-US" sz="1600" dirty="0"/>
              <a:t> </a:t>
            </a:r>
            <a:r>
              <a:rPr lang="en-US" sz="1600" dirty="0" err="1"/>
              <a:t>untuk</a:t>
            </a:r>
            <a:r>
              <a:rPr lang="en-US" sz="1600" dirty="0"/>
              <a:t> </a:t>
            </a:r>
            <a:r>
              <a:rPr lang="en-US" sz="1600" dirty="0" err="1"/>
              <a:t>menguraikan</a:t>
            </a:r>
            <a:r>
              <a:rPr lang="en-US" sz="1600" dirty="0"/>
              <a:t> dan </a:t>
            </a:r>
            <a:r>
              <a:rPr lang="en-US" sz="1600" dirty="0" err="1"/>
              <a:t>mendekode</a:t>
            </a:r>
            <a:r>
              <a:rPr lang="en-US" sz="1600" dirty="0"/>
              <a:t> </a:t>
            </a:r>
            <a:r>
              <a:rPr lang="en-US" sz="1600" dirty="0" err="1"/>
              <a:t>semua</a:t>
            </a:r>
            <a:r>
              <a:rPr lang="en-US" sz="1600" dirty="0"/>
              <a:t> z / Architecture opcodes.</a:t>
            </a:r>
          </a:p>
          <a:p>
            <a:pPr>
              <a:lnSpc>
                <a:spcPct val="90000"/>
              </a:lnSpc>
            </a:pPr>
            <a:r>
              <a:rPr lang="en-US" sz="1600" b="1" dirty="0"/>
              <a:t>LSU</a:t>
            </a:r>
            <a:r>
              <a:rPr lang="en-US" sz="1600" dirty="0"/>
              <a:t> (Load-Store Unit): LSU </a:t>
            </a:r>
            <a:r>
              <a:rPr lang="en-US" sz="1600" dirty="0" err="1"/>
              <a:t>berisi</a:t>
            </a:r>
            <a:r>
              <a:rPr lang="en-US" sz="1600" dirty="0"/>
              <a:t> cache data 96 kB, 1 L1 dan </a:t>
            </a:r>
            <a:r>
              <a:rPr lang="en-US" sz="1600" dirty="0" err="1"/>
              <a:t>mengelola</a:t>
            </a:r>
            <a:r>
              <a:rPr lang="en-US" sz="1600" dirty="0"/>
              <a:t> </a:t>
            </a:r>
            <a:r>
              <a:rPr lang="en-US" sz="1600" dirty="0" err="1"/>
              <a:t>lalu</a:t>
            </a:r>
            <a:r>
              <a:rPr lang="en-US" sz="1600" dirty="0"/>
              <a:t> </a:t>
            </a:r>
            <a:r>
              <a:rPr lang="en-US" sz="1600" dirty="0" err="1"/>
              <a:t>lintas</a:t>
            </a:r>
            <a:r>
              <a:rPr lang="en-US" sz="1600" dirty="0"/>
              <a:t> data </a:t>
            </a:r>
            <a:r>
              <a:rPr lang="en-US" sz="1600" dirty="0" err="1"/>
              <a:t>antara</a:t>
            </a:r>
            <a:r>
              <a:rPr lang="en-US" sz="1600" dirty="0"/>
              <a:t> cache data L2 dan unit </a:t>
            </a:r>
            <a:r>
              <a:rPr lang="en-US" sz="1600" dirty="0" err="1"/>
              <a:t>eksekusi</a:t>
            </a:r>
            <a:r>
              <a:rPr lang="en-US" sz="1600" dirty="0"/>
              <a:t> </a:t>
            </a:r>
            <a:r>
              <a:rPr lang="en-US" sz="1600" dirty="0" err="1"/>
              <a:t>fungsional</a:t>
            </a:r>
            <a:r>
              <a:rPr lang="en-US" sz="1600" dirty="0"/>
              <a:t>. </a:t>
            </a:r>
            <a:r>
              <a:rPr lang="en-US" sz="1600" dirty="0" err="1"/>
              <a:t>Bertanggung</a:t>
            </a:r>
            <a:r>
              <a:rPr lang="en-US" sz="1600" dirty="0"/>
              <a:t> </a:t>
            </a:r>
            <a:r>
              <a:rPr lang="en-US" sz="1600" dirty="0" err="1"/>
              <a:t>jawab</a:t>
            </a:r>
            <a:r>
              <a:rPr lang="en-US" sz="1600" dirty="0"/>
              <a:t> </a:t>
            </a:r>
            <a:r>
              <a:rPr lang="en-US" sz="1600" dirty="0" err="1"/>
              <a:t>untuk</a:t>
            </a:r>
            <a:r>
              <a:rPr lang="en-US" sz="1600" dirty="0"/>
              <a:t> </a:t>
            </a:r>
            <a:r>
              <a:rPr lang="en-US" sz="1600" dirty="0" err="1"/>
              <a:t>menangani</a:t>
            </a:r>
            <a:r>
              <a:rPr lang="en-US" sz="1600" dirty="0"/>
              <a:t> </a:t>
            </a:r>
            <a:r>
              <a:rPr lang="en-US" sz="1600" dirty="0" err="1"/>
              <a:t>semua</a:t>
            </a:r>
            <a:r>
              <a:rPr lang="en-US" sz="1600" dirty="0"/>
              <a:t> </a:t>
            </a:r>
            <a:r>
              <a:rPr lang="en-US" sz="1600" dirty="0" err="1"/>
              <a:t>jenis</a:t>
            </a:r>
            <a:r>
              <a:rPr lang="en-US" sz="1600" dirty="0"/>
              <a:t> </a:t>
            </a:r>
            <a:r>
              <a:rPr lang="en-US" sz="1600" dirty="0" err="1"/>
              <a:t>akses</a:t>
            </a:r>
            <a:r>
              <a:rPr lang="en-US" sz="1600" dirty="0"/>
              <a:t> </a:t>
            </a:r>
            <a:r>
              <a:rPr lang="en-US" sz="1600" dirty="0" err="1"/>
              <a:t>ke</a:t>
            </a:r>
            <a:r>
              <a:rPr lang="en-US" sz="1600" dirty="0"/>
              <a:t> operand </a:t>
            </a:r>
            <a:r>
              <a:rPr lang="en-US" sz="1600" dirty="0" err="1"/>
              <a:t>dengan</a:t>
            </a:r>
            <a:r>
              <a:rPr lang="en-US" sz="1600" dirty="0"/>
              <a:t> </a:t>
            </a:r>
            <a:r>
              <a:rPr lang="en-US" sz="1600" dirty="0" err="1"/>
              <a:t>panjang</a:t>
            </a:r>
            <a:r>
              <a:rPr lang="en-US" sz="1600" dirty="0"/>
              <a:t> </a:t>
            </a:r>
            <a:r>
              <a:rPr lang="en-US" sz="1600" dirty="0" err="1"/>
              <a:t>berapa</a:t>
            </a:r>
            <a:r>
              <a:rPr lang="en-US" sz="1600" dirty="0"/>
              <a:t> pun, mode dan format yang </a:t>
            </a:r>
            <a:r>
              <a:rPr lang="en-US" sz="1600" dirty="0" err="1"/>
              <a:t>ditentukan</a:t>
            </a:r>
            <a:r>
              <a:rPr lang="en-US" sz="1600" dirty="0"/>
              <a:t> </a:t>
            </a:r>
            <a:r>
              <a:rPr lang="en-US" sz="1600" dirty="0" err="1"/>
              <a:t>dalam</a:t>
            </a:r>
            <a:r>
              <a:rPr lang="en-US" sz="1600" dirty="0"/>
              <a:t> z / </a:t>
            </a:r>
            <a:r>
              <a:rPr lang="en-US" sz="1600" dirty="0" err="1"/>
              <a:t>Arsitektur</a:t>
            </a:r>
            <a:r>
              <a:rPr lang="en-US" sz="1600" dirty="0"/>
              <a:t>.</a:t>
            </a:r>
          </a:p>
          <a:p>
            <a:pPr>
              <a:lnSpc>
                <a:spcPct val="90000"/>
              </a:lnSpc>
            </a:pPr>
            <a:r>
              <a:rPr lang="en-US" sz="1600" b="1" dirty="0"/>
              <a:t>XU</a:t>
            </a:r>
            <a:r>
              <a:rPr lang="en-US" sz="1600" dirty="0"/>
              <a:t> (Translation Unit): Blok </a:t>
            </a:r>
            <a:r>
              <a:rPr lang="en-US" sz="1600" dirty="0" err="1"/>
              <a:t>ini</a:t>
            </a:r>
            <a:r>
              <a:rPr lang="en-US" sz="1600" dirty="0"/>
              <a:t> </a:t>
            </a:r>
            <a:r>
              <a:rPr lang="en-US" sz="1600" dirty="0" err="1"/>
              <a:t>menerjemahkan</a:t>
            </a:r>
            <a:r>
              <a:rPr lang="en-US" sz="1600" dirty="0"/>
              <a:t> </a:t>
            </a:r>
            <a:r>
              <a:rPr lang="en-US" sz="1600" dirty="0" err="1"/>
              <a:t>alamat</a:t>
            </a:r>
            <a:r>
              <a:rPr lang="en-US" sz="1600" dirty="0"/>
              <a:t> </a:t>
            </a:r>
            <a:r>
              <a:rPr lang="en-US" sz="1600" dirty="0" err="1"/>
              <a:t>logis</a:t>
            </a:r>
            <a:r>
              <a:rPr lang="en-US" sz="1600" dirty="0"/>
              <a:t> </a:t>
            </a:r>
            <a:r>
              <a:rPr lang="en-US" sz="1600" dirty="0" err="1"/>
              <a:t>dari</a:t>
            </a:r>
            <a:r>
              <a:rPr lang="en-US" sz="1600" dirty="0"/>
              <a:t> </a:t>
            </a:r>
            <a:r>
              <a:rPr lang="en-US" sz="1600" dirty="0" err="1"/>
              <a:t>instruksi</a:t>
            </a:r>
            <a:r>
              <a:rPr lang="en-US" sz="1600" dirty="0"/>
              <a:t> </a:t>
            </a:r>
            <a:r>
              <a:rPr lang="en-US" sz="1600" dirty="0" err="1"/>
              <a:t>ke</a:t>
            </a:r>
            <a:r>
              <a:rPr lang="en-US" sz="1600" dirty="0"/>
              <a:t> </a:t>
            </a:r>
            <a:r>
              <a:rPr lang="en-US" sz="1600" dirty="0" err="1"/>
              <a:t>alamat</a:t>
            </a:r>
            <a:r>
              <a:rPr lang="en-US" sz="1600" dirty="0"/>
              <a:t> </a:t>
            </a:r>
            <a:r>
              <a:rPr lang="en-US" sz="1600" dirty="0" err="1"/>
              <a:t>fisik</a:t>
            </a:r>
            <a:r>
              <a:rPr lang="en-US" sz="1600" dirty="0"/>
              <a:t> di </a:t>
            </a:r>
            <a:r>
              <a:rPr lang="en-US" sz="1600" dirty="0" err="1"/>
              <a:t>memori</a:t>
            </a:r>
            <a:r>
              <a:rPr lang="en-US" sz="1600" dirty="0"/>
              <a:t> </a:t>
            </a:r>
            <a:r>
              <a:rPr lang="en-US" sz="1600" dirty="0" err="1"/>
              <a:t>utama</a:t>
            </a:r>
            <a:r>
              <a:rPr lang="en-US" sz="1600" dirty="0"/>
              <a:t>. XU juga </a:t>
            </a:r>
            <a:r>
              <a:rPr lang="en-US" sz="1600" dirty="0" err="1"/>
              <a:t>berisi</a:t>
            </a:r>
            <a:r>
              <a:rPr lang="en-US" sz="1600" dirty="0"/>
              <a:t> translation standby buffer (TLB) yang </a:t>
            </a:r>
            <a:r>
              <a:rPr lang="en-US" sz="1600" dirty="0" err="1"/>
              <a:t>digunakan</a:t>
            </a:r>
            <a:r>
              <a:rPr lang="en-US" sz="1600" dirty="0"/>
              <a:t> </a:t>
            </a:r>
            <a:r>
              <a:rPr lang="en-US" sz="1600" dirty="0" err="1"/>
              <a:t>untuk</a:t>
            </a:r>
            <a:r>
              <a:rPr lang="en-US" sz="1600" dirty="0"/>
              <a:t> </a:t>
            </a:r>
            <a:r>
              <a:rPr lang="en-US" sz="1600" dirty="0" err="1"/>
              <a:t>mempercepat</a:t>
            </a:r>
            <a:r>
              <a:rPr lang="en-US" sz="1600" dirty="0"/>
              <a:t> </a:t>
            </a:r>
            <a:r>
              <a:rPr lang="en-US" sz="1600" dirty="0" err="1"/>
              <a:t>akses</a:t>
            </a:r>
            <a:r>
              <a:rPr lang="en-US" sz="1600" dirty="0"/>
              <a:t> </a:t>
            </a:r>
            <a:r>
              <a:rPr lang="en-US" sz="1600" dirty="0" err="1"/>
              <a:t>memori</a:t>
            </a:r>
            <a:r>
              <a:rPr lang="en-US" sz="1600" dirty="0"/>
              <a:t>. TLB </a:t>
            </a:r>
            <a:r>
              <a:rPr lang="en-US" sz="1600" dirty="0" err="1"/>
              <a:t>dibahas</a:t>
            </a:r>
            <a:r>
              <a:rPr lang="en-US" sz="1600" dirty="0"/>
              <a:t> </a:t>
            </a:r>
            <a:r>
              <a:rPr lang="en-US" sz="1600" dirty="0" err="1"/>
              <a:t>dalam</a:t>
            </a:r>
            <a:r>
              <a:rPr lang="en-US" sz="1600" dirty="0"/>
              <a:t> Bab 8.</a:t>
            </a:r>
          </a:p>
          <a:p>
            <a:pPr>
              <a:lnSpc>
                <a:spcPct val="90000"/>
              </a:lnSpc>
            </a:pPr>
            <a:r>
              <a:rPr lang="en-US" sz="1600" b="1" dirty="0"/>
              <a:t>FXU</a:t>
            </a:r>
            <a:r>
              <a:rPr lang="en-US" sz="1600" dirty="0"/>
              <a:t> (Unit </a:t>
            </a:r>
            <a:r>
              <a:rPr lang="en-US" sz="1600" dirty="0" err="1"/>
              <a:t>Titik</a:t>
            </a:r>
            <a:r>
              <a:rPr lang="en-US" sz="1600" dirty="0"/>
              <a:t> </a:t>
            </a:r>
            <a:r>
              <a:rPr lang="en-US" sz="1600" dirty="0" err="1"/>
              <a:t>Tetap</a:t>
            </a:r>
            <a:r>
              <a:rPr lang="en-US" sz="1600" dirty="0"/>
              <a:t>): FXU </a:t>
            </a:r>
            <a:r>
              <a:rPr lang="en-US" sz="1600" dirty="0" err="1"/>
              <a:t>melakukan</a:t>
            </a:r>
            <a:r>
              <a:rPr lang="en-US" sz="1600" dirty="0"/>
              <a:t> </a:t>
            </a:r>
            <a:r>
              <a:rPr lang="en-US" sz="1600" dirty="0" err="1"/>
              <a:t>operasi</a:t>
            </a:r>
            <a:r>
              <a:rPr lang="en-US" sz="1600" dirty="0"/>
              <a:t> </a:t>
            </a:r>
            <a:r>
              <a:rPr lang="en-US" sz="1600" dirty="0" err="1"/>
              <a:t>aritmatika</a:t>
            </a:r>
            <a:r>
              <a:rPr lang="en-US" sz="1600" dirty="0"/>
              <a:t> </a:t>
            </a:r>
            <a:r>
              <a:rPr lang="en-US" sz="1600" dirty="0" err="1"/>
              <a:t>titik</a:t>
            </a:r>
            <a:r>
              <a:rPr lang="en-US" sz="1600" dirty="0"/>
              <a:t> </a:t>
            </a:r>
            <a:r>
              <a:rPr lang="en-US" sz="1600" dirty="0" err="1"/>
              <a:t>tetap</a:t>
            </a:r>
            <a:r>
              <a:rPr lang="en-US" sz="1600" dirty="0"/>
              <a:t>.</a:t>
            </a:r>
          </a:p>
          <a:p>
            <a:pPr>
              <a:lnSpc>
                <a:spcPct val="90000"/>
              </a:lnSpc>
            </a:pPr>
            <a:r>
              <a:rPr lang="en-US" sz="1600" b="1" dirty="0"/>
              <a:t>BFU</a:t>
            </a:r>
            <a:r>
              <a:rPr lang="en-US" sz="1600" dirty="0"/>
              <a:t> (Binary Floating Point Unit): BFU </a:t>
            </a:r>
            <a:r>
              <a:rPr lang="en-US" sz="1600" dirty="0" err="1"/>
              <a:t>menangani</a:t>
            </a:r>
            <a:r>
              <a:rPr lang="en-US" sz="1600" dirty="0"/>
              <a:t> </a:t>
            </a:r>
            <a:r>
              <a:rPr lang="en-US" sz="1600" dirty="0" err="1"/>
              <a:t>semua</a:t>
            </a:r>
            <a:r>
              <a:rPr lang="en-US" sz="1600" dirty="0"/>
              <a:t> </a:t>
            </a:r>
            <a:r>
              <a:rPr lang="en-US" sz="1600" dirty="0" err="1"/>
              <a:t>operasi</a:t>
            </a:r>
            <a:r>
              <a:rPr lang="en-US" sz="1600" dirty="0"/>
              <a:t> floating point biner dan </a:t>
            </a:r>
            <a:r>
              <a:rPr lang="en-US" sz="1600" dirty="0" err="1"/>
              <a:t>heksadesimal</a:t>
            </a:r>
            <a:r>
              <a:rPr lang="en-US" sz="1600" dirty="0"/>
              <a:t> </a:t>
            </a:r>
            <a:r>
              <a:rPr lang="en-US" sz="1600" dirty="0" err="1"/>
              <a:t>serta</a:t>
            </a:r>
            <a:r>
              <a:rPr lang="en-US" sz="1600" dirty="0"/>
              <a:t> </a:t>
            </a:r>
            <a:r>
              <a:rPr lang="en-US" sz="1600" dirty="0" err="1"/>
              <a:t>perkalian</a:t>
            </a:r>
            <a:r>
              <a:rPr lang="en-US" sz="1600" dirty="0"/>
              <a:t> </a:t>
            </a:r>
            <a:r>
              <a:rPr lang="en-US" sz="1600" dirty="0" err="1"/>
              <a:t>titik</a:t>
            </a:r>
            <a:r>
              <a:rPr lang="en-US" sz="1600" dirty="0"/>
              <a:t> </a:t>
            </a:r>
            <a:r>
              <a:rPr lang="en-US" sz="1600" dirty="0" err="1"/>
              <a:t>tetap</a:t>
            </a:r>
            <a:r>
              <a:rPr lang="en-US" sz="1600" dirty="0"/>
              <a:t>.</a:t>
            </a:r>
          </a:p>
        </p:txBody>
      </p:sp>
      <p:sp>
        <p:nvSpPr>
          <p:cNvPr id="6" name="Footer Placeholder 5">
            <a:extLst>
              <a:ext uri="{FF2B5EF4-FFF2-40B4-BE49-F238E27FC236}">
                <a16:creationId xmlns:a16="http://schemas.microsoft.com/office/drawing/2014/main" id="{0669B5FA-71A0-4B80-A338-945F251E8E8C}"/>
              </a:ext>
            </a:extLst>
          </p:cNvPr>
          <p:cNvSpPr>
            <a:spLocks noGrp="1"/>
          </p:cNvSpPr>
          <p:nvPr>
            <p:ph type="ftr" sz="quarter" idx="11"/>
          </p:nvPr>
        </p:nvSpPr>
        <p:spPr/>
        <p:txBody>
          <a:bodyPr/>
          <a:lstStyle/>
          <a:p>
            <a:r>
              <a:rPr lang="en-ID"/>
              <a:t>Program Studi Teknologi Rekayasa Internet Teknik Elektro PENS</a:t>
            </a:r>
          </a:p>
        </p:txBody>
      </p:sp>
      <p:sp>
        <p:nvSpPr>
          <p:cNvPr id="7" name="Slide Number Placeholder 6">
            <a:extLst>
              <a:ext uri="{FF2B5EF4-FFF2-40B4-BE49-F238E27FC236}">
                <a16:creationId xmlns:a16="http://schemas.microsoft.com/office/drawing/2014/main" id="{93704223-1215-4A3B-8802-7D33A0E4B155}"/>
              </a:ext>
            </a:extLst>
          </p:cNvPr>
          <p:cNvSpPr>
            <a:spLocks noGrp="1"/>
          </p:cNvSpPr>
          <p:nvPr>
            <p:ph type="sldNum" sz="quarter" idx="12"/>
          </p:nvPr>
        </p:nvSpPr>
        <p:spPr/>
        <p:txBody>
          <a:bodyPr/>
          <a:lstStyle/>
          <a:p>
            <a:fld id="{BF6DF51D-52CC-4CB0-B449-772BF21ACDBC}" type="slidenum">
              <a:rPr lang="en-ID" smtClean="0"/>
              <a:t>18</a:t>
            </a:fld>
            <a:endParaRPr lang="en-ID"/>
          </a:p>
        </p:txBody>
      </p:sp>
    </p:spTree>
    <p:extLst>
      <p:ext uri="{BB962C8B-B14F-4D97-AF65-F5344CB8AC3E}">
        <p14:creationId xmlns:p14="http://schemas.microsoft.com/office/powerpoint/2010/main" val="2973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669B-0A24-4658-9A15-71E882B44406}"/>
              </a:ext>
            </a:extLst>
          </p:cNvPr>
          <p:cNvSpPr>
            <a:spLocks noGrp="1"/>
          </p:cNvSpPr>
          <p:nvPr>
            <p:ph type="title"/>
          </p:nvPr>
        </p:nvSpPr>
        <p:spPr>
          <a:xfrm>
            <a:off x="5021033" y="448733"/>
            <a:ext cx="6481989" cy="965200"/>
          </a:xfrm>
        </p:spPr>
        <p:txBody>
          <a:bodyPr>
            <a:normAutofit/>
          </a:bodyPr>
          <a:lstStyle/>
          <a:p>
            <a:r>
              <a:rPr lang="en-US" dirty="0" err="1"/>
              <a:t>Contoh</a:t>
            </a:r>
            <a:r>
              <a:rPr lang="en-US" dirty="0"/>
              <a:t> </a:t>
            </a:r>
            <a:r>
              <a:rPr lang="en-US" dirty="0" err="1"/>
              <a:t>dalam</a:t>
            </a:r>
            <a:r>
              <a:rPr lang="en-US" dirty="0"/>
              <a:t> </a:t>
            </a:r>
            <a:r>
              <a:rPr lang="en-US" dirty="0" err="1"/>
              <a:t>sebuah</a:t>
            </a:r>
            <a:r>
              <a:rPr lang="en-US" dirty="0"/>
              <a:t> Core</a:t>
            </a:r>
            <a:endParaRPr lang="en-ID" dirty="0"/>
          </a:p>
        </p:txBody>
      </p:sp>
      <p:pic>
        <p:nvPicPr>
          <p:cNvPr id="4" name="Content Placeholder 4" descr="A picture containing text, scoreboard&#10;&#10;Description automatically generated">
            <a:extLst>
              <a:ext uri="{FF2B5EF4-FFF2-40B4-BE49-F238E27FC236}">
                <a16:creationId xmlns:a16="http://schemas.microsoft.com/office/drawing/2014/main" id="{19E7E2CF-78CB-43C0-9C70-15EB42DB301F}"/>
              </a:ext>
            </a:extLst>
          </p:cNvPr>
          <p:cNvPicPr>
            <a:picLocks noChangeAspect="1"/>
          </p:cNvPicPr>
          <p:nvPr/>
        </p:nvPicPr>
        <p:blipFill rotWithShape="1">
          <a:blip r:embed="rId3"/>
          <a:srcRect l="457" r="7058" b="4"/>
          <a:stretch/>
        </p:blipFill>
        <p:spPr>
          <a:xfrm>
            <a:off x="356751" y="196218"/>
            <a:ext cx="3102428" cy="456383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4DA01331-6E4C-41C6-894C-9DD02390929B}"/>
              </a:ext>
            </a:extLst>
          </p:cNvPr>
          <p:cNvSpPr>
            <a:spLocks noGrp="1"/>
          </p:cNvSpPr>
          <p:nvPr>
            <p:ph idx="1"/>
          </p:nvPr>
        </p:nvSpPr>
        <p:spPr>
          <a:xfrm>
            <a:off x="3852809" y="1998133"/>
            <a:ext cx="7650213" cy="4563836"/>
          </a:xfrm>
        </p:spPr>
        <p:txBody>
          <a:bodyPr>
            <a:normAutofit fontScale="92500"/>
          </a:bodyPr>
          <a:lstStyle/>
          <a:p>
            <a:pPr>
              <a:lnSpc>
                <a:spcPct val="90000"/>
              </a:lnSpc>
            </a:pPr>
            <a:r>
              <a:rPr lang="en-US" sz="2000" b="1" dirty="0"/>
              <a:t>DFU</a:t>
            </a:r>
            <a:r>
              <a:rPr lang="en-US" sz="2000" dirty="0"/>
              <a:t> (Decimal Floating Point Unit): DFU </a:t>
            </a:r>
            <a:r>
              <a:rPr lang="en-US" sz="2000" dirty="0" err="1"/>
              <a:t>menangani</a:t>
            </a:r>
            <a:r>
              <a:rPr lang="en-US" sz="2000" dirty="0"/>
              <a:t> </a:t>
            </a:r>
            <a:r>
              <a:rPr lang="en-US" sz="2000" dirty="0" err="1"/>
              <a:t>operasi</a:t>
            </a:r>
            <a:r>
              <a:rPr lang="en-US" sz="2000" dirty="0"/>
              <a:t> fixed dan floating point pada </a:t>
            </a:r>
            <a:r>
              <a:rPr lang="en-US" sz="2000" dirty="0" err="1"/>
              <a:t>angka</a:t>
            </a:r>
            <a:r>
              <a:rPr lang="en-US" sz="2000" dirty="0"/>
              <a:t> yang </a:t>
            </a:r>
            <a:r>
              <a:rPr lang="en-US" sz="2000" dirty="0" err="1"/>
              <a:t>disimpan</a:t>
            </a:r>
            <a:r>
              <a:rPr lang="en-US" sz="2000" dirty="0"/>
              <a:t> </a:t>
            </a:r>
            <a:r>
              <a:rPr lang="en-US" sz="2000" dirty="0" err="1"/>
              <a:t>sebagai</a:t>
            </a:r>
            <a:r>
              <a:rPr lang="en-US" sz="2000" dirty="0"/>
              <a:t> </a:t>
            </a:r>
            <a:r>
              <a:rPr lang="en-US" sz="2000" dirty="0" err="1"/>
              <a:t>angka</a:t>
            </a:r>
            <a:r>
              <a:rPr lang="en-US" sz="2000" dirty="0"/>
              <a:t> </a:t>
            </a:r>
            <a:r>
              <a:rPr lang="en-US" sz="2000" dirty="0" err="1"/>
              <a:t>desimal</a:t>
            </a:r>
            <a:r>
              <a:rPr lang="en-US" sz="2000" dirty="0"/>
              <a:t>.</a:t>
            </a:r>
          </a:p>
          <a:p>
            <a:pPr>
              <a:lnSpc>
                <a:spcPct val="90000"/>
              </a:lnSpc>
            </a:pPr>
            <a:r>
              <a:rPr lang="en-US" sz="2000" b="1" dirty="0"/>
              <a:t>RU</a:t>
            </a:r>
            <a:r>
              <a:rPr lang="en-US" sz="2000" dirty="0"/>
              <a:t> (Unit </a:t>
            </a:r>
            <a:r>
              <a:rPr lang="en-US" sz="2000" dirty="0" err="1"/>
              <a:t>Pemulihan</a:t>
            </a:r>
            <a:r>
              <a:rPr lang="en-US" sz="2000" dirty="0"/>
              <a:t>): RU </a:t>
            </a:r>
            <a:r>
              <a:rPr lang="en-US" sz="2000" dirty="0" err="1"/>
              <a:t>menyimpan</a:t>
            </a:r>
            <a:r>
              <a:rPr lang="en-US" sz="2000" dirty="0"/>
              <a:t> </a:t>
            </a:r>
            <a:r>
              <a:rPr lang="en-US" sz="2000" dirty="0" err="1"/>
              <a:t>salinan</a:t>
            </a:r>
            <a:r>
              <a:rPr lang="en-US" sz="2000" dirty="0"/>
              <a:t> status </a:t>
            </a:r>
            <a:r>
              <a:rPr lang="en-US" sz="2000" dirty="0" err="1"/>
              <a:t>sistem</a:t>
            </a:r>
            <a:r>
              <a:rPr lang="en-US" sz="2000" dirty="0"/>
              <a:t> </a:t>
            </a:r>
            <a:r>
              <a:rPr lang="en-US" sz="2000" dirty="0" err="1"/>
              <a:t>lengkap</a:t>
            </a:r>
            <a:r>
              <a:rPr lang="en-US" sz="2000" dirty="0"/>
              <a:t>, </a:t>
            </a:r>
            <a:r>
              <a:rPr lang="en-US" sz="2000" dirty="0" err="1"/>
              <a:t>termasuk</a:t>
            </a:r>
            <a:r>
              <a:rPr lang="en-US" sz="2000" dirty="0"/>
              <a:t> </a:t>
            </a:r>
            <a:r>
              <a:rPr lang="en-US" sz="2000" dirty="0" err="1"/>
              <a:t>semua</a:t>
            </a:r>
            <a:r>
              <a:rPr lang="en-US" sz="2000" dirty="0"/>
              <a:t> register, </a:t>
            </a:r>
            <a:r>
              <a:rPr lang="en-US" sz="2000" dirty="0" err="1"/>
              <a:t>mengumpulkan</a:t>
            </a:r>
            <a:r>
              <a:rPr lang="en-US" sz="2000" dirty="0"/>
              <a:t> </a:t>
            </a:r>
            <a:r>
              <a:rPr lang="en-US" sz="2000" dirty="0" err="1"/>
              <a:t>sinyal</a:t>
            </a:r>
            <a:r>
              <a:rPr lang="en-US" sz="2000" dirty="0"/>
              <a:t> </a:t>
            </a:r>
            <a:r>
              <a:rPr lang="en-US" sz="2000" dirty="0" err="1"/>
              <a:t>kegagalan</a:t>
            </a:r>
            <a:r>
              <a:rPr lang="en-US" sz="2000" dirty="0"/>
              <a:t> </a:t>
            </a:r>
            <a:r>
              <a:rPr lang="en-US" sz="2000" dirty="0" err="1"/>
              <a:t>perangkat</a:t>
            </a:r>
            <a:r>
              <a:rPr lang="en-US" sz="2000" dirty="0"/>
              <a:t> </a:t>
            </a:r>
            <a:r>
              <a:rPr lang="en-US" sz="2000" dirty="0" err="1"/>
              <a:t>keras</a:t>
            </a:r>
            <a:r>
              <a:rPr lang="en-US" sz="2000" dirty="0"/>
              <a:t>, dan </a:t>
            </a:r>
            <a:r>
              <a:rPr lang="en-US" sz="2000" dirty="0" err="1"/>
              <a:t>mengelola</a:t>
            </a:r>
            <a:r>
              <a:rPr lang="en-US" sz="2000" dirty="0"/>
              <a:t> </a:t>
            </a:r>
            <a:r>
              <a:rPr lang="en-US" sz="2000" dirty="0" err="1"/>
              <a:t>aktivitas</a:t>
            </a:r>
            <a:r>
              <a:rPr lang="en-US" sz="2000" dirty="0"/>
              <a:t> </a:t>
            </a:r>
            <a:r>
              <a:rPr lang="en-US" sz="2000" dirty="0" err="1"/>
              <a:t>pemulihan</a:t>
            </a:r>
            <a:r>
              <a:rPr lang="en-US" sz="2000" dirty="0"/>
              <a:t> </a:t>
            </a:r>
            <a:r>
              <a:rPr lang="en-US" sz="2000" dirty="0" err="1"/>
              <a:t>perangkat</a:t>
            </a:r>
            <a:r>
              <a:rPr lang="en-US" sz="2000" dirty="0"/>
              <a:t> </a:t>
            </a:r>
            <a:r>
              <a:rPr lang="en-US" sz="2000" dirty="0" err="1"/>
              <a:t>keras</a:t>
            </a:r>
            <a:r>
              <a:rPr lang="en-US" sz="2000" dirty="0"/>
              <a:t>.</a:t>
            </a:r>
            <a:endParaRPr lang="en-ID" sz="2000" dirty="0"/>
          </a:p>
          <a:p>
            <a:pPr>
              <a:lnSpc>
                <a:spcPct val="90000"/>
              </a:lnSpc>
            </a:pPr>
            <a:r>
              <a:rPr lang="en-ID" sz="2000" b="1" dirty="0"/>
              <a:t>COP</a:t>
            </a:r>
            <a:r>
              <a:rPr lang="en-ID" sz="2000" dirty="0"/>
              <a:t> (Dedicated Coprocessor): COP </a:t>
            </a:r>
            <a:r>
              <a:rPr lang="en-ID" sz="2000" dirty="0" err="1"/>
              <a:t>bertanggung</a:t>
            </a:r>
            <a:r>
              <a:rPr lang="en-ID" sz="2000" dirty="0"/>
              <a:t> </a:t>
            </a:r>
            <a:r>
              <a:rPr lang="en-ID" sz="2000" dirty="0" err="1"/>
              <a:t>jawab</a:t>
            </a:r>
            <a:r>
              <a:rPr lang="en-ID" sz="2000" dirty="0"/>
              <a:t> </a:t>
            </a:r>
            <a:r>
              <a:rPr lang="en-ID" sz="2000" dirty="0" err="1"/>
              <a:t>atas</a:t>
            </a:r>
            <a:r>
              <a:rPr lang="en-ID" sz="2000" dirty="0"/>
              <a:t> </a:t>
            </a:r>
            <a:r>
              <a:rPr lang="en-ID" sz="2000" dirty="0" err="1"/>
              <a:t>fungsi</a:t>
            </a:r>
            <a:r>
              <a:rPr lang="en-ID" sz="2000" dirty="0"/>
              <a:t> </a:t>
            </a:r>
            <a:r>
              <a:rPr lang="en-ID" sz="2000" dirty="0" err="1"/>
              <a:t>kompresi</a:t>
            </a:r>
            <a:r>
              <a:rPr lang="en-ID" sz="2000" dirty="0"/>
              <a:t> dan </a:t>
            </a:r>
            <a:r>
              <a:rPr lang="en-ID" sz="2000" dirty="0" err="1"/>
              <a:t>enkripsi</a:t>
            </a:r>
            <a:r>
              <a:rPr lang="en-ID" sz="2000" dirty="0"/>
              <a:t> data </a:t>
            </a:r>
            <a:r>
              <a:rPr lang="en-ID" sz="2000" dirty="0" err="1"/>
              <a:t>untuk</a:t>
            </a:r>
            <a:r>
              <a:rPr lang="en-ID" sz="2000" dirty="0"/>
              <a:t> </a:t>
            </a:r>
            <a:r>
              <a:rPr lang="en-ID" sz="2000" dirty="0" err="1"/>
              <a:t>setiap</a:t>
            </a:r>
            <a:r>
              <a:rPr lang="en-ID" sz="2000" dirty="0"/>
              <a:t> inti.</a:t>
            </a:r>
          </a:p>
          <a:p>
            <a:pPr>
              <a:lnSpc>
                <a:spcPct val="90000"/>
              </a:lnSpc>
            </a:pPr>
            <a:r>
              <a:rPr lang="en-ID" sz="2000" b="1" dirty="0"/>
              <a:t>I-cache</a:t>
            </a:r>
            <a:r>
              <a:rPr lang="en-ID" sz="2000" dirty="0"/>
              <a:t>: </a:t>
            </a:r>
            <a:r>
              <a:rPr lang="en-ID" sz="2000" dirty="0" err="1"/>
              <a:t>Ini</a:t>
            </a:r>
            <a:r>
              <a:rPr lang="en-ID" sz="2000" dirty="0"/>
              <a:t> </a:t>
            </a:r>
            <a:r>
              <a:rPr lang="en-ID" sz="2000" dirty="0" err="1"/>
              <a:t>adalah</a:t>
            </a:r>
            <a:r>
              <a:rPr lang="en-ID" sz="2000" dirty="0"/>
              <a:t> cache </a:t>
            </a:r>
            <a:r>
              <a:rPr lang="en-ID" sz="2000" dirty="0" err="1"/>
              <a:t>instruksi</a:t>
            </a:r>
            <a:r>
              <a:rPr lang="en-ID" sz="2000" dirty="0"/>
              <a:t> L1 64 KB yang </a:t>
            </a:r>
            <a:r>
              <a:rPr lang="en-ID" sz="2000" dirty="0" err="1"/>
              <a:t>memungkinkan</a:t>
            </a:r>
            <a:r>
              <a:rPr lang="en-ID" sz="2000" dirty="0"/>
              <a:t> IFU </a:t>
            </a:r>
            <a:r>
              <a:rPr lang="en-ID" sz="2000" dirty="0" err="1"/>
              <a:t>mengambil</a:t>
            </a:r>
            <a:r>
              <a:rPr lang="en-ID" sz="2000" dirty="0"/>
              <a:t> </a:t>
            </a:r>
            <a:r>
              <a:rPr lang="en-ID" sz="2000" dirty="0" err="1"/>
              <a:t>instruksi</a:t>
            </a:r>
            <a:r>
              <a:rPr lang="en-ID" sz="2000" dirty="0"/>
              <a:t> </a:t>
            </a:r>
            <a:r>
              <a:rPr lang="en-ID" sz="2000" dirty="0" err="1"/>
              <a:t>sebelum</a:t>
            </a:r>
            <a:r>
              <a:rPr lang="en-ID" sz="2000" dirty="0"/>
              <a:t> </a:t>
            </a:r>
            <a:r>
              <a:rPr lang="en-ID" sz="2000" dirty="0" err="1"/>
              <a:t>dibutuhkan</a:t>
            </a:r>
            <a:r>
              <a:rPr lang="en-ID" sz="2000" dirty="0"/>
              <a:t>.</a:t>
            </a:r>
          </a:p>
          <a:p>
            <a:pPr>
              <a:lnSpc>
                <a:spcPct val="90000"/>
              </a:lnSpc>
            </a:pPr>
            <a:r>
              <a:rPr lang="en-ID" sz="2000" b="1" dirty="0"/>
              <a:t>Control L2</a:t>
            </a:r>
            <a:r>
              <a:rPr lang="en-ID" sz="2000" dirty="0"/>
              <a:t>: </a:t>
            </a:r>
            <a:r>
              <a:rPr lang="en-ID" sz="2000" dirty="0" err="1"/>
              <a:t>Ini</a:t>
            </a:r>
            <a:r>
              <a:rPr lang="en-ID" sz="2000" dirty="0"/>
              <a:t> </a:t>
            </a:r>
            <a:r>
              <a:rPr lang="en-ID" sz="2000" dirty="0" err="1"/>
              <a:t>adalah</a:t>
            </a:r>
            <a:r>
              <a:rPr lang="en-ID" sz="2000" dirty="0"/>
              <a:t> </a:t>
            </a:r>
            <a:r>
              <a:rPr lang="en-ID" sz="2000" dirty="0" err="1"/>
              <a:t>logika</a:t>
            </a:r>
            <a:r>
              <a:rPr lang="en-ID" sz="2000" dirty="0"/>
              <a:t> </a:t>
            </a:r>
            <a:r>
              <a:rPr lang="en-ID" sz="2000" dirty="0" err="1"/>
              <a:t>kontrol</a:t>
            </a:r>
            <a:r>
              <a:rPr lang="en-ID" sz="2000" dirty="0"/>
              <a:t> yang </a:t>
            </a:r>
            <a:r>
              <a:rPr lang="en-ID" sz="2000" dirty="0" err="1"/>
              <a:t>mengontrol</a:t>
            </a:r>
            <a:r>
              <a:rPr lang="en-ID" sz="2000" dirty="0"/>
              <a:t> </a:t>
            </a:r>
            <a:r>
              <a:rPr lang="en-ID" sz="2000" dirty="0" err="1"/>
              <a:t>lalu</a:t>
            </a:r>
            <a:r>
              <a:rPr lang="en-ID" sz="2000" dirty="0"/>
              <a:t> </a:t>
            </a:r>
            <a:r>
              <a:rPr lang="en-ID" sz="2000" dirty="0" err="1"/>
              <a:t>lintas</a:t>
            </a:r>
            <a:r>
              <a:rPr lang="en-ID" sz="2000" dirty="0"/>
              <a:t> di </a:t>
            </a:r>
            <a:r>
              <a:rPr lang="en-ID" sz="2000" dirty="0" err="1"/>
              <a:t>dua</a:t>
            </a:r>
            <a:r>
              <a:rPr lang="en-ID" sz="2000" dirty="0"/>
              <a:t> cache L2.</a:t>
            </a:r>
          </a:p>
          <a:p>
            <a:pPr>
              <a:lnSpc>
                <a:spcPct val="90000"/>
              </a:lnSpc>
            </a:pPr>
            <a:r>
              <a:rPr lang="en-ID" sz="2000" b="1" dirty="0"/>
              <a:t>Data-L2</a:t>
            </a:r>
            <a:r>
              <a:rPr lang="en-ID" sz="2000" dirty="0"/>
              <a:t>: 1 MB cache data L2 </a:t>
            </a:r>
            <a:r>
              <a:rPr lang="en-ID" sz="2000" dirty="0" err="1"/>
              <a:t>untuk</a:t>
            </a:r>
            <a:r>
              <a:rPr lang="en-ID" sz="2000" dirty="0"/>
              <a:t> </a:t>
            </a:r>
            <a:r>
              <a:rPr lang="en-ID" sz="2000" dirty="0" err="1"/>
              <a:t>semua</a:t>
            </a:r>
            <a:r>
              <a:rPr lang="en-ID" sz="2000" dirty="0"/>
              <a:t> </a:t>
            </a:r>
            <a:r>
              <a:rPr lang="en-ID" sz="2000" dirty="0" err="1"/>
              <a:t>lalu</a:t>
            </a:r>
            <a:r>
              <a:rPr lang="en-ID" sz="2000" dirty="0"/>
              <a:t> </a:t>
            </a:r>
            <a:r>
              <a:rPr lang="en-ID" sz="2000" dirty="0" err="1"/>
              <a:t>lintas</a:t>
            </a:r>
            <a:r>
              <a:rPr lang="en-ID" sz="2000" dirty="0"/>
              <a:t> </a:t>
            </a:r>
            <a:r>
              <a:rPr lang="en-ID" sz="2000" dirty="0" err="1"/>
              <a:t>memori</a:t>
            </a:r>
            <a:r>
              <a:rPr lang="en-ID" sz="2000" dirty="0"/>
              <a:t> </a:t>
            </a:r>
            <a:r>
              <a:rPr lang="en-ID" sz="2000" dirty="0" err="1"/>
              <a:t>kecuali</a:t>
            </a:r>
            <a:r>
              <a:rPr lang="en-ID" sz="2000" dirty="0"/>
              <a:t> </a:t>
            </a:r>
            <a:r>
              <a:rPr lang="en-ID" sz="2000" dirty="0" err="1"/>
              <a:t>instruksi</a:t>
            </a:r>
            <a:r>
              <a:rPr lang="en-ID" sz="2000" dirty="0"/>
              <a:t>.</a:t>
            </a:r>
          </a:p>
          <a:p>
            <a:pPr>
              <a:lnSpc>
                <a:spcPct val="90000"/>
              </a:lnSpc>
            </a:pPr>
            <a:r>
              <a:rPr lang="en-ID" sz="2000" b="1" dirty="0"/>
              <a:t>Instr-L2</a:t>
            </a:r>
            <a:r>
              <a:rPr lang="en-ID" sz="2000" dirty="0"/>
              <a:t>: cache </a:t>
            </a:r>
            <a:r>
              <a:rPr lang="en-ID" sz="2000" dirty="0" err="1"/>
              <a:t>instruksi</a:t>
            </a:r>
            <a:r>
              <a:rPr lang="en-ID" sz="2000" dirty="0"/>
              <a:t> L2 1MB.</a:t>
            </a:r>
          </a:p>
        </p:txBody>
      </p:sp>
      <p:sp>
        <p:nvSpPr>
          <p:cNvPr id="5" name="Footer Placeholder 4">
            <a:extLst>
              <a:ext uri="{FF2B5EF4-FFF2-40B4-BE49-F238E27FC236}">
                <a16:creationId xmlns:a16="http://schemas.microsoft.com/office/drawing/2014/main" id="{34567BA2-73D4-46F7-8816-94449BA2018D}"/>
              </a:ext>
            </a:extLst>
          </p:cNvPr>
          <p:cNvSpPr>
            <a:spLocks noGrp="1"/>
          </p:cNvSpPr>
          <p:nvPr>
            <p:ph type="ftr" sz="quarter" idx="11"/>
          </p:nvPr>
        </p:nvSpPr>
        <p:spPr/>
        <p:txBody>
          <a:bodyPr/>
          <a:lstStyle/>
          <a:p>
            <a:r>
              <a:rPr lang="en-ID"/>
              <a:t>Program Studi Teknologi Rekayasa Internet Teknik Elektro PENS</a:t>
            </a:r>
          </a:p>
        </p:txBody>
      </p:sp>
      <p:sp>
        <p:nvSpPr>
          <p:cNvPr id="6" name="Slide Number Placeholder 5">
            <a:extLst>
              <a:ext uri="{FF2B5EF4-FFF2-40B4-BE49-F238E27FC236}">
                <a16:creationId xmlns:a16="http://schemas.microsoft.com/office/drawing/2014/main" id="{D12EB7C9-248F-4068-9C1C-1E0D735EB43A}"/>
              </a:ext>
            </a:extLst>
          </p:cNvPr>
          <p:cNvSpPr>
            <a:spLocks noGrp="1"/>
          </p:cNvSpPr>
          <p:nvPr>
            <p:ph type="sldNum" sz="quarter" idx="12"/>
          </p:nvPr>
        </p:nvSpPr>
        <p:spPr/>
        <p:txBody>
          <a:bodyPr/>
          <a:lstStyle/>
          <a:p>
            <a:fld id="{BF6DF51D-52CC-4CB0-B449-772BF21ACDBC}" type="slidenum">
              <a:rPr lang="en-ID" smtClean="0"/>
              <a:t>19</a:t>
            </a:fld>
            <a:endParaRPr lang="en-ID"/>
          </a:p>
        </p:txBody>
      </p:sp>
    </p:spTree>
    <p:extLst>
      <p:ext uri="{BB962C8B-B14F-4D97-AF65-F5344CB8AC3E}">
        <p14:creationId xmlns:p14="http://schemas.microsoft.com/office/powerpoint/2010/main" val="329720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7358C-8DAA-4B4A-BFC1-6446F9D225CC}"/>
              </a:ext>
            </a:extLst>
          </p:cNvPr>
          <p:cNvSpPr>
            <a:spLocks noGrp="1"/>
          </p:cNvSpPr>
          <p:nvPr>
            <p:ph type="title"/>
          </p:nvPr>
        </p:nvSpPr>
        <p:spPr>
          <a:xfrm>
            <a:off x="1189702" y="1261872"/>
            <a:ext cx="3145536" cy="4334256"/>
          </a:xfrm>
        </p:spPr>
        <p:txBody>
          <a:bodyPr>
            <a:normAutofit/>
          </a:bodyPr>
          <a:lstStyle/>
          <a:p>
            <a:pPr algn="r"/>
            <a:r>
              <a:rPr lang="en-US" sz="3600" b="1" dirty="0" err="1"/>
              <a:t>Konsep</a:t>
            </a:r>
            <a:r>
              <a:rPr lang="en-US" sz="3600" b="1" dirty="0"/>
              <a:t> Dasar dan </a:t>
            </a:r>
            <a:r>
              <a:rPr lang="en-US" sz="3600" b="1" dirty="0" err="1"/>
              <a:t>Evolusi</a:t>
            </a:r>
            <a:r>
              <a:rPr lang="en-US" sz="3600" b="1" dirty="0"/>
              <a:t> </a:t>
            </a:r>
            <a:r>
              <a:rPr lang="en-US" sz="3600" b="1" dirty="0" err="1"/>
              <a:t>Komputer</a:t>
            </a:r>
            <a:endParaRPr lang="en-ID" sz="3600" b="1" dirty="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F70D73-8F0C-4574-B74B-34A288EEE40D}"/>
              </a:ext>
            </a:extLst>
          </p:cNvPr>
          <p:cNvSpPr>
            <a:spLocks noGrp="1"/>
          </p:cNvSpPr>
          <p:nvPr>
            <p:ph idx="1"/>
          </p:nvPr>
        </p:nvSpPr>
        <p:spPr>
          <a:xfrm>
            <a:off x="5007932" y="1261873"/>
            <a:ext cx="5951013" cy="4449422"/>
          </a:xfrm>
        </p:spPr>
        <p:txBody>
          <a:bodyPr>
            <a:normAutofit/>
          </a:bodyPr>
          <a:lstStyle/>
          <a:p>
            <a:r>
              <a:rPr lang="en-US" sz="2000" b="1" i="1" dirty="0" err="1"/>
              <a:t>Capaian</a:t>
            </a:r>
            <a:r>
              <a:rPr lang="en-US" sz="2000" b="1" i="1" dirty="0"/>
              <a:t> </a:t>
            </a:r>
            <a:r>
              <a:rPr lang="en-US" sz="2000" b="1" i="1" dirty="0" err="1"/>
              <a:t>Pembelajaran</a:t>
            </a:r>
            <a:r>
              <a:rPr lang="en-US" sz="2000" b="1" i="1" dirty="0"/>
              <a:t> </a:t>
            </a:r>
            <a:r>
              <a:rPr lang="en-US" sz="2000" dirty="0"/>
              <a:t>:</a:t>
            </a:r>
          </a:p>
          <a:p>
            <a:pPr lvl="1"/>
            <a:r>
              <a:rPr lang="en-ID" dirty="0"/>
              <a:t>Mampu </a:t>
            </a:r>
            <a:r>
              <a:rPr lang="en-ID" dirty="0" err="1"/>
              <a:t>menjelaskan</a:t>
            </a:r>
            <a:r>
              <a:rPr lang="en-ID" dirty="0"/>
              <a:t> </a:t>
            </a:r>
            <a:r>
              <a:rPr lang="en-ID" dirty="0" err="1"/>
              <a:t>fungsi</a:t>
            </a:r>
            <a:r>
              <a:rPr lang="en-ID" dirty="0"/>
              <a:t> dan </a:t>
            </a:r>
            <a:r>
              <a:rPr lang="en-ID" dirty="0" err="1"/>
              <a:t>struktur</a:t>
            </a:r>
            <a:r>
              <a:rPr lang="en-ID" dirty="0"/>
              <a:t> </a:t>
            </a:r>
            <a:r>
              <a:rPr lang="en-ID" dirty="0" err="1"/>
              <a:t>umum</a:t>
            </a:r>
            <a:r>
              <a:rPr lang="en-ID" dirty="0"/>
              <a:t> </a:t>
            </a:r>
            <a:r>
              <a:rPr lang="en-ID" dirty="0" err="1"/>
              <a:t>komputer</a:t>
            </a:r>
            <a:r>
              <a:rPr lang="en-ID" dirty="0"/>
              <a:t> digital.</a:t>
            </a:r>
          </a:p>
          <a:p>
            <a:pPr lvl="1"/>
            <a:r>
              <a:rPr lang="en-ID" dirty="0"/>
              <a:t>Mampu </a:t>
            </a:r>
            <a:r>
              <a:rPr lang="en-ID" dirty="0" err="1"/>
              <a:t>menggambarkan</a:t>
            </a:r>
            <a:r>
              <a:rPr lang="en-ID" dirty="0"/>
              <a:t> </a:t>
            </a:r>
            <a:r>
              <a:rPr lang="en-ID" dirty="0" err="1"/>
              <a:t>secara</a:t>
            </a:r>
            <a:r>
              <a:rPr lang="en-ID" dirty="0"/>
              <a:t> </a:t>
            </a:r>
            <a:r>
              <a:rPr lang="en-ID" dirty="0" err="1"/>
              <a:t>umum</a:t>
            </a:r>
            <a:r>
              <a:rPr lang="en-ID" dirty="0"/>
              <a:t> </a:t>
            </a:r>
            <a:r>
              <a:rPr lang="en-ID" dirty="0" err="1"/>
              <a:t>tentang</a:t>
            </a:r>
            <a:r>
              <a:rPr lang="en-ID" dirty="0"/>
              <a:t> </a:t>
            </a:r>
            <a:r>
              <a:rPr lang="en-ID" dirty="0" err="1"/>
              <a:t>evolusi</a:t>
            </a:r>
            <a:r>
              <a:rPr lang="en-ID" dirty="0"/>
              <a:t> </a:t>
            </a:r>
            <a:r>
              <a:rPr lang="en-ID" dirty="0" err="1"/>
              <a:t>teknologi</a:t>
            </a:r>
            <a:r>
              <a:rPr lang="en-ID" dirty="0"/>
              <a:t> </a:t>
            </a:r>
            <a:r>
              <a:rPr lang="en-ID" dirty="0" err="1"/>
              <a:t>komputer</a:t>
            </a:r>
            <a:r>
              <a:rPr lang="en-ID" dirty="0"/>
              <a:t> </a:t>
            </a:r>
            <a:r>
              <a:rPr lang="en-ID" dirty="0" err="1"/>
              <a:t>dari</a:t>
            </a:r>
            <a:r>
              <a:rPr lang="en-ID" dirty="0"/>
              <a:t> </a:t>
            </a:r>
            <a:r>
              <a:rPr lang="en-ID" dirty="0" err="1"/>
              <a:t>komputer</a:t>
            </a:r>
            <a:r>
              <a:rPr lang="en-ID" dirty="0"/>
              <a:t> digital </a:t>
            </a:r>
            <a:r>
              <a:rPr lang="en-ID" dirty="0" err="1"/>
              <a:t>awal</a:t>
            </a:r>
            <a:r>
              <a:rPr lang="en-ID" dirty="0"/>
              <a:t> </a:t>
            </a:r>
            <a:r>
              <a:rPr lang="en-ID" dirty="0" err="1"/>
              <a:t>hingga</a:t>
            </a:r>
            <a:r>
              <a:rPr lang="en-ID" dirty="0"/>
              <a:t> </a:t>
            </a:r>
            <a:r>
              <a:rPr lang="en-ID" dirty="0" err="1"/>
              <a:t>mikroprosesor</a:t>
            </a:r>
            <a:r>
              <a:rPr lang="en-ID" dirty="0"/>
              <a:t> </a:t>
            </a:r>
            <a:r>
              <a:rPr lang="en-ID" dirty="0" err="1"/>
              <a:t>terbaru</a:t>
            </a:r>
            <a:r>
              <a:rPr lang="en-ID" dirty="0"/>
              <a:t>.</a:t>
            </a:r>
          </a:p>
          <a:p>
            <a:pPr lvl="1"/>
            <a:r>
              <a:rPr lang="en-ID" dirty="0"/>
              <a:t>Mampu </a:t>
            </a:r>
            <a:r>
              <a:rPr lang="en-ID" dirty="0" err="1"/>
              <a:t>memberikan</a:t>
            </a:r>
            <a:r>
              <a:rPr lang="en-ID" dirty="0"/>
              <a:t> </a:t>
            </a:r>
            <a:r>
              <a:rPr lang="en-ID" dirty="0" err="1"/>
              <a:t>rangkuman</a:t>
            </a:r>
            <a:r>
              <a:rPr lang="en-ID" dirty="0"/>
              <a:t> </a:t>
            </a:r>
            <a:r>
              <a:rPr lang="en-ID" dirty="0" err="1"/>
              <a:t>dari</a:t>
            </a:r>
            <a:r>
              <a:rPr lang="en-ID" dirty="0"/>
              <a:t> </a:t>
            </a:r>
            <a:r>
              <a:rPr lang="en-ID" dirty="0" err="1"/>
              <a:t>evolusi</a:t>
            </a:r>
            <a:r>
              <a:rPr lang="en-ID" dirty="0"/>
              <a:t> </a:t>
            </a:r>
            <a:r>
              <a:rPr lang="en-ID" dirty="0" err="1"/>
              <a:t>arsitektur</a:t>
            </a:r>
            <a:r>
              <a:rPr lang="en-ID" dirty="0"/>
              <a:t> </a:t>
            </a:r>
            <a:r>
              <a:rPr lang="en-ID" dirty="0" err="1"/>
              <a:t>mikroprosesor</a:t>
            </a:r>
            <a:r>
              <a:rPr lang="en-ID" dirty="0"/>
              <a:t> x86.</a:t>
            </a:r>
          </a:p>
          <a:p>
            <a:pPr lvl="1"/>
            <a:r>
              <a:rPr lang="en-ID" dirty="0"/>
              <a:t>Mampu </a:t>
            </a:r>
            <a:r>
              <a:rPr lang="en-ID" dirty="0" err="1"/>
              <a:t>membedakan</a:t>
            </a:r>
            <a:r>
              <a:rPr lang="en-ID" dirty="0"/>
              <a:t> dan </a:t>
            </a:r>
            <a:r>
              <a:rPr lang="en-ID" dirty="0" err="1"/>
              <a:t>prasyarat</a:t>
            </a:r>
            <a:r>
              <a:rPr lang="en-ID" dirty="0"/>
              <a:t> </a:t>
            </a:r>
            <a:r>
              <a:rPr lang="en-ID" dirty="0" err="1"/>
              <a:t>sistem</a:t>
            </a:r>
            <a:r>
              <a:rPr lang="en-ID" dirty="0"/>
              <a:t> embedded dan </a:t>
            </a:r>
            <a:r>
              <a:rPr lang="en-ID" dirty="0" err="1"/>
              <a:t>beberapa</a:t>
            </a:r>
            <a:r>
              <a:rPr lang="en-ID" dirty="0"/>
              <a:t> </a:t>
            </a:r>
            <a:r>
              <a:rPr lang="en-ID" dirty="0" err="1"/>
              <a:t>kendala</a:t>
            </a:r>
            <a:r>
              <a:rPr lang="en-ID" dirty="0"/>
              <a:t> yang </a:t>
            </a:r>
            <a:r>
              <a:rPr lang="en-ID" dirty="0" err="1"/>
              <a:t>harus</a:t>
            </a:r>
            <a:r>
              <a:rPr lang="en-ID" dirty="0"/>
              <a:t> </a:t>
            </a:r>
            <a:r>
              <a:rPr lang="en-ID" dirty="0" err="1"/>
              <a:t>dipenuhi</a:t>
            </a:r>
            <a:r>
              <a:rPr lang="en-ID" dirty="0"/>
              <a:t> oleh </a:t>
            </a:r>
            <a:r>
              <a:rPr lang="en-ID" dirty="0" err="1"/>
              <a:t>berbagai</a:t>
            </a:r>
            <a:r>
              <a:rPr lang="en-ID" dirty="0"/>
              <a:t> </a:t>
            </a:r>
            <a:r>
              <a:rPr lang="en-ID" dirty="0" err="1"/>
              <a:t>sistem</a:t>
            </a:r>
            <a:r>
              <a:rPr lang="en-ID" dirty="0"/>
              <a:t> embedded.</a:t>
            </a:r>
          </a:p>
        </p:txBody>
      </p:sp>
      <p:sp>
        <p:nvSpPr>
          <p:cNvPr id="4" name="Footer Placeholder 3">
            <a:extLst>
              <a:ext uri="{FF2B5EF4-FFF2-40B4-BE49-F238E27FC236}">
                <a16:creationId xmlns:a16="http://schemas.microsoft.com/office/drawing/2014/main" id="{D167B896-C54F-4E3D-A354-3E5159CF4053}"/>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4A79B5BA-FA48-41C6-8566-E6133A6263B9}"/>
              </a:ext>
            </a:extLst>
          </p:cNvPr>
          <p:cNvSpPr>
            <a:spLocks noGrp="1"/>
          </p:cNvSpPr>
          <p:nvPr>
            <p:ph type="sldNum" sz="quarter" idx="12"/>
          </p:nvPr>
        </p:nvSpPr>
        <p:spPr/>
        <p:txBody>
          <a:bodyPr/>
          <a:lstStyle/>
          <a:p>
            <a:fld id="{BF6DF51D-52CC-4CB0-B449-772BF21ACDBC}" type="slidenum">
              <a:rPr lang="en-ID" smtClean="0"/>
              <a:t>2</a:t>
            </a:fld>
            <a:endParaRPr lang="en-ID"/>
          </a:p>
        </p:txBody>
      </p:sp>
    </p:spTree>
    <p:extLst>
      <p:ext uri="{BB962C8B-B14F-4D97-AF65-F5344CB8AC3E}">
        <p14:creationId xmlns:p14="http://schemas.microsoft.com/office/powerpoint/2010/main" val="149046315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7" name="Rectangle 36">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39" name="Freeform: Shape 38">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41" name="Freeform: Shape 40">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43" name="Freeform: Shape 42">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45" name="Freeform: Shape 44">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Title 1">
            <a:extLst>
              <a:ext uri="{FF2B5EF4-FFF2-40B4-BE49-F238E27FC236}">
                <a16:creationId xmlns:a16="http://schemas.microsoft.com/office/drawing/2014/main" id="{52F36FD0-F156-4EDB-80CC-C2F7A54FA27C}"/>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a:t>Terima</a:t>
            </a:r>
            <a:r>
              <a:rPr lang="en-US" sz="7200" dirty="0"/>
              <a:t> Kasih</a:t>
            </a:r>
          </a:p>
        </p:txBody>
      </p:sp>
      <p:sp>
        <p:nvSpPr>
          <p:cNvPr id="4" name="Footer Placeholder 3">
            <a:extLst>
              <a:ext uri="{FF2B5EF4-FFF2-40B4-BE49-F238E27FC236}">
                <a16:creationId xmlns:a16="http://schemas.microsoft.com/office/drawing/2014/main" id="{AC8B9B78-EE86-4221-BB4D-020E6C0C7708}"/>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2DEB3B3F-83BA-457C-B0E4-6E29F4D31E53}"/>
              </a:ext>
            </a:extLst>
          </p:cNvPr>
          <p:cNvSpPr>
            <a:spLocks noGrp="1"/>
          </p:cNvSpPr>
          <p:nvPr>
            <p:ph type="sldNum" sz="quarter" idx="12"/>
          </p:nvPr>
        </p:nvSpPr>
        <p:spPr/>
        <p:txBody>
          <a:bodyPr/>
          <a:lstStyle/>
          <a:p>
            <a:fld id="{BF6DF51D-52CC-4CB0-B449-772BF21ACDBC}" type="slidenum">
              <a:rPr lang="en-ID" smtClean="0"/>
              <a:t>20</a:t>
            </a:fld>
            <a:endParaRPr lang="en-ID"/>
          </a:p>
        </p:txBody>
      </p:sp>
    </p:spTree>
    <p:extLst>
      <p:ext uri="{BB962C8B-B14F-4D97-AF65-F5344CB8AC3E}">
        <p14:creationId xmlns:p14="http://schemas.microsoft.com/office/powerpoint/2010/main" val="297645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5"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029" name="Group 78">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0"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1"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2"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3"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4"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5"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026" name="Picture 2" descr="pengertian desain arsitektur-diminimalis.com">
            <a:extLst>
              <a:ext uri="{FF2B5EF4-FFF2-40B4-BE49-F238E27FC236}">
                <a16:creationId xmlns:a16="http://schemas.microsoft.com/office/drawing/2014/main" id="{5642D695-66C6-4DCA-B75D-91E71A8814E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390"/>
          <a:stretch/>
        </p:blipFill>
        <p:spPr bwMode="auto">
          <a:xfrm>
            <a:off x="796065" y="10"/>
            <a:ext cx="11395934" cy="6857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a:solidFill>
            <a:srgbClr val="92D050"/>
          </a:solidFill>
          <a:ln>
            <a:solidFill>
              <a:schemeClr val="accent1">
                <a:shade val="50000"/>
              </a:schemeClr>
            </a:solidFill>
          </a:ln>
        </p:spPr>
      </p:pic>
      <p:sp>
        <p:nvSpPr>
          <p:cNvPr id="22" name="Rectangle 21">
            <a:extLst>
              <a:ext uri="{FF2B5EF4-FFF2-40B4-BE49-F238E27FC236}">
                <a16:creationId xmlns:a16="http://schemas.microsoft.com/office/drawing/2014/main" id="{CD665587-806C-40F7-83BE-DCDBC6BDB29A}"/>
              </a:ext>
            </a:extLst>
          </p:cNvPr>
          <p:cNvSpPr/>
          <p:nvPr/>
        </p:nvSpPr>
        <p:spPr>
          <a:xfrm>
            <a:off x="7598882" y="183747"/>
            <a:ext cx="4442306" cy="923330"/>
          </a:xfrm>
          <a:prstGeom prst="rect">
            <a:avLst/>
          </a:prstGeom>
          <a:noFill/>
          <a:ln>
            <a:noFill/>
          </a:ln>
        </p:spPr>
        <p:txBody>
          <a:bodyPr wrap="none" lIns="91440" tIns="45720" rIns="91440" bIns="45720">
            <a:spAutoFit/>
            <a:scene3d>
              <a:camera prst="isometricOffAxis1Right"/>
              <a:lightRig rig="threePt" dir="t"/>
            </a:scene3d>
          </a:bodyPr>
          <a:lstStyle/>
          <a:p>
            <a:pPr algn="ctr"/>
            <a:r>
              <a:rPr lang="en-US" sz="5400" b="1" dirty="0">
                <a:ln w="28575">
                  <a:solidFill>
                    <a:schemeClr val="tx2">
                      <a:lumMod val="75000"/>
                    </a:schemeClr>
                  </a:solidFill>
                  <a:prstDash val="solid"/>
                </a:ln>
                <a:solidFill>
                  <a:srgbClr val="0070C0">
                    <a:alpha val="57000"/>
                  </a:srgbClr>
                </a:solidFill>
                <a:effectLst>
                  <a:outerShdw dist="38100" dir="2640000" algn="bl" rotWithShape="0">
                    <a:srgbClr val="92D050"/>
                  </a:outerShdw>
                </a:effectLst>
              </a:rPr>
              <a:t>Art is </a:t>
            </a:r>
            <a:r>
              <a:rPr lang="en-US" sz="5400" b="1" dirty="0" err="1">
                <a:ln w="28575">
                  <a:solidFill>
                    <a:schemeClr val="tx2">
                      <a:lumMod val="75000"/>
                    </a:schemeClr>
                  </a:solidFill>
                  <a:prstDash val="solid"/>
                </a:ln>
                <a:solidFill>
                  <a:srgbClr val="0070C0">
                    <a:alpha val="57000"/>
                  </a:srgbClr>
                </a:solidFill>
                <a:effectLst>
                  <a:outerShdw dist="38100" dir="2640000" algn="bl" rotWithShape="0">
                    <a:srgbClr val="92D050"/>
                  </a:outerShdw>
                </a:effectLst>
              </a:rPr>
              <a:t>Texsture</a:t>
            </a:r>
            <a:endParaRPr lang="en-US" sz="5400" b="1" cap="none" spc="0" dirty="0">
              <a:ln w="28575">
                <a:solidFill>
                  <a:schemeClr val="tx2">
                    <a:lumMod val="75000"/>
                  </a:schemeClr>
                </a:solidFill>
                <a:prstDash val="solid"/>
              </a:ln>
              <a:solidFill>
                <a:srgbClr val="0070C0">
                  <a:alpha val="57000"/>
                </a:srgbClr>
              </a:solidFill>
              <a:effectLst>
                <a:outerShdw dist="38100" dir="2640000" algn="bl" rotWithShape="0">
                  <a:srgbClr val="92D050"/>
                </a:outerShdw>
              </a:effectLst>
            </a:endParaRPr>
          </a:p>
        </p:txBody>
      </p:sp>
      <p:sp>
        <p:nvSpPr>
          <p:cNvPr id="4" name="Footer Placeholder 3">
            <a:extLst>
              <a:ext uri="{FF2B5EF4-FFF2-40B4-BE49-F238E27FC236}">
                <a16:creationId xmlns:a16="http://schemas.microsoft.com/office/drawing/2014/main" id="{62BEBD62-DA73-4CD5-A588-4BDD828F8D93}"/>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7248D6F4-0084-41CE-94FC-B8D9A39F5A4E}"/>
              </a:ext>
            </a:extLst>
          </p:cNvPr>
          <p:cNvSpPr>
            <a:spLocks noGrp="1"/>
          </p:cNvSpPr>
          <p:nvPr>
            <p:ph type="sldNum" sz="quarter" idx="12"/>
          </p:nvPr>
        </p:nvSpPr>
        <p:spPr/>
        <p:txBody>
          <a:bodyPr/>
          <a:lstStyle/>
          <a:p>
            <a:fld id="{BF6DF51D-52CC-4CB0-B449-772BF21ACDBC}" type="slidenum">
              <a:rPr lang="en-ID" smtClean="0"/>
              <a:t>3</a:t>
            </a:fld>
            <a:endParaRPr lang="en-ID"/>
          </a:p>
        </p:txBody>
      </p:sp>
    </p:spTree>
    <p:extLst>
      <p:ext uri="{BB962C8B-B14F-4D97-AF65-F5344CB8AC3E}">
        <p14:creationId xmlns:p14="http://schemas.microsoft.com/office/powerpoint/2010/main" val="70427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7"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2"/>
          </a:solidFill>
          <a:ln>
            <a:noFill/>
          </a:ln>
        </p:spPr>
      </p:sp>
      <p:sp>
        <p:nvSpPr>
          <p:cNvPr id="29"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31" name="Freeform: Shape 30">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2">
              <a:lumMod val="75000"/>
              <a:alpha val="90000"/>
            </a:schemeClr>
          </a:solidFill>
          <a:ln>
            <a:noFill/>
          </a:ln>
        </p:spPr>
      </p:sp>
      <p:sp>
        <p:nvSpPr>
          <p:cNvPr id="2" name="Title 1">
            <a:extLst>
              <a:ext uri="{FF2B5EF4-FFF2-40B4-BE49-F238E27FC236}">
                <a16:creationId xmlns:a16="http://schemas.microsoft.com/office/drawing/2014/main" id="{F43AA4D2-2946-4289-8FD3-E8807752117B}"/>
              </a:ext>
            </a:extLst>
          </p:cNvPr>
          <p:cNvSpPr>
            <a:spLocks noGrp="1"/>
          </p:cNvSpPr>
          <p:nvPr>
            <p:ph type="title"/>
          </p:nvPr>
        </p:nvSpPr>
        <p:spPr>
          <a:xfrm>
            <a:off x="8341910" y="1023257"/>
            <a:ext cx="3235083" cy="4767943"/>
          </a:xfrm>
          <a:effectLst/>
        </p:spPr>
        <p:txBody>
          <a:bodyPr anchor="ctr">
            <a:normAutofit/>
          </a:bodyPr>
          <a:lstStyle/>
          <a:p>
            <a:pPr algn="l"/>
            <a:r>
              <a:rPr lang="en-US" err="1"/>
              <a:t>Arsitektur</a:t>
            </a:r>
            <a:r>
              <a:rPr lang="en-US"/>
              <a:t> dan </a:t>
            </a:r>
            <a:r>
              <a:rPr lang="en-US" err="1"/>
              <a:t>Organisasi</a:t>
            </a:r>
            <a:endParaRPr lang="en-ID"/>
          </a:p>
        </p:txBody>
      </p:sp>
      <p:sp>
        <p:nvSpPr>
          <p:cNvPr id="33" name="Freeform: Shape 32">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9DFCAB1-672E-45B2-8B8B-2618599990C3}"/>
              </a:ext>
            </a:extLst>
          </p:cNvPr>
          <p:cNvSpPr>
            <a:spLocks noGrp="1"/>
          </p:cNvSpPr>
          <p:nvPr>
            <p:ph idx="1"/>
          </p:nvPr>
        </p:nvSpPr>
        <p:spPr>
          <a:xfrm>
            <a:off x="693035" y="1023257"/>
            <a:ext cx="5968515" cy="4767944"/>
          </a:xfrm>
        </p:spPr>
        <p:txBody>
          <a:bodyPr anchor="ctr">
            <a:normAutofit/>
          </a:bodyPr>
          <a:lstStyle/>
          <a:p>
            <a:r>
              <a:rPr lang="en-US" sz="2000" dirty="0" err="1"/>
              <a:t>Arsitektur</a:t>
            </a:r>
            <a:r>
              <a:rPr lang="en-US" sz="2000" dirty="0"/>
              <a:t> :</a:t>
            </a:r>
          </a:p>
          <a:p>
            <a:pPr lvl="1"/>
            <a:r>
              <a:rPr lang="en-US" dirty="0" err="1"/>
              <a:t>Dalam</a:t>
            </a:r>
            <a:r>
              <a:rPr lang="en-US" dirty="0"/>
              <a:t> </a:t>
            </a:r>
            <a:r>
              <a:rPr lang="en-US" dirty="0" err="1"/>
              <a:t>ilmu</a:t>
            </a:r>
            <a:r>
              <a:rPr lang="en-US" dirty="0"/>
              <a:t> computer </a:t>
            </a:r>
            <a:r>
              <a:rPr lang="en-US" dirty="0" err="1"/>
              <a:t>didefinisikan</a:t>
            </a:r>
            <a:r>
              <a:rPr lang="en-US" dirty="0"/>
              <a:t> </a:t>
            </a:r>
            <a:r>
              <a:rPr lang="en-US" dirty="0" err="1"/>
              <a:t>sebagai</a:t>
            </a:r>
            <a:r>
              <a:rPr lang="en-US" dirty="0"/>
              <a:t> </a:t>
            </a:r>
            <a:r>
              <a:rPr lang="en-US" i="1" dirty="0"/>
              <a:t>Instruction Set Architecture</a:t>
            </a:r>
            <a:r>
              <a:rPr lang="en-US" dirty="0"/>
              <a:t> (ISA), juga </a:t>
            </a:r>
            <a:r>
              <a:rPr lang="en-US" dirty="0" err="1"/>
              <a:t>disebut</a:t>
            </a:r>
            <a:r>
              <a:rPr lang="en-US" dirty="0"/>
              <a:t> </a:t>
            </a:r>
            <a:r>
              <a:rPr lang="en-US" dirty="0" err="1"/>
              <a:t>arsitektur</a:t>
            </a:r>
            <a:r>
              <a:rPr lang="en-US" dirty="0"/>
              <a:t> </a:t>
            </a:r>
            <a:r>
              <a:rPr lang="en-US" dirty="0" err="1"/>
              <a:t>komputer</a:t>
            </a:r>
            <a:r>
              <a:rPr lang="en-US" dirty="0"/>
              <a:t>, </a:t>
            </a:r>
            <a:r>
              <a:rPr lang="en-US" dirty="0" err="1"/>
              <a:t>adalah</a:t>
            </a:r>
            <a:r>
              <a:rPr lang="en-US" dirty="0"/>
              <a:t> model </a:t>
            </a:r>
            <a:r>
              <a:rPr lang="en-US" dirty="0" err="1"/>
              <a:t>abstrak</a:t>
            </a:r>
            <a:r>
              <a:rPr lang="en-US" dirty="0"/>
              <a:t> </a:t>
            </a:r>
            <a:r>
              <a:rPr lang="en-US" dirty="0" err="1"/>
              <a:t>dari</a:t>
            </a:r>
            <a:r>
              <a:rPr lang="en-US" dirty="0"/>
              <a:t> </a:t>
            </a:r>
            <a:r>
              <a:rPr lang="en-US" dirty="0" err="1"/>
              <a:t>komputer</a:t>
            </a:r>
            <a:r>
              <a:rPr lang="en-US" dirty="0"/>
              <a:t>. </a:t>
            </a:r>
            <a:r>
              <a:rPr lang="en-US" dirty="0" err="1"/>
              <a:t>Perangkat</a:t>
            </a:r>
            <a:r>
              <a:rPr lang="en-US" dirty="0"/>
              <a:t> yang </a:t>
            </a:r>
            <a:r>
              <a:rPr lang="en-US" dirty="0" err="1"/>
              <a:t>mengeksekusi</a:t>
            </a:r>
            <a:r>
              <a:rPr lang="en-US" dirty="0"/>
              <a:t> </a:t>
            </a:r>
            <a:r>
              <a:rPr lang="en-US" dirty="0" err="1"/>
              <a:t>instruksi</a:t>
            </a:r>
            <a:r>
              <a:rPr lang="en-US" dirty="0"/>
              <a:t> yang </a:t>
            </a:r>
            <a:r>
              <a:rPr lang="en-US" dirty="0" err="1"/>
              <a:t>dijelaskan</a:t>
            </a:r>
            <a:r>
              <a:rPr lang="en-US" dirty="0"/>
              <a:t> oleh ISA </a:t>
            </a:r>
            <a:r>
              <a:rPr lang="en-US" dirty="0" err="1"/>
              <a:t>ini</a:t>
            </a:r>
            <a:r>
              <a:rPr lang="en-US" dirty="0"/>
              <a:t>, </a:t>
            </a:r>
            <a:r>
              <a:rPr lang="en-US" dirty="0" err="1"/>
              <a:t>seperti</a:t>
            </a:r>
            <a:r>
              <a:rPr lang="en-US" dirty="0"/>
              <a:t> </a:t>
            </a:r>
            <a:r>
              <a:rPr lang="en-US" i="1" dirty="0"/>
              <a:t>Central Processing Unit</a:t>
            </a:r>
            <a:r>
              <a:rPr lang="en-US" dirty="0"/>
              <a:t> (CPU), </a:t>
            </a:r>
            <a:r>
              <a:rPr lang="en-US" dirty="0" err="1"/>
              <a:t>disebut</a:t>
            </a:r>
            <a:r>
              <a:rPr lang="en-US" dirty="0"/>
              <a:t> </a:t>
            </a:r>
            <a:r>
              <a:rPr lang="en-US" dirty="0" err="1"/>
              <a:t>implementasi</a:t>
            </a:r>
            <a:r>
              <a:rPr lang="en-US" dirty="0"/>
              <a:t>.</a:t>
            </a:r>
          </a:p>
          <a:p>
            <a:pPr lvl="1"/>
            <a:r>
              <a:rPr lang="en-US" i="1" dirty="0"/>
              <a:t>Instruction Set</a:t>
            </a:r>
            <a:r>
              <a:rPr lang="en-US" dirty="0"/>
              <a:t> yang </a:t>
            </a:r>
            <a:r>
              <a:rPr lang="en-US" dirty="0" err="1"/>
              <a:t>lebih</a:t>
            </a:r>
            <a:r>
              <a:rPr lang="en-US" dirty="0"/>
              <a:t> </a:t>
            </a:r>
            <a:r>
              <a:rPr lang="en-US" dirty="0" err="1"/>
              <a:t>kompleks</a:t>
            </a:r>
            <a:r>
              <a:rPr lang="en-US" dirty="0"/>
              <a:t> </a:t>
            </a:r>
            <a:r>
              <a:rPr lang="en-US" dirty="0" err="1"/>
              <a:t>memungkinkan</a:t>
            </a:r>
            <a:r>
              <a:rPr lang="en-US" dirty="0"/>
              <a:t> </a:t>
            </a:r>
            <a:r>
              <a:rPr lang="en-US" dirty="0" err="1"/>
              <a:t>pemrogram</a:t>
            </a:r>
            <a:r>
              <a:rPr lang="en-US" dirty="0"/>
              <a:t> </a:t>
            </a:r>
            <a:r>
              <a:rPr lang="en-US" dirty="0" err="1"/>
              <a:t>untuk</a:t>
            </a:r>
            <a:r>
              <a:rPr lang="en-US" dirty="0"/>
              <a:t> </a:t>
            </a:r>
            <a:r>
              <a:rPr lang="en-US" dirty="0" err="1"/>
              <a:t>menulis</a:t>
            </a:r>
            <a:r>
              <a:rPr lang="en-US" dirty="0"/>
              <a:t> program yang </a:t>
            </a:r>
            <a:r>
              <a:rPr lang="en-US" dirty="0" err="1"/>
              <a:t>menggunakan</a:t>
            </a:r>
            <a:r>
              <a:rPr lang="en-US" dirty="0"/>
              <a:t> </a:t>
            </a:r>
            <a:r>
              <a:rPr lang="en-US" dirty="0" err="1"/>
              <a:t>lebih</a:t>
            </a:r>
            <a:r>
              <a:rPr lang="en-US" dirty="0"/>
              <a:t> </a:t>
            </a:r>
            <a:r>
              <a:rPr lang="en-US" dirty="0" err="1"/>
              <a:t>banyak</a:t>
            </a:r>
            <a:r>
              <a:rPr lang="en-US" dirty="0"/>
              <a:t> </a:t>
            </a:r>
            <a:r>
              <a:rPr lang="en-US" dirty="0" err="1"/>
              <a:t>ruang</a:t>
            </a:r>
            <a:r>
              <a:rPr lang="en-US" dirty="0"/>
              <a:t>, </a:t>
            </a:r>
            <a:r>
              <a:rPr lang="en-US" dirty="0" err="1"/>
              <a:t>karena</a:t>
            </a:r>
            <a:r>
              <a:rPr lang="en-US" dirty="0"/>
              <a:t> </a:t>
            </a:r>
            <a:r>
              <a:rPr lang="en-US" dirty="0" err="1"/>
              <a:t>satu</a:t>
            </a:r>
            <a:r>
              <a:rPr lang="en-US" dirty="0"/>
              <a:t> </a:t>
            </a:r>
            <a:r>
              <a:rPr lang="en-US" dirty="0" err="1"/>
              <a:t>instruksi</a:t>
            </a:r>
            <a:r>
              <a:rPr lang="en-US" dirty="0"/>
              <a:t> </a:t>
            </a:r>
            <a:r>
              <a:rPr lang="en-US" dirty="0" err="1"/>
              <a:t>dapat</a:t>
            </a:r>
            <a:r>
              <a:rPr lang="en-US" dirty="0"/>
              <a:t> </a:t>
            </a:r>
            <a:r>
              <a:rPr lang="en-US" dirty="0" err="1"/>
              <a:t>mengkodekan</a:t>
            </a:r>
            <a:r>
              <a:rPr lang="en-US" dirty="0"/>
              <a:t> </a:t>
            </a:r>
            <a:r>
              <a:rPr lang="en-US" dirty="0" err="1"/>
              <a:t>beberapa</a:t>
            </a:r>
            <a:r>
              <a:rPr lang="en-US" dirty="0"/>
              <a:t> </a:t>
            </a:r>
            <a:r>
              <a:rPr lang="en-US" dirty="0" err="1"/>
              <a:t>abstraksi</a:t>
            </a:r>
            <a:r>
              <a:rPr lang="en-US" dirty="0"/>
              <a:t> </a:t>
            </a:r>
            <a:r>
              <a:rPr lang="en-US" dirty="0" err="1"/>
              <a:t>ke</a:t>
            </a:r>
            <a:r>
              <a:rPr lang="en-US" dirty="0"/>
              <a:t> </a:t>
            </a:r>
            <a:r>
              <a:rPr lang="en-US" dirty="0" err="1"/>
              <a:t>tingkat</a:t>
            </a:r>
            <a:r>
              <a:rPr lang="en-US" dirty="0"/>
              <a:t> yang </a:t>
            </a:r>
            <a:r>
              <a:rPr lang="en-US" dirty="0" err="1"/>
              <a:t>lebih</a:t>
            </a:r>
            <a:r>
              <a:rPr lang="en-US" dirty="0"/>
              <a:t> </a:t>
            </a:r>
            <a:r>
              <a:rPr lang="en-US" dirty="0" err="1"/>
              <a:t>tinggi</a:t>
            </a:r>
            <a:r>
              <a:rPr lang="en-US" dirty="0"/>
              <a:t> (</a:t>
            </a:r>
            <a:r>
              <a:rPr lang="en-US" dirty="0" err="1"/>
              <a:t>misalnya</a:t>
            </a:r>
            <a:r>
              <a:rPr lang="en-US" dirty="0"/>
              <a:t>, </a:t>
            </a:r>
            <a:r>
              <a:rPr lang="en-US" dirty="0" err="1"/>
              <a:t>instruksi</a:t>
            </a:r>
            <a:r>
              <a:rPr lang="en-US" dirty="0"/>
              <a:t> loop x86).</a:t>
            </a:r>
          </a:p>
          <a:p>
            <a:pPr marL="0" indent="0">
              <a:buNone/>
            </a:pPr>
            <a:endParaRPr lang="en-ID" sz="2000" dirty="0"/>
          </a:p>
        </p:txBody>
      </p:sp>
      <p:sp>
        <p:nvSpPr>
          <p:cNvPr id="35" name="Footer Placeholder 15">
            <a:extLst>
              <a:ext uri="{FF2B5EF4-FFF2-40B4-BE49-F238E27FC236}">
                <a16:creationId xmlns:a16="http://schemas.microsoft.com/office/drawing/2014/main" id="{2DCD8F78-1792-4C6D-981A-E217B2E8836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465" y="5883275"/>
            <a:ext cx="5759471" cy="365125"/>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7" name="Date Placeholder 14">
            <a:extLst>
              <a:ext uri="{FF2B5EF4-FFF2-40B4-BE49-F238E27FC236}">
                <a16:creationId xmlns:a16="http://schemas.microsoft.com/office/drawing/2014/main" id="{55406073-A765-4D67-ACDC-14CB8578639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2656" y="5883275"/>
            <a:ext cx="1143000"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2"/>
              </a:solidFill>
            </a:endParaRPr>
          </a:p>
        </p:txBody>
      </p:sp>
      <p:sp>
        <p:nvSpPr>
          <p:cNvPr id="39" name="Slide Number Placeholder 16">
            <a:extLst>
              <a:ext uri="{FF2B5EF4-FFF2-40B4-BE49-F238E27FC236}">
                <a16:creationId xmlns:a16="http://schemas.microsoft.com/office/drawing/2014/main" id="{F7952C3D-CF7B-4948-838F-4A9E40B4AAE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856" y="5883275"/>
            <a:ext cx="551167" cy="3651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2"/>
              </a:solidFill>
            </a:endParaRPr>
          </a:p>
        </p:txBody>
      </p:sp>
      <p:sp>
        <p:nvSpPr>
          <p:cNvPr id="5" name="Footer Placeholder 4">
            <a:extLst>
              <a:ext uri="{FF2B5EF4-FFF2-40B4-BE49-F238E27FC236}">
                <a16:creationId xmlns:a16="http://schemas.microsoft.com/office/drawing/2014/main" id="{E5EF5E8A-FD1E-40B8-B19E-FA0BBF9B6DB6}"/>
              </a:ext>
            </a:extLst>
          </p:cNvPr>
          <p:cNvSpPr>
            <a:spLocks noGrp="1"/>
          </p:cNvSpPr>
          <p:nvPr>
            <p:ph type="ftr" sz="quarter" idx="11"/>
          </p:nvPr>
        </p:nvSpPr>
        <p:spPr/>
        <p:txBody>
          <a:bodyPr/>
          <a:lstStyle/>
          <a:p>
            <a:r>
              <a:rPr lang="en-ID"/>
              <a:t>Program Studi Teknologi Rekayasa Internet Teknik Elektro PENS</a:t>
            </a:r>
          </a:p>
        </p:txBody>
      </p:sp>
      <p:sp>
        <p:nvSpPr>
          <p:cNvPr id="6" name="Slide Number Placeholder 5">
            <a:extLst>
              <a:ext uri="{FF2B5EF4-FFF2-40B4-BE49-F238E27FC236}">
                <a16:creationId xmlns:a16="http://schemas.microsoft.com/office/drawing/2014/main" id="{BB7B80BE-405D-43C8-BEEE-152653F0AF7B}"/>
              </a:ext>
            </a:extLst>
          </p:cNvPr>
          <p:cNvSpPr>
            <a:spLocks noGrp="1"/>
          </p:cNvSpPr>
          <p:nvPr>
            <p:ph type="sldNum" sz="quarter" idx="12"/>
          </p:nvPr>
        </p:nvSpPr>
        <p:spPr/>
        <p:txBody>
          <a:bodyPr/>
          <a:lstStyle/>
          <a:p>
            <a:fld id="{BF6DF51D-52CC-4CB0-B449-772BF21ACDBC}" type="slidenum">
              <a:rPr lang="en-ID" smtClean="0"/>
              <a:t>4</a:t>
            </a:fld>
            <a:endParaRPr lang="en-ID"/>
          </a:p>
        </p:txBody>
      </p:sp>
    </p:spTree>
    <p:extLst>
      <p:ext uri="{BB962C8B-B14F-4D97-AF65-F5344CB8AC3E}">
        <p14:creationId xmlns:p14="http://schemas.microsoft.com/office/powerpoint/2010/main" val="33492145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1EA7001-CDD7-4ECD-9E6C-4CB4B0A613F2}"/>
              </a:ext>
            </a:extLst>
          </p:cNvPr>
          <p:cNvSpPr>
            <a:spLocks noGrp="1"/>
          </p:cNvSpPr>
          <p:nvPr>
            <p:ph type="title"/>
          </p:nvPr>
        </p:nvSpPr>
        <p:spPr>
          <a:xfrm>
            <a:off x="3962399" y="685800"/>
            <a:ext cx="7345891" cy="1413933"/>
          </a:xfrm>
        </p:spPr>
        <p:txBody>
          <a:bodyPr>
            <a:normAutofit/>
          </a:bodyPr>
          <a:lstStyle/>
          <a:p>
            <a:r>
              <a:rPr lang="en-US" dirty="0" err="1"/>
              <a:t>Arsitektur</a:t>
            </a:r>
            <a:r>
              <a:rPr lang="en-US" dirty="0"/>
              <a:t> dan </a:t>
            </a:r>
            <a:r>
              <a:rPr lang="en-US" dirty="0" err="1"/>
              <a:t>Organisasi</a:t>
            </a:r>
            <a:endParaRPr lang="en-ID" dirty="0"/>
          </a:p>
        </p:txBody>
      </p:sp>
      <p:pic>
        <p:nvPicPr>
          <p:cNvPr id="5" name="Picture 4" descr="Komponen elektronik dengan latar belakang putih">
            <a:extLst>
              <a:ext uri="{FF2B5EF4-FFF2-40B4-BE49-F238E27FC236}">
                <a16:creationId xmlns:a16="http://schemas.microsoft.com/office/drawing/2014/main" id="{80036755-7022-44D2-A09E-215379308F7B}"/>
              </a:ext>
            </a:extLst>
          </p:cNvPr>
          <p:cNvPicPr>
            <a:picLocks noChangeAspect="1"/>
          </p:cNvPicPr>
          <p:nvPr/>
        </p:nvPicPr>
        <p:blipFill rotWithShape="1">
          <a:blip r:embed="rId3"/>
          <a:srcRect l="66332" r="-1"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36587DEC-9D4A-4CC0-B735-14912EFA6EDE}"/>
              </a:ext>
            </a:extLst>
          </p:cNvPr>
          <p:cNvSpPr>
            <a:spLocks noGrp="1"/>
          </p:cNvSpPr>
          <p:nvPr>
            <p:ph idx="1"/>
          </p:nvPr>
        </p:nvSpPr>
        <p:spPr>
          <a:xfrm>
            <a:off x="3843867" y="2048933"/>
            <a:ext cx="7659156" cy="3742267"/>
          </a:xfrm>
        </p:spPr>
        <p:txBody>
          <a:bodyPr>
            <a:normAutofit/>
          </a:bodyPr>
          <a:lstStyle/>
          <a:p>
            <a:r>
              <a:rPr lang="en-US" dirty="0" err="1"/>
              <a:t>Organisasi</a:t>
            </a:r>
            <a:r>
              <a:rPr lang="en-US" dirty="0"/>
              <a:t> :</a:t>
            </a:r>
          </a:p>
          <a:p>
            <a:pPr lvl="1"/>
            <a:r>
              <a:rPr lang="en-US" dirty="0" err="1"/>
              <a:t>Organisasi</a:t>
            </a:r>
            <a:r>
              <a:rPr lang="en-US" dirty="0"/>
              <a:t> </a:t>
            </a:r>
            <a:r>
              <a:rPr lang="en-US" dirty="0" err="1"/>
              <a:t>komputer</a:t>
            </a:r>
            <a:r>
              <a:rPr lang="en-US" dirty="0"/>
              <a:t> </a:t>
            </a:r>
            <a:r>
              <a:rPr lang="en-US" dirty="0" err="1"/>
              <a:t>mengacu</a:t>
            </a:r>
            <a:r>
              <a:rPr lang="en-US" dirty="0"/>
              <a:t> pada </a:t>
            </a:r>
            <a:r>
              <a:rPr lang="en-US" dirty="0" err="1"/>
              <a:t>bagian</a:t>
            </a:r>
            <a:r>
              <a:rPr lang="en-US" dirty="0"/>
              <a:t>  </a:t>
            </a:r>
            <a:r>
              <a:rPr lang="en-US" dirty="0" err="1"/>
              <a:t>operasional</a:t>
            </a:r>
            <a:r>
              <a:rPr lang="en-US" dirty="0"/>
              <a:t> dan </a:t>
            </a:r>
            <a:r>
              <a:rPr lang="en-US" dirty="0" err="1"/>
              <a:t>koneksinya</a:t>
            </a:r>
            <a:r>
              <a:rPr lang="en-US" dirty="0"/>
              <a:t> yang </a:t>
            </a:r>
            <a:r>
              <a:rPr lang="en-US" dirty="0" err="1"/>
              <a:t>digunakan</a:t>
            </a:r>
            <a:r>
              <a:rPr lang="en-US" dirty="0"/>
              <a:t> </a:t>
            </a:r>
            <a:r>
              <a:rPr lang="en-US" dirty="0" err="1"/>
              <a:t>untuk</a:t>
            </a:r>
            <a:r>
              <a:rPr lang="en-US" dirty="0"/>
              <a:t> </a:t>
            </a:r>
            <a:r>
              <a:rPr lang="en-US" dirty="0" err="1"/>
              <a:t>menerapkan</a:t>
            </a:r>
            <a:r>
              <a:rPr lang="en-US" dirty="0"/>
              <a:t> </a:t>
            </a:r>
            <a:r>
              <a:rPr lang="en-US" dirty="0" err="1"/>
              <a:t>bagian</a:t>
            </a:r>
            <a:r>
              <a:rPr lang="en-US" dirty="0"/>
              <a:t> </a:t>
            </a:r>
            <a:r>
              <a:rPr lang="en-US" dirty="0" err="1"/>
              <a:t>spesifik</a:t>
            </a:r>
            <a:r>
              <a:rPr lang="en-US" dirty="0"/>
              <a:t> </a:t>
            </a:r>
            <a:r>
              <a:rPr lang="en-US" dirty="0" err="1"/>
              <a:t>dari</a:t>
            </a:r>
            <a:r>
              <a:rPr lang="en-US" dirty="0"/>
              <a:t> </a:t>
            </a:r>
            <a:r>
              <a:rPr lang="en-US" dirty="0" err="1"/>
              <a:t>arsitektur</a:t>
            </a:r>
            <a:r>
              <a:rPr lang="en-US" dirty="0"/>
              <a:t>. </a:t>
            </a:r>
            <a:r>
              <a:rPr lang="en-US" dirty="0" err="1"/>
              <a:t>Contoh</a:t>
            </a:r>
            <a:r>
              <a:rPr lang="en-US" dirty="0"/>
              <a:t> </a:t>
            </a:r>
            <a:r>
              <a:rPr lang="en-US" dirty="0" err="1"/>
              <a:t>atribut</a:t>
            </a:r>
            <a:r>
              <a:rPr lang="en-US" dirty="0"/>
              <a:t> </a:t>
            </a:r>
            <a:r>
              <a:rPr lang="en-US" dirty="0" err="1"/>
              <a:t>arsitektural</a:t>
            </a:r>
            <a:r>
              <a:rPr lang="en-US" dirty="0"/>
              <a:t> </a:t>
            </a:r>
            <a:r>
              <a:rPr lang="en-US" dirty="0" err="1"/>
              <a:t>antara</a:t>
            </a:r>
            <a:r>
              <a:rPr lang="en-US" dirty="0"/>
              <a:t> lain set </a:t>
            </a:r>
            <a:r>
              <a:rPr lang="en-US" dirty="0" err="1"/>
              <a:t>instruksi</a:t>
            </a:r>
            <a:r>
              <a:rPr lang="en-US" dirty="0"/>
              <a:t>, </a:t>
            </a:r>
            <a:r>
              <a:rPr lang="en-US" dirty="0" err="1"/>
              <a:t>jumlah</a:t>
            </a:r>
            <a:r>
              <a:rPr lang="en-US" dirty="0"/>
              <a:t> bit yang </a:t>
            </a:r>
            <a:r>
              <a:rPr lang="en-US" dirty="0" err="1"/>
              <a:t>digunakan</a:t>
            </a:r>
            <a:r>
              <a:rPr lang="en-US" dirty="0"/>
              <a:t> </a:t>
            </a:r>
            <a:r>
              <a:rPr lang="en-US" dirty="0" err="1"/>
              <a:t>untuk</a:t>
            </a:r>
            <a:r>
              <a:rPr lang="en-US" dirty="0"/>
              <a:t> </a:t>
            </a:r>
            <a:r>
              <a:rPr lang="en-US" dirty="0" err="1"/>
              <a:t>mewakili</a:t>
            </a:r>
            <a:r>
              <a:rPr lang="en-US" dirty="0"/>
              <a:t> </a:t>
            </a:r>
            <a:r>
              <a:rPr lang="en-US" dirty="0" err="1"/>
              <a:t>berbagai</a:t>
            </a:r>
            <a:r>
              <a:rPr lang="en-US" dirty="0"/>
              <a:t> </a:t>
            </a:r>
            <a:r>
              <a:rPr lang="en-US" dirty="0" err="1"/>
              <a:t>jenis</a:t>
            </a:r>
            <a:r>
              <a:rPr lang="en-US" dirty="0"/>
              <a:t> data (</a:t>
            </a:r>
            <a:r>
              <a:rPr lang="en-US" dirty="0" err="1"/>
              <a:t>misalnya</a:t>
            </a:r>
            <a:r>
              <a:rPr lang="en-US" dirty="0"/>
              <a:t>, </a:t>
            </a:r>
            <a:r>
              <a:rPr lang="en-US" dirty="0" err="1"/>
              <a:t>angka</a:t>
            </a:r>
            <a:r>
              <a:rPr lang="en-US" dirty="0"/>
              <a:t>, </a:t>
            </a:r>
            <a:r>
              <a:rPr lang="en-US" dirty="0" err="1"/>
              <a:t>karakter</a:t>
            </a:r>
            <a:r>
              <a:rPr lang="en-US" dirty="0"/>
              <a:t>), </a:t>
            </a:r>
            <a:r>
              <a:rPr lang="en-US" dirty="0" err="1"/>
              <a:t>mekanisme</a:t>
            </a:r>
            <a:r>
              <a:rPr lang="en-US" dirty="0"/>
              <a:t> </a:t>
            </a:r>
            <a:r>
              <a:rPr lang="en-US" i="1" dirty="0"/>
              <a:t>Input/Output </a:t>
            </a:r>
            <a:r>
              <a:rPr lang="en-US" dirty="0"/>
              <a:t>(I/O), dan </a:t>
            </a:r>
            <a:r>
              <a:rPr lang="en-US" dirty="0" err="1"/>
              <a:t>metode</a:t>
            </a:r>
            <a:r>
              <a:rPr lang="en-US" dirty="0"/>
              <a:t> </a:t>
            </a:r>
            <a:r>
              <a:rPr lang="en-US" dirty="0" err="1"/>
              <a:t>pengalamatan</a:t>
            </a:r>
            <a:r>
              <a:rPr lang="en-US" dirty="0"/>
              <a:t> </a:t>
            </a:r>
            <a:r>
              <a:rPr lang="en-US" dirty="0" err="1"/>
              <a:t>memori</a:t>
            </a:r>
            <a:r>
              <a:rPr lang="en-US" dirty="0"/>
              <a:t>. </a:t>
            </a:r>
            <a:r>
              <a:rPr lang="en-US" dirty="0" err="1"/>
              <a:t>Atribut</a:t>
            </a:r>
            <a:r>
              <a:rPr lang="en-US" dirty="0"/>
              <a:t> </a:t>
            </a:r>
            <a:r>
              <a:rPr lang="en-US" dirty="0" err="1"/>
              <a:t>organisasi</a:t>
            </a:r>
            <a:r>
              <a:rPr lang="en-US" dirty="0"/>
              <a:t> </a:t>
            </a:r>
            <a:r>
              <a:rPr lang="en-US" dirty="0" err="1"/>
              <a:t>mencakup</a:t>
            </a:r>
            <a:r>
              <a:rPr lang="en-US" dirty="0"/>
              <a:t> detail </a:t>
            </a:r>
            <a:r>
              <a:rPr lang="en-US" dirty="0" err="1"/>
              <a:t>perangkat</a:t>
            </a:r>
            <a:r>
              <a:rPr lang="en-US" dirty="0"/>
              <a:t> </a:t>
            </a:r>
            <a:r>
              <a:rPr lang="en-US" dirty="0" err="1"/>
              <a:t>keras</a:t>
            </a:r>
            <a:r>
              <a:rPr lang="en-US" dirty="0"/>
              <a:t> yang </a:t>
            </a:r>
            <a:r>
              <a:rPr lang="en-US" dirty="0" err="1"/>
              <a:t>jelas</a:t>
            </a:r>
            <a:r>
              <a:rPr lang="en-US" dirty="0"/>
              <a:t> </a:t>
            </a:r>
            <a:r>
              <a:rPr lang="en-US" dirty="0" err="1"/>
              <a:t>bagi</a:t>
            </a:r>
            <a:r>
              <a:rPr lang="en-US" dirty="0"/>
              <a:t> </a:t>
            </a:r>
            <a:r>
              <a:rPr lang="en-US" dirty="0" err="1"/>
              <a:t>pemrogram</a:t>
            </a:r>
            <a:r>
              <a:rPr lang="en-US" dirty="0"/>
              <a:t>, </a:t>
            </a:r>
            <a:r>
              <a:rPr lang="en-US" dirty="0" err="1"/>
              <a:t>seperti</a:t>
            </a:r>
            <a:r>
              <a:rPr lang="en-US" dirty="0"/>
              <a:t> </a:t>
            </a:r>
            <a:r>
              <a:rPr lang="en-US" dirty="0" err="1"/>
              <a:t>sinyal</a:t>
            </a:r>
            <a:r>
              <a:rPr lang="en-US" dirty="0"/>
              <a:t> </a:t>
            </a:r>
            <a:r>
              <a:rPr lang="en-US" dirty="0" err="1"/>
              <a:t>kontrol</a:t>
            </a:r>
            <a:r>
              <a:rPr lang="en-US" dirty="0"/>
              <a:t>; </a:t>
            </a:r>
            <a:r>
              <a:rPr lang="en-US" dirty="0" err="1"/>
              <a:t>antarmuka</a:t>
            </a:r>
            <a:r>
              <a:rPr lang="en-US" dirty="0"/>
              <a:t> </a:t>
            </a:r>
            <a:r>
              <a:rPr lang="en-US" dirty="0" err="1"/>
              <a:t>antara</a:t>
            </a:r>
            <a:r>
              <a:rPr lang="en-US" dirty="0"/>
              <a:t> </a:t>
            </a:r>
            <a:r>
              <a:rPr lang="en-US" dirty="0" err="1"/>
              <a:t>komputer</a:t>
            </a:r>
            <a:r>
              <a:rPr lang="en-US" dirty="0"/>
              <a:t> dan </a:t>
            </a:r>
            <a:r>
              <a:rPr lang="en-US" dirty="0" err="1"/>
              <a:t>periferal</a:t>
            </a:r>
            <a:r>
              <a:rPr lang="en-US" dirty="0"/>
              <a:t>; dan </a:t>
            </a:r>
            <a:r>
              <a:rPr lang="en-US" dirty="0" err="1"/>
              <a:t>teknologi</a:t>
            </a:r>
            <a:r>
              <a:rPr lang="en-US" dirty="0"/>
              <a:t> </a:t>
            </a:r>
            <a:r>
              <a:rPr lang="en-US" dirty="0" err="1"/>
              <a:t>memori</a:t>
            </a:r>
            <a:r>
              <a:rPr lang="en-US" dirty="0"/>
              <a:t> yang </a:t>
            </a:r>
            <a:r>
              <a:rPr lang="en-US" dirty="0" err="1"/>
              <a:t>digunakan</a:t>
            </a:r>
            <a:endParaRPr lang="en-US" dirty="0"/>
          </a:p>
        </p:txBody>
      </p:sp>
      <p:sp>
        <p:nvSpPr>
          <p:cNvPr id="4" name="Footer Placeholder 3">
            <a:extLst>
              <a:ext uri="{FF2B5EF4-FFF2-40B4-BE49-F238E27FC236}">
                <a16:creationId xmlns:a16="http://schemas.microsoft.com/office/drawing/2014/main" id="{DA5093BB-504A-41B5-B2A3-08B574B30561}"/>
              </a:ext>
            </a:extLst>
          </p:cNvPr>
          <p:cNvSpPr>
            <a:spLocks noGrp="1"/>
          </p:cNvSpPr>
          <p:nvPr>
            <p:ph type="ftr" sz="quarter" idx="11"/>
          </p:nvPr>
        </p:nvSpPr>
        <p:spPr/>
        <p:txBody>
          <a:bodyPr/>
          <a:lstStyle/>
          <a:p>
            <a:r>
              <a:rPr lang="en-ID"/>
              <a:t>Program Studi Teknologi Rekayasa Internet Teknik Elektro PENS</a:t>
            </a:r>
          </a:p>
        </p:txBody>
      </p:sp>
      <p:sp>
        <p:nvSpPr>
          <p:cNvPr id="6" name="Slide Number Placeholder 5">
            <a:extLst>
              <a:ext uri="{FF2B5EF4-FFF2-40B4-BE49-F238E27FC236}">
                <a16:creationId xmlns:a16="http://schemas.microsoft.com/office/drawing/2014/main" id="{EB2D59EC-292A-4519-B452-B8577C616FED}"/>
              </a:ext>
            </a:extLst>
          </p:cNvPr>
          <p:cNvSpPr>
            <a:spLocks noGrp="1"/>
          </p:cNvSpPr>
          <p:nvPr>
            <p:ph type="sldNum" sz="quarter" idx="12"/>
          </p:nvPr>
        </p:nvSpPr>
        <p:spPr/>
        <p:txBody>
          <a:bodyPr/>
          <a:lstStyle/>
          <a:p>
            <a:fld id="{BF6DF51D-52CC-4CB0-B449-772BF21ACDBC}" type="slidenum">
              <a:rPr lang="en-ID" smtClean="0"/>
              <a:t>5</a:t>
            </a:fld>
            <a:endParaRPr lang="en-ID"/>
          </a:p>
        </p:txBody>
      </p:sp>
    </p:spTree>
    <p:extLst>
      <p:ext uri="{BB962C8B-B14F-4D97-AF65-F5344CB8AC3E}">
        <p14:creationId xmlns:p14="http://schemas.microsoft.com/office/powerpoint/2010/main" val="199489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2602797-DE49-4B09-AB51-9331CB273F37}"/>
              </a:ext>
            </a:extLst>
          </p:cNvPr>
          <p:cNvSpPr>
            <a:spLocks noGrp="1"/>
          </p:cNvSpPr>
          <p:nvPr>
            <p:ph type="title"/>
          </p:nvPr>
        </p:nvSpPr>
        <p:spPr>
          <a:xfrm>
            <a:off x="412025" y="1072609"/>
            <a:ext cx="3041557" cy="4522647"/>
          </a:xfrm>
          <a:effectLst/>
        </p:spPr>
        <p:txBody>
          <a:bodyPr anchor="ctr">
            <a:normAutofit/>
          </a:bodyPr>
          <a:lstStyle/>
          <a:p>
            <a:pPr algn="l"/>
            <a:r>
              <a:rPr lang="en-US" sz="3200" dirty="0" err="1"/>
              <a:t>Tujuan</a:t>
            </a:r>
            <a:r>
              <a:rPr lang="en-US" sz="3200" dirty="0"/>
              <a:t> </a:t>
            </a:r>
            <a:r>
              <a:rPr lang="en-US" sz="3200" dirty="0" err="1"/>
              <a:t>Organisasi</a:t>
            </a:r>
            <a:endParaRPr lang="en-ID" sz="3200" dirty="0"/>
          </a:p>
        </p:txBody>
      </p:sp>
      <p:sp>
        <p:nvSpPr>
          <p:cNvPr id="3" name="Content Placeholder 2">
            <a:extLst>
              <a:ext uri="{FF2B5EF4-FFF2-40B4-BE49-F238E27FC236}">
                <a16:creationId xmlns:a16="http://schemas.microsoft.com/office/drawing/2014/main" id="{9E4E1B49-7F0A-4E7C-97D6-511D93521946}"/>
              </a:ext>
            </a:extLst>
          </p:cNvPr>
          <p:cNvSpPr>
            <a:spLocks noGrp="1"/>
          </p:cNvSpPr>
          <p:nvPr>
            <p:ph idx="1"/>
          </p:nvPr>
        </p:nvSpPr>
        <p:spPr>
          <a:xfrm>
            <a:off x="5149032" y="1072609"/>
            <a:ext cx="6652441" cy="4522647"/>
          </a:xfrm>
        </p:spPr>
        <p:txBody>
          <a:bodyPr anchor="ctr">
            <a:normAutofit/>
          </a:bodyPr>
          <a:lstStyle/>
          <a:p>
            <a:pPr lvl="1"/>
            <a:r>
              <a:rPr lang="en-US">
                <a:solidFill>
                  <a:schemeClr val="bg1"/>
                </a:solidFill>
              </a:rPr>
              <a:t>Organisasi komputer membantu mengoptimalkan produk berdasarkan kinerja. Misalnya, programmer perlu mengetahui kekuatan pemrosesan prosesor. Mereka mungkin perlu mengoptimalkan perangkat lunak mereka untuk mendapatkan kinerja terbaik dengan biaya terendah. Ini mungkin memerlukan analisis yang cukup rinci tentang organisasi komputer. Misalnya, dalam kartu SD, desainer mungkin perlu memposisikan kartu agar sebagian besar data dapat diproses secepat mungkin.</a:t>
            </a:r>
          </a:p>
        </p:txBody>
      </p:sp>
      <p:sp>
        <p:nvSpPr>
          <p:cNvPr id="4" name="Footer Placeholder 3">
            <a:extLst>
              <a:ext uri="{FF2B5EF4-FFF2-40B4-BE49-F238E27FC236}">
                <a16:creationId xmlns:a16="http://schemas.microsoft.com/office/drawing/2014/main" id="{69EF0041-AD7C-4621-877D-E657455789DD}"/>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408C2832-61DA-4A7B-B19D-C61BC1E0E00E}"/>
              </a:ext>
            </a:extLst>
          </p:cNvPr>
          <p:cNvSpPr>
            <a:spLocks noGrp="1"/>
          </p:cNvSpPr>
          <p:nvPr>
            <p:ph type="sldNum" sz="quarter" idx="12"/>
          </p:nvPr>
        </p:nvSpPr>
        <p:spPr/>
        <p:txBody>
          <a:bodyPr/>
          <a:lstStyle/>
          <a:p>
            <a:fld id="{BF6DF51D-52CC-4CB0-B449-772BF21ACDBC}" type="slidenum">
              <a:rPr lang="en-ID" smtClean="0"/>
              <a:t>6</a:t>
            </a:fld>
            <a:endParaRPr lang="en-ID"/>
          </a:p>
        </p:txBody>
      </p:sp>
    </p:spTree>
    <p:extLst>
      <p:ext uri="{BB962C8B-B14F-4D97-AF65-F5344CB8AC3E}">
        <p14:creationId xmlns:p14="http://schemas.microsoft.com/office/powerpoint/2010/main" val="420071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2602797-DE49-4B09-AB51-9331CB273F37}"/>
              </a:ext>
            </a:extLst>
          </p:cNvPr>
          <p:cNvSpPr>
            <a:spLocks noGrp="1"/>
          </p:cNvSpPr>
          <p:nvPr>
            <p:ph type="title"/>
          </p:nvPr>
        </p:nvSpPr>
        <p:spPr>
          <a:xfrm>
            <a:off x="412025" y="1072609"/>
            <a:ext cx="3041557" cy="4522647"/>
          </a:xfrm>
          <a:effectLst/>
        </p:spPr>
        <p:txBody>
          <a:bodyPr anchor="ctr">
            <a:normAutofit/>
          </a:bodyPr>
          <a:lstStyle/>
          <a:p>
            <a:pPr algn="l"/>
            <a:r>
              <a:rPr lang="en-US" sz="3200" dirty="0" err="1"/>
              <a:t>Tujuan</a:t>
            </a:r>
            <a:r>
              <a:rPr lang="en-US" sz="3200" dirty="0"/>
              <a:t> </a:t>
            </a:r>
            <a:r>
              <a:rPr lang="en-US" sz="3200" dirty="0" err="1"/>
              <a:t>Organisasi</a:t>
            </a:r>
            <a:endParaRPr lang="en-ID" sz="3200" dirty="0"/>
          </a:p>
        </p:txBody>
      </p:sp>
      <p:sp>
        <p:nvSpPr>
          <p:cNvPr id="3" name="Content Placeholder 2">
            <a:extLst>
              <a:ext uri="{FF2B5EF4-FFF2-40B4-BE49-F238E27FC236}">
                <a16:creationId xmlns:a16="http://schemas.microsoft.com/office/drawing/2014/main" id="{9E4E1B49-7F0A-4E7C-97D6-511D93521946}"/>
              </a:ext>
            </a:extLst>
          </p:cNvPr>
          <p:cNvSpPr>
            <a:spLocks noGrp="1"/>
          </p:cNvSpPr>
          <p:nvPr>
            <p:ph idx="1"/>
          </p:nvPr>
        </p:nvSpPr>
        <p:spPr>
          <a:xfrm>
            <a:off x="5149032" y="1072609"/>
            <a:ext cx="6652441" cy="4522647"/>
          </a:xfrm>
        </p:spPr>
        <p:txBody>
          <a:bodyPr anchor="ctr">
            <a:normAutofit/>
          </a:bodyPr>
          <a:lstStyle/>
          <a:p>
            <a:pPr lvl="1"/>
            <a:r>
              <a:rPr lang="en-US">
                <a:solidFill>
                  <a:schemeClr val="bg1"/>
                </a:solidFill>
              </a:rPr>
              <a:t>Organisasi komputer juga membantu merencanakan pilihan prosesor untuk proyek tertentu. Proyek multimedia mungkin memerlukan akses data yang sangat cepat, dan mesin virtual mungkin perlu diinterupsi dengan cepat. Terkadang komponen tambahan juga diperlukan untuk tugas tertentu. Misalnya, komputer yang dapat menjalankan mesin virtual memerlukan perangkat keras memori virtual sehingga memori komputer virtual yang berbeda dapat digunakan bersama. Organisasi dan fungsi komputer juga mempengaruhi konsumsi daya dan biaya prosesor.</a:t>
            </a:r>
          </a:p>
          <a:p>
            <a:endParaRPr lang="en-ID" sz="2000">
              <a:solidFill>
                <a:schemeClr val="bg1"/>
              </a:solidFill>
            </a:endParaRPr>
          </a:p>
        </p:txBody>
      </p:sp>
      <p:sp>
        <p:nvSpPr>
          <p:cNvPr id="4" name="Footer Placeholder 3">
            <a:extLst>
              <a:ext uri="{FF2B5EF4-FFF2-40B4-BE49-F238E27FC236}">
                <a16:creationId xmlns:a16="http://schemas.microsoft.com/office/drawing/2014/main" id="{ECE8EAFF-3B82-4E19-AC1D-DDBF570F87E0}"/>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D89D61AF-5992-426D-A1D4-B16C72D58ABA}"/>
              </a:ext>
            </a:extLst>
          </p:cNvPr>
          <p:cNvSpPr>
            <a:spLocks noGrp="1"/>
          </p:cNvSpPr>
          <p:nvPr>
            <p:ph type="sldNum" sz="quarter" idx="12"/>
          </p:nvPr>
        </p:nvSpPr>
        <p:spPr/>
        <p:txBody>
          <a:bodyPr/>
          <a:lstStyle/>
          <a:p>
            <a:fld id="{BF6DF51D-52CC-4CB0-B449-772BF21ACDBC}" type="slidenum">
              <a:rPr lang="en-ID" smtClean="0"/>
              <a:t>7</a:t>
            </a:fld>
            <a:endParaRPr lang="en-ID"/>
          </a:p>
        </p:txBody>
      </p:sp>
    </p:spTree>
    <p:extLst>
      <p:ext uri="{BB962C8B-B14F-4D97-AF65-F5344CB8AC3E}">
        <p14:creationId xmlns:p14="http://schemas.microsoft.com/office/powerpoint/2010/main" val="286361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9689E6E-C1F4-4A45-B2BD-DC812077DD59}"/>
              </a:ext>
            </a:extLst>
          </p:cNvPr>
          <p:cNvSpPr>
            <a:spLocks noGrp="1"/>
          </p:cNvSpPr>
          <p:nvPr>
            <p:ph type="title"/>
          </p:nvPr>
        </p:nvSpPr>
        <p:spPr>
          <a:xfrm>
            <a:off x="535021" y="685800"/>
            <a:ext cx="2639962" cy="5105400"/>
          </a:xfrm>
        </p:spPr>
        <p:txBody>
          <a:bodyPr>
            <a:normAutofit/>
          </a:bodyPr>
          <a:lstStyle/>
          <a:p>
            <a:r>
              <a:rPr lang="en-US">
                <a:solidFill>
                  <a:srgbClr val="FFFFFF"/>
                </a:solidFill>
              </a:rPr>
              <a:t>Struktur dan Fungsi</a:t>
            </a:r>
            <a:endParaRPr lang="en-ID">
              <a:solidFill>
                <a:srgbClr val="FFFFFF"/>
              </a:solidFill>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3B28384B-243C-47D0-A94D-5EE3EA7DE97A}"/>
              </a:ext>
            </a:extLst>
          </p:cNvPr>
          <p:cNvGraphicFramePr>
            <a:graphicFrameLocks noGrp="1"/>
          </p:cNvGraphicFramePr>
          <p:nvPr>
            <p:ph idx="1"/>
            <p:extLst>
              <p:ext uri="{D42A27DB-BD31-4B8C-83A1-F6EECF244321}">
                <p14:modId xmlns:p14="http://schemas.microsoft.com/office/powerpoint/2010/main" val="345856479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D17CF7E9-C3CD-43A0-8BC5-26EFD5A67934}"/>
              </a:ext>
            </a:extLst>
          </p:cNvPr>
          <p:cNvSpPr>
            <a:spLocks noGrp="1"/>
          </p:cNvSpPr>
          <p:nvPr>
            <p:ph type="ftr" sz="quarter" idx="11"/>
          </p:nvPr>
        </p:nvSpPr>
        <p:spPr/>
        <p:txBody>
          <a:bodyPr/>
          <a:lstStyle/>
          <a:p>
            <a:r>
              <a:rPr lang="en-ID"/>
              <a:t>Program Studi Teknologi Rekayasa Internet Teknik Elektro PENS</a:t>
            </a:r>
          </a:p>
        </p:txBody>
      </p:sp>
      <p:sp>
        <p:nvSpPr>
          <p:cNvPr id="6" name="Slide Number Placeholder 5">
            <a:extLst>
              <a:ext uri="{FF2B5EF4-FFF2-40B4-BE49-F238E27FC236}">
                <a16:creationId xmlns:a16="http://schemas.microsoft.com/office/drawing/2014/main" id="{EA2F7906-4518-448B-AA37-659822BAFED8}"/>
              </a:ext>
            </a:extLst>
          </p:cNvPr>
          <p:cNvSpPr>
            <a:spLocks noGrp="1"/>
          </p:cNvSpPr>
          <p:nvPr>
            <p:ph type="sldNum" sz="quarter" idx="12"/>
          </p:nvPr>
        </p:nvSpPr>
        <p:spPr/>
        <p:txBody>
          <a:bodyPr/>
          <a:lstStyle/>
          <a:p>
            <a:fld id="{BF6DF51D-52CC-4CB0-B449-772BF21ACDBC}" type="slidenum">
              <a:rPr lang="en-ID" smtClean="0"/>
              <a:t>8</a:t>
            </a:fld>
            <a:endParaRPr lang="en-ID"/>
          </a:p>
        </p:txBody>
      </p:sp>
    </p:spTree>
    <p:extLst>
      <p:ext uri="{BB962C8B-B14F-4D97-AF65-F5344CB8AC3E}">
        <p14:creationId xmlns:p14="http://schemas.microsoft.com/office/powerpoint/2010/main" val="98431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46E20-C419-461B-B39D-B3AA59566759}"/>
              </a:ext>
            </a:extLst>
          </p:cNvPr>
          <p:cNvSpPr>
            <a:spLocks noGrp="1"/>
          </p:cNvSpPr>
          <p:nvPr>
            <p:ph type="title"/>
          </p:nvPr>
        </p:nvSpPr>
        <p:spPr>
          <a:xfrm>
            <a:off x="1189702" y="1261872"/>
            <a:ext cx="3145536" cy="4334256"/>
          </a:xfrm>
        </p:spPr>
        <p:txBody>
          <a:bodyPr>
            <a:normAutofit/>
          </a:bodyPr>
          <a:lstStyle/>
          <a:p>
            <a:pPr algn="r"/>
            <a:r>
              <a:rPr lang="en-US" sz="3600"/>
              <a:t>Struktur dan Fungsi</a:t>
            </a:r>
            <a:endParaRPr lang="en-ID" sz="36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F2BBF6-9CB0-44A2-9DE0-43DB1709D762}"/>
              </a:ext>
            </a:extLst>
          </p:cNvPr>
          <p:cNvSpPr>
            <a:spLocks noGrp="1"/>
          </p:cNvSpPr>
          <p:nvPr>
            <p:ph idx="1"/>
          </p:nvPr>
        </p:nvSpPr>
        <p:spPr>
          <a:xfrm>
            <a:off x="5007932" y="1261873"/>
            <a:ext cx="5951013" cy="4449422"/>
          </a:xfrm>
        </p:spPr>
        <p:txBody>
          <a:bodyPr>
            <a:normAutofit/>
          </a:bodyPr>
          <a:lstStyle/>
          <a:p>
            <a:r>
              <a:rPr lang="en-US" sz="2000"/>
              <a:t>Ada 4 kelompok besar dari struktur komputer :</a:t>
            </a:r>
          </a:p>
          <a:p>
            <a:pPr lvl="1"/>
            <a:r>
              <a:rPr lang="en-ID" dirty="0"/>
              <a:t>CPU</a:t>
            </a:r>
          </a:p>
          <a:p>
            <a:pPr lvl="1"/>
            <a:r>
              <a:rPr lang="en-ID" dirty="0"/>
              <a:t>Memory</a:t>
            </a:r>
          </a:p>
          <a:p>
            <a:pPr lvl="1"/>
            <a:r>
              <a:rPr lang="en-ID" dirty="0"/>
              <a:t>I/O</a:t>
            </a:r>
          </a:p>
          <a:p>
            <a:pPr lvl="1"/>
            <a:r>
              <a:rPr lang="en-ID"/>
              <a:t>Sistem</a:t>
            </a:r>
            <a:r>
              <a:rPr lang="en-ID" dirty="0"/>
              <a:t> </a:t>
            </a:r>
            <a:r>
              <a:rPr lang="en-ID"/>
              <a:t>Interkoneksi</a:t>
            </a:r>
            <a:endParaRPr lang="en-ID" dirty="0"/>
          </a:p>
        </p:txBody>
      </p:sp>
      <p:sp>
        <p:nvSpPr>
          <p:cNvPr id="4" name="Footer Placeholder 3">
            <a:extLst>
              <a:ext uri="{FF2B5EF4-FFF2-40B4-BE49-F238E27FC236}">
                <a16:creationId xmlns:a16="http://schemas.microsoft.com/office/drawing/2014/main" id="{92E544C1-FCAA-44CD-83B3-A44E6FE93F39}"/>
              </a:ext>
            </a:extLst>
          </p:cNvPr>
          <p:cNvSpPr>
            <a:spLocks noGrp="1"/>
          </p:cNvSpPr>
          <p:nvPr>
            <p:ph type="ftr" sz="quarter" idx="11"/>
          </p:nvPr>
        </p:nvSpPr>
        <p:spPr/>
        <p:txBody>
          <a:bodyPr/>
          <a:lstStyle/>
          <a:p>
            <a:r>
              <a:rPr lang="en-ID"/>
              <a:t>Program Studi Teknologi Rekayasa Internet Teknik Elektro PENS</a:t>
            </a:r>
          </a:p>
        </p:txBody>
      </p:sp>
      <p:sp>
        <p:nvSpPr>
          <p:cNvPr id="5" name="Slide Number Placeholder 4">
            <a:extLst>
              <a:ext uri="{FF2B5EF4-FFF2-40B4-BE49-F238E27FC236}">
                <a16:creationId xmlns:a16="http://schemas.microsoft.com/office/drawing/2014/main" id="{7F58CB42-2222-4F9D-9C9D-51F87A07B885}"/>
              </a:ext>
            </a:extLst>
          </p:cNvPr>
          <p:cNvSpPr>
            <a:spLocks noGrp="1"/>
          </p:cNvSpPr>
          <p:nvPr>
            <p:ph type="sldNum" sz="quarter" idx="12"/>
          </p:nvPr>
        </p:nvSpPr>
        <p:spPr/>
        <p:txBody>
          <a:bodyPr/>
          <a:lstStyle/>
          <a:p>
            <a:fld id="{BF6DF51D-52CC-4CB0-B449-772BF21ACDBC}" type="slidenum">
              <a:rPr lang="en-ID" smtClean="0"/>
              <a:t>9</a:t>
            </a:fld>
            <a:endParaRPr lang="en-ID"/>
          </a:p>
        </p:txBody>
      </p:sp>
    </p:spTree>
    <p:extLst>
      <p:ext uri="{BB962C8B-B14F-4D97-AF65-F5344CB8AC3E}">
        <p14:creationId xmlns:p14="http://schemas.microsoft.com/office/powerpoint/2010/main" val="3730622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712</TotalTime>
  <Words>1335</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Parallax</vt:lpstr>
      <vt:lpstr>Arsitektur Komputer</vt:lpstr>
      <vt:lpstr>Konsep Dasar dan Evolusi Komputer</vt:lpstr>
      <vt:lpstr>PowerPoint Presentation</vt:lpstr>
      <vt:lpstr>Arsitektur dan Organisasi</vt:lpstr>
      <vt:lpstr>Arsitektur dan Organisasi</vt:lpstr>
      <vt:lpstr>Tujuan Organisasi</vt:lpstr>
      <vt:lpstr>Tujuan Organisasi</vt:lpstr>
      <vt:lpstr>Struktur dan Fungsi</vt:lpstr>
      <vt:lpstr>Struktur dan Fungsi</vt:lpstr>
      <vt:lpstr>Struktur dan Fungsi</vt:lpstr>
      <vt:lpstr>Keterkaitan antara Struktur dan Fungsi</vt:lpstr>
      <vt:lpstr>Central Processing Unit (CPU)</vt:lpstr>
      <vt:lpstr>Struktur Komputer Multicore</vt:lpstr>
      <vt:lpstr>Central Processing Unit Function</vt:lpstr>
      <vt:lpstr>Fungsi Core</vt:lpstr>
      <vt:lpstr>PowerPoint Presentation</vt:lpstr>
      <vt:lpstr>Contoh Core dalam CPU</vt:lpstr>
      <vt:lpstr>Contoh dalam sebuah Core</vt:lpstr>
      <vt:lpstr>Contoh dalam sebuah Core</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Arsitektur Komputer</dc:title>
  <dc:creator>Haryadi Amran D</dc:creator>
  <cp:lastModifiedBy>Haryadi Amran D</cp:lastModifiedBy>
  <cp:revision>16</cp:revision>
  <dcterms:created xsi:type="dcterms:W3CDTF">2021-08-30T12:16:29Z</dcterms:created>
  <dcterms:modified xsi:type="dcterms:W3CDTF">2021-08-31T00:09:07Z</dcterms:modified>
</cp:coreProperties>
</file>