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77" r:id="rId6"/>
    <p:sldId id="283" r:id="rId7"/>
    <p:sldId id="259" r:id="rId8"/>
    <p:sldId id="279" r:id="rId9"/>
    <p:sldId id="282" r:id="rId10"/>
    <p:sldId id="281" r:id="rId11"/>
    <p:sldId id="280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6" r:id="rId22"/>
    <p:sldId id="29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818F1-A2C3-41CE-873A-C5EE0FE7F1ED}" type="datetimeFigureOut">
              <a:rPr lang="en-ID" smtClean="0"/>
              <a:t>06/09/2021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ED6EE-25D5-4D42-A819-E91BFBA73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07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623-5F76-4DDE-978C-DCCA2C46CEDB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11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35E8-CA89-4D70-9E36-989B7330AC21}" type="datetime1">
              <a:rPr lang="en-ID" smtClean="0"/>
              <a:t>06/09/2021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914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3567-509F-4AAA-822E-4D6E50BDEFEC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824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3982-4CE9-47A5-9320-B1D489D45ACF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52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9AF-CB63-4596-9F13-0913C14C3A7A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687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DBED-6369-4EB9-832C-CD1E7392A8F0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004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4AC3-44E1-47A5-AE05-96C3C475E5E2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0674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731B-39FE-434D-933D-6A5B26F970CE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8022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D31-D0C8-408C-983D-29713184EFA1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943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6ECA-FAC9-4F0F-AA1D-FD2555300C8C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66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F5C9-57D3-4609-84B4-03F65F6590C2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63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78E2-E5EB-421A-9071-6068D98F46B3}" type="datetime1">
              <a:rPr lang="en-ID" smtClean="0"/>
              <a:t>06/09/2021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B9F-B1E7-4905-AE3C-CDC3D4B89F48}" type="datetime1">
              <a:rPr lang="en-ID" smtClean="0"/>
              <a:t>06/09/2021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40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362F-70F1-4213-893B-F764B5FB885B}" type="datetime1">
              <a:rPr lang="en-ID" smtClean="0"/>
              <a:t>06/09/2021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53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E4F3-E05D-40E8-BA87-D8295767EB38}" type="datetime1">
              <a:rPr lang="en-ID" smtClean="0"/>
              <a:t>06/09/2021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159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A75-174E-4B4B-94BD-D5E1E1E6CBFF}" type="datetime1">
              <a:rPr lang="en-ID" smtClean="0"/>
              <a:t>06/09/2021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86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D2FF-4D8C-44B8-9703-FA580108130B}" type="datetime1">
              <a:rPr lang="en-ID" smtClean="0"/>
              <a:t>06/09/2021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533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8730DB-99F0-4FF3-A40B-400353DFBED4}" type="datetime1">
              <a:rPr lang="en-ID" smtClean="0"/>
              <a:t>06/09/2021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6DF51D-52CC-4CB0-B449-772BF21ACD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72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57B1F-CEB7-447E-A77E-AF6B2792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Arsitektur Komputer</a:t>
            </a:r>
            <a:endParaRPr lang="en-ID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946CE-3244-424B-89DD-84334C48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Prodi Teknologi Rekayasa Internet</a:t>
            </a:r>
            <a:endParaRPr lang="en-ID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9078D-5A6A-4852-A148-CFA8E7D2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92379-8CA6-4D2D-92F9-2E21FA8E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24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7001-CDD7-4ECD-9E6C-4CB4B0A6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Komputer Generasi Ketiga: Integrated Circuits</a:t>
            </a:r>
            <a:endParaRPr lang="en-ID" sz="300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6E439A3-BDFE-4D37-99D6-6B76D2CA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r>
              <a:rPr lang="en-US" sz="1800" dirty="0" err="1"/>
              <a:t>Kaitan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semikonduktor</a:t>
            </a:r>
            <a:r>
              <a:rPr lang="en-US" sz="1800" dirty="0"/>
              <a:t> dan </a:t>
            </a:r>
            <a:r>
              <a:rPr lang="en-US" sz="1800" dirty="0" err="1"/>
              <a:t>gerbang</a:t>
            </a:r>
            <a:r>
              <a:rPr lang="en-US" sz="1800" dirty="0"/>
              <a:t> </a:t>
            </a:r>
            <a:r>
              <a:rPr lang="en-US" sz="1800" dirty="0" err="1"/>
              <a:t>logika</a:t>
            </a:r>
            <a:r>
              <a:rPr lang="en-US" sz="1800" dirty="0"/>
              <a:t> yang </a:t>
            </a:r>
            <a:r>
              <a:rPr lang="en-US" sz="1800" dirty="0" err="1"/>
              <a:t>dimiliki</a:t>
            </a:r>
            <a:r>
              <a:rPr lang="en-US" sz="1800" dirty="0"/>
              <a:t> oleh </a:t>
            </a:r>
            <a:r>
              <a:rPr lang="en-US" sz="1800" dirty="0" err="1"/>
              <a:t>sebuah</a:t>
            </a:r>
            <a:r>
              <a:rPr lang="en-US" sz="1800" dirty="0"/>
              <a:t> 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3BB-504A-41B5-B2A3-08B574B3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59EC-292A-4519-B452-B8577C61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6DF51D-52CC-4CB0-B449-772BF21ACDBC}" type="slidenum">
              <a:rPr lang="en-ID" smtClean="0"/>
              <a:pPr>
                <a:spcAft>
                  <a:spcPts val="600"/>
                </a:spcAft>
              </a:pPr>
              <a:t>10</a:t>
            </a:fld>
            <a:endParaRPr lang="en-ID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E126AFD-9BA8-42E2-AE83-75FB3563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000" y="1591807"/>
            <a:ext cx="3056428" cy="3386623"/>
          </a:xfrm>
          <a:prstGeom prst="rect">
            <a:avLst/>
          </a:prstGeom>
        </p:spPr>
      </p:pic>
      <p:pic>
        <p:nvPicPr>
          <p:cNvPr id="5" name="Picture 4" descr="Komponen elektronik dengan latar belakang putih">
            <a:extLst>
              <a:ext uri="{FF2B5EF4-FFF2-40B4-BE49-F238E27FC236}">
                <a16:creationId xmlns:a16="http://schemas.microsoft.com/office/drawing/2014/main" id="{80036755-7022-44D2-A09E-215379308F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32" r="-1" b="-1"/>
          <a:stretch/>
        </p:blipFill>
        <p:spPr>
          <a:xfrm>
            <a:off x="8539894" y="1011765"/>
            <a:ext cx="229335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9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A7001-CDD7-4ECD-9E6C-4CB4B0A6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 dan Akan </a:t>
            </a:r>
            <a:r>
              <a:rPr lang="en-US" dirty="0" err="1"/>
              <a:t>Datang</a:t>
            </a:r>
            <a:endParaRPr lang="en-ID" dirty="0"/>
          </a:p>
        </p:txBody>
      </p:sp>
      <p:pic>
        <p:nvPicPr>
          <p:cNvPr id="5" name="Picture 4" descr="Komponen elektronik dengan latar belakang putih">
            <a:extLst>
              <a:ext uri="{FF2B5EF4-FFF2-40B4-BE49-F238E27FC236}">
                <a16:creationId xmlns:a16="http://schemas.microsoft.com/office/drawing/2014/main" id="{80036755-7022-44D2-A09E-215379308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32" r="-1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7DEC-9D4A-4CC0-B735-14912EFA6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semikonduktor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dan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mula</a:t>
            </a:r>
            <a:r>
              <a:rPr lang="en-US" dirty="0"/>
              <a:t> computer </a:t>
            </a:r>
            <a:r>
              <a:rPr lang="en-US" dirty="0" err="1"/>
              <a:t>bekecepatan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Memory : </a:t>
            </a:r>
            <a:r>
              <a:rPr lang="en-US" dirty="0" err="1"/>
              <a:t>Menggunakan</a:t>
            </a:r>
            <a:r>
              <a:rPr lang="en-US" dirty="0"/>
              <a:t> ferromagnetic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“1” dan “0”</a:t>
            </a:r>
          </a:p>
          <a:p>
            <a:pPr lvl="2"/>
            <a:r>
              <a:rPr lang="en-US" sz="1800" b="0" i="0" dirty="0" err="1">
                <a:solidFill>
                  <a:srgbClr val="242021"/>
                </a:solidFill>
                <a:effectLst/>
                <a:latin typeface="TimesTenLTStd-Roman"/>
              </a:rPr>
              <a:t>Sejak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LTStd-Roman"/>
              </a:rPr>
              <a:t> 1970, semiconductor memory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TimesTenLTStd-Roman"/>
              </a:rPr>
              <a:t>telah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LTStd-Roman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TimesTenLTStd-Roman"/>
              </a:rPr>
              <a:t>melewati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LTStd-Roman"/>
              </a:rPr>
              <a:t> 13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TimesTenLTStd-Roman"/>
              </a:rPr>
              <a:t>generasi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LTStd-Roman"/>
              </a:rPr>
              <a:t>: 1k, 4k,16k, 64k, 256k, 1M, 4M, 16M, 64M, 256M, 1G, 4G, 8G pada single chip 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TimesTenLTStd-Roman"/>
              </a:rPr>
              <a:t>(1 k 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PearsonMATHPRO08"/>
              </a:rPr>
              <a:t>= 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TimesTenLTStd-Roman"/>
              </a:rPr>
              <a:t>210, 1 M 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PearsonMATHPRO08"/>
              </a:rPr>
              <a:t>= 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TimesTenLTStd-Roman"/>
              </a:rPr>
              <a:t>220, 1 G 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PearsonMATHPRO08"/>
              </a:rPr>
              <a:t>= 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TimesTenLTStd-Roman"/>
              </a:rPr>
              <a:t>230)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en-US" dirty="0"/>
              <a:t>Microprocessor: </a:t>
            </a:r>
          </a:p>
          <a:p>
            <a:pPr lvl="2"/>
            <a:r>
              <a:rPr lang="en-US" dirty="0" err="1"/>
              <a:t>Terobosan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1971, </a:t>
            </a:r>
            <a:r>
              <a:rPr lang="en-US" dirty="0" err="1"/>
              <a:t>ketika</a:t>
            </a:r>
            <a:r>
              <a:rPr lang="en-US" dirty="0"/>
              <a:t> Intel </a:t>
            </a:r>
            <a:r>
              <a:rPr lang="en-US" dirty="0" err="1"/>
              <a:t>mengembangkan</a:t>
            </a:r>
            <a:r>
              <a:rPr lang="en-US" dirty="0"/>
              <a:t> 4004. 4004 </a:t>
            </a:r>
            <a:r>
              <a:rPr lang="en-US" dirty="0" err="1"/>
              <a:t>adalah</a:t>
            </a:r>
            <a:r>
              <a:rPr lang="en-US" dirty="0"/>
              <a:t> chip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CPU pada </a:t>
            </a:r>
            <a:r>
              <a:rPr lang="en-US" dirty="0" err="1"/>
              <a:t>satu</a:t>
            </a:r>
            <a:r>
              <a:rPr lang="en-US" dirty="0"/>
              <a:t> chip (</a:t>
            </a:r>
            <a:r>
              <a:rPr lang="en-US" dirty="0" err="1"/>
              <a:t>Mikroprosesor</a:t>
            </a:r>
            <a:r>
              <a:rPr lang="en-US" dirty="0"/>
              <a:t>).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4-bit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berkelanjutan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dan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mikroprosesor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3BB-504A-41B5-B2A3-08B574B3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59EC-292A-4519-B452-B8577C61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784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39BFA40-F9C5-4D33-B217-57E865D8E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2104573"/>
            <a:ext cx="8946872" cy="26393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954DD-81A8-4194-A229-66AB646B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00C8B-5697-4C93-8088-C6CF24FC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6DF51D-52CC-4CB0-B449-772BF21ACDB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92C837-51AD-4DC3-A332-121B11B97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1903268"/>
            <a:ext cx="8946872" cy="30419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FB609-9554-428A-8A27-2077B1BD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A2589-BC00-4490-932A-0868A3A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6DF51D-52CC-4CB0-B449-772BF21ACDB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79249D-4CB0-4E99-B9B1-3137B638C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1690780"/>
            <a:ext cx="8946872" cy="34669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B64D1-3C50-42BA-B61E-AA8A0EA1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30947-B690-4BB4-907D-43952B0E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6DF51D-52CC-4CB0-B449-772BF21ACDB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527CE20-6F83-45B9-8B62-1323C6FB1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1612495"/>
            <a:ext cx="8946872" cy="36234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84C7C-D156-427F-96DF-A970759D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12780-BB8C-48F4-9821-DED25842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6DF51D-52CC-4CB0-B449-772BF21ACDB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B7D3-3F49-417C-B376-F01B52BA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Processor x86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CA3D-E5D0-4526-BEE4-A7BF9085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1" dirty="0">
                <a:latin typeface="Arial Narrow" panose="020B0606020202030204" pitchFamily="34" charset="0"/>
              </a:rPr>
              <a:t>8080</a:t>
            </a:r>
            <a:r>
              <a:rPr lang="en-ID" dirty="0"/>
              <a:t>: </a:t>
            </a:r>
            <a:r>
              <a:rPr lang="en-ID" dirty="0" err="1"/>
              <a:t>Mikroprosesor</a:t>
            </a:r>
            <a:r>
              <a:rPr lang="en-ID" dirty="0"/>
              <a:t> </a:t>
            </a:r>
            <a:r>
              <a:rPr lang="en-ID" dirty="0" err="1"/>
              <a:t>serba</a:t>
            </a:r>
            <a:r>
              <a:rPr lang="en-ID" dirty="0"/>
              <a:t> </a:t>
            </a:r>
            <a:r>
              <a:rPr lang="en-ID" dirty="0" err="1"/>
              <a:t>guna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di dunia.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8-bit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saluran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8-bit. 8080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“Altair”. Varian </a:t>
            </a:r>
            <a:r>
              <a:rPr lang="en-ID" dirty="0" err="1"/>
              <a:t>prosesor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8088,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IBM </a:t>
            </a:r>
            <a:r>
              <a:rPr lang="en-ID" dirty="0" err="1"/>
              <a:t>pertama</a:t>
            </a:r>
            <a:r>
              <a:rPr lang="en-ID" dirty="0"/>
              <a:t>.</a:t>
            </a:r>
          </a:p>
          <a:p>
            <a:r>
              <a:rPr lang="en-ID" b="1" dirty="0">
                <a:latin typeface="Arial Narrow" panose="020B0606020202030204" pitchFamily="34" charset="0"/>
              </a:rPr>
              <a:t>8086</a:t>
            </a:r>
            <a:r>
              <a:rPr lang="en-ID" dirty="0"/>
              <a:t>: </a:t>
            </a:r>
            <a:r>
              <a:rPr lang="en-ID" dirty="0" err="1"/>
              <a:t>mesin</a:t>
            </a:r>
            <a:r>
              <a:rPr lang="en-ID" dirty="0"/>
              <a:t> 16-bit yang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bertenaga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data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dan register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8086 </a:t>
            </a:r>
            <a:r>
              <a:rPr lang="en-ID" dirty="0" err="1"/>
              <a:t>memiliki</a:t>
            </a:r>
            <a:r>
              <a:rPr lang="en-ID" dirty="0"/>
              <a:t> cache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antrian</a:t>
            </a:r>
            <a:r>
              <a:rPr lang="en-ID" dirty="0"/>
              <a:t> yang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mengeksekusinya</a:t>
            </a:r>
            <a:r>
              <a:rPr lang="en-ID" dirty="0"/>
              <a:t> yang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kesuksesan</a:t>
            </a:r>
            <a:r>
              <a:rPr lang="en-ID" dirty="0"/>
              <a:t> Intel. 8086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cikal</a:t>
            </a:r>
            <a:r>
              <a:rPr lang="en-ID" dirty="0"/>
              <a:t> </a:t>
            </a:r>
            <a:r>
              <a:rPr lang="en-ID" dirty="0" err="1"/>
              <a:t>bakal</a:t>
            </a:r>
            <a:r>
              <a:rPr lang="en-ID" dirty="0"/>
              <a:t> computer modern </a:t>
            </a:r>
            <a:r>
              <a:rPr lang="en-ID" dirty="0" err="1"/>
              <a:t>generasi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x86.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DE1F5-D3EE-425D-83C7-E078E5E0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5AEB2-A8E5-4DF2-8895-32D1DCFA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26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BF4D-6E42-4D98-BA46-94352638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Processor x86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4675-3B36-4306-9DCB-319294D9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200" b="1" dirty="0">
                <a:latin typeface="Arial Narrow" panose="020B0606020202030204" pitchFamily="34" charset="0"/>
              </a:rPr>
              <a:t>80286</a:t>
            </a:r>
            <a:r>
              <a:rPr lang="en-ID" dirty="0"/>
              <a:t>: </a:t>
            </a:r>
            <a:r>
              <a:rPr lang="en-ID" dirty="0" err="1"/>
              <a:t>Ekstensi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8086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memory 16 MB</a:t>
            </a:r>
          </a:p>
          <a:p>
            <a:r>
              <a:rPr lang="en-ID" sz="2200" b="1" dirty="0">
                <a:latin typeface="Arial Narrow" panose="020B0606020202030204" pitchFamily="34" charset="0"/>
              </a:rPr>
              <a:t>80386: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dan </a:t>
            </a:r>
            <a:r>
              <a:rPr lang="en-ID" dirty="0" err="1"/>
              <a:t>produk</a:t>
            </a:r>
            <a:r>
              <a:rPr lang="en-ID" dirty="0"/>
              <a:t> 32-bit </a:t>
            </a:r>
            <a:r>
              <a:rPr lang="en-ID" dirty="0" err="1"/>
              <a:t>pertama</a:t>
            </a:r>
            <a:r>
              <a:rPr lang="en-ID" dirty="0"/>
              <a:t> Intel. </a:t>
            </a:r>
            <a:r>
              <a:rPr lang="en-ID" dirty="0" err="1"/>
              <a:t>Berkat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32-bitnya, 80386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menyaingi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mini dan mainframe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dan </a:t>
            </a:r>
            <a:r>
              <a:rPr lang="en-ID" dirty="0" err="1"/>
              <a:t>kekuatan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prosesor</a:t>
            </a:r>
            <a:r>
              <a:rPr lang="en-ID" dirty="0"/>
              <a:t> </a:t>
            </a:r>
            <a:r>
              <a:rPr lang="en-ID" b="1" dirty="0"/>
              <a:t>Intel </a:t>
            </a:r>
            <a:r>
              <a:rPr lang="en-ID" b="1" dirty="0" err="1"/>
              <a:t>pertama</a:t>
            </a:r>
            <a:r>
              <a:rPr lang="en-ID" b="1" dirty="0"/>
              <a:t> </a:t>
            </a:r>
            <a:r>
              <a:rPr lang="en-ID" dirty="0"/>
              <a:t>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b="1" dirty="0"/>
              <a:t>multitasking</a:t>
            </a:r>
            <a:r>
              <a:rPr lang="en-ID" dirty="0"/>
              <a:t>,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program pada </a:t>
            </a:r>
            <a:r>
              <a:rPr lang="en-ID" dirty="0" err="1"/>
              <a:t>saat</a:t>
            </a:r>
            <a:r>
              <a:rPr lang="en-ID" dirty="0"/>
              <a:t> yang </a:t>
            </a:r>
            <a:r>
              <a:rPr lang="en-ID" dirty="0" err="1"/>
              <a:t>bersamaan</a:t>
            </a:r>
            <a:r>
              <a:rPr lang="en-ID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8260-8D91-4365-B3E5-D908A79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5CF8D-8607-4525-83C7-AFFA1C8B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055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8CFE-8105-486B-B17B-F68FA5BA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Processor x86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13F6-5724-4F2F-B410-C2A07D75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200" b="1" dirty="0">
                <a:latin typeface="Arial Narrow" panose="020B0606020202030204" pitchFamily="34" charset="0"/>
              </a:rPr>
              <a:t>80486</a:t>
            </a:r>
            <a:r>
              <a:rPr lang="en-ID" dirty="0"/>
              <a:t>: 80486 </a:t>
            </a:r>
            <a:r>
              <a:rPr lang="en-ID" dirty="0" err="1"/>
              <a:t>memperkenalkan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caching yang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canggih</a:t>
            </a:r>
            <a:r>
              <a:rPr lang="en-ID" dirty="0"/>
              <a:t> dan </a:t>
            </a:r>
            <a:r>
              <a:rPr lang="en-ID" dirty="0" err="1"/>
              <a:t>kuat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pipelining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kompleks</a:t>
            </a:r>
            <a:r>
              <a:rPr lang="en-ID" dirty="0"/>
              <a:t>. 80486 juga </a:t>
            </a:r>
            <a:r>
              <a:rPr lang="en-ID" dirty="0" err="1"/>
              <a:t>menawarkan</a:t>
            </a:r>
            <a:r>
              <a:rPr lang="en-ID" dirty="0"/>
              <a:t> co-</a:t>
            </a:r>
            <a:r>
              <a:rPr lang="en-ID" dirty="0" err="1"/>
              <a:t>prosesor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built-in yang </a:t>
            </a:r>
            <a:r>
              <a:rPr lang="en-ID" dirty="0" err="1"/>
              <a:t>membongkar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prosesor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8128A-2155-43D9-B38A-CD18997A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55FA-6310-4616-8BA2-E7507132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18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8C32-2461-4DDE-9ABF-8DC620A3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Processor x86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108C-C17E-4F73-B4A9-95EEAADF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1" dirty="0"/>
              <a:t>Pentium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Pentium, Intel </a:t>
            </a:r>
            <a:r>
              <a:rPr lang="en-ID" dirty="0" err="1"/>
              <a:t>memperkenalkan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b="1" dirty="0" err="1"/>
              <a:t>superskalar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paralel</a:t>
            </a:r>
            <a:r>
              <a:rPr lang="en-ID" dirty="0"/>
              <a:t>. </a:t>
            </a:r>
          </a:p>
          <a:p>
            <a:r>
              <a:rPr lang="en-ID" b="1" dirty="0"/>
              <a:t>Pentium Pro</a:t>
            </a:r>
            <a:r>
              <a:rPr lang="en-ID" dirty="0"/>
              <a:t>: Pentium Pro </a:t>
            </a:r>
            <a:r>
              <a:rPr lang="en-ID" dirty="0" err="1"/>
              <a:t>melanjutkan</a:t>
            </a:r>
            <a:r>
              <a:rPr lang="en-ID" dirty="0"/>
              <a:t> </a:t>
            </a:r>
            <a:r>
              <a:rPr lang="en-ID" dirty="0" err="1"/>
              <a:t>gerakan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superscalar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Pentium,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agresif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register, </a:t>
            </a:r>
            <a:r>
              <a:rPr lang="en-ID" dirty="0" err="1"/>
              <a:t>peramalan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,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data dan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spekulatif</a:t>
            </a:r>
            <a:r>
              <a:rPr lang="en-ID" dirty="0"/>
              <a:t>. </a:t>
            </a:r>
          </a:p>
          <a:p>
            <a:r>
              <a:rPr lang="en-ID" b="1" dirty="0"/>
              <a:t>Pentium II</a:t>
            </a:r>
            <a:r>
              <a:rPr lang="en-ID" dirty="0"/>
              <a:t>: Pentium II </a:t>
            </a:r>
            <a:r>
              <a:rPr lang="en-ID" dirty="0" err="1"/>
              <a:t>menyertakan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Intel MMX,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video, audio, dan </a:t>
            </a: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C7EF-E366-4C32-A488-F654FA5A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C1B8D-6FF3-49E4-A566-4C9BADA3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249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358C-8DAA-4B4A-BFC1-6446F9D2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Sejarah </a:t>
            </a:r>
            <a:r>
              <a:rPr lang="en-US" sz="3600" b="1" dirty="0" err="1"/>
              <a:t>Komputer</a:t>
            </a:r>
            <a:endParaRPr lang="en-ID" sz="36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0D73-8F0C-4574-B74B-34A288EE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 b="1" i="1" dirty="0" err="1"/>
              <a:t>Capaian</a:t>
            </a:r>
            <a:r>
              <a:rPr lang="en-US" sz="2000" b="1" i="1" dirty="0"/>
              <a:t> </a:t>
            </a:r>
            <a:r>
              <a:rPr lang="en-US" sz="2000" b="1" i="1" dirty="0" err="1"/>
              <a:t>Pembelajaran</a:t>
            </a:r>
            <a:r>
              <a:rPr lang="en-US" sz="2000" b="1" i="1" dirty="0"/>
              <a:t> </a:t>
            </a:r>
            <a:r>
              <a:rPr lang="en-US" sz="2000" dirty="0"/>
              <a:t>:</a:t>
            </a:r>
          </a:p>
          <a:p>
            <a:pPr lvl="1"/>
            <a:r>
              <a:rPr lang="en-ID" dirty="0"/>
              <a:t>Mampu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dan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digital.</a:t>
            </a:r>
          </a:p>
          <a:p>
            <a:pPr lvl="1"/>
            <a:r>
              <a:rPr lang="en-ID" dirty="0">
                <a:highlight>
                  <a:srgbClr val="FF0000"/>
                </a:highlight>
              </a:rPr>
              <a:t>Mampu </a:t>
            </a:r>
            <a:r>
              <a:rPr lang="en-ID" dirty="0" err="1">
                <a:highlight>
                  <a:srgbClr val="FF0000"/>
                </a:highlight>
              </a:rPr>
              <a:t>menggambarkan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secara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umum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tentang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evolusi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teknologi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komputer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dari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komputer</a:t>
            </a:r>
            <a:r>
              <a:rPr lang="en-ID" dirty="0">
                <a:highlight>
                  <a:srgbClr val="FF0000"/>
                </a:highlight>
              </a:rPr>
              <a:t> digital </a:t>
            </a:r>
            <a:r>
              <a:rPr lang="en-ID" dirty="0" err="1">
                <a:highlight>
                  <a:srgbClr val="FF0000"/>
                </a:highlight>
              </a:rPr>
              <a:t>awal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hingga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mikroprosesor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terbaru</a:t>
            </a:r>
            <a:r>
              <a:rPr lang="en-ID" dirty="0">
                <a:highlight>
                  <a:srgbClr val="FF0000"/>
                </a:highlight>
              </a:rPr>
              <a:t>.</a:t>
            </a:r>
          </a:p>
          <a:p>
            <a:pPr lvl="1"/>
            <a:r>
              <a:rPr lang="en-ID" dirty="0">
                <a:highlight>
                  <a:srgbClr val="FF0000"/>
                </a:highlight>
              </a:rPr>
              <a:t>Mampu </a:t>
            </a:r>
            <a:r>
              <a:rPr lang="en-ID" dirty="0" err="1">
                <a:highlight>
                  <a:srgbClr val="FF0000"/>
                </a:highlight>
              </a:rPr>
              <a:t>memberikan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rangkuman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dari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evolusi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arsitektur</a:t>
            </a:r>
            <a:r>
              <a:rPr lang="en-ID" dirty="0">
                <a:highlight>
                  <a:srgbClr val="FF0000"/>
                </a:highlight>
              </a:rPr>
              <a:t> </a:t>
            </a:r>
            <a:r>
              <a:rPr lang="en-ID" dirty="0" err="1">
                <a:highlight>
                  <a:srgbClr val="FF0000"/>
                </a:highlight>
              </a:rPr>
              <a:t>mikroprosesor</a:t>
            </a:r>
            <a:r>
              <a:rPr lang="en-ID" dirty="0">
                <a:highlight>
                  <a:srgbClr val="FF0000"/>
                </a:highlight>
              </a:rPr>
              <a:t> x86.</a:t>
            </a:r>
          </a:p>
          <a:p>
            <a:pPr lvl="1"/>
            <a:r>
              <a:rPr lang="en-ID" dirty="0"/>
              <a:t>Mampu </a:t>
            </a:r>
            <a:r>
              <a:rPr lang="en-ID" dirty="0" err="1"/>
              <a:t>membedakan</a:t>
            </a:r>
            <a:r>
              <a:rPr lang="en-ID" dirty="0"/>
              <a:t> dan </a:t>
            </a:r>
            <a:r>
              <a:rPr lang="en-ID" dirty="0" err="1"/>
              <a:t>prasyarat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embedded dan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kendala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dipenuhi</a:t>
            </a:r>
            <a:r>
              <a:rPr lang="en-ID" dirty="0"/>
              <a:t> oleh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embedded.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7B896-C54F-4E3D-A354-3E5159CF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9B5BA-FA48-41C6-8566-E6133A62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463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3245-2A8D-4143-954B-596831CC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Processor x86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AC38-DDA3-4F44-9E09-50223BBD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Pentium III</a:t>
            </a:r>
            <a:r>
              <a:rPr lang="en-ID" dirty="0"/>
              <a:t>: Pentium III </a:t>
            </a:r>
            <a:r>
              <a:rPr lang="en-ID" dirty="0" err="1"/>
              <a:t>menyertakan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b="1" dirty="0"/>
              <a:t>floating point </a:t>
            </a:r>
            <a:r>
              <a:rPr lang="en-ID" dirty="0" err="1"/>
              <a:t>tambahan</a:t>
            </a:r>
            <a:r>
              <a:rPr lang="en-ID" dirty="0"/>
              <a:t>: </a:t>
            </a:r>
            <a:r>
              <a:rPr lang="en-ID" b="1" dirty="0"/>
              <a:t>Set </a:t>
            </a:r>
            <a:r>
              <a:rPr lang="en-ID" b="1" dirty="0" err="1"/>
              <a:t>instruksi</a:t>
            </a:r>
            <a:r>
              <a:rPr lang="en-ID" b="1" dirty="0"/>
              <a:t> Streaming SIMD Extensions (SSE)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70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data.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digital dan </a:t>
            </a:r>
            <a:r>
              <a:rPr lang="en-ID" dirty="0" err="1"/>
              <a:t>pemrosesan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.</a:t>
            </a:r>
          </a:p>
          <a:p>
            <a:r>
              <a:rPr lang="en-ID" b="1" dirty="0"/>
              <a:t>Pentium 4</a:t>
            </a:r>
            <a:r>
              <a:rPr lang="en-ID" dirty="0"/>
              <a:t>: Pentium 4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penanganan</a:t>
            </a:r>
            <a:r>
              <a:rPr lang="en-ID" dirty="0"/>
              <a:t> floating point </a:t>
            </a:r>
            <a:r>
              <a:rPr lang="en-ID" dirty="0" err="1"/>
              <a:t>tambahan</a:t>
            </a:r>
            <a:r>
              <a:rPr lang="en-ID" dirty="0"/>
              <a:t> dan </a:t>
            </a:r>
            <a:r>
              <a:rPr lang="en-ID" dirty="0" err="1"/>
              <a:t>peningkatan</a:t>
            </a:r>
            <a:r>
              <a:rPr lang="en-ID" dirty="0"/>
              <a:t> multimedia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046D9-C9B4-4090-B951-C270A75E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AC764-220A-4CC7-A9A2-C10DDD57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09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AE4F-B0EF-4834-9B1F-D5C4AC7A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Processor x86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4246-6D65-4633-8C1A-CA5F009E6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/>
              <a:t>Core</a:t>
            </a:r>
            <a:r>
              <a:rPr lang="en-ID" dirty="0"/>
              <a:t>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mikroprosesor</a:t>
            </a:r>
            <a:r>
              <a:rPr lang="en-ID" dirty="0"/>
              <a:t> dual-core Intel x86 </a:t>
            </a:r>
            <a:r>
              <a:rPr lang="en-ID" dirty="0" err="1"/>
              <a:t>pertama</a:t>
            </a:r>
            <a:r>
              <a:rPr lang="en-ID" dirty="0"/>
              <a:t> yang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core pada </a:t>
            </a:r>
            <a:r>
              <a:rPr lang="en-ID" dirty="0" err="1"/>
              <a:t>satu</a:t>
            </a:r>
            <a:r>
              <a:rPr lang="en-ID" dirty="0"/>
              <a:t> die.</a:t>
            </a:r>
          </a:p>
          <a:p>
            <a:r>
              <a:rPr lang="en-ID" b="1" dirty="0"/>
              <a:t>Core 2</a:t>
            </a:r>
            <a:r>
              <a:rPr lang="en-ID" dirty="0"/>
              <a:t>: Core 2 </a:t>
            </a:r>
            <a:r>
              <a:rPr lang="en-ID" dirty="0" err="1"/>
              <a:t>memperluas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Core </a:t>
            </a:r>
            <a:r>
              <a:rPr lang="en-ID" dirty="0" err="1"/>
              <a:t>menjadi</a:t>
            </a:r>
            <a:r>
              <a:rPr lang="en-ID" dirty="0"/>
              <a:t> 64 bit. Core 2 Quad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core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chip. </a:t>
            </a:r>
            <a:r>
              <a:rPr lang="en-ID" dirty="0" err="1"/>
              <a:t>Penawaran</a:t>
            </a:r>
            <a:r>
              <a:rPr lang="en-ID" dirty="0"/>
              <a:t> Core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10 core per chip.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arsitekturnya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 err="1"/>
              <a:t>AdvancedSet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b="1" dirty="0"/>
              <a:t>Vector Extensions</a:t>
            </a:r>
            <a:r>
              <a:rPr lang="en-ID" dirty="0"/>
              <a:t>,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set </a:t>
            </a:r>
            <a:r>
              <a:rPr lang="en-ID" dirty="0" err="1"/>
              <a:t>instruksi</a:t>
            </a:r>
            <a:r>
              <a:rPr lang="en-ID" dirty="0"/>
              <a:t> 256-bit dan 512-bit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8C33-30D0-4C91-A4D0-EF2FA73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93837-8BEA-4252-8DA7-6B778F58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23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E598-10D1-413C-9BA9-FA3D9E71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Processor x86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35A3-E4C6-4367-9749-945B3363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dirty="0" err="1"/>
              <a:t>Hampir</a:t>
            </a:r>
            <a:r>
              <a:rPr lang="en-ID" dirty="0"/>
              <a:t> 40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diperkenalkan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1978, </a:t>
            </a:r>
            <a:r>
              <a:rPr lang="en-ID" dirty="0" err="1"/>
              <a:t>arsitektur</a:t>
            </a:r>
            <a:r>
              <a:rPr lang="en-ID" dirty="0"/>
              <a:t> x86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mendominasi</a:t>
            </a:r>
            <a:r>
              <a:rPr lang="en-ID" dirty="0"/>
              <a:t> pasar </a:t>
            </a:r>
            <a:r>
              <a:rPr lang="en-ID" dirty="0" err="1"/>
              <a:t>prosesor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embedded </a:t>
            </a:r>
            <a:r>
              <a:rPr lang="en-ID" dirty="0" err="1"/>
              <a:t>sistem</a:t>
            </a:r>
            <a:r>
              <a:rPr lang="en-ID" dirty="0"/>
              <a:t> </a:t>
            </a:r>
          </a:p>
          <a:p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kompatibel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lama. </a:t>
            </a:r>
          </a:p>
          <a:p>
            <a:r>
              <a:rPr lang="en-ID" dirty="0"/>
              <a:t>Ada </a:t>
            </a:r>
            <a:r>
              <a:rPr lang="en-ID" dirty="0" err="1"/>
              <a:t>ribuan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di set </a:t>
            </a:r>
            <a:r>
              <a:rPr lang="en-ID" dirty="0" err="1"/>
              <a:t>instruksi</a:t>
            </a:r>
            <a:r>
              <a:rPr lang="en-ID" dirty="0"/>
              <a:t>. </a:t>
            </a:r>
          </a:p>
          <a:p>
            <a:r>
              <a:rPr lang="en-ID" dirty="0"/>
              <a:t>X86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ilustrasi</a:t>
            </a:r>
            <a:r>
              <a:rPr lang="en-ID" dirty="0"/>
              <a:t> </a:t>
            </a:r>
            <a:r>
              <a:rPr lang="en-ID" dirty="0" err="1"/>
              <a:t>kemajuan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35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. </a:t>
            </a:r>
          </a:p>
          <a:p>
            <a:r>
              <a:rPr lang="en-ID" dirty="0"/>
              <a:t>Pada </a:t>
            </a:r>
            <a:r>
              <a:rPr lang="en-ID" dirty="0" err="1"/>
              <a:t>tahun</a:t>
            </a:r>
            <a:r>
              <a:rPr lang="en-ID" dirty="0"/>
              <a:t> 1978, 8086 </a:t>
            </a:r>
            <a:r>
              <a:rPr lang="en-ID" dirty="0" err="1"/>
              <a:t>diperkenalkan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clock 5 MHz dan 29.000 transistor. Core i7 EE 4960X </a:t>
            </a:r>
          </a:p>
          <a:p>
            <a:r>
              <a:rPr lang="en-ID" dirty="0"/>
              <a:t>Core, </a:t>
            </a:r>
            <a:r>
              <a:rPr lang="en-ID" dirty="0" err="1"/>
              <a:t>diperkenalkan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2013, clock pada 4 GHz, </a:t>
            </a:r>
            <a:r>
              <a:rPr lang="en-ID" dirty="0" err="1"/>
              <a:t>akselerasi</a:t>
            </a:r>
            <a:r>
              <a:rPr lang="en-ID" dirty="0"/>
              <a:t> 800x, dan 1,86 </a:t>
            </a:r>
            <a:r>
              <a:rPr lang="en-ID" dirty="0" err="1"/>
              <a:t>miliar</a:t>
            </a:r>
            <a:r>
              <a:rPr lang="en-ID" dirty="0"/>
              <a:t> transistor,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64.000 kali 8086. </a:t>
            </a:r>
            <a:r>
              <a:rPr lang="en-ID" dirty="0" err="1"/>
              <a:t>Namun</a:t>
            </a:r>
            <a:r>
              <a:rPr lang="en-ID" dirty="0"/>
              <a:t>, Core i7 EE 4960X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ukurannya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8086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ongkos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yang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03393-8904-40BA-A83A-48D27AC9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82635-E277-4E59-84F9-7EFD9DA0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27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36FD0-F156-4EDB-80CC-C2F7A54F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Terima</a:t>
            </a:r>
            <a:r>
              <a:rPr lang="en-US" sz="7200" dirty="0"/>
              <a:t> Kasih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B9B78-EE86-4221-BB4D-020E6C0C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B3B3F-83BA-457C-B0E4-6E29F4D3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6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64FF2A-06DA-411A-A179-ACD674F46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834" y="2915101"/>
            <a:ext cx="10905066" cy="32442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1E26A-0490-470D-AA91-783A8CF6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Program Studi Teknologi Rekayasa Internet Teknik Elektro 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FB3C3-5D24-4F20-A7E2-7520943A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45250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6DF51D-52CC-4CB0-B449-772BF21ACDB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9AE81B7-4A13-4CE5-8243-B5FDAD532B7C}"/>
              </a:ext>
            </a:extLst>
          </p:cNvPr>
          <p:cNvSpPr/>
          <p:nvPr/>
        </p:nvSpPr>
        <p:spPr>
          <a:xfrm>
            <a:off x="3422538" y="660062"/>
            <a:ext cx="5383658" cy="20750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Sejarah </a:t>
            </a:r>
            <a:r>
              <a:rPr lang="en-US" sz="36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Perkembangan</a:t>
            </a: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6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Komputer</a:t>
            </a:r>
            <a:endParaRPr lang="en-ID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8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A4D2-2946-4289-8FD3-E8807752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/>
              <a:t> : </a:t>
            </a:r>
            <a:r>
              <a:rPr lang="en-US" dirty="0"/>
              <a:t>Vacuum Tubes</a:t>
            </a:r>
            <a:endParaRPr lang="en-ID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CAB1-672E-45B2-8B8B-26185999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Von </a:t>
            </a:r>
            <a:r>
              <a:rPr lang="en-US" sz="2000" dirty="0" err="1"/>
              <a:t>Neumon</a:t>
            </a:r>
            <a:r>
              <a:rPr lang="en-US" sz="2000" dirty="0"/>
              <a:t> (1945) Ide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EDVAC (Electronic Discrete Variable Computer)</a:t>
            </a:r>
          </a:p>
          <a:p>
            <a:r>
              <a:rPr lang="en-US" sz="2000" dirty="0"/>
              <a:t>IAS </a:t>
            </a:r>
            <a:r>
              <a:rPr lang="en-US" sz="2000" dirty="0" err="1"/>
              <a:t>Komputer</a:t>
            </a:r>
            <a:r>
              <a:rPr lang="en-US" sz="2000" dirty="0"/>
              <a:t> (1946)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dan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popular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computer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ID" sz="2000" dirty="0"/>
          </a:p>
          <a:p>
            <a:endParaRPr lang="en-US" sz="2000" dirty="0"/>
          </a:p>
        </p:txBody>
      </p:sp>
      <p:sp>
        <p:nvSpPr>
          <p:cNvPr id="35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7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5E8A-FD1E-40B8-B19E-FA0BBF9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80BE-405D-43C8-BEEE-152653F0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4</a:t>
            </a:fld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59BA81-7E05-4DA5-A843-2D959ED3753B}"/>
              </a:ext>
            </a:extLst>
          </p:cNvPr>
          <p:cNvGrpSpPr/>
          <p:nvPr/>
        </p:nvGrpSpPr>
        <p:grpSpPr>
          <a:xfrm>
            <a:off x="1327363" y="3515678"/>
            <a:ext cx="4124876" cy="2321560"/>
            <a:chOff x="990600" y="2438400"/>
            <a:chExt cx="6477000" cy="4038600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AFE95D48-3E94-47FF-AA51-2B17D0351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438400"/>
              <a:ext cx="1981200" cy="2667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AC80AB3-4722-4081-81EC-6738F3D47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200400"/>
              <a:ext cx="1447800" cy="1066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/>
                <a:t>Input Unit</a:t>
              </a: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FAF7B130-098F-4BE3-A953-A19D0EF1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124200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/>
                <a:t>Output Unit</a:t>
              </a:r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C5B7FAA-A75D-449E-9DDB-E0A9A65DD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6388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/>
                <a:t>Memory Unit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085A9673-FECE-49D6-B253-845DFB1B6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1" y="2667000"/>
              <a:ext cx="1600200" cy="535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CPU</a:t>
              </a:r>
              <a:endParaRPr lang="en-US" altLang="en-US" dirty="0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51B4EB50-0274-4943-AEAE-3809078AE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1" y="3505200"/>
              <a:ext cx="1828800" cy="5354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Control Unit</a:t>
              </a:r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B7EF5CE3-290E-4738-B4FE-9A53BED61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1" y="4343399"/>
              <a:ext cx="1828800" cy="5354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ALU</a:t>
              </a:r>
              <a:endParaRPr lang="en-US" altLang="en-US" dirty="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18FFF867-658E-4960-ADC1-5FA925F49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3733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49C87004-F102-4E8E-B501-1D141D448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1150A9C9-95BB-4259-9B20-F21102A1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5105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47DFE4EB-87D7-4F17-869D-04885C84A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5105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349214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A4D2-2946-4289-8FD3-E8807752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/>
              <a:t> : </a:t>
            </a:r>
            <a:r>
              <a:rPr lang="en-US" dirty="0"/>
              <a:t>Vacuum Tubes</a:t>
            </a:r>
            <a:endParaRPr lang="en-ID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CAB1-672E-45B2-8B8B-26185999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98" y="1145219"/>
            <a:ext cx="5968515" cy="5452162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Cara </a:t>
            </a:r>
            <a:r>
              <a:rPr lang="en-US" sz="2000" b="1" dirty="0" err="1">
                <a:solidFill>
                  <a:srgbClr val="FFFF00"/>
                </a:solidFill>
              </a:rPr>
              <a:t>kerja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Komputer</a:t>
            </a:r>
            <a:r>
              <a:rPr lang="en-US" sz="2000" b="1" dirty="0">
                <a:solidFill>
                  <a:srgbClr val="FFFF00"/>
                </a:solidFill>
              </a:rPr>
              <a:t> IAS (Institute for Advanced Study) </a:t>
            </a:r>
            <a:r>
              <a:rPr lang="en-US" sz="2000" dirty="0"/>
              <a:t>: </a:t>
            </a:r>
            <a:r>
              <a:rPr lang="en-US" sz="2000" dirty="0" err="1"/>
              <a:t>mengmabil</a:t>
            </a:r>
            <a:r>
              <a:rPr lang="en-US" sz="2000" dirty="0"/>
              <a:t> </a:t>
            </a:r>
            <a:r>
              <a:rPr lang="en-US" sz="2000" dirty="0" err="1"/>
              <a:t>perintah-perintah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memory dan </a:t>
            </a:r>
            <a:r>
              <a:rPr lang="en-US" sz="2000" dirty="0" err="1"/>
              <a:t>menjjalankannya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persatu</a:t>
            </a:r>
            <a:r>
              <a:rPr lang="en-US" sz="2000" dirty="0"/>
              <a:t>. Memory-memory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: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Memory Buffer Register (MBR)</a:t>
            </a:r>
            <a:r>
              <a:rPr lang="en-US" sz="2000" dirty="0"/>
              <a:t>: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word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dikirim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I/O,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word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I/O.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Memory Address Register (MAR)</a:t>
            </a:r>
            <a:r>
              <a:rPr lang="en-US" sz="2000" dirty="0"/>
              <a:t>: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word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dibaca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MBR.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Instruction Register (IR)</a:t>
            </a:r>
            <a:r>
              <a:rPr lang="en-US" sz="2000" dirty="0"/>
              <a:t>: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instruksi</a:t>
            </a:r>
            <a:r>
              <a:rPr lang="en-US" sz="2000" dirty="0"/>
              <a:t> opcode 8-bit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</a:t>
            </a:r>
          </a:p>
          <a:p>
            <a:r>
              <a:rPr lang="en-US" sz="2100" b="1" dirty="0">
                <a:solidFill>
                  <a:srgbClr val="FFFF00"/>
                </a:solidFill>
              </a:rPr>
              <a:t>Instruction Buffer Register (IBR)</a:t>
            </a:r>
            <a:r>
              <a:rPr lang="en-US" sz="2000" dirty="0"/>
              <a:t>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dirty="0" err="1"/>
              <a:t>instruksi</a:t>
            </a:r>
            <a:r>
              <a:rPr lang="en-US" sz="2000" dirty="0"/>
              <a:t> yang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word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.</a:t>
            </a:r>
          </a:p>
          <a:p>
            <a:r>
              <a:rPr lang="en-US" sz="2100" b="1" dirty="0">
                <a:solidFill>
                  <a:srgbClr val="FFFF00"/>
                </a:solidFill>
              </a:rPr>
              <a:t>Program counter (PC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</a:t>
            </a:r>
            <a:r>
              <a:rPr lang="en-US" sz="2000" dirty="0" err="1"/>
              <a:t>instruksi</a:t>
            </a:r>
            <a:r>
              <a:rPr lang="en-US" sz="2000" dirty="0"/>
              <a:t> </a:t>
            </a:r>
            <a:r>
              <a:rPr lang="en-US" sz="2000" dirty="0" err="1"/>
              <a:t>berikutnya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.</a:t>
            </a:r>
          </a:p>
          <a:p>
            <a:r>
              <a:rPr lang="en-US" sz="2100" b="1" dirty="0">
                <a:solidFill>
                  <a:srgbClr val="FFFF00"/>
                </a:solidFill>
              </a:rPr>
              <a:t>Accumulator (AC) dan Multiplication Factor (MQ)</a:t>
            </a:r>
            <a:r>
              <a:rPr lang="en-US" sz="2000" dirty="0"/>
              <a:t>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sementara</a:t>
            </a:r>
            <a:r>
              <a:rPr lang="en-US" sz="2000" dirty="0"/>
              <a:t> operand dan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ALU. </a:t>
            </a:r>
            <a:r>
              <a:rPr lang="en-US" sz="2000" dirty="0" err="1"/>
              <a:t>Misalnya</a:t>
            </a:r>
            <a:r>
              <a:rPr lang="en-US" sz="2000" dirty="0"/>
              <a:t>, </a:t>
            </a:r>
            <a:r>
              <a:rPr lang="en-US" sz="2000" dirty="0" err="1"/>
              <a:t>mengalikan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40-bit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80-bit; 40 bit </a:t>
            </a:r>
            <a:r>
              <a:rPr lang="en-US" sz="2000" dirty="0" err="1"/>
              <a:t>disimpan</a:t>
            </a:r>
            <a:r>
              <a:rPr lang="en-US" sz="2000" dirty="0"/>
              <a:t> di AC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di MQ.</a:t>
            </a:r>
          </a:p>
        </p:txBody>
      </p:sp>
      <p:sp>
        <p:nvSpPr>
          <p:cNvPr id="35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7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5E8A-FD1E-40B8-B19E-FA0BBF9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6273" y="6462443"/>
            <a:ext cx="7084177" cy="365125"/>
          </a:xfrm>
        </p:spPr>
        <p:txBody>
          <a:bodyPr/>
          <a:lstStyle/>
          <a:p>
            <a:r>
              <a:rPr lang="en-ID" dirty="0"/>
              <a:t>Program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Rekayasa</a:t>
            </a:r>
            <a:r>
              <a:rPr lang="en-ID" dirty="0"/>
              <a:t> Internet Teknik </a:t>
            </a:r>
            <a:r>
              <a:rPr lang="en-ID" dirty="0" err="1"/>
              <a:t>Elektro</a:t>
            </a:r>
            <a:r>
              <a:rPr lang="en-ID" dirty="0"/>
              <a:t> 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80BE-405D-43C8-BEEE-152653F0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5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DF9957-1F44-4E71-ABD5-CD0114BE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53" y="66774"/>
            <a:ext cx="5402317" cy="12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09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A4D2-2946-4289-8FD3-E8807752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/>
              <a:t> : </a:t>
            </a:r>
            <a:r>
              <a:rPr lang="en-US" dirty="0"/>
              <a:t>Vacuum Tubes</a:t>
            </a:r>
            <a:endParaRPr lang="en-ID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CAB1-672E-45B2-8B8B-26185999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920" y="78056"/>
            <a:ext cx="5968515" cy="36512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b="1" dirty="0" err="1">
                <a:solidFill>
                  <a:srgbClr val="FFFF00"/>
                </a:solidFill>
              </a:rPr>
              <a:t>Komputer</a:t>
            </a:r>
            <a:r>
              <a:rPr lang="en-US" sz="2000" b="1" dirty="0">
                <a:solidFill>
                  <a:srgbClr val="FFFF00"/>
                </a:solidFill>
              </a:rPr>
              <a:t> IAS </a:t>
            </a:r>
            <a:r>
              <a:rPr lang="en-US" sz="2000" b="1" dirty="0" err="1">
                <a:solidFill>
                  <a:srgbClr val="FFFF00"/>
                </a:solidFill>
              </a:rPr>
              <a:t>Memiliki</a:t>
            </a:r>
            <a:r>
              <a:rPr lang="en-US" sz="2000" b="1" dirty="0">
                <a:solidFill>
                  <a:srgbClr val="FFFF00"/>
                </a:solidFill>
              </a:rPr>
              <a:t> 21 </a:t>
            </a:r>
            <a:r>
              <a:rPr lang="en-US" sz="2000" b="1" dirty="0" err="1">
                <a:solidFill>
                  <a:srgbClr val="FFFF00"/>
                </a:solidFill>
              </a:rPr>
              <a:t>Perintah</a:t>
            </a:r>
            <a:r>
              <a:rPr lang="en-US" sz="2000" b="1" dirty="0">
                <a:solidFill>
                  <a:srgbClr val="FFFF00"/>
                </a:solidFill>
              </a:rPr>
              <a:t> (OPCODE) </a:t>
            </a:r>
            <a:r>
              <a:rPr lang="en-US" sz="2000" dirty="0"/>
              <a:t>:</a:t>
            </a:r>
          </a:p>
        </p:txBody>
      </p:sp>
      <p:sp>
        <p:nvSpPr>
          <p:cNvPr id="35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7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5E8A-FD1E-40B8-B19E-FA0BBF9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85350" y="6375461"/>
            <a:ext cx="7084177" cy="365125"/>
          </a:xfrm>
        </p:spPr>
        <p:txBody>
          <a:bodyPr/>
          <a:lstStyle/>
          <a:p>
            <a:r>
              <a:rPr lang="en-ID" dirty="0"/>
              <a:t>Program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Rekayasa</a:t>
            </a:r>
            <a:r>
              <a:rPr lang="en-ID" dirty="0"/>
              <a:t> Internet Teknik </a:t>
            </a:r>
            <a:r>
              <a:rPr lang="en-ID" dirty="0" err="1"/>
              <a:t>Elektro</a:t>
            </a:r>
            <a:r>
              <a:rPr lang="en-ID" dirty="0"/>
              <a:t> 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80BE-405D-43C8-BEEE-152653F0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6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75A13-57A9-4B47-9C66-15E5F534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4" y="450598"/>
            <a:ext cx="6269218" cy="61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34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A7001-CDD7-4ECD-9E6C-4CB4B0A6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: Transistors</a:t>
            </a:r>
            <a:endParaRPr lang="en-ID" dirty="0"/>
          </a:p>
        </p:txBody>
      </p:sp>
      <p:pic>
        <p:nvPicPr>
          <p:cNvPr id="5" name="Picture 4" descr="Komponen elektronik dengan latar belakang putih">
            <a:extLst>
              <a:ext uri="{FF2B5EF4-FFF2-40B4-BE49-F238E27FC236}">
                <a16:creationId xmlns:a16="http://schemas.microsoft.com/office/drawing/2014/main" id="{80036755-7022-44D2-A09E-215379308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32" r="-1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7DEC-9D4A-4CC0-B735-14912EFA6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digantikannya</a:t>
            </a:r>
            <a:r>
              <a:rPr lang="en-US" dirty="0"/>
              <a:t> </a:t>
            </a:r>
            <a:r>
              <a:rPr lang="en-US" dirty="0" err="1"/>
              <a:t>tabung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transistor, </a:t>
            </a:r>
            <a:r>
              <a:rPr lang="en-US" dirty="0" err="1"/>
              <a:t>perkembangan</a:t>
            </a:r>
            <a:r>
              <a:rPr lang="en-US" dirty="0"/>
              <a:t> dunia </a:t>
            </a:r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sangat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memperkenal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dan unit </a:t>
            </a:r>
            <a:r>
              <a:rPr lang="en-US" dirty="0" err="1"/>
              <a:t>kontrol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arti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program, </a:t>
            </a:r>
            <a:r>
              <a:rPr lang="en-US" dirty="0" err="1"/>
              <a:t>memindahkan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periferal</a:t>
            </a:r>
            <a:r>
              <a:rPr lang="en-US" dirty="0"/>
              <a:t> dan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modern </a:t>
            </a:r>
            <a:r>
              <a:rPr lang="en-US" dirty="0" err="1"/>
              <a:t>seperti</a:t>
            </a:r>
            <a:r>
              <a:rPr lang="en-US" dirty="0"/>
              <a:t> Windows dan Linux.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3BB-504A-41B5-B2A3-08B574B3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59EC-292A-4519-B452-B8577C61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489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A7001-CDD7-4ECD-9E6C-4CB4B0A6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: Integrated Circuits</a:t>
            </a:r>
            <a:endParaRPr lang="en-ID" dirty="0"/>
          </a:p>
        </p:txBody>
      </p:sp>
      <p:pic>
        <p:nvPicPr>
          <p:cNvPr id="5" name="Picture 4" descr="Komponen elektronik dengan latar belakang putih">
            <a:extLst>
              <a:ext uri="{FF2B5EF4-FFF2-40B4-BE49-F238E27FC236}">
                <a16:creationId xmlns:a16="http://schemas.microsoft.com/office/drawing/2014/main" id="{80036755-7022-44D2-A09E-215379308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32" r="-1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7DEC-9D4A-4CC0-B735-14912EFA6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computer yang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terobosan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semikonduktor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chip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transistor. Era </a:t>
            </a:r>
            <a:r>
              <a:rPr lang="en-US" dirty="0" err="1"/>
              <a:t>th</a:t>
            </a:r>
            <a:r>
              <a:rPr lang="en-US" dirty="0"/>
              <a:t> 1958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tonggak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microelectronic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Integrated Circuits (IC)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3BB-504A-41B5-B2A3-08B574B3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59EC-292A-4519-B452-B8577C61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212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A7001-CDD7-4ECD-9E6C-4CB4B0A6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: Integrated Circuits</a:t>
            </a:r>
            <a:endParaRPr lang="en-ID" dirty="0"/>
          </a:p>
        </p:txBody>
      </p:sp>
      <p:pic>
        <p:nvPicPr>
          <p:cNvPr id="5" name="Picture 4" descr="Komponen elektronik dengan latar belakang putih">
            <a:extLst>
              <a:ext uri="{FF2B5EF4-FFF2-40B4-BE49-F238E27FC236}">
                <a16:creationId xmlns:a16="http://schemas.microsoft.com/office/drawing/2014/main" id="{80036755-7022-44D2-A09E-215379308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32" r="-1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7DEC-9D4A-4CC0-B735-14912EFA6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Ada 2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computer yang </a:t>
            </a:r>
            <a:r>
              <a:rPr lang="en-US" dirty="0" err="1"/>
              <a:t>menggunakan</a:t>
            </a:r>
            <a:r>
              <a:rPr lang="en-US" dirty="0"/>
              <a:t> IC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Logical Function (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Cells Memory (media </a:t>
            </a:r>
            <a:r>
              <a:rPr lang="en-US" dirty="0" err="1"/>
              <a:t>penyimpan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 bit)   </a:t>
            </a:r>
          </a:p>
          <a:p>
            <a:r>
              <a:rPr lang="en-US" dirty="0"/>
              <a:t>Dari 2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 </a:t>
            </a:r>
            <a:r>
              <a:rPr lang="en-US" dirty="0" err="1"/>
              <a:t>pekerjaa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sebuah</a:t>
            </a:r>
            <a:r>
              <a:rPr lang="en-US" dirty="0"/>
              <a:t> computer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US" b="1" dirty="0"/>
              <a:t>Data Processing, Data Movement, Data Storage dan Control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3BB-504A-41B5-B2A3-08B574B3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Program Studi Teknologi Rekayasa Internet Teknik Elektro 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59EC-292A-4519-B452-B8577C61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F51D-52CC-4CB0-B449-772BF21ACDBC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215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2300</TotalTime>
  <Words>1404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Corbel</vt:lpstr>
      <vt:lpstr>PearsonMATHPRO08</vt:lpstr>
      <vt:lpstr>TimesTenLTStd-Roman</vt:lpstr>
      <vt:lpstr>Parallax</vt:lpstr>
      <vt:lpstr>Arsitektur Komputer</vt:lpstr>
      <vt:lpstr>Sejarah Komputer</vt:lpstr>
      <vt:lpstr>PowerPoint Presentation</vt:lpstr>
      <vt:lpstr>Generasi Pertama : Vacuum Tubes</vt:lpstr>
      <vt:lpstr>Generasi Pertama : Vacuum Tubes</vt:lpstr>
      <vt:lpstr>Generasi Pertama : Vacuum Tubes</vt:lpstr>
      <vt:lpstr>Komputer Generasi Kedua: Transistors</vt:lpstr>
      <vt:lpstr>Komputer Generasi Ketiga: Integrated Circuits</vt:lpstr>
      <vt:lpstr>Komputer Generasi Ketiga: Integrated Circuits</vt:lpstr>
      <vt:lpstr>Komputer Generasi Ketiga: Integrated Circuits</vt:lpstr>
      <vt:lpstr>Komputer Generasi Terkini dan Akan Datang</vt:lpstr>
      <vt:lpstr>PowerPoint Presentation</vt:lpstr>
      <vt:lpstr>PowerPoint Presentation</vt:lpstr>
      <vt:lpstr>PowerPoint Presentation</vt:lpstr>
      <vt:lpstr>PowerPoint Presentation</vt:lpstr>
      <vt:lpstr>Evolusi Perkembangan dari Processor x86</vt:lpstr>
      <vt:lpstr>Evolusi Perkembangan dari Processor x86</vt:lpstr>
      <vt:lpstr>Evolusi Perkembangan dari Processor x86</vt:lpstr>
      <vt:lpstr>Evolusi Perkembangan dari Processor x86</vt:lpstr>
      <vt:lpstr>Evolusi Perkembangan dari Processor x86</vt:lpstr>
      <vt:lpstr>Evolusi Perkembangan dari Processor x86</vt:lpstr>
      <vt:lpstr>Evolusi Perkembangan dari Processor x86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Komputer</dc:title>
  <dc:creator>Haryadi Amran D</dc:creator>
  <cp:lastModifiedBy>Haryadi Amran D</cp:lastModifiedBy>
  <cp:revision>33</cp:revision>
  <dcterms:created xsi:type="dcterms:W3CDTF">2021-08-30T12:16:29Z</dcterms:created>
  <dcterms:modified xsi:type="dcterms:W3CDTF">2021-09-07T01:04:22Z</dcterms:modified>
</cp:coreProperties>
</file>