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3B01B-879C-4042-AE8D-CA3F5E7F086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9714-0E33-E143-9597-158B8C7C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4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9714-0E33-E143-9597-158B8C7C5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9714-0E33-E143-9597-158B8C7C5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0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1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6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5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5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7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DEB53-2A8F-43BC-9FF9-76AC5721E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rgbClr val="942EE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942EE2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6031D-23AC-CE44-ABB1-008841AA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Hierarchical load balancing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B1327-98FD-D44D-B9CE-EEEC2B65E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Ismael Alonso</a:t>
            </a:r>
          </a:p>
        </p:txBody>
      </p:sp>
    </p:spTree>
    <p:extLst>
      <p:ext uri="{BB962C8B-B14F-4D97-AF65-F5344CB8AC3E}">
        <p14:creationId xmlns:p14="http://schemas.microsoft.com/office/powerpoint/2010/main" val="322453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637B-B6F8-0F43-A032-A6E860B4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1B29-F978-0A40-A0C1-DCD8F64D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a node is over capacity, any utilization metric is worthless</a:t>
            </a:r>
          </a:p>
          <a:p>
            <a:r>
              <a:rPr lang="en-US" dirty="0"/>
              <a:t>Suppose you got a node at 20% capacity and another one at 70% capacity</a:t>
            </a:r>
          </a:p>
          <a:p>
            <a:pPr lvl="1"/>
            <a:r>
              <a:rPr lang="en-US" dirty="0"/>
              <a:t>Congrats, it’s load balancing time!</a:t>
            </a:r>
          </a:p>
          <a:p>
            <a:pPr lvl="1"/>
            <a:r>
              <a:rPr lang="en-US" dirty="0"/>
              <a:t>Wait, there are no jobs in the queues… wat?</a:t>
            </a:r>
          </a:p>
          <a:p>
            <a:r>
              <a:rPr lang="en-US" dirty="0"/>
              <a:t>To be more specific, hierarchical load balancing in this system is only good if two conditions are met simultaneously:</a:t>
            </a:r>
          </a:p>
          <a:p>
            <a:pPr lvl="1"/>
            <a:r>
              <a:rPr lang="en-US" dirty="0"/>
              <a:t>One node is grossly overutilized</a:t>
            </a:r>
          </a:p>
          <a:p>
            <a:pPr lvl="1"/>
            <a:r>
              <a:rPr lang="en-US" dirty="0"/>
              <a:t>One node is at least somewhat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267851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9431-A7C0-8446-AE9A-DF91425E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1157-4D65-A248-B5ED-5173125F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so, to test this thing we’ll skew the job allocation distribution.</a:t>
            </a:r>
          </a:p>
          <a:p>
            <a:r>
              <a:rPr lang="en-US" dirty="0"/>
              <a:t>Sure, let’s set up a thread that sends jobs to certain nodes with a frequency and an input size.</a:t>
            </a:r>
          </a:p>
          <a:p>
            <a:r>
              <a:rPr lang="en-US" dirty="0"/>
              <a:t>K cool:</a:t>
            </a:r>
          </a:p>
          <a:p>
            <a:pPr lvl="1"/>
            <a:r>
              <a:rPr lang="en-US" dirty="0"/>
              <a:t>n=1000</a:t>
            </a:r>
            <a:r>
              <a:rPr lang="en-US" baseline="30000" dirty="0"/>
              <a:t>2</a:t>
            </a:r>
            <a:r>
              <a:rPr lang="en-US" dirty="0"/>
              <a:t> and T=50ms: load is 1.4x10</a:t>
            </a:r>
            <a:r>
              <a:rPr lang="en-US" baseline="30000" dirty="0"/>
              <a:t>-4</a:t>
            </a:r>
            <a:r>
              <a:rPr lang="en-US" dirty="0"/>
              <a:t>% (hmmm… right…)</a:t>
            </a:r>
          </a:p>
          <a:p>
            <a:pPr lvl="1"/>
            <a:r>
              <a:rPr lang="en-US" dirty="0"/>
              <a:t>n=2500</a:t>
            </a:r>
            <a:r>
              <a:rPr lang="en-US" baseline="30000" dirty="0"/>
              <a:t>2</a:t>
            </a:r>
            <a:r>
              <a:rPr lang="en-US" dirty="0"/>
              <a:t> and T=40ms: load is 0.01% (</a:t>
            </a:r>
            <a:r>
              <a:rPr lang="en-US" dirty="0" err="1"/>
              <a:t>whalp</a:t>
            </a:r>
            <a:r>
              <a:rPr lang="en-US" dirty="0"/>
              <a:t>, k)</a:t>
            </a:r>
          </a:p>
          <a:p>
            <a:pPr lvl="1"/>
            <a:r>
              <a:rPr lang="en-US" dirty="0"/>
              <a:t>n=6000</a:t>
            </a:r>
            <a:r>
              <a:rPr lang="en-US" baseline="30000" dirty="0"/>
              <a:t>2</a:t>
            </a:r>
            <a:r>
              <a:rPr lang="en-US" dirty="0"/>
              <a:t> and T=40ms: int overflow for estimated job size (!!). Also load ~0.2 (better, but not good enough)</a:t>
            </a:r>
          </a:p>
          <a:p>
            <a:r>
              <a:rPr lang="en-US" dirty="0"/>
              <a:t>Ended up putting nodes to sleep while counting it as working for jobs</a:t>
            </a:r>
          </a:p>
          <a:p>
            <a:pPr lvl="1"/>
            <a:r>
              <a:rPr lang="en-US" dirty="0"/>
              <a:t>They got off easy, I know…</a:t>
            </a:r>
          </a:p>
        </p:txBody>
      </p:sp>
    </p:spTree>
    <p:extLst>
      <p:ext uri="{BB962C8B-B14F-4D97-AF65-F5344CB8AC3E}">
        <p14:creationId xmlns:p14="http://schemas.microsoft.com/office/powerpoint/2010/main" val="225506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9AC4-D275-E14E-B8DC-8D86D0C9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job info at the top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216A-FF35-414B-ACEB-4C1A5FD5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RefineLB</a:t>
            </a:r>
            <a:r>
              <a:rPr lang="en-US" dirty="0"/>
              <a:t>? What’s that?</a:t>
            </a:r>
          </a:p>
          <a:p>
            <a:pPr lvl="1"/>
            <a:r>
              <a:rPr lang="en-US" dirty="0"/>
              <a:t>As it turns out this is a Charm specific thing and I wanted to build my own</a:t>
            </a:r>
          </a:p>
          <a:p>
            <a:r>
              <a:rPr lang="en-US" dirty="0"/>
              <a:t>Each processor has a set of jobs it owns, ordered by size</a:t>
            </a:r>
          </a:p>
          <a:p>
            <a:r>
              <a:rPr lang="en-US" dirty="0"/>
              <a:t>The processors are also ordered in decreasing order of load (work allocated)</a:t>
            </a:r>
          </a:p>
          <a:p>
            <a:r>
              <a:rPr lang="en-US" dirty="0"/>
              <a:t>Jobs over the average load are donors</a:t>
            </a:r>
          </a:p>
          <a:p>
            <a:r>
              <a:rPr lang="en-US" dirty="0"/>
              <a:t>Jobs under the average load are recipients</a:t>
            </a:r>
          </a:p>
        </p:txBody>
      </p:sp>
    </p:spTree>
    <p:extLst>
      <p:ext uri="{BB962C8B-B14F-4D97-AF65-F5344CB8AC3E}">
        <p14:creationId xmlns:p14="http://schemas.microsoft.com/office/powerpoint/2010/main" val="31571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6787-32FF-9044-BC22-9B8053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Izzy’s law of 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02A5-E8E7-AD43-B32D-F428CA4A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that’s already overloaded will tend to stay loaded</a:t>
            </a:r>
          </a:p>
          <a:p>
            <a:pPr lvl="1"/>
            <a:r>
              <a:rPr lang="en-US" dirty="0"/>
              <a:t>Don’t know if this is a thing, just a suspicion</a:t>
            </a:r>
          </a:p>
          <a:p>
            <a:r>
              <a:rPr lang="en-US" dirty="0"/>
              <a:t>Donors will donate until they’re under the average</a:t>
            </a:r>
          </a:p>
          <a:p>
            <a:r>
              <a:rPr lang="en-US" dirty="0"/>
              <a:t>Recipients will receive until they’re above the average</a:t>
            </a:r>
          </a:p>
          <a:p>
            <a:r>
              <a:rPr lang="en-US" dirty="0"/>
              <a:t>Repeat until there’s not longer both donors and recipients</a:t>
            </a:r>
          </a:p>
          <a:p>
            <a:r>
              <a:rPr lang="en-US" dirty="0"/>
              <a:t>Selected job is one that’s just under the potential room of load a recipient can take to go above</a:t>
            </a:r>
          </a:p>
          <a:p>
            <a:pPr lvl="1"/>
            <a:r>
              <a:rPr lang="en-US" dirty="0"/>
              <a:t>Or the one immediately above if none below</a:t>
            </a:r>
          </a:p>
        </p:txBody>
      </p:sp>
    </p:spTree>
    <p:extLst>
      <p:ext uri="{BB962C8B-B14F-4D97-AF65-F5344CB8AC3E}">
        <p14:creationId xmlns:p14="http://schemas.microsoft.com/office/powerpoint/2010/main" val="10979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F7C38-55DA-B048-932F-15335401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Propagating the changes down the pipe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8047-8A2D-C34C-8287-C63BA544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leader will communicate with all its children about the decisions made</a:t>
            </a:r>
          </a:p>
          <a:p>
            <a:r>
              <a:rPr lang="en-US" dirty="0"/>
              <a:t>The first level is easy, nothing external to the process really needs to be considered</a:t>
            </a:r>
          </a:p>
          <a:p>
            <a:r>
              <a:rPr lang="en-US" dirty="0"/>
              <a:t>I’m sure at this point we’re drinking buddies with this bad boy </a:t>
            </a:r>
            <a:r>
              <a:rPr lang="en-US" dirty="0">
                <a:sym typeface="Wingdings" pitchFamily="2" charset="2"/>
              </a:rPr>
              <a:t>  </a:t>
            </a:r>
          </a:p>
          <a:p>
            <a:pPr lvl="1"/>
            <a:r>
              <a:rPr lang="en-US" dirty="0" err="1">
                <a:sym typeface="Wingdings" pitchFamily="2" charset="2"/>
              </a:rPr>
              <a:t>Whalp</a:t>
            </a:r>
            <a:r>
              <a:rPr lang="en-US" dirty="0">
                <a:sym typeface="Wingdings" pitchFamily="2" charset="2"/>
              </a:rPr>
              <a:t>, there’s a few edge cases…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4CC70-71BC-BF45-ADD7-FA381E81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99" y="2465870"/>
            <a:ext cx="6735272" cy="33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7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2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355733-CD1A-FA42-A746-BED0C4651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231E-EFB2-4743-9E84-5408D118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Agreement?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046C-A324-444C-9389-777955F0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everyone is on the same page about what jobs we need to steal from other nodes…</a:t>
            </a:r>
          </a:p>
          <a:p>
            <a:r>
              <a:rPr lang="en-US" dirty="0"/>
              <a:t>We just ask for them… nicely.</a:t>
            </a:r>
          </a:p>
          <a:p>
            <a:r>
              <a:rPr lang="en-US" dirty="0"/>
              <a:t>Once we get what we want we resume operations and wait some time to start checking whether there is an imbalance again.</a:t>
            </a:r>
          </a:p>
        </p:txBody>
      </p:sp>
    </p:spTree>
    <p:extLst>
      <p:ext uri="{BB962C8B-B14F-4D97-AF65-F5344CB8AC3E}">
        <p14:creationId xmlns:p14="http://schemas.microsoft.com/office/powerpoint/2010/main" val="365355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D9E8-17DB-7A4D-A625-EFFC57D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A5FB-BFAE-A641-9157-964885CC7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overengineered, perhaps</a:t>
            </a:r>
          </a:p>
          <a:p>
            <a:r>
              <a:rPr lang="en-US" dirty="0"/>
              <a:t>Controllers spawn nodes in a single machine</a:t>
            </a:r>
          </a:p>
          <a:p>
            <a:r>
              <a:rPr lang="en-US" dirty="0"/>
              <a:t>Nodes do the work</a:t>
            </a:r>
          </a:p>
          <a:p>
            <a:pPr lvl="1"/>
            <a:r>
              <a:rPr lang="en-US" dirty="0"/>
              <a:t>Controllers spawn them as processes, so getting info out of them isn’t trivial</a:t>
            </a:r>
          </a:p>
          <a:p>
            <a:r>
              <a:rPr lang="en-US" dirty="0"/>
              <a:t>We got a dedicated logging node, started directly from a terminal we have access to</a:t>
            </a:r>
          </a:p>
          <a:p>
            <a:pPr lvl="1"/>
            <a:r>
              <a:rPr lang="en-US" dirty="0"/>
              <a:t>Fixed location</a:t>
            </a:r>
          </a:p>
          <a:p>
            <a:r>
              <a:rPr lang="en-US" dirty="0"/>
              <a:t>There is a client, just runs the show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2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D9E8-17DB-7A4D-A625-EFFC57D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A5FB-BFAE-A641-9157-964885CC7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some point late last week realized I didn’t have time to prep it to run in multiple machines</a:t>
            </a:r>
          </a:p>
          <a:p>
            <a:r>
              <a:rPr lang="en-US" dirty="0"/>
              <a:t>Single local controller spawns as many nodes as we need</a:t>
            </a:r>
          </a:p>
          <a:p>
            <a:pPr lvl="1"/>
            <a:r>
              <a:rPr lang="en-US" dirty="0"/>
              <a:t>Remember they don’t do real work anymore, so we can spawn virtually an unlimited amount of them</a:t>
            </a:r>
          </a:p>
          <a:p>
            <a:r>
              <a:rPr lang="en-US" dirty="0"/>
              <a:t>Demo?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D99C-482F-F844-AF53-28F50557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000D-8698-BD4C-A43A-28B5907C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information is readily available and cheap to send/aggregate</a:t>
            </a:r>
          </a:p>
          <a:p>
            <a:r>
              <a:rPr lang="en-US" dirty="0"/>
              <a:t>To get job info, as many RTTs as levels the tree has are required</a:t>
            </a:r>
          </a:p>
          <a:p>
            <a:r>
              <a:rPr lang="en-US" dirty="0"/>
              <a:t>Propagating the load balancing decisions takes a variable amount of time</a:t>
            </a:r>
          </a:p>
          <a:p>
            <a:pPr lvl="1"/>
            <a:r>
              <a:rPr lang="en-US" dirty="0"/>
              <a:t>The big fish executes the process for as many levels as the tree has, but at the end of the process its info is final</a:t>
            </a:r>
          </a:p>
          <a:p>
            <a:pPr lvl="1"/>
            <a:r>
              <a:rPr lang="en-US" dirty="0"/>
              <a:t>Nodes closer to leaves must wait until the chain of command has decided what to do (up to log n RTTs)</a:t>
            </a:r>
          </a:p>
          <a:p>
            <a:r>
              <a:rPr lang="en-US" dirty="0"/>
              <a:t>Fetching your jobs takes one RTT</a:t>
            </a:r>
          </a:p>
        </p:txBody>
      </p:sp>
    </p:spTree>
    <p:extLst>
      <p:ext uri="{BB962C8B-B14F-4D97-AF65-F5344CB8AC3E}">
        <p14:creationId xmlns:p14="http://schemas.microsoft.com/office/powerpoint/2010/main" val="49008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034D-7597-4D40-BFF5-B877B127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E0F7-2FCD-1045-B1CE-55A858A0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a set of agents (or nodes) capable of processing “Jobs”</a:t>
            </a:r>
          </a:p>
          <a:p>
            <a:r>
              <a:rPr lang="en-US" dirty="0"/>
              <a:t>Any one of these agents are assigned jobs externally</a:t>
            </a:r>
          </a:p>
          <a:p>
            <a:pPr lvl="1"/>
            <a:r>
              <a:rPr lang="en-US" dirty="0"/>
              <a:t>Clients connect to them and send them work directly</a:t>
            </a:r>
          </a:p>
          <a:p>
            <a:r>
              <a:rPr lang="en-US" dirty="0"/>
              <a:t>If a subset of these agents has a bigger load than the rest the response time may degrade</a:t>
            </a:r>
          </a:p>
          <a:p>
            <a:pPr lvl="1"/>
            <a:r>
              <a:rPr lang="en-US" dirty="0"/>
              <a:t>There is a caveat here, we’ll get to this later</a:t>
            </a:r>
          </a:p>
          <a:p>
            <a:r>
              <a:rPr lang="en-US" dirty="0"/>
              <a:t>How to notice there is a problem and what to do in response?</a:t>
            </a:r>
          </a:p>
        </p:txBody>
      </p:sp>
    </p:spTree>
    <p:extLst>
      <p:ext uri="{BB962C8B-B14F-4D97-AF65-F5344CB8AC3E}">
        <p14:creationId xmlns:p14="http://schemas.microsoft.com/office/powerpoint/2010/main" val="29310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ADBDB-6870-0543-A458-09447A27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06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BCD0-5EB9-4546-99EF-13D84F3E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959E-A95A-4B43-8992-21BE4C72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several options</a:t>
            </a:r>
          </a:p>
          <a:p>
            <a:r>
              <a:rPr lang="en-US" dirty="0"/>
              <a:t>Fully centralized load balancing</a:t>
            </a:r>
          </a:p>
          <a:p>
            <a:pPr lvl="1"/>
            <a:r>
              <a:rPr lang="en-US" dirty="0"/>
              <a:t>Doesn’t scale well</a:t>
            </a:r>
          </a:p>
          <a:p>
            <a:r>
              <a:rPr lang="en-US" dirty="0"/>
              <a:t>Fully distributed load balancing</a:t>
            </a:r>
          </a:p>
          <a:p>
            <a:pPr lvl="1"/>
            <a:r>
              <a:rPr lang="en-US" dirty="0"/>
              <a:t>Takes some time to reach good decisions</a:t>
            </a:r>
          </a:p>
          <a:p>
            <a:r>
              <a:rPr lang="en-US" dirty="0"/>
              <a:t>Can we compromise?</a:t>
            </a:r>
          </a:p>
        </p:txBody>
      </p:sp>
    </p:spTree>
    <p:extLst>
      <p:ext uri="{BB962C8B-B14F-4D97-AF65-F5344CB8AC3E}">
        <p14:creationId xmlns:p14="http://schemas.microsoft.com/office/powerpoint/2010/main" val="202038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0640-2129-3948-8173-7C4A7056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5A4B-2813-494A-BBF2-521E9D6F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we can!</a:t>
            </a:r>
          </a:p>
          <a:p>
            <a:r>
              <a:rPr lang="en-US" dirty="0"/>
              <a:t>We are going to form groups of nodes, each one having a leader</a:t>
            </a:r>
          </a:p>
          <a:p>
            <a:r>
              <a:rPr lang="en-US" dirty="0"/>
              <a:t>Any one node may only communicate with a leader or with their children</a:t>
            </a:r>
          </a:p>
          <a:p>
            <a:pPr lvl="1"/>
            <a:r>
              <a:rPr lang="en-US" dirty="0"/>
              <a:t>Unless… more on this later.</a:t>
            </a:r>
          </a:p>
          <a:p>
            <a:r>
              <a:rPr lang="en-US" dirty="0"/>
              <a:t>Child nodes can be the leaders of their own subgroup</a:t>
            </a:r>
          </a:p>
          <a:p>
            <a:r>
              <a:rPr lang="en-US" dirty="0"/>
              <a:t>Effectively, the hierarchy will end up looking like a tree.</a:t>
            </a:r>
          </a:p>
        </p:txBody>
      </p:sp>
    </p:spTree>
    <p:extLst>
      <p:ext uri="{BB962C8B-B14F-4D97-AF65-F5344CB8AC3E}">
        <p14:creationId xmlns:p14="http://schemas.microsoft.com/office/powerpoint/2010/main" val="100560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AA7C-CF20-B04D-BBD9-6048E6D0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991E-D6E5-4240-BF6A-06112BD4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choices</a:t>
            </a:r>
          </a:p>
          <a:p>
            <a:pPr lvl="1"/>
            <a:r>
              <a:rPr lang="en-US" dirty="0"/>
              <a:t>Branching factor (2 in my case)</a:t>
            </a:r>
          </a:p>
          <a:p>
            <a:pPr lvl="1"/>
            <a:r>
              <a:rPr lang="en-US" dirty="0"/>
              <a:t>Full tree vs complete tree vs a train wreck of a tree</a:t>
            </a:r>
          </a:p>
          <a:p>
            <a:pPr lvl="1"/>
            <a:r>
              <a:rPr lang="en-US" dirty="0"/>
              <a:t>Spatial locality or tunneling may influence tree building</a:t>
            </a:r>
          </a:p>
          <a:p>
            <a:r>
              <a:rPr lang="en-US" dirty="0"/>
              <a:t>Truth is, I arranged them as they came</a:t>
            </a:r>
          </a:p>
          <a:p>
            <a:pPr lvl="1"/>
            <a:r>
              <a:rPr lang="en-US" dirty="0"/>
              <a:t>Complete tree though, there is some order to my universe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Remember that all nodes need to be leaves independently of whether they are leaders</a:t>
            </a:r>
          </a:p>
        </p:txBody>
      </p:sp>
    </p:spTree>
    <p:extLst>
      <p:ext uri="{BB962C8B-B14F-4D97-AF65-F5344CB8AC3E}">
        <p14:creationId xmlns:p14="http://schemas.microsoft.com/office/powerpoint/2010/main" val="239012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BB24-47C1-394C-8D5F-F29ABCE9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put the nodes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7B2A-398F-FD48-BCDA-04663C4C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three problems:</a:t>
            </a:r>
          </a:p>
          <a:p>
            <a:pPr lvl="1"/>
            <a:r>
              <a:rPr lang="en-US" dirty="0" err="1"/>
              <a:t>Fibo</a:t>
            </a:r>
            <a:r>
              <a:rPr lang="en-US" dirty="0"/>
              <a:t>: linear</a:t>
            </a:r>
          </a:p>
          <a:p>
            <a:pPr lvl="1"/>
            <a:r>
              <a:rPr lang="en-US" dirty="0"/>
              <a:t>Sieve of Eratosthenes: n log(log(n))</a:t>
            </a:r>
          </a:p>
          <a:p>
            <a:pPr lvl="1"/>
            <a:r>
              <a:rPr lang="en-US" dirty="0"/>
              <a:t>Square sum 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This turned out to be a problem to test the system</a:t>
            </a:r>
          </a:p>
          <a:p>
            <a:pPr lvl="1"/>
            <a:r>
              <a:rPr lang="en-US" dirty="0"/>
              <a:t>We’ll see why in a minute</a:t>
            </a:r>
          </a:p>
        </p:txBody>
      </p:sp>
    </p:spTree>
    <p:extLst>
      <p:ext uri="{BB962C8B-B14F-4D97-AF65-F5344CB8AC3E}">
        <p14:creationId xmlns:p14="http://schemas.microsoft.com/office/powerpoint/2010/main" val="390204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BC4D-DEB9-FF4A-8CD8-EAD4A9C8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What then?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58B9-2F64-EB4F-A80C-DC75D3FA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Now we need to know the load of the nodes in the hierarchy</a:t>
            </a:r>
          </a:p>
          <a:p>
            <a:r>
              <a:rPr lang="en-US" dirty="0"/>
              <a:t>What do you report though?</a:t>
            </a:r>
          </a:p>
          <a:p>
            <a:r>
              <a:rPr lang="en-US" dirty="0"/>
              <a:t>Remember this mess?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  <a:p>
            <a:pPr lvl="1"/>
            <a:r>
              <a:rPr lang="en-US" dirty="0"/>
              <a:t>1 cannot report its own to 0</a:t>
            </a:r>
          </a:p>
          <a:p>
            <a:pPr lvl="1"/>
            <a:r>
              <a:rPr lang="en-US" dirty="0"/>
              <a:t>0 cannot have a combined report at L0</a:t>
            </a:r>
          </a:p>
          <a:p>
            <a:r>
              <a:rPr lang="en-US" dirty="0"/>
              <a:t>Merge up whatever you have</a:t>
            </a:r>
          </a:p>
          <a:p>
            <a:pPr lvl="1"/>
            <a:r>
              <a:rPr lang="en-US" dirty="0"/>
              <a:t> Its good enough, trust me 👌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E93C3-8849-2046-AC55-EE0D7F32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99" y="2465870"/>
            <a:ext cx="6735272" cy="33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922-9905-A44D-8EE6-C83C21A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mail!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14E9-4F68-FE4C-9637-BD60C494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imbalance has been found!</a:t>
            </a:r>
          </a:p>
          <a:p>
            <a:pPr lvl="1"/>
            <a:r>
              <a:rPr lang="en-US" dirty="0"/>
              <a:t>A node is 10% above or below average load</a:t>
            </a:r>
          </a:p>
          <a:p>
            <a:r>
              <a:rPr lang="en-US" dirty="0"/>
              <a:t>Freeze!</a:t>
            </a:r>
          </a:p>
          <a:p>
            <a:pPr lvl="1"/>
            <a:r>
              <a:rPr lang="en-US" dirty="0"/>
              <a:t>Or don’t, but you run the risk of balancing jobs that were completed at balance time</a:t>
            </a:r>
          </a:p>
          <a:p>
            <a:r>
              <a:rPr lang="en-US" dirty="0"/>
              <a:t>Collect all the jobs, aggregate them and pass them up</a:t>
            </a:r>
          </a:p>
          <a:p>
            <a:pPr lvl="1"/>
            <a:r>
              <a:rPr lang="en-US" dirty="0"/>
              <a:t>JK, just job metadata: estimated length and owner</a:t>
            </a:r>
          </a:p>
          <a:p>
            <a:r>
              <a:rPr lang="en-US" dirty="0"/>
              <a:t>Each leader defers decisions until its own leader has made decisions</a:t>
            </a:r>
          </a:p>
          <a:p>
            <a:r>
              <a:rPr lang="en-US" dirty="0"/>
              <a:t>Leaders can choose to further aggregate jobs by combining them (this is an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171179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D6922-9905-A44D-8EE6-C83C21A6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More on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14E9-4F68-FE4C-9637-BD60C494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I bet you still remember these shenanigans </a:t>
            </a:r>
            <a:r>
              <a:rPr lang="en-US" dirty="0">
                <a:sym typeface="Wingdings" pitchFamily="2" charset="2"/>
              </a:rPr>
              <a:t>  </a:t>
            </a:r>
          </a:p>
          <a:p>
            <a:r>
              <a:rPr lang="en-US" dirty="0">
                <a:sym typeface="Wingdings" pitchFamily="2" charset="2"/>
              </a:rPr>
              <a:t>Aggregating the jobs is not easy, requires synchronization</a:t>
            </a:r>
          </a:p>
          <a:p>
            <a:pPr lvl="1"/>
            <a:r>
              <a:rPr lang="en-US" dirty="0">
                <a:sym typeface="Wingdings" pitchFamily="2" charset="2"/>
              </a:rPr>
              <a:t>Like a lot of it</a:t>
            </a:r>
            <a:endParaRPr lang="en-US" sz="14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Cannot pass anything up until you have a complete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62E46-6076-CE46-8645-12A2E31E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99" y="2465870"/>
            <a:ext cx="6735272" cy="33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014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5E8E2"/>
      </a:lt2>
      <a:accent1>
        <a:srgbClr val="942EE2"/>
      </a:accent1>
      <a:accent2>
        <a:srgbClr val="604ADA"/>
      </a:accent2>
      <a:accent3>
        <a:srgbClr val="2E5DE2"/>
      </a:accent3>
      <a:accent4>
        <a:srgbClr val="1C97D0"/>
      </a:accent4>
      <a:accent5>
        <a:srgbClr val="25B6A8"/>
      </a:accent5>
      <a:accent6>
        <a:srgbClr val="19BC68"/>
      </a:accent6>
      <a:hlink>
        <a:srgbClr val="329097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1148</Words>
  <Application>Microsoft Macintosh PowerPoint</Application>
  <PresentationFormat>Widescreen</PresentationFormat>
  <Paragraphs>125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Tw Cen MT</vt:lpstr>
      <vt:lpstr>Wingdings 2</vt:lpstr>
      <vt:lpstr>DividendVTI</vt:lpstr>
      <vt:lpstr>Hierarchical load balancing</vt:lpstr>
      <vt:lpstr>The problem</vt:lpstr>
      <vt:lpstr>The Problem</vt:lpstr>
      <vt:lpstr>Hierarchical load balancing</vt:lpstr>
      <vt:lpstr>Building the hierarchy</vt:lpstr>
      <vt:lpstr>Time to put the nodes to work</vt:lpstr>
      <vt:lpstr>What then?</vt:lpstr>
      <vt:lpstr>You got mail!</vt:lpstr>
      <vt:lpstr>More on collection</vt:lpstr>
      <vt:lpstr>Problem #1</vt:lpstr>
      <vt:lpstr>PROBLEM #2</vt:lpstr>
      <vt:lpstr>We have job info at the top now</vt:lpstr>
      <vt:lpstr>Izzy’s law of loads</vt:lpstr>
      <vt:lpstr>Propagating the changes down the pipe</vt:lpstr>
      <vt:lpstr>PowerPoint Presentation</vt:lpstr>
      <vt:lpstr>So… Agreement?</vt:lpstr>
      <vt:lpstr>My system</vt:lpstr>
      <vt:lpstr>My system</vt:lpstr>
      <vt:lpstr>Analysis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load balancing</dc:title>
  <dc:creator>Ismael Husein Alonso (hsnlonso)</dc:creator>
  <cp:lastModifiedBy>Ismael Husein Alonso (hsnlonso)</cp:lastModifiedBy>
  <cp:revision>1</cp:revision>
  <dcterms:created xsi:type="dcterms:W3CDTF">2020-04-21T00:44:13Z</dcterms:created>
  <dcterms:modified xsi:type="dcterms:W3CDTF">2020-04-21T00:49:40Z</dcterms:modified>
</cp:coreProperties>
</file>