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6" r:id="rId3"/>
    <p:sldId id="264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 Izzy" initials="RI" lastIdx="1" clrIdx="0">
    <p:extLst>
      <p:ext uri="{19B8F6BF-5375-455C-9EA6-DF929625EA0E}">
        <p15:presenceInfo xmlns:p15="http://schemas.microsoft.com/office/powerpoint/2012/main" userId="RICH Izz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4"/>
    <p:restoredTop sz="72759"/>
  </p:normalViewPr>
  <p:slideViewPr>
    <p:cSldViewPr snapToGrid="0" snapToObjects="1">
      <p:cViewPr>
        <p:scale>
          <a:sx n="95" d="100"/>
          <a:sy n="95" d="100"/>
        </p:scale>
        <p:origin x="105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3048-CB06-4E44-9303-08BA1CBDE2ED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8D36-C1BF-224E-B7E6-C084A11A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shift in land use following SPE events</a:t>
            </a:r>
          </a:p>
          <a:p>
            <a:r>
              <a:rPr lang="en-US" dirty="0"/>
              <a:t>Alternate: </a:t>
            </a:r>
          </a:p>
          <a:p>
            <a:r>
              <a:rPr lang="en-US" dirty="0"/>
              <a:t>SUC: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increase in extensive land as people don’t return to their newly owned land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decrease in intensive land as move towards a more market-based economy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decrease in abandoned land as extensive land gets abandoned because people are moving towards larger, more intensive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change in extensive land because people stick to traditional farming practices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increase in intensive land as most transition after the SUC, intensive farms already largely established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shift in land-use following SPE events</a:t>
            </a:r>
          </a:p>
          <a:p>
            <a:r>
              <a:rPr lang="en-US" dirty="0"/>
              <a:t>Alternate: </a:t>
            </a:r>
          </a:p>
          <a:p>
            <a:r>
              <a:rPr lang="en-US" dirty="0"/>
              <a:t>SUC: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abandoned land from extensive as people don’t return to their farms that are given back from the government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intensive land from extensive as switch to market-based economy and people don’t return from farms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additional intensive land as already switched to market based economy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Increase in extensive from intensive and abandoned as subsidies available for small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Decrease in abandoned from extensive because of more uptake of traditional activities due to transition to nationalist ideals and subsidies for small farms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land-use following SPE events when taking into account time lag</a:t>
            </a:r>
          </a:p>
          <a:p>
            <a:r>
              <a:rPr lang="en-US" dirty="0"/>
              <a:t>Alternate:</a:t>
            </a:r>
          </a:p>
          <a:p>
            <a:r>
              <a:rPr lang="en-US" dirty="0"/>
              <a:t>SUC: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in abandoned land from intensive because still try carry on co-ops directly following SUC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lag in transition to extensive land because people need new income so return to old farming 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in intensive to abandoned and extensive land because still carry on co-ops directly following SUC</a:t>
            </a:r>
          </a:p>
          <a:p>
            <a:endParaRPr lang="en-US" dirty="0"/>
          </a:p>
          <a:p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lag in abandoned land-use change because no real change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for extensive land-use change as people who were farming extensively have trouble transitioning to larger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for intensive land-use change as hesitant to work on big farms and abandon extensive </a:t>
            </a:r>
            <a:r>
              <a:rPr lang="en-US"/>
              <a:t>agricultural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74-9FCE-814C-A24C-B6AD56A5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216A-81B6-FB4C-A778-7B723B78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34F7-3601-C94F-A060-AA2F0FD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FF9-71E3-954E-A276-703E97B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086E-CF02-DC47-9231-9CFE8E8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AB7-0F55-4242-8F99-EBE2DD0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9E07-1888-6E40-9813-BE80F5F1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168-B1EC-0F46-B689-F0C9686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63-1042-4145-9C70-C8461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43B-DB18-6245-AB0E-3DD5BA0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10A5-387A-2743-910F-A26D82B6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DEDC-8474-0E46-B5E4-6C590E4D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9F5-C75B-D146-A7D2-98D0EF7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B7B-CE9F-4D49-8481-7781D3E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BA3-1ACD-3940-A074-E4B87541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D8E-C102-D645-8A23-EED12AB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3C-55EF-E143-A2AD-DC51139B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83E-C2A8-6842-BDF6-AE979B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1B0-9FA8-9144-82BA-99B6C48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7167-38C7-9B4B-8695-E6FF18C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9F4-68BF-E145-A222-59985D60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4389-0979-B34D-9A95-7E109746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56A8-E214-0A4C-A4C0-5743ED95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5042-C237-8745-B67D-CAD2CA5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146-8BC3-CE41-81B5-C788577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AD8-6633-764F-BA91-A8BF80F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166-DA9A-174C-802D-224C026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96D-7105-4F45-A5F2-6CA0D2ED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DA18-1E2E-3F46-9F8A-8051A1E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6F35-AE8F-C94A-B7A8-D9700B6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6FD0-0620-7849-B888-329015D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B46-5D6B-974C-B443-0B47ED5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8E8-3241-954C-B867-E31B98A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5BA-AE25-8545-B8D8-B400B55A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6AD5D-FCEC-2144-AF31-6CDED752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263F-70A2-BB4F-84AA-39F5F562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EE7C8-2A5D-5547-A8BB-2BA0C4E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6009-18F6-114D-BF1A-0470972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F4D7-EC03-2940-A18E-13EB6F8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023-90C6-974F-A4F2-4C8AEE0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2F24-F317-4743-BD00-E5B50E6E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B7BB-4B81-3C4D-BCCE-2222A39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1967-952E-2A43-863C-9A4BDE6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9C622-BB1B-1640-888D-A4F5C65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287A5-4731-2849-BA78-3EBC130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892-0F73-CF41-AA6D-4803B4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335-BAF4-644B-8C2D-83BCA3E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65E-CCFD-2D4E-B407-AD90742C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ACCB-2249-F74D-967C-0E0142C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75C-B682-AD40-B021-B0A56B8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EBEC-FE2E-E04A-85EF-B95782E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79B5-7E10-8940-9351-05383F8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D13-3E54-4C46-9317-112254B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CD6A9-1ED0-4C4B-A727-C423F5E2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502-D767-6A48-8DBE-FD7DCAD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F82C-D16D-BC42-BD3F-4C834CF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CD0B-8FED-5F4C-B29C-C5A136F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836B-38E2-C340-9A89-A0106F4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B9DD-89E4-1541-AD88-5218604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44A6-AA83-F641-891A-DF2CEAF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A69-4B0F-1B4A-A99E-F888C3C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8E2-74B9-C74C-93C7-A1E2B177FB0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C84-185F-204A-AFBF-3F46A826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571-E7BC-FB48-9B6F-E7D4877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Is there a clear link between key socio-economic events and land-use change in</a:t>
            </a:r>
          </a:p>
          <a:p>
            <a:pPr algn="ctr"/>
            <a:r>
              <a:rPr lang="en-US" b="1" dirty="0">
                <a:latin typeface="Helvetica" pitchFamily="2" charset="0"/>
              </a:rPr>
              <a:t>Latvia?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3477725" y="1037656"/>
            <a:ext cx="570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There is an observable, uniform link between both the Soviet Union collapse and EU accession and land-use change in Latvia at a country-scale.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</p:spTree>
    <p:extLst>
      <p:ext uri="{BB962C8B-B14F-4D97-AF65-F5344CB8AC3E}">
        <p14:creationId xmlns:p14="http://schemas.microsoft.com/office/powerpoint/2010/main" val="15328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51978-444F-8244-898F-8DD928F85903}"/>
              </a:ext>
            </a:extLst>
          </p:cNvPr>
          <p:cNvSpPr txBox="1"/>
          <p:nvPr/>
        </p:nvSpPr>
        <p:spPr>
          <a:xfrm>
            <a:off x="568604" y="5808243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BEFORE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7FA6FC-9928-F240-8525-ACF447D8EE2F}"/>
              </a:ext>
            </a:extLst>
          </p:cNvPr>
          <p:cNvCxnSpPr>
            <a:cxnSpLocks/>
          </p:cNvCxnSpPr>
          <p:nvPr/>
        </p:nvCxnSpPr>
        <p:spPr>
          <a:xfrm>
            <a:off x="3301352" y="5611082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B33F6F-F0A8-8E44-84F8-61DF9B09FAB2}"/>
              </a:ext>
            </a:extLst>
          </p:cNvPr>
          <p:cNvSpPr txBox="1"/>
          <p:nvPr/>
        </p:nvSpPr>
        <p:spPr>
          <a:xfrm rot="16200000">
            <a:off x="-105337" y="357966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land-use type (km</a:t>
            </a:r>
            <a:r>
              <a:rPr lang="en-US" sz="1600" baseline="30000" dirty="0">
                <a:latin typeface="Helvetica" pitchFamily="2" charset="0"/>
              </a:rPr>
              <a:t>2</a:t>
            </a:r>
            <a:r>
              <a:rPr lang="en-US" sz="1600" dirty="0">
                <a:latin typeface="Helvetica" pitchFamily="2" charset="0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69767D-E4FA-9D4F-B8AA-663BAFEDBCDD}"/>
              </a:ext>
            </a:extLst>
          </p:cNvPr>
          <p:cNvGrpSpPr/>
          <p:nvPr/>
        </p:nvGrpSpPr>
        <p:grpSpPr>
          <a:xfrm>
            <a:off x="1404705" y="1824436"/>
            <a:ext cx="4138897" cy="3785035"/>
            <a:chOff x="1363851" y="2433234"/>
            <a:chExt cx="3813472" cy="31186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0F6A4A-EDB9-3C42-A41F-CAE3264F6D3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7B20B8-296E-AE41-87BE-884A25711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8F5ACA9-D23F-EE4F-8B11-EEAD74A912EB}"/>
              </a:ext>
            </a:extLst>
          </p:cNvPr>
          <p:cNvSpPr/>
          <p:nvPr/>
        </p:nvSpPr>
        <p:spPr>
          <a:xfrm>
            <a:off x="1404209" y="2880130"/>
            <a:ext cx="602002" cy="27223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3B93F-AB46-034D-B8FF-854E83130AF6}"/>
              </a:ext>
            </a:extLst>
          </p:cNvPr>
          <p:cNvSpPr/>
          <p:nvPr/>
        </p:nvSpPr>
        <p:spPr>
          <a:xfrm>
            <a:off x="2999651" y="5808243"/>
            <a:ext cx="336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AFTER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998F9-0BFB-DC4D-BD0F-6C7951F79A17}"/>
              </a:ext>
            </a:extLst>
          </p:cNvPr>
          <p:cNvSpPr/>
          <p:nvPr/>
        </p:nvSpPr>
        <p:spPr>
          <a:xfrm>
            <a:off x="3372577" y="3930554"/>
            <a:ext cx="602001" cy="16702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1CB22-5899-AD40-8817-CE07BBD48312}"/>
              </a:ext>
            </a:extLst>
          </p:cNvPr>
          <p:cNvSpPr/>
          <p:nvPr/>
        </p:nvSpPr>
        <p:spPr>
          <a:xfrm>
            <a:off x="2043765" y="5268464"/>
            <a:ext cx="602002" cy="3410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E0D34-D7EA-6F46-BF9E-5CE2AF7AE76E}"/>
              </a:ext>
            </a:extLst>
          </p:cNvPr>
          <p:cNvSpPr/>
          <p:nvPr/>
        </p:nvSpPr>
        <p:spPr>
          <a:xfrm>
            <a:off x="4012133" y="2368101"/>
            <a:ext cx="602002" cy="3232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99008D-9816-8841-80D0-0C499BD0C36F}"/>
              </a:ext>
            </a:extLst>
          </p:cNvPr>
          <p:cNvSpPr/>
          <p:nvPr/>
        </p:nvSpPr>
        <p:spPr>
          <a:xfrm>
            <a:off x="2672558" y="4135272"/>
            <a:ext cx="602001" cy="14741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A149FB-79AA-9846-B98D-7671D0D03197}"/>
              </a:ext>
            </a:extLst>
          </p:cNvPr>
          <p:cNvSpPr/>
          <p:nvPr/>
        </p:nvSpPr>
        <p:spPr>
          <a:xfrm>
            <a:off x="4678480" y="3118728"/>
            <a:ext cx="602001" cy="248209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34A30-498A-1348-80D3-8A615F577679}"/>
              </a:ext>
            </a:extLst>
          </p:cNvPr>
          <p:cNvSpPr txBox="1"/>
          <p:nvPr/>
        </p:nvSpPr>
        <p:spPr>
          <a:xfrm>
            <a:off x="6878184" y="5828921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BEFORE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DC5CE-E8FE-4F4F-B653-08B37AB79EFB}"/>
              </a:ext>
            </a:extLst>
          </p:cNvPr>
          <p:cNvCxnSpPr>
            <a:cxnSpLocks/>
          </p:cNvCxnSpPr>
          <p:nvPr/>
        </p:nvCxnSpPr>
        <p:spPr>
          <a:xfrm>
            <a:off x="8884096" y="5611082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BC6953-61B5-9D4C-BEF7-82CEC45B824E}"/>
              </a:ext>
            </a:extLst>
          </p:cNvPr>
          <p:cNvGrpSpPr/>
          <p:nvPr/>
        </p:nvGrpSpPr>
        <p:grpSpPr>
          <a:xfrm>
            <a:off x="6987449" y="1824436"/>
            <a:ext cx="4138897" cy="3785035"/>
            <a:chOff x="1363851" y="2433234"/>
            <a:chExt cx="3813472" cy="31186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84DB2F-C724-3F4E-A208-12EAE20CCE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93A726-253C-2B4A-92F6-D4635A5E6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00B4074-5DE4-EC4B-A8FA-EFDB99FB157B}"/>
              </a:ext>
            </a:extLst>
          </p:cNvPr>
          <p:cNvSpPr/>
          <p:nvPr/>
        </p:nvSpPr>
        <p:spPr>
          <a:xfrm>
            <a:off x="6986953" y="3930554"/>
            <a:ext cx="602002" cy="1671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91736C-8978-0346-BE71-C60EB9296B24}"/>
              </a:ext>
            </a:extLst>
          </p:cNvPr>
          <p:cNvSpPr/>
          <p:nvPr/>
        </p:nvSpPr>
        <p:spPr>
          <a:xfrm>
            <a:off x="8578000" y="5824984"/>
            <a:ext cx="336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AFTER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5B75F-4137-0542-8B55-BFFD361A9327}"/>
              </a:ext>
            </a:extLst>
          </p:cNvPr>
          <p:cNvSpPr/>
          <p:nvPr/>
        </p:nvSpPr>
        <p:spPr>
          <a:xfrm>
            <a:off x="8955321" y="2375138"/>
            <a:ext cx="602001" cy="32256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2C8CC-95A9-564C-8FEC-0C1CD8A41FA5}"/>
              </a:ext>
            </a:extLst>
          </p:cNvPr>
          <p:cNvSpPr/>
          <p:nvPr/>
        </p:nvSpPr>
        <p:spPr>
          <a:xfrm>
            <a:off x="7626509" y="2368102"/>
            <a:ext cx="602002" cy="32413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D19C2B-EA8D-AD47-B038-8027F2BA6F3E}"/>
              </a:ext>
            </a:extLst>
          </p:cNvPr>
          <p:cNvSpPr/>
          <p:nvPr/>
        </p:nvSpPr>
        <p:spPr>
          <a:xfrm>
            <a:off x="9594877" y="3429000"/>
            <a:ext cx="602002" cy="21718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0429D-F626-C443-BA74-0C2B1C393625}"/>
              </a:ext>
            </a:extLst>
          </p:cNvPr>
          <p:cNvSpPr/>
          <p:nvPr/>
        </p:nvSpPr>
        <p:spPr>
          <a:xfrm>
            <a:off x="8255302" y="3118728"/>
            <a:ext cx="602001" cy="24907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E95EA9-B035-7047-A7DB-5A286CF78774}"/>
              </a:ext>
            </a:extLst>
          </p:cNvPr>
          <p:cNvSpPr/>
          <p:nvPr/>
        </p:nvSpPr>
        <p:spPr>
          <a:xfrm>
            <a:off x="10261224" y="4135272"/>
            <a:ext cx="602001" cy="14655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8C57A-B9E6-B64B-A971-10C14F15C0BE}"/>
              </a:ext>
            </a:extLst>
          </p:cNvPr>
          <p:cNvSpPr txBox="1"/>
          <p:nvPr/>
        </p:nvSpPr>
        <p:spPr>
          <a:xfrm>
            <a:off x="1484709" y="77459"/>
            <a:ext cx="93785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Q1: Is there a quantifiable, country-scale shift in land-use following SPE events in Latvia?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a quantifiable, country-scale shift in land-use following each SPE event studied, with the largest shift being seen after the SUC. **prediction that over 50% of pixels will experience land-use change within the 5 years following SUC but 25% of pixels will following EU accession ** or how else to quantify?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**There is a strong relationship between land-use change and SPE events at country-scale, with a stronger relationship observed after the SUC, with a greater quantity of area changing land-use type. ** because co-ops being abandoned and lack of return to subsistence farming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a strong relationship between land-use change and SPE events at country-scale, with a stronger relationship observed after the EU accession, with a greater quantity of area changing land-use type. ** because stronger regulation and intensification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no quantifiable, country-scale shift in land-use following each SPE event studied.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FA6B9-15E0-2147-906B-1D1848BCD4C2}"/>
              </a:ext>
            </a:extLst>
          </p:cNvPr>
          <p:cNvSpPr txBox="1"/>
          <p:nvPr/>
        </p:nvSpPr>
        <p:spPr>
          <a:xfrm rot="16200000">
            <a:off x="5526049" y="3585583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land-use type (km</a:t>
            </a:r>
            <a:r>
              <a:rPr lang="en-US" sz="1600" baseline="30000" dirty="0">
                <a:latin typeface="Helvetica" pitchFamily="2" charset="0"/>
              </a:rPr>
              <a:t>2</a:t>
            </a:r>
            <a:r>
              <a:rPr lang="en-US" sz="1600" dirty="0">
                <a:latin typeface="Helvetica" pitchFamily="2" charset="0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990B17-AAAB-7944-BA75-FE4CD512417D}"/>
              </a:ext>
            </a:extLst>
          </p:cNvPr>
          <p:cNvSpPr txBox="1"/>
          <p:nvPr/>
        </p:nvSpPr>
        <p:spPr>
          <a:xfrm>
            <a:off x="1589434" y="5310368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822F90-0C3C-5C43-9C6D-43A0134D3BAE}"/>
              </a:ext>
            </a:extLst>
          </p:cNvPr>
          <p:cNvSpPr txBox="1"/>
          <p:nvPr/>
        </p:nvSpPr>
        <p:spPr>
          <a:xfrm>
            <a:off x="2186712" y="528178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D93FB-1D29-B147-B4D5-E4B732A108B7}"/>
              </a:ext>
            </a:extLst>
          </p:cNvPr>
          <p:cNvSpPr txBox="1"/>
          <p:nvPr/>
        </p:nvSpPr>
        <p:spPr>
          <a:xfrm>
            <a:off x="2842468" y="5281781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8E3A98-12C1-734B-AA47-9B5FEB05BB17}"/>
              </a:ext>
            </a:extLst>
          </p:cNvPr>
          <p:cNvSpPr txBox="1"/>
          <p:nvPr/>
        </p:nvSpPr>
        <p:spPr>
          <a:xfrm>
            <a:off x="3557803" y="5270917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310E12-AD79-9F46-8257-815B45E9992F}"/>
              </a:ext>
            </a:extLst>
          </p:cNvPr>
          <p:cNvSpPr txBox="1"/>
          <p:nvPr/>
        </p:nvSpPr>
        <p:spPr>
          <a:xfrm>
            <a:off x="4167963" y="5281950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151820-D749-D745-A35F-CD2C6C51793E}"/>
              </a:ext>
            </a:extLst>
          </p:cNvPr>
          <p:cNvSpPr txBox="1"/>
          <p:nvPr/>
        </p:nvSpPr>
        <p:spPr>
          <a:xfrm>
            <a:off x="4851711" y="5310368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7634BD-FEC2-7D4D-B8C8-C87A656349C3}"/>
              </a:ext>
            </a:extLst>
          </p:cNvPr>
          <p:cNvSpPr txBox="1"/>
          <p:nvPr/>
        </p:nvSpPr>
        <p:spPr>
          <a:xfrm>
            <a:off x="7186048" y="5319122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66A3B7-2AFA-F14A-9A29-7D503C221532}"/>
              </a:ext>
            </a:extLst>
          </p:cNvPr>
          <p:cNvSpPr txBox="1"/>
          <p:nvPr/>
        </p:nvSpPr>
        <p:spPr>
          <a:xfrm>
            <a:off x="7801890" y="533031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33828-2AC9-7341-94E8-6DCF7EE9461F}"/>
              </a:ext>
            </a:extLst>
          </p:cNvPr>
          <p:cNvSpPr txBox="1"/>
          <p:nvPr/>
        </p:nvSpPr>
        <p:spPr>
          <a:xfrm>
            <a:off x="8439183" y="5330408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87C08-8E75-EF43-8D89-98BDFD18D734}"/>
              </a:ext>
            </a:extLst>
          </p:cNvPr>
          <p:cNvSpPr txBox="1"/>
          <p:nvPr/>
        </p:nvSpPr>
        <p:spPr>
          <a:xfrm>
            <a:off x="9171697" y="533031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05082B-002B-0F40-8432-167E01BCAA32}"/>
              </a:ext>
            </a:extLst>
          </p:cNvPr>
          <p:cNvSpPr txBox="1"/>
          <p:nvPr/>
        </p:nvSpPr>
        <p:spPr>
          <a:xfrm>
            <a:off x="9761077" y="5310910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39AC70-A200-F547-923C-265A946A7985}"/>
              </a:ext>
            </a:extLst>
          </p:cNvPr>
          <p:cNvSpPr txBox="1"/>
          <p:nvPr/>
        </p:nvSpPr>
        <p:spPr>
          <a:xfrm>
            <a:off x="10434454" y="5320511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27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Q2: Are the strength and direction of land-use change different among extensive,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intensive and abandoned land-use types?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50" y="5048655"/>
            <a:ext cx="1897145" cy="3599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8730457">
            <a:off x="4516819" y="2446575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033916" cy="90501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312300" y="2292298"/>
            <a:ext cx="2186604" cy="275635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195159" y="964156"/>
            <a:ext cx="7333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 strength and direction of land-use change are different for extensive, intensive and abandoned land types at pixel-scale, with a slight decrease in intensive land and a sharp increase in abandoned and extensive land following SUC. Following EU accession, </a:t>
            </a:r>
            <a:r>
              <a:rPr lang="en-US" sz="1200" dirty="0">
                <a:latin typeface="Helvetica" pitchFamily="2" charset="0"/>
              </a:rPr>
              <a:t>I </a:t>
            </a:r>
            <a:r>
              <a:rPr lang="en-US" sz="1200" dirty="0" err="1">
                <a:latin typeface="Helvetica" pitchFamily="2" charset="0"/>
              </a:rPr>
              <a:t>hypothesise</a:t>
            </a:r>
            <a:r>
              <a:rPr lang="en-US" sz="1200" dirty="0">
                <a:latin typeface="Helvetica" pitchFamily="2" charset="0"/>
              </a:rPr>
              <a:t> a slight decrease in abandoned and extensive land-use types, but a sharp increase in intensive land.</a:t>
            </a:r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78607" y="4421627"/>
            <a:ext cx="3867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Sharp increase in abandoned land (because of not farming on newly returned land)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extensive land (transition from co-ops to privately owned small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Decrease in intensive land (as move away from state owned farms with state support)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Slight decrease in abandoned land (land use for large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extensive land (people move to cities or work for more profitable farm)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intensive land (more money to be made from EU subsidies with CAP)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3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D81AA34-B032-DE48-A1DD-FE518318462F}"/>
              </a:ext>
            </a:extLst>
          </p:cNvPr>
          <p:cNvSpPr txBox="1"/>
          <p:nvPr/>
        </p:nvSpPr>
        <p:spPr>
          <a:xfrm>
            <a:off x="1476135" y="5760533"/>
            <a:ext cx="3826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Following Soviet Union collapse (1991)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6EDB9-E8BE-AB41-9D02-47AE9746B479}"/>
              </a:ext>
            </a:extLst>
          </p:cNvPr>
          <p:cNvSpPr txBox="1"/>
          <p:nvPr/>
        </p:nvSpPr>
        <p:spPr>
          <a:xfrm rot="16200000">
            <a:off x="-218345" y="3579666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Pixels changing land-use type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5885E-3F54-E74A-9FA9-42D8E52F0407}"/>
              </a:ext>
            </a:extLst>
          </p:cNvPr>
          <p:cNvGrpSpPr/>
          <p:nvPr/>
        </p:nvGrpSpPr>
        <p:grpSpPr>
          <a:xfrm>
            <a:off x="1404705" y="1824436"/>
            <a:ext cx="4138897" cy="3785035"/>
            <a:chOff x="1363851" y="2433234"/>
            <a:chExt cx="3813472" cy="3118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871D27-4288-694D-B60A-B63FB1FCC8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1546B5-505D-4843-95F6-B55509A0B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8FDB4-A320-7647-9D58-19861660A09D}"/>
              </a:ext>
            </a:extLst>
          </p:cNvPr>
          <p:cNvSpPr/>
          <p:nvPr/>
        </p:nvSpPr>
        <p:spPr>
          <a:xfrm>
            <a:off x="1404209" y="5349697"/>
            <a:ext cx="602002" cy="2527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7F623-EF28-B146-8ACA-DDC2D4030D9A}"/>
              </a:ext>
            </a:extLst>
          </p:cNvPr>
          <p:cNvSpPr/>
          <p:nvPr/>
        </p:nvSpPr>
        <p:spPr>
          <a:xfrm>
            <a:off x="2078130" y="5349696"/>
            <a:ext cx="602001" cy="2511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CF32D0-3D44-E04E-8695-340D3D8A93CB}"/>
              </a:ext>
            </a:extLst>
          </p:cNvPr>
          <p:cNvSpPr/>
          <p:nvPr/>
        </p:nvSpPr>
        <p:spPr>
          <a:xfrm>
            <a:off x="2734745" y="2577830"/>
            <a:ext cx="602002" cy="30316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B3312B-D1ED-7142-808A-5F59210192EA}"/>
              </a:ext>
            </a:extLst>
          </p:cNvPr>
          <p:cNvSpPr/>
          <p:nvPr/>
        </p:nvSpPr>
        <p:spPr>
          <a:xfrm>
            <a:off x="3379245" y="5313239"/>
            <a:ext cx="602002" cy="2871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092C45-03E4-324A-9B76-768CCD52199C}"/>
              </a:ext>
            </a:extLst>
          </p:cNvPr>
          <p:cNvSpPr/>
          <p:nvPr/>
        </p:nvSpPr>
        <p:spPr>
          <a:xfrm>
            <a:off x="4741252" y="3012482"/>
            <a:ext cx="602001" cy="25949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C9C0C-8266-9240-84BE-3DEC04D7B398}"/>
              </a:ext>
            </a:extLst>
          </p:cNvPr>
          <p:cNvSpPr/>
          <p:nvPr/>
        </p:nvSpPr>
        <p:spPr>
          <a:xfrm>
            <a:off x="4058392" y="5363772"/>
            <a:ext cx="602001" cy="2370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FEC3B9-C082-624B-9AA1-D5CD05CE264E}"/>
              </a:ext>
            </a:extLst>
          </p:cNvPr>
          <p:cNvSpPr txBox="1"/>
          <p:nvPr/>
        </p:nvSpPr>
        <p:spPr>
          <a:xfrm>
            <a:off x="1414237" y="5321545"/>
            <a:ext cx="65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BBB346-2FCD-6F48-95A1-936F110D4C7F}"/>
              </a:ext>
            </a:extLst>
          </p:cNvPr>
          <p:cNvSpPr txBox="1"/>
          <p:nvPr/>
        </p:nvSpPr>
        <p:spPr>
          <a:xfrm>
            <a:off x="2768479" y="5343472"/>
            <a:ext cx="65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sym typeface="Wingdings" pitchFamily="2" charset="2"/>
              </a:rPr>
              <a:t>I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FDDEEB-4EFE-BC44-82ED-F4FE1D59CC80}"/>
              </a:ext>
            </a:extLst>
          </p:cNvPr>
          <p:cNvSpPr txBox="1"/>
          <p:nvPr/>
        </p:nvSpPr>
        <p:spPr>
          <a:xfrm>
            <a:off x="4032093" y="5352253"/>
            <a:ext cx="73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26193-CB34-4E42-9EDA-3F451DE24906}"/>
              </a:ext>
            </a:extLst>
          </p:cNvPr>
          <p:cNvSpPr txBox="1"/>
          <p:nvPr/>
        </p:nvSpPr>
        <p:spPr>
          <a:xfrm>
            <a:off x="2103967" y="5321545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FDB35D-940F-FC4D-89CB-03ACE952D7F1}"/>
              </a:ext>
            </a:extLst>
          </p:cNvPr>
          <p:cNvSpPr txBox="1"/>
          <p:nvPr/>
        </p:nvSpPr>
        <p:spPr>
          <a:xfrm>
            <a:off x="3292546" y="5329227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FDDC9-0DAC-C043-9678-FF3F3A8E97D8}"/>
              </a:ext>
            </a:extLst>
          </p:cNvPr>
          <p:cNvSpPr txBox="1"/>
          <p:nvPr/>
        </p:nvSpPr>
        <p:spPr>
          <a:xfrm>
            <a:off x="4736396" y="5366498"/>
            <a:ext cx="6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C0C680-C39D-0746-9930-382A1D48DDDB}"/>
              </a:ext>
            </a:extLst>
          </p:cNvPr>
          <p:cNvSpPr txBox="1"/>
          <p:nvPr/>
        </p:nvSpPr>
        <p:spPr>
          <a:xfrm>
            <a:off x="6939791" y="5811161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Following EU accession (2004)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FB6DC4-4757-2744-93EC-2A31F0C08847}"/>
              </a:ext>
            </a:extLst>
          </p:cNvPr>
          <p:cNvSpPr txBox="1"/>
          <p:nvPr/>
        </p:nvSpPr>
        <p:spPr>
          <a:xfrm rot="16200000">
            <a:off x="4835741" y="3630294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Pixels changing land-use type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0AB38-5A18-2344-9886-7309593A807C}"/>
              </a:ext>
            </a:extLst>
          </p:cNvPr>
          <p:cNvGrpSpPr/>
          <p:nvPr/>
        </p:nvGrpSpPr>
        <p:grpSpPr>
          <a:xfrm>
            <a:off x="6458791" y="1875064"/>
            <a:ext cx="4138897" cy="3785035"/>
            <a:chOff x="1363851" y="2433234"/>
            <a:chExt cx="3813472" cy="31186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71BB42-ACFF-5741-8C5E-259AA41C079F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386855A-8146-3C4E-8E0B-8C39DC2FB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16FF775-8FB8-A64D-AD90-2104A407FB37}"/>
              </a:ext>
            </a:extLst>
          </p:cNvPr>
          <p:cNvSpPr/>
          <p:nvPr/>
        </p:nvSpPr>
        <p:spPr>
          <a:xfrm>
            <a:off x="6458295" y="3834357"/>
            <a:ext cx="602002" cy="18187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97C841-2029-E441-B401-054F5E7033CA}"/>
              </a:ext>
            </a:extLst>
          </p:cNvPr>
          <p:cNvSpPr/>
          <p:nvPr/>
        </p:nvSpPr>
        <p:spPr>
          <a:xfrm>
            <a:off x="7132216" y="4048366"/>
            <a:ext cx="602001" cy="16030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6EEAD1-47BD-8D49-9903-56FF6C35C6E8}"/>
              </a:ext>
            </a:extLst>
          </p:cNvPr>
          <p:cNvSpPr/>
          <p:nvPr/>
        </p:nvSpPr>
        <p:spPr>
          <a:xfrm>
            <a:off x="7788831" y="5402881"/>
            <a:ext cx="602002" cy="25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A81EE7-996A-A64F-B0B8-E5CC2B7D2B14}"/>
              </a:ext>
            </a:extLst>
          </p:cNvPr>
          <p:cNvSpPr/>
          <p:nvPr/>
        </p:nvSpPr>
        <p:spPr>
          <a:xfrm>
            <a:off x="8433331" y="4328809"/>
            <a:ext cx="602002" cy="13112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382DD6-960A-0F4A-846A-F8D32D05E3E3}"/>
              </a:ext>
            </a:extLst>
          </p:cNvPr>
          <p:cNvSpPr/>
          <p:nvPr/>
        </p:nvSpPr>
        <p:spPr>
          <a:xfrm>
            <a:off x="9795338" y="5438240"/>
            <a:ext cx="602001" cy="2197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E8DA57-DC9C-4A4C-8A3F-3C18FFA429B6}"/>
              </a:ext>
            </a:extLst>
          </p:cNvPr>
          <p:cNvSpPr/>
          <p:nvPr/>
        </p:nvSpPr>
        <p:spPr>
          <a:xfrm>
            <a:off x="9112478" y="5202226"/>
            <a:ext cx="602001" cy="4492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E92EA8-31B6-574A-9827-2948BB185218}"/>
              </a:ext>
            </a:extLst>
          </p:cNvPr>
          <p:cNvSpPr txBox="1"/>
          <p:nvPr/>
        </p:nvSpPr>
        <p:spPr>
          <a:xfrm>
            <a:off x="6482451" y="5400324"/>
            <a:ext cx="65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FCFF7-518B-FB4C-9AB5-8DC1E977EAC1}"/>
              </a:ext>
            </a:extLst>
          </p:cNvPr>
          <p:cNvSpPr txBox="1"/>
          <p:nvPr/>
        </p:nvSpPr>
        <p:spPr>
          <a:xfrm>
            <a:off x="7822565" y="5394100"/>
            <a:ext cx="65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sym typeface="Wingdings" pitchFamily="2" charset="2"/>
              </a:rPr>
              <a:t>I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CC9773-6FB3-5947-A046-D249650CA121}"/>
              </a:ext>
            </a:extLst>
          </p:cNvPr>
          <p:cNvSpPr txBox="1"/>
          <p:nvPr/>
        </p:nvSpPr>
        <p:spPr>
          <a:xfrm>
            <a:off x="9094679" y="5402881"/>
            <a:ext cx="73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A2EF27-75A2-AD4F-AB00-CFF8EFF7BCEE}"/>
              </a:ext>
            </a:extLst>
          </p:cNvPr>
          <p:cNvSpPr txBox="1"/>
          <p:nvPr/>
        </p:nvSpPr>
        <p:spPr>
          <a:xfrm>
            <a:off x="7160463" y="5377814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7A2D0F-829B-0D4D-BCC4-1AAB054BEDDC}"/>
              </a:ext>
            </a:extLst>
          </p:cNvPr>
          <p:cNvSpPr txBox="1"/>
          <p:nvPr/>
        </p:nvSpPr>
        <p:spPr>
          <a:xfrm>
            <a:off x="8369390" y="5377814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A8DF45-837F-474F-B2DC-3382BD53F8C4}"/>
              </a:ext>
            </a:extLst>
          </p:cNvPr>
          <p:cNvSpPr txBox="1"/>
          <p:nvPr/>
        </p:nvSpPr>
        <p:spPr>
          <a:xfrm>
            <a:off x="9790482" y="5417126"/>
            <a:ext cx="6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89DB4D-D05F-5345-8F17-B2B510161A30}"/>
              </a:ext>
            </a:extLst>
          </p:cNvPr>
          <p:cNvSpPr txBox="1"/>
          <p:nvPr/>
        </p:nvSpPr>
        <p:spPr>
          <a:xfrm>
            <a:off x="1833320" y="11459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Strongest move from intensive to abandoned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intensive to extensive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Could be seen as a more uniform shift?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49DC73-264B-4C43-9FBB-DA1C9B8257CA}"/>
              </a:ext>
            </a:extLst>
          </p:cNvPr>
          <p:cNvSpPr txBox="1"/>
          <p:nvPr/>
        </p:nvSpPr>
        <p:spPr>
          <a:xfrm>
            <a:off x="6814670" y="1644231"/>
            <a:ext cx="487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Strongest move from extensive to intensive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abandoned to intensive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Slight move from extensive to abandoned (going to work on big farm)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abandoned to extensive as people continue to return to old land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shifting going on – more complex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3D05E0-7BB5-9F45-B8E6-9D1CB209CDCA}"/>
              </a:ext>
            </a:extLst>
          </p:cNvPr>
          <p:cNvSpPr txBox="1"/>
          <p:nvPr/>
        </p:nvSpPr>
        <p:spPr>
          <a:xfrm>
            <a:off x="8011886" y="65314"/>
            <a:ext cx="34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could do this as a line graph too</a:t>
            </a:r>
          </a:p>
        </p:txBody>
      </p:sp>
    </p:spTree>
    <p:extLst>
      <p:ext uri="{BB962C8B-B14F-4D97-AF65-F5344CB8AC3E}">
        <p14:creationId xmlns:p14="http://schemas.microsoft.com/office/powerpoint/2010/main" val="47737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7987953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27291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8891337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50" y="5048655"/>
            <a:ext cx="1882141" cy="41829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8647953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015219" cy="8860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312300" y="2292298"/>
            <a:ext cx="2186604" cy="275635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647389" y="926876"/>
            <a:ext cx="6401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Intensive and abandoned land-use change is observed directly following the Soviet Union collapse at country-scale. However, there is a time lag when observing shifts towards intensive land-use change following the Soviet Union collapse. There is a time lag on when land-use change is observed at country-scale following Latvia joining the EU for abandoned land, but not for shifts towards intensive and extensive land-use types.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06768" cy="2377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891337" y="1601843"/>
            <a:ext cx="1965544" cy="12506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8812546" y="4211195"/>
            <a:ext cx="3867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abandoned land-use change (as people fail to return to land)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Lag in extensive land-use change (as people returned to old practices) – Intensive to extensive</a:t>
            </a:r>
          </a:p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</a:t>
            </a:r>
            <a:r>
              <a:rPr lang="en-US" sz="1200" dirty="0">
                <a:latin typeface="Helvetica" pitchFamily="2" charset="0"/>
              </a:rPr>
              <a:t>intensive land-use change (loss of support and tools from government)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>
                <a:latin typeface="Helvetica" pitchFamily="2" charset="0"/>
              </a:rPr>
              <a:t>– intensive to abandoned and extensive</a:t>
            </a:r>
            <a:endParaRPr lang="en-US" sz="1200" dirty="0">
              <a:effectLst/>
              <a:latin typeface="Helvetica" pitchFamily="2" charset="0"/>
            </a:endParaRPr>
          </a:p>
          <a:p>
            <a:pPr algn="ctr"/>
            <a:endParaRPr lang="en-US" sz="1200" dirty="0">
              <a:latin typeface="Helvetica" pitchFamily="2" charset="0"/>
            </a:endParaRP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1363" y="4137906"/>
            <a:ext cx="43035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Lag in abandone</a:t>
            </a:r>
            <a:r>
              <a:rPr lang="en-US" sz="1200" dirty="0">
                <a:latin typeface="Helvetica" pitchFamily="2" charset="0"/>
              </a:rPr>
              <a:t>d land-use change (little change, some uptake for intensive practices)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extensive land-use change (people shift to larger farms supported by EU) – Extensive to intensive and abandoned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intensive land-use change (larger, more intensive farms better supported by EU) – No transition really from intensive to other land-use types//dominant land-use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84589A-6A7F-CE42-B6CF-FCD431E7FC04}"/>
              </a:ext>
            </a:extLst>
          </p:cNvPr>
          <p:cNvSpPr/>
          <p:nvPr/>
        </p:nvSpPr>
        <p:spPr>
          <a:xfrm>
            <a:off x="1106595" y="368816"/>
            <a:ext cx="1022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time lag between socio-economic events and the occurrence of land use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change? Does this differ between land-use type?</a:t>
            </a:r>
          </a:p>
          <a:p>
            <a:pPr algn="ctr"/>
            <a:endParaRPr lang="en-US" b="1" dirty="0">
              <a:effectLst/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72DC41-6B74-644F-AEC7-0B6DD97E2AD4}"/>
              </a:ext>
            </a:extLst>
          </p:cNvPr>
          <p:cNvCxnSpPr>
            <a:cxnSpLocks/>
          </p:cNvCxnSpPr>
          <p:nvPr/>
        </p:nvCxnSpPr>
        <p:spPr>
          <a:xfrm>
            <a:off x="8881435" y="1847861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8CDFF8-38E0-B94A-AEE3-278094C23C6B}"/>
              </a:ext>
            </a:extLst>
          </p:cNvPr>
          <p:cNvCxnSpPr>
            <a:cxnSpLocks/>
          </p:cNvCxnSpPr>
          <p:nvPr/>
        </p:nvCxnSpPr>
        <p:spPr>
          <a:xfrm>
            <a:off x="3327291" y="1847860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AD9FE6-F03F-874E-BE1A-A9CAB338B348}"/>
              </a:ext>
            </a:extLst>
          </p:cNvPr>
          <p:cNvSpPr txBox="1"/>
          <p:nvPr/>
        </p:nvSpPr>
        <p:spPr>
          <a:xfrm>
            <a:off x="6096000" y="4302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1154</Words>
  <Application>Microsoft Macintosh PowerPoint</Application>
  <PresentationFormat>Widescreen</PresentationFormat>
  <Paragraphs>139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32</cp:revision>
  <dcterms:created xsi:type="dcterms:W3CDTF">2019-02-26T18:57:55Z</dcterms:created>
  <dcterms:modified xsi:type="dcterms:W3CDTF">2019-04-22T14:18:43Z</dcterms:modified>
</cp:coreProperties>
</file>