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2" r:id="rId2"/>
    <p:sldId id="264" r:id="rId3"/>
    <p:sldId id="263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34"/>
    <p:restoredTop sz="94651"/>
  </p:normalViewPr>
  <p:slideViewPr>
    <p:cSldViewPr snapToGrid="0" snapToObjects="1">
      <p:cViewPr varScale="1">
        <p:scale>
          <a:sx n="110" d="100"/>
          <a:sy n="110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83048-CB06-4E44-9303-08BA1CBDE2ED}" type="datetimeFigureOut">
              <a:rPr lang="en-US" smtClean="0"/>
              <a:t>3/14/19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CE8D36-C1BF-224E-B7E6-C084A11AC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47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DA074-9FCE-814C-A24C-B6AD56A50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B216A-81B6-FB4C-A778-7B723B78C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634F7-3601-C94F-A060-AA2F0FDB8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88E2-74B9-C74C-93C7-A1E2B177FB07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82FF9-71E3-954E-A276-703E97BB4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6086E-CF02-DC47-9231-9CFE8E8C4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EB7B-E35C-AF43-9FD7-56CCF1D12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1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82AB7-0F55-4242-8F99-EBE2DD0D2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D79E07-1888-6E40-9813-BE80F5F1A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25168-B1EC-0F46-B689-F0C96867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88E2-74B9-C74C-93C7-A1E2B177FB07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BC963-1042-4145-9C70-C8461CCB6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B543B-DB18-6245-AB0E-3DD5BA08F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EB7B-E35C-AF43-9FD7-56CCF1D12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9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5210A5-387A-2743-910F-A26D82B685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2DEDC-8474-0E46-B5E4-6C590E4D1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2D9F5-C75B-D146-A7D2-98D0EF77D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88E2-74B9-C74C-93C7-A1E2B177FB07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F2B7B-CE9F-4D49-8481-7781D3EFD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ABBA3-1ACD-3940-A074-E4B87541E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EB7B-E35C-AF43-9FD7-56CCF1D12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06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B0D8E-C102-D645-8A23-EED12AB93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4EA3C-55EF-E143-A2AD-DC51139B8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F083E-C2A8-6842-BDF6-AE979B73D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88E2-74B9-C74C-93C7-A1E2B177FB07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2F1B0-9FA8-9144-82BA-99B6C48E6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97167-38C7-9B4B-8695-E6FF18C63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EB7B-E35C-AF43-9FD7-56CCF1D12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56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DA9F4-68BF-E145-A222-59985D60A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F4389-0979-B34D-9A95-7E109746D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456A8-E214-0A4C-A4C0-5743ED95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88E2-74B9-C74C-93C7-A1E2B177FB07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E5042-C237-8745-B67D-CAD2CA5A9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FF146-8BC3-CE41-81B5-C788577DF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EB7B-E35C-AF43-9FD7-56CCF1D12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84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40AD8-6633-764F-BA91-A8BF80F21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76166-DA9A-174C-802D-224C026BD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EE96D-7105-4F45-A5F2-6CA0D2ED7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BDA18-1E2E-3F46-9F8A-8051A1E0C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88E2-74B9-C74C-93C7-A1E2B177FB07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96F35-AE8F-C94A-B7A8-D9700B674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06FD0-0620-7849-B888-329015D8D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EB7B-E35C-AF43-9FD7-56CCF1D12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89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5AB46-5D6B-974C-B443-0B47ED5FA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F48E8-3241-954C-B867-E31B98A7A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725BA-AE25-8545-B8D8-B400B55A4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C6AD5D-FCEC-2144-AF31-6CDED7524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55263F-70A2-BB4F-84AA-39F5F562F1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FEE7C8-2A5D-5547-A8BB-2BA0C4EE8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88E2-74B9-C74C-93C7-A1E2B177FB07}" type="datetimeFigureOut">
              <a:rPr lang="en-US" smtClean="0"/>
              <a:t>3/14/19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BE6009-18F6-114D-BF1A-04709729D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81F4D7-EC03-2940-A18E-13EB6F8E3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EB7B-E35C-AF43-9FD7-56CCF1D12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20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27023-90C6-974F-A4F2-4C8AEE0CB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A62F24-F317-4743-BD00-E5B50E6E6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88E2-74B9-C74C-93C7-A1E2B177FB07}" type="datetimeFigureOut">
              <a:rPr lang="en-US" smtClean="0"/>
              <a:t>3/14/19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B2B7BB-4B81-3C4D-BCCE-2222A39CE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D1967-952E-2A43-863C-9A4BDE602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EB7B-E35C-AF43-9FD7-56CCF1D12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9C622-BB1B-1640-888D-A4F5C6525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88E2-74B9-C74C-93C7-A1E2B177FB07}" type="datetimeFigureOut">
              <a:rPr lang="en-US" smtClean="0"/>
              <a:t>3/14/19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0287A5-4731-2849-BA78-3EBC13003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030892-0F73-CF41-AA6D-4803B45F3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EB7B-E35C-AF43-9FD7-56CCF1D12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35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13335-BAF4-644B-8C2D-83BCA3EBF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8365E-CCFD-2D4E-B407-AD90742CB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17ACCB-2249-F74D-967C-0E0142CBA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7675C-B682-AD40-B021-B0A56B876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88E2-74B9-C74C-93C7-A1E2B177FB07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5EBEC-FE2E-E04A-85EF-B95782ECA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379B5-7E10-8940-9351-05383F8E4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EB7B-E35C-AF43-9FD7-56CCF1D12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96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AAD13-3E54-4C46-9317-112254B8D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BCD6A9-1ED0-4C4B-A727-C423F5E27B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4C6502-D767-6A48-8DBE-FD7DCAD62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7F82C-D16D-BC42-BD3F-4C834CFEA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88E2-74B9-C74C-93C7-A1E2B177FB07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9CD0B-8FED-5F4C-B29C-C5A136F44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F836B-38E2-C340-9A89-A0106F444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EB7B-E35C-AF43-9FD7-56CCF1D12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D1B9DD-89E4-1541-AD88-5218604CC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D44A6-AA83-F641-891A-DF2CEAF05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09A69-4B0F-1B4A-A99E-F888C3C83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B88E2-74B9-C74C-93C7-A1E2B177FB07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3EC84-185F-204A-AFBF-3F46A826CA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7C571-E7BC-FB48-9B6F-E7D4877F4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2EB7B-E35C-AF43-9FD7-56CCF1D12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4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09949D-B77A-5B4F-8180-BA6976375034}"/>
              </a:ext>
            </a:extLst>
          </p:cNvPr>
          <p:cNvSpPr/>
          <p:nvPr/>
        </p:nvSpPr>
        <p:spPr>
          <a:xfrm>
            <a:off x="1005606" y="395538"/>
            <a:ext cx="102246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Helvetica" pitchFamily="2" charset="0"/>
              </a:rPr>
              <a:t>Is there a clear link between key socio-economic events and land-use change in</a:t>
            </a:r>
          </a:p>
          <a:p>
            <a:pPr algn="ctr"/>
            <a:r>
              <a:rPr lang="en-US" b="1" dirty="0">
                <a:latin typeface="Helvetica" pitchFamily="2" charset="0"/>
              </a:rPr>
              <a:t>Latvia?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0CF6A39-7D5B-AC4E-A157-644587D284D7}"/>
              </a:ext>
            </a:extLst>
          </p:cNvPr>
          <p:cNvGrpSpPr/>
          <p:nvPr/>
        </p:nvGrpSpPr>
        <p:grpSpPr>
          <a:xfrm>
            <a:off x="7091364" y="1879027"/>
            <a:ext cx="4138897" cy="3785035"/>
            <a:chOff x="1363851" y="2433234"/>
            <a:chExt cx="3813472" cy="31186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5A01319-81D3-A14A-AF8D-2DDCF24C6353}"/>
                </a:ext>
              </a:extLst>
            </p:cNvPr>
            <p:cNvCxnSpPr>
              <a:cxnSpLocks/>
            </p:cNvCxnSpPr>
            <p:nvPr/>
          </p:nvCxnSpPr>
          <p:spPr>
            <a:xfrm>
              <a:off x="1363851" y="2433234"/>
              <a:ext cx="0" cy="3112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C9D843F-2EB4-A447-A947-C1DF89175DC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63852" y="5546035"/>
              <a:ext cx="3813471" cy="57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0160729-423F-4E48-B073-428D9F6DBFC7}"/>
              </a:ext>
            </a:extLst>
          </p:cNvPr>
          <p:cNvSpPr txBox="1"/>
          <p:nvPr/>
        </p:nvSpPr>
        <p:spPr>
          <a:xfrm>
            <a:off x="8077940" y="6020861"/>
            <a:ext cx="2087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EU accession (2004)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5D2B8C-774A-E648-BE33-6DF0F97B2C43}"/>
              </a:ext>
            </a:extLst>
          </p:cNvPr>
          <p:cNvSpPr txBox="1"/>
          <p:nvPr/>
        </p:nvSpPr>
        <p:spPr>
          <a:xfrm>
            <a:off x="1997138" y="6020861"/>
            <a:ext cx="2803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Soviet Union collapse (1991)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26D995-5657-5C44-88EB-77D50166E654}"/>
              </a:ext>
            </a:extLst>
          </p:cNvPr>
          <p:cNvCxnSpPr>
            <a:cxnSpLocks/>
          </p:cNvCxnSpPr>
          <p:nvPr/>
        </p:nvCxnSpPr>
        <p:spPr>
          <a:xfrm>
            <a:off x="3342295" y="5665673"/>
            <a:ext cx="0" cy="2818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A96B6D0-A70C-104D-A9B2-A7917EDE6891}"/>
              </a:ext>
            </a:extLst>
          </p:cNvPr>
          <p:cNvCxnSpPr>
            <a:cxnSpLocks/>
          </p:cNvCxnSpPr>
          <p:nvPr/>
        </p:nvCxnSpPr>
        <p:spPr>
          <a:xfrm>
            <a:off x="9121656" y="5665673"/>
            <a:ext cx="0" cy="2818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68DD3D5-A621-EF4B-8DA0-91B3F7195E41}"/>
              </a:ext>
            </a:extLst>
          </p:cNvPr>
          <p:cNvSpPr txBox="1"/>
          <p:nvPr/>
        </p:nvSpPr>
        <p:spPr>
          <a:xfrm rot="16200000">
            <a:off x="213723" y="3634257"/>
            <a:ext cx="2124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Area of land use type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27D4AA-1B1A-7340-9145-FD19A8102554}"/>
              </a:ext>
            </a:extLst>
          </p:cNvPr>
          <p:cNvSpPr txBox="1"/>
          <p:nvPr/>
        </p:nvSpPr>
        <p:spPr>
          <a:xfrm>
            <a:off x="1822402" y="2433607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Intensive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62BA1D-8006-4247-AE24-68AC42AA16AE}"/>
              </a:ext>
            </a:extLst>
          </p:cNvPr>
          <p:cNvSpPr txBox="1"/>
          <p:nvPr/>
        </p:nvSpPr>
        <p:spPr>
          <a:xfrm>
            <a:off x="1459926" y="4070266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Extensive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C084CB1-DE31-2646-8F88-5CEAAE373E89}"/>
              </a:ext>
            </a:extLst>
          </p:cNvPr>
          <p:cNvCxnSpPr>
            <a:cxnSpLocks/>
          </p:cNvCxnSpPr>
          <p:nvPr/>
        </p:nvCxnSpPr>
        <p:spPr>
          <a:xfrm flipV="1">
            <a:off x="1466493" y="3875606"/>
            <a:ext cx="4118052" cy="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D6C158-14D2-BA4D-8BA7-3BA18D2DDFCE}"/>
              </a:ext>
            </a:extLst>
          </p:cNvPr>
          <p:cNvCxnSpPr>
            <a:cxnSpLocks/>
          </p:cNvCxnSpPr>
          <p:nvPr/>
        </p:nvCxnSpPr>
        <p:spPr>
          <a:xfrm flipV="1">
            <a:off x="1454803" y="2678637"/>
            <a:ext cx="1875802" cy="1302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DBAC7A3-9CDD-524F-9D46-3D94E5016E6D}"/>
              </a:ext>
            </a:extLst>
          </p:cNvPr>
          <p:cNvCxnSpPr>
            <a:cxnSpLocks/>
          </p:cNvCxnSpPr>
          <p:nvPr/>
        </p:nvCxnSpPr>
        <p:spPr>
          <a:xfrm flipV="1">
            <a:off x="1445149" y="3875606"/>
            <a:ext cx="1842055" cy="352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09091B1-CC4C-9C41-87CF-03F623B78E93}"/>
              </a:ext>
            </a:extLst>
          </p:cNvPr>
          <p:cNvSpPr txBox="1"/>
          <p:nvPr/>
        </p:nvSpPr>
        <p:spPr>
          <a:xfrm rot="19442147">
            <a:off x="4380404" y="2426922"/>
            <a:ext cx="1120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Abandoned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7056D1E-C55F-554E-BC3C-388132D54D19}"/>
              </a:ext>
            </a:extLst>
          </p:cNvPr>
          <p:cNvGrpSpPr/>
          <p:nvPr/>
        </p:nvGrpSpPr>
        <p:grpSpPr>
          <a:xfrm>
            <a:off x="1445648" y="1879027"/>
            <a:ext cx="4138897" cy="3785035"/>
            <a:chOff x="1363851" y="2433234"/>
            <a:chExt cx="3813472" cy="31186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7CF92A5-D62C-DE4C-B7E3-9E193BA3A2F2}"/>
                </a:ext>
              </a:extLst>
            </p:cNvPr>
            <p:cNvCxnSpPr>
              <a:cxnSpLocks/>
            </p:cNvCxnSpPr>
            <p:nvPr/>
          </p:nvCxnSpPr>
          <p:spPr>
            <a:xfrm>
              <a:off x="1363851" y="2433234"/>
              <a:ext cx="0" cy="3112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0D5870D-EBC4-7241-9E15-3804F049AB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63852" y="5546035"/>
              <a:ext cx="3813471" cy="57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FE0B7EA-9C05-FC4D-96E6-F6AA450588DC}"/>
              </a:ext>
            </a:extLst>
          </p:cNvPr>
          <p:cNvCxnSpPr>
            <a:cxnSpLocks/>
          </p:cNvCxnSpPr>
          <p:nvPr/>
        </p:nvCxnSpPr>
        <p:spPr>
          <a:xfrm>
            <a:off x="7091364" y="3875610"/>
            <a:ext cx="4138896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295E786-9DF4-6648-8BA3-8662292B1CE2}"/>
              </a:ext>
            </a:extLst>
          </p:cNvPr>
          <p:cNvCxnSpPr>
            <a:cxnSpLocks/>
          </p:cNvCxnSpPr>
          <p:nvPr/>
        </p:nvCxnSpPr>
        <p:spPr>
          <a:xfrm>
            <a:off x="3312300" y="2684491"/>
            <a:ext cx="2164000" cy="39530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9A1CDC1-4DAD-7040-9742-C2CE5305D0FD}"/>
              </a:ext>
            </a:extLst>
          </p:cNvPr>
          <p:cNvCxnSpPr>
            <a:cxnSpLocks/>
          </p:cNvCxnSpPr>
          <p:nvPr/>
        </p:nvCxnSpPr>
        <p:spPr>
          <a:xfrm flipV="1">
            <a:off x="1459910" y="4364414"/>
            <a:ext cx="2443718" cy="799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C449E13-956E-C148-B5FE-932BB1520AEF}"/>
              </a:ext>
            </a:extLst>
          </p:cNvPr>
          <p:cNvCxnSpPr>
            <a:cxnSpLocks/>
          </p:cNvCxnSpPr>
          <p:nvPr/>
        </p:nvCxnSpPr>
        <p:spPr>
          <a:xfrm flipV="1">
            <a:off x="3863409" y="3158515"/>
            <a:ext cx="1800919" cy="121832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3AA7D80-4722-D14D-AAE6-2C4C6DA608DD}"/>
              </a:ext>
            </a:extLst>
          </p:cNvPr>
          <p:cNvCxnSpPr>
            <a:cxnSpLocks/>
          </p:cNvCxnSpPr>
          <p:nvPr/>
        </p:nvCxnSpPr>
        <p:spPr>
          <a:xfrm flipV="1">
            <a:off x="3283730" y="2292298"/>
            <a:ext cx="2215174" cy="1586828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8CDA27CE-4D92-6046-BFAF-FEB82188EAC4}"/>
              </a:ext>
            </a:extLst>
          </p:cNvPr>
          <p:cNvSpPr/>
          <p:nvPr/>
        </p:nvSpPr>
        <p:spPr>
          <a:xfrm>
            <a:off x="3477725" y="1037656"/>
            <a:ext cx="57018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There is an observable, uniform link between both the Soviet Union collapse and EU accession and land-use change in Latvia at a country-scale. 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1F15B02-45F8-8C46-9C89-F50B86F3BEE3}"/>
              </a:ext>
            </a:extLst>
          </p:cNvPr>
          <p:cNvCxnSpPr>
            <a:cxnSpLocks/>
          </p:cNvCxnSpPr>
          <p:nvPr/>
        </p:nvCxnSpPr>
        <p:spPr>
          <a:xfrm>
            <a:off x="7084569" y="2359964"/>
            <a:ext cx="2265493" cy="186254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F9A588F-7538-4249-826E-1C89E29AB946}"/>
              </a:ext>
            </a:extLst>
          </p:cNvPr>
          <p:cNvCxnSpPr>
            <a:cxnSpLocks/>
          </p:cNvCxnSpPr>
          <p:nvPr/>
        </p:nvCxnSpPr>
        <p:spPr>
          <a:xfrm>
            <a:off x="9350062" y="2546218"/>
            <a:ext cx="1770222" cy="28828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EC61A2A-F7E0-5E41-B2DD-16BB8AEAC12C}"/>
              </a:ext>
            </a:extLst>
          </p:cNvPr>
          <p:cNvSpPr txBox="1"/>
          <p:nvPr/>
        </p:nvSpPr>
        <p:spPr>
          <a:xfrm rot="277389">
            <a:off x="7170683" y="2169431"/>
            <a:ext cx="1120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Abandoned 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F4D8C3E-52C6-374F-A139-9A52FDCBA3A9}"/>
              </a:ext>
            </a:extLst>
          </p:cNvPr>
          <p:cNvCxnSpPr>
            <a:cxnSpLocks/>
          </p:cNvCxnSpPr>
          <p:nvPr/>
        </p:nvCxnSpPr>
        <p:spPr>
          <a:xfrm>
            <a:off x="7084569" y="2614720"/>
            <a:ext cx="1890989" cy="20856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8805E40-C8F5-2B4F-9CAC-2E10B7A66B52}"/>
              </a:ext>
            </a:extLst>
          </p:cNvPr>
          <p:cNvCxnSpPr>
            <a:cxnSpLocks/>
          </p:cNvCxnSpPr>
          <p:nvPr/>
        </p:nvCxnSpPr>
        <p:spPr>
          <a:xfrm flipV="1">
            <a:off x="8957316" y="1601842"/>
            <a:ext cx="1899565" cy="123265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39C8B06-563A-AB44-B274-DBCC878E056B}"/>
              </a:ext>
            </a:extLst>
          </p:cNvPr>
          <p:cNvSpPr txBox="1"/>
          <p:nvPr/>
        </p:nvSpPr>
        <p:spPr>
          <a:xfrm rot="19575163">
            <a:off x="9452521" y="1910039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Intensive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FE2DEA7-505F-1B45-A7AC-184DAE3F21DC}"/>
              </a:ext>
            </a:extLst>
          </p:cNvPr>
          <p:cNvCxnSpPr>
            <a:cxnSpLocks/>
          </p:cNvCxnSpPr>
          <p:nvPr/>
        </p:nvCxnSpPr>
        <p:spPr>
          <a:xfrm flipV="1">
            <a:off x="7084569" y="3034523"/>
            <a:ext cx="1806768" cy="81675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25FE773-9F09-1F48-9B97-0B33CB6E61D7}"/>
              </a:ext>
            </a:extLst>
          </p:cNvPr>
          <p:cNvCxnSpPr>
            <a:cxnSpLocks/>
          </p:cNvCxnSpPr>
          <p:nvPr/>
        </p:nvCxnSpPr>
        <p:spPr>
          <a:xfrm>
            <a:off x="8852064" y="3031298"/>
            <a:ext cx="2292555" cy="28433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522F7F3-83AB-214A-B1FC-F62623D3E183}"/>
              </a:ext>
            </a:extLst>
          </p:cNvPr>
          <p:cNvSpPr txBox="1"/>
          <p:nvPr/>
        </p:nvSpPr>
        <p:spPr>
          <a:xfrm rot="368567">
            <a:off x="9664553" y="2932867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Extensive</a:t>
            </a:r>
          </a:p>
        </p:txBody>
      </p:sp>
    </p:spTree>
    <p:extLst>
      <p:ext uri="{BB962C8B-B14F-4D97-AF65-F5344CB8AC3E}">
        <p14:creationId xmlns:p14="http://schemas.microsoft.com/office/powerpoint/2010/main" val="1532874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09949D-B77A-5B4F-8180-BA6976375034}"/>
              </a:ext>
            </a:extLst>
          </p:cNvPr>
          <p:cNvSpPr/>
          <p:nvPr/>
        </p:nvSpPr>
        <p:spPr>
          <a:xfrm>
            <a:off x="1005606" y="395538"/>
            <a:ext cx="102246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effectLst/>
                <a:latin typeface="Helvetica" pitchFamily="2" charset="0"/>
              </a:rPr>
              <a:t>Are the strength and direction of land-use change different among extensive,</a:t>
            </a:r>
          </a:p>
          <a:p>
            <a:pPr algn="ctr"/>
            <a:r>
              <a:rPr lang="en-US" b="1" dirty="0">
                <a:effectLst/>
                <a:latin typeface="Helvetica" pitchFamily="2" charset="0"/>
              </a:rPr>
              <a:t>intensive and abandoned land-use types?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0CF6A39-7D5B-AC4E-A157-644587D284D7}"/>
              </a:ext>
            </a:extLst>
          </p:cNvPr>
          <p:cNvGrpSpPr/>
          <p:nvPr/>
        </p:nvGrpSpPr>
        <p:grpSpPr>
          <a:xfrm>
            <a:off x="7091364" y="1879027"/>
            <a:ext cx="4138897" cy="3785035"/>
            <a:chOff x="1363851" y="2433234"/>
            <a:chExt cx="3813472" cy="31186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5A01319-81D3-A14A-AF8D-2DDCF24C6353}"/>
                </a:ext>
              </a:extLst>
            </p:cNvPr>
            <p:cNvCxnSpPr>
              <a:cxnSpLocks/>
            </p:cNvCxnSpPr>
            <p:nvPr/>
          </p:nvCxnSpPr>
          <p:spPr>
            <a:xfrm>
              <a:off x="1363851" y="2433234"/>
              <a:ext cx="0" cy="3112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C9D843F-2EB4-A447-A947-C1DF89175DC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63852" y="5546035"/>
              <a:ext cx="3813471" cy="57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0160729-423F-4E48-B073-428D9F6DBFC7}"/>
              </a:ext>
            </a:extLst>
          </p:cNvPr>
          <p:cNvSpPr txBox="1"/>
          <p:nvPr/>
        </p:nvSpPr>
        <p:spPr>
          <a:xfrm>
            <a:off x="8077940" y="6020861"/>
            <a:ext cx="2087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EU accession (2004)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5D2B8C-774A-E648-BE33-6DF0F97B2C43}"/>
              </a:ext>
            </a:extLst>
          </p:cNvPr>
          <p:cNvSpPr txBox="1"/>
          <p:nvPr/>
        </p:nvSpPr>
        <p:spPr>
          <a:xfrm>
            <a:off x="1997138" y="6020861"/>
            <a:ext cx="2803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Soviet Union collapse (1991)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26D995-5657-5C44-88EB-77D50166E654}"/>
              </a:ext>
            </a:extLst>
          </p:cNvPr>
          <p:cNvCxnSpPr>
            <a:cxnSpLocks/>
          </p:cNvCxnSpPr>
          <p:nvPr/>
        </p:nvCxnSpPr>
        <p:spPr>
          <a:xfrm>
            <a:off x="3342295" y="5665673"/>
            <a:ext cx="0" cy="2818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A96B6D0-A70C-104D-A9B2-A7917EDE6891}"/>
              </a:ext>
            </a:extLst>
          </p:cNvPr>
          <p:cNvCxnSpPr>
            <a:cxnSpLocks/>
          </p:cNvCxnSpPr>
          <p:nvPr/>
        </p:nvCxnSpPr>
        <p:spPr>
          <a:xfrm>
            <a:off x="9121656" y="5665673"/>
            <a:ext cx="0" cy="2818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68DD3D5-A621-EF4B-8DA0-91B3F7195E41}"/>
              </a:ext>
            </a:extLst>
          </p:cNvPr>
          <p:cNvSpPr txBox="1"/>
          <p:nvPr/>
        </p:nvSpPr>
        <p:spPr>
          <a:xfrm rot="16200000">
            <a:off x="213723" y="3634257"/>
            <a:ext cx="2124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Area of land use type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27D4AA-1B1A-7340-9145-FD19A8102554}"/>
              </a:ext>
            </a:extLst>
          </p:cNvPr>
          <p:cNvSpPr txBox="1"/>
          <p:nvPr/>
        </p:nvSpPr>
        <p:spPr>
          <a:xfrm>
            <a:off x="1822402" y="2433607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Intensive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62BA1D-8006-4247-AE24-68AC42AA16AE}"/>
              </a:ext>
            </a:extLst>
          </p:cNvPr>
          <p:cNvSpPr txBox="1"/>
          <p:nvPr/>
        </p:nvSpPr>
        <p:spPr>
          <a:xfrm>
            <a:off x="1459926" y="4070266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Extensive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C084CB1-DE31-2646-8F88-5CEAAE373E89}"/>
              </a:ext>
            </a:extLst>
          </p:cNvPr>
          <p:cNvCxnSpPr>
            <a:cxnSpLocks/>
          </p:cNvCxnSpPr>
          <p:nvPr/>
        </p:nvCxnSpPr>
        <p:spPr>
          <a:xfrm flipV="1">
            <a:off x="1466493" y="3875606"/>
            <a:ext cx="4118052" cy="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D6C158-14D2-BA4D-8BA7-3BA18D2DDFCE}"/>
              </a:ext>
            </a:extLst>
          </p:cNvPr>
          <p:cNvCxnSpPr>
            <a:cxnSpLocks/>
          </p:cNvCxnSpPr>
          <p:nvPr/>
        </p:nvCxnSpPr>
        <p:spPr>
          <a:xfrm flipV="1">
            <a:off x="1454803" y="2678637"/>
            <a:ext cx="1875802" cy="1302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DBAC7A3-9CDD-524F-9D46-3D94E5016E6D}"/>
              </a:ext>
            </a:extLst>
          </p:cNvPr>
          <p:cNvCxnSpPr>
            <a:cxnSpLocks/>
          </p:cNvCxnSpPr>
          <p:nvPr/>
        </p:nvCxnSpPr>
        <p:spPr>
          <a:xfrm flipV="1">
            <a:off x="1445149" y="3875606"/>
            <a:ext cx="1842055" cy="352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09091B1-CC4C-9C41-87CF-03F623B78E93}"/>
              </a:ext>
            </a:extLst>
          </p:cNvPr>
          <p:cNvSpPr txBox="1"/>
          <p:nvPr/>
        </p:nvSpPr>
        <p:spPr>
          <a:xfrm rot="19442147">
            <a:off x="4380404" y="2426922"/>
            <a:ext cx="1120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Abandoned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7056D1E-C55F-554E-BC3C-388132D54D19}"/>
              </a:ext>
            </a:extLst>
          </p:cNvPr>
          <p:cNvGrpSpPr/>
          <p:nvPr/>
        </p:nvGrpSpPr>
        <p:grpSpPr>
          <a:xfrm>
            <a:off x="1445648" y="1879027"/>
            <a:ext cx="4138897" cy="3785035"/>
            <a:chOff x="1363851" y="2433234"/>
            <a:chExt cx="3813472" cy="31186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7CF92A5-D62C-DE4C-B7E3-9E193BA3A2F2}"/>
                </a:ext>
              </a:extLst>
            </p:cNvPr>
            <p:cNvCxnSpPr>
              <a:cxnSpLocks/>
            </p:cNvCxnSpPr>
            <p:nvPr/>
          </p:nvCxnSpPr>
          <p:spPr>
            <a:xfrm>
              <a:off x="1363851" y="2433234"/>
              <a:ext cx="0" cy="3112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0D5870D-EBC4-7241-9E15-3804F049AB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63852" y="5546035"/>
              <a:ext cx="3813471" cy="57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FE0B7EA-9C05-FC4D-96E6-F6AA450588DC}"/>
              </a:ext>
            </a:extLst>
          </p:cNvPr>
          <p:cNvCxnSpPr>
            <a:cxnSpLocks/>
          </p:cNvCxnSpPr>
          <p:nvPr/>
        </p:nvCxnSpPr>
        <p:spPr>
          <a:xfrm>
            <a:off x="7091364" y="3875610"/>
            <a:ext cx="4138896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295E786-9DF4-6648-8BA3-8662292B1CE2}"/>
              </a:ext>
            </a:extLst>
          </p:cNvPr>
          <p:cNvCxnSpPr>
            <a:cxnSpLocks/>
          </p:cNvCxnSpPr>
          <p:nvPr/>
        </p:nvCxnSpPr>
        <p:spPr>
          <a:xfrm>
            <a:off x="3312300" y="2684491"/>
            <a:ext cx="2164000" cy="39530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9A1CDC1-4DAD-7040-9742-C2CE5305D0FD}"/>
              </a:ext>
            </a:extLst>
          </p:cNvPr>
          <p:cNvCxnSpPr>
            <a:cxnSpLocks/>
          </p:cNvCxnSpPr>
          <p:nvPr/>
        </p:nvCxnSpPr>
        <p:spPr>
          <a:xfrm flipV="1">
            <a:off x="1459910" y="4364414"/>
            <a:ext cx="2443718" cy="799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C449E13-956E-C148-B5FE-932BB1520AEF}"/>
              </a:ext>
            </a:extLst>
          </p:cNvPr>
          <p:cNvCxnSpPr>
            <a:cxnSpLocks/>
          </p:cNvCxnSpPr>
          <p:nvPr/>
        </p:nvCxnSpPr>
        <p:spPr>
          <a:xfrm flipV="1">
            <a:off x="3863409" y="3158515"/>
            <a:ext cx="1800919" cy="121832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3AA7D80-4722-D14D-AAE6-2C4C6DA608DD}"/>
              </a:ext>
            </a:extLst>
          </p:cNvPr>
          <p:cNvCxnSpPr>
            <a:cxnSpLocks/>
          </p:cNvCxnSpPr>
          <p:nvPr/>
        </p:nvCxnSpPr>
        <p:spPr>
          <a:xfrm flipV="1">
            <a:off x="3283730" y="2292298"/>
            <a:ext cx="2215174" cy="1586828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8CDA27CE-4D92-6046-BFAF-FEB82188EAC4}"/>
              </a:ext>
            </a:extLst>
          </p:cNvPr>
          <p:cNvSpPr/>
          <p:nvPr/>
        </p:nvSpPr>
        <p:spPr>
          <a:xfrm>
            <a:off x="2195159" y="964156"/>
            <a:ext cx="73339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effectLst/>
                <a:latin typeface="Helvetica" pitchFamily="2" charset="0"/>
              </a:rPr>
              <a:t>The strength and direction of land-use change are different for extensive, intensive and abandoned land types at pixel-scale, with a slight decrease in intensive land and a sharp increase in abandoned and extensive land following Soviet Union collapse. For the EU, </a:t>
            </a:r>
            <a:r>
              <a:rPr lang="en-US" sz="1200" dirty="0">
                <a:latin typeface="Helvetica" pitchFamily="2" charset="0"/>
              </a:rPr>
              <a:t>I </a:t>
            </a:r>
            <a:r>
              <a:rPr lang="en-US" sz="1200" dirty="0" err="1">
                <a:latin typeface="Helvetica" pitchFamily="2" charset="0"/>
              </a:rPr>
              <a:t>hypothesise</a:t>
            </a:r>
            <a:r>
              <a:rPr lang="en-US" sz="1200" dirty="0">
                <a:latin typeface="Helvetica" pitchFamily="2" charset="0"/>
              </a:rPr>
              <a:t> a slight decrease in abandoned and extensive land-use types, but a sharp increase in intensive land.</a:t>
            </a:r>
            <a:endParaRPr lang="en-US" sz="1200" dirty="0">
              <a:effectLst/>
              <a:latin typeface="Helvetica" pitchFamily="2" charset="0"/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1F15B02-45F8-8C46-9C89-F50B86F3BEE3}"/>
              </a:ext>
            </a:extLst>
          </p:cNvPr>
          <p:cNvCxnSpPr>
            <a:cxnSpLocks/>
          </p:cNvCxnSpPr>
          <p:nvPr/>
        </p:nvCxnSpPr>
        <p:spPr>
          <a:xfrm>
            <a:off x="7084569" y="2359964"/>
            <a:ext cx="2265493" cy="186254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F9A588F-7538-4249-826E-1C89E29AB946}"/>
              </a:ext>
            </a:extLst>
          </p:cNvPr>
          <p:cNvCxnSpPr>
            <a:cxnSpLocks/>
          </p:cNvCxnSpPr>
          <p:nvPr/>
        </p:nvCxnSpPr>
        <p:spPr>
          <a:xfrm>
            <a:off x="9350062" y="2546218"/>
            <a:ext cx="1770222" cy="28828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EC61A2A-F7E0-5E41-B2DD-16BB8AEAC12C}"/>
              </a:ext>
            </a:extLst>
          </p:cNvPr>
          <p:cNvSpPr txBox="1"/>
          <p:nvPr/>
        </p:nvSpPr>
        <p:spPr>
          <a:xfrm rot="277389">
            <a:off x="7170683" y="2169431"/>
            <a:ext cx="1120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Abandoned 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F4D8C3E-52C6-374F-A139-9A52FDCBA3A9}"/>
              </a:ext>
            </a:extLst>
          </p:cNvPr>
          <p:cNvCxnSpPr>
            <a:cxnSpLocks/>
          </p:cNvCxnSpPr>
          <p:nvPr/>
        </p:nvCxnSpPr>
        <p:spPr>
          <a:xfrm>
            <a:off x="7084569" y="2614720"/>
            <a:ext cx="1890989" cy="20856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8805E40-C8F5-2B4F-9CAC-2E10B7A66B52}"/>
              </a:ext>
            </a:extLst>
          </p:cNvPr>
          <p:cNvCxnSpPr>
            <a:cxnSpLocks/>
          </p:cNvCxnSpPr>
          <p:nvPr/>
        </p:nvCxnSpPr>
        <p:spPr>
          <a:xfrm flipV="1">
            <a:off x="8957316" y="1601842"/>
            <a:ext cx="1899565" cy="123265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39C8B06-563A-AB44-B274-DBCC878E056B}"/>
              </a:ext>
            </a:extLst>
          </p:cNvPr>
          <p:cNvSpPr txBox="1"/>
          <p:nvPr/>
        </p:nvSpPr>
        <p:spPr>
          <a:xfrm rot="19575163">
            <a:off x="9452521" y="1910039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Intensive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FE2DEA7-505F-1B45-A7AC-184DAE3F21DC}"/>
              </a:ext>
            </a:extLst>
          </p:cNvPr>
          <p:cNvCxnSpPr>
            <a:cxnSpLocks/>
          </p:cNvCxnSpPr>
          <p:nvPr/>
        </p:nvCxnSpPr>
        <p:spPr>
          <a:xfrm flipV="1">
            <a:off x="7084569" y="3034523"/>
            <a:ext cx="1806768" cy="81675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25FE773-9F09-1F48-9B97-0B33CB6E61D7}"/>
              </a:ext>
            </a:extLst>
          </p:cNvPr>
          <p:cNvCxnSpPr>
            <a:cxnSpLocks/>
          </p:cNvCxnSpPr>
          <p:nvPr/>
        </p:nvCxnSpPr>
        <p:spPr>
          <a:xfrm>
            <a:off x="8852064" y="3031298"/>
            <a:ext cx="2292555" cy="28433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522F7F3-83AB-214A-B1FC-F62623D3E183}"/>
              </a:ext>
            </a:extLst>
          </p:cNvPr>
          <p:cNvSpPr txBox="1"/>
          <p:nvPr/>
        </p:nvSpPr>
        <p:spPr>
          <a:xfrm rot="368567">
            <a:off x="9664553" y="2932867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Extensive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C005FAD-10FE-2248-95A5-0D44E64523FC}"/>
              </a:ext>
            </a:extLst>
          </p:cNvPr>
          <p:cNvSpPr/>
          <p:nvPr/>
        </p:nvSpPr>
        <p:spPr>
          <a:xfrm>
            <a:off x="1478607" y="4421627"/>
            <a:ext cx="386760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effectLst/>
                <a:latin typeface="Helvetica" pitchFamily="2" charset="0"/>
              </a:rPr>
              <a:t>Sharp increase in abandoned land (because of not farming on newly returned land)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Sharp increase in extensive land (transition from co-ops to privately owned small farms)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Slight decrease in intensive land (as move away from state owned farms with state support)</a:t>
            </a:r>
          </a:p>
          <a:p>
            <a:pPr algn="ctr"/>
            <a:endParaRPr lang="en-US" sz="1200" dirty="0">
              <a:effectLst/>
              <a:latin typeface="Helvetica" pitchFamily="2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FF10DE3-21F4-8C40-B3B1-37EC86EE47C0}"/>
              </a:ext>
            </a:extLst>
          </p:cNvPr>
          <p:cNvSpPr/>
          <p:nvPr/>
        </p:nvSpPr>
        <p:spPr>
          <a:xfrm>
            <a:off x="7098160" y="4538126"/>
            <a:ext cx="43035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effectLst/>
                <a:latin typeface="Helvetica" pitchFamily="2" charset="0"/>
              </a:rPr>
              <a:t>Slight decrease in abandoned land (land use for large farms)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Slight decrease in extensive land (people move to cities or work for more profitable farm)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Sharp increase in intensive land (more money to be made from EU subsidies with CAP)</a:t>
            </a:r>
          </a:p>
          <a:p>
            <a:pPr algn="ctr"/>
            <a:endParaRPr lang="en-US" sz="1200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633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0CF6A39-7D5B-AC4E-A157-644587D284D7}"/>
              </a:ext>
            </a:extLst>
          </p:cNvPr>
          <p:cNvGrpSpPr/>
          <p:nvPr/>
        </p:nvGrpSpPr>
        <p:grpSpPr>
          <a:xfrm>
            <a:off x="7091364" y="1879027"/>
            <a:ext cx="4138897" cy="3785035"/>
            <a:chOff x="1363851" y="2433234"/>
            <a:chExt cx="3813472" cy="31186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5A01319-81D3-A14A-AF8D-2DDCF24C6353}"/>
                </a:ext>
              </a:extLst>
            </p:cNvPr>
            <p:cNvCxnSpPr>
              <a:cxnSpLocks/>
            </p:cNvCxnSpPr>
            <p:nvPr/>
          </p:nvCxnSpPr>
          <p:spPr>
            <a:xfrm>
              <a:off x="1363851" y="2433234"/>
              <a:ext cx="0" cy="3112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C9D843F-2EB4-A447-A947-C1DF89175DC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63852" y="5546035"/>
              <a:ext cx="3813471" cy="57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0160729-423F-4E48-B073-428D9F6DBFC7}"/>
              </a:ext>
            </a:extLst>
          </p:cNvPr>
          <p:cNvSpPr txBox="1"/>
          <p:nvPr/>
        </p:nvSpPr>
        <p:spPr>
          <a:xfrm>
            <a:off x="7987953" y="6020861"/>
            <a:ext cx="2087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EU accession (2004)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5D2B8C-774A-E648-BE33-6DF0F97B2C43}"/>
              </a:ext>
            </a:extLst>
          </p:cNvPr>
          <p:cNvSpPr txBox="1"/>
          <p:nvPr/>
        </p:nvSpPr>
        <p:spPr>
          <a:xfrm>
            <a:off x="1997138" y="6020861"/>
            <a:ext cx="2803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Soviet Union collapse (1991)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26D995-5657-5C44-88EB-77D50166E654}"/>
              </a:ext>
            </a:extLst>
          </p:cNvPr>
          <p:cNvCxnSpPr>
            <a:cxnSpLocks/>
          </p:cNvCxnSpPr>
          <p:nvPr/>
        </p:nvCxnSpPr>
        <p:spPr>
          <a:xfrm>
            <a:off x="3312300" y="5665673"/>
            <a:ext cx="0" cy="2818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A96B6D0-A70C-104D-A9B2-A7917EDE6891}"/>
              </a:ext>
            </a:extLst>
          </p:cNvPr>
          <p:cNvCxnSpPr>
            <a:cxnSpLocks/>
          </p:cNvCxnSpPr>
          <p:nvPr/>
        </p:nvCxnSpPr>
        <p:spPr>
          <a:xfrm>
            <a:off x="8891337" y="5665673"/>
            <a:ext cx="0" cy="2818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68DD3D5-A621-EF4B-8DA0-91B3F7195E41}"/>
              </a:ext>
            </a:extLst>
          </p:cNvPr>
          <p:cNvSpPr txBox="1"/>
          <p:nvPr/>
        </p:nvSpPr>
        <p:spPr>
          <a:xfrm rot="16200000">
            <a:off x="213723" y="3634257"/>
            <a:ext cx="2124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Area of land use type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27D4AA-1B1A-7340-9145-FD19A8102554}"/>
              </a:ext>
            </a:extLst>
          </p:cNvPr>
          <p:cNvSpPr txBox="1"/>
          <p:nvPr/>
        </p:nvSpPr>
        <p:spPr>
          <a:xfrm>
            <a:off x="1822402" y="2433607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Intensive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62BA1D-8006-4247-AE24-68AC42AA16AE}"/>
              </a:ext>
            </a:extLst>
          </p:cNvPr>
          <p:cNvSpPr txBox="1"/>
          <p:nvPr/>
        </p:nvSpPr>
        <p:spPr>
          <a:xfrm>
            <a:off x="1459926" y="4070266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Extensive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C084CB1-DE31-2646-8F88-5CEAAE373E89}"/>
              </a:ext>
            </a:extLst>
          </p:cNvPr>
          <p:cNvCxnSpPr>
            <a:cxnSpLocks/>
          </p:cNvCxnSpPr>
          <p:nvPr/>
        </p:nvCxnSpPr>
        <p:spPr>
          <a:xfrm flipV="1">
            <a:off x="1466493" y="3875606"/>
            <a:ext cx="4118052" cy="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D6C158-14D2-BA4D-8BA7-3BA18D2DDFCE}"/>
              </a:ext>
            </a:extLst>
          </p:cNvPr>
          <p:cNvCxnSpPr>
            <a:cxnSpLocks/>
          </p:cNvCxnSpPr>
          <p:nvPr/>
        </p:nvCxnSpPr>
        <p:spPr>
          <a:xfrm flipV="1">
            <a:off x="1454803" y="2678637"/>
            <a:ext cx="1875802" cy="1302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DBAC7A3-9CDD-524F-9D46-3D94E5016E6D}"/>
              </a:ext>
            </a:extLst>
          </p:cNvPr>
          <p:cNvCxnSpPr>
            <a:cxnSpLocks/>
          </p:cNvCxnSpPr>
          <p:nvPr/>
        </p:nvCxnSpPr>
        <p:spPr>
          <a:xfrm flipV="1">
            <a:off x="1445149" y="3875606"/>
            <a:ext cx="1842055" cy="352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09091B1-CC4C-9C41-87CF-03F623B78E93}"/>
              </a:ext>
            </a:extLst>
          </p:cNvPr>
          <p:cNvSpPr txBox="1"/>
          <p:nvPr/>
        </p:nvSpPr>
        <p:spPr>
          <a:xfrm rot="19442147">
            <a:off x="4380404" y="2426922"/>
            <a:ext cx="1120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Abandoned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7056D1E-C55F-554E-BC3C-388132D54D19}"/>
              </a:ext>
            </a:extLst>
          </p:cNvPr>
          <p:cNvGrpSpPr/>
          <p:nvPr/>
        </p:nvGrpSpPr>
        <p:grpSpPr>
          <a:xfrm>
            <a:off x="1445648" y="1879027"/>
            <a:ext cx="4138897" cy="3785035"/>
            <a:chOff x="1363851" y="2433234"/>
            <a:chExt cx="3813472" cy="31186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7CF92A5-D62C-DE4C-B7E3-9E193BA3A2F2}"/>
                </a:ext>
              </a:extLst>
            </p:cNvPr>
            <p:cNvCxnSpPr>
              <a:cxnSpLocks/>
            </p:cNvCxnSpPr>
            <p:nvPr/>
          </p:nvCxnSpPr>
          <p:spPr>
            <a:xfrm>
              <a:off x="1363851" y="2433234"/>
              <a:ext cx="0" cy="3112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0D5870D-EBC4-7241-9E15-3804F049AB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63852" y="5546035"/>
              <a:ext cx="3813471" cy="57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FE0B7EA-9C05-FC4D-96E6-F6AA450588DC}"/>
              </a:ext>
            </a:extLst>
          </p:cNvPr>
          <p:cNvCxnSpPr>
            <a:cxnSpLocks/>
          </p:cNvCxnSpPr>
          <p:nvPr/>
        </p:nvCxnSpPr>
        <p:spPr>
          <a:xfrm>
            <a:off x="7091364" y="3875610"/>
            <a:ext cx="4138896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295E786-9DF4-6648-8BA3-8662292B1CE2}"/>
              </a:ext>
            </a:extLst>
          </p:cNvPr>
          <p:cNvCxnSpPr>
            <a:cxnSpLocks/>
          </p:cNvCxnSpPr>
          <p:nvPr/>
        </p:nvCxnSpPr>
        <p:spPr>
          <a:xfrm>
            <a:off x="3312300" y="2684491"/>
            <a:ext cx="2164000" cy="39530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9A1CDC1-4DAD-7040-9742-C2CE5305D0FD}"/>
              </a:ext>
            </a:extLst>
          </p:cNvPr>
          <p:cNvCxnSpPr>
            <a:cxnSpLocks/>
          </p:cNvCxnSpPr>
          <p:nvPr/>
        </p:nvCxnSpPr>
        <p:spPr>
          <a:xfrm flipV="1">
            <a:off x="1459910" y="4364414"/>
            <a:ext cx="2443718" cy="799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C449E13-956E-C148-B5FE-932BB1520AEF}"/>
              </a:ext>
            </a:extLst>
          </p:cNvPr>
          <p:cNvCxnSpPr>
            <a:cxnSpLocks/>
          </p:cNvCxnSpPr>
          <p:nvPr/>
        </p:nvCxnSpPr>
        <p:spPr>
          <a:xfrm flipV="1">
            <a:off x="3863409" y="3158515"/>
            <a:ext cx="1800919" cy="121832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3AA7D80-4722-D14D-AAE6-2C4C6DA608DD}"/>
              </a:ext>
            </a:extLst>
          </p:cNvPr>
          <p:cNvCxnSpPr>
            <a:cxnSpLocks/>
          </p:cNvCxnSpPr>
          <p:nvPr/>
        </p:nvCxnSpPr>
        <p:spPr>
          <a:xfrm flipV="1">
            <a:off x="3283730" y="2292298"/>
            <a:ext cx="2215174" cy="1586828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8CDA27CE-4D92-6046-BFAF-FEB82188EAC4}"/>
              </a:ext>
            </a:extLst>
          </p:cNvPr>
          <p:cNvSpPr/>
          <p:nvPr/>
        </p:nvSpPr>
        <p:spPr>
          <a:xfrm>
            <a:off x="2647389" y="926876"/>
            <a:ext cx="640193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Intensive and abandoned land-use change is observed directly following the Soviet Union collapse at country-scale. However, there is a time lag when observing shifts towards intensive land-use change following the Soviet Union collapse. There is a time lag on when land-use change is observed at country-scale following Latvia joining the EU for abandoned land, but not for shifts towards intensive and extensive land-use types. 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1F15B02-45F8-8C46-9C89-F50B86F3BEE3}"/>
              </a:ext>
            </a:extLst>
          </p:cNvPr>
          <p:cNvCxnSpPr>
            <a:cxnSpLocks/>
          </p:cNvCxnSpPr>
          <p:nvPr/>
        </p:nvCxnSpPr>
        <p:spPr>
          <a:xfrm>
            <a:off x="7084569" y="2359964"/>
            <a:ext cx="2265493" cy="186254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F9A588F-7538-4249-826E-1C89E29AB946}"/>
              </a:ext>
            </a:extLst>
          </p:cNvPr>
          <p:cNvCxnSpPr>
            <a:cxnSpLocks/>
          </p:cNvCxnSpPr>
          <p:nvPr/>
        </p:nvCxnSpPr>
        <p:spPr>
          <a:xfrm>
            <a:off x="9350062" y="2546218"/>
            <a:ext cx="1770222" cy="28828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EC61A2A-F7E0-5E41-B2DD-16BB8AEAC12C}"/>
              </a:ext>
            </a:extLst>
          </p:cNvPr>
          <p:cNvSpPr txBox="1"/>
          <p:nvPr/>
        </p:nvSpPr>
        <p:spPr>
          <a:xfrm rot="277389">
            <a:off x="7170683" y="2169431"/>
            <a:ext cx="1120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Abandoned 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F4D8C3E-52C6-374F-A139-9A52FDCBA3A9}"/>
              </a:ext>
            </a:extLst>
          </p:cNvPr>
          <p:cNvCxnSpPr>
            <a:cxnSpLocks/>
          </p:cNvCxnSpPr>
          <p:nvPr/>
        </p:nvCxnSpPr>
        <p:spPr>
          <a:xfrm>
            <a:off x="7084569" y="2614720"/>
            <a:ext cx="1806768" cy="23778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8805E40-C8F5-2B4F-9CAC-2E10B7A66B52}"/>
              </a:ext>
            </a:extLst>
          </p:cNvPr>
          <p:cNvCxnSpPr>
            <a:cxnSpLocks/>
          </p:cNvCxnSpPr>
          <p:nvPr/>
        </p:nvCxnSpPr>
        <p:spPr>
          <a:xfrm flipV="1">
            <a:off x="8891337" y="1601843"/>
            <a:ext cx="1965544" cy="125066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39C8B06-563A-AB44-B274-DBCC878E056B}"/>
              </a:ext>
            </a:extLst>
          </p:cNvPr>
          <p:cNvSpPr txBox="1"/>
          <p:nvPr/>
        </p:nvSpPr>
        <p:spPr>
          <a:xfrm rot="19575163">
            <a:off x="9452521" y="1910039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Intensive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FE2DEA7-505F-1B45-A7AC-184DAE3F21DC}"/>
              </a:ext>
            </a:extLst>
          </p:cNvPr>
          <p:cNvCxnSpPr>
            <a:cxnSpLocks/>
          </p:cNvCxnSpPr>
          <p:nvPr/>
        </p:nvCxnSpPr>
        <p:spPr>
          <a:xfrm flipV="1">
            <a:off x="7084569" y="3034523"/>
            <a:ext cx="1806768" cy="81675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25FE773-9F09-1F48-9B97-0B33CB6E61D7}"/>
              </a:ext>
            </a:extLst>
          </p:cNvPr>
          <p:cNvCxnSpPr>
            <a:cxnSpLocks/>
          </p:cNvCxnSpPr>
          <p:nvPr/>
        </p:nvCxnSpPr>
        <p:spPr>
          <a:xfrm>
            <a:off x="8852064" y="3031298"/>
            <a:ext cx="2292555" cy="28433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522F7F3-83AB-214A-B1FC-F62623D3E183}"/>
              </a:ext>
            </a:extLst>
          </p:cNvPr>
          <p:cNvSpPr txBox="1"/>
          <p:nvPr/>
        </p:nvSpPr>
        <p:spPr>
          <a:xfrm rot="368567">
            <a:off x="9664553" y="2932867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Extensive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C005FAD-10FE-2248-95A5-0D44E64523FC}"/>
              </a:ext>
            </a:extLst>
          </p:cNvPr>
          <p:cNvSpPr/>
          <p:nvPr/>
        </p:nvSpPr>
        <p:spPr>
          <a:xfrm>
            <a:off x="1459910" y="4444162"/>
            <a:ext cx="386760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effectLst/>
                <a:latin typeface="Helvetica" pitchFamily="2" charset="0"/>
              </a:rPr>
              <a:t>No lag in abandoned land-use change (as people fail to return to land) 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Lag in extensive land-use change (as people returned to old practices)</a:t>
            </a:r>
          </a:p>
          <a:p>
            <a:pPr algn="ctr"/>
            <a:r>
              <a:rPr lang="en-US" sz="1200" dirty="0">
                <a:effectLst/>
                <a:latin typeface="Helvetica" pitchFamily="2" charset="0"/>
              </a:rPr>
              <a:t>No lag in </a:t>
            </a:r>
            <a:r>
              <a:rPr lang="en-US" sz="1200" dirty="0">
                <a:latin typeface="Helvetica" pitchFamily="2" charset="0"/>
              </a:rPr>
              <a:t>intensive land-use change (not dramatic change and loss of tools from government)</a:t>
            </a:r>
            <a:r>
              <a:rPr lang="en-US" sz="1200" dirty="0">
                <a:effectLst/>
                <a:latin typeface="Helvetica" pitchFamily="2" charset="0"/>
              </a:rPr>
              <a:t> </a:t>
            </a:r>
          </a:p>
          <a:p>
            <a:pPr algn="ctr"/>
            <a:endParaRPr lang="en-US" sz="1200" dirty="0">
              <a:latin typeface="Helvetica" pitchFamily="2" charset="0"/>
            </a:endParaRPr>
          </a:p>
          <a:p>
            <a:pPr algn="ctr"/>
            <a:endParaRPr lang="en-US" sz="1200" dirty="0">
              <a:effectLst/>
              <a:latin typeface="Helvetica" pitchFamily="2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FF10DE3-21F4-8C40-B3B1-37EC86EE47C0}"/>
              </a:ext>
            </a:extLst>
          </p:cNvPr>
          <p:cNvSpPr/>
          <p:nvPr/>
        </p:nvSpPr>
        <p:spPr>
          <a:xfrm>
            <a:off x="7098160" y="4538126"/>
            <a:ext cx="430359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effectLst/>
                <a:latin typeface="Helvetica" pitchFamily="2" charset="0"/>
              </a:rPr>
              <a:t>Lag in abandone</a:t>
            </a:r>
            <a:r>
              <a:rPr lang="en-US" sz="1200" dirty="0">
                <a:latin typeface="Helvetica" pitchFamily="2" charset="0"/>
              </a:rPr>
              <a:t>d land-use change (little change, some uptake for intensive practices)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No lag for extensive land-use change (people shift to larger farms supported by EU)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No lag for intensive land-use change (larger, more intensive farms better supported by EU)</a:t>
            </a:r>
          </a:p>
          <a:p>
            <a:pPr algn="ctr"/>
            <a:endParaRPr lang="en-US" sz="1200" dirty="0">
              <a:effectLst/>
              <a:latin typeface="Helvetica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684589A-6A7F-CE42-B6CF-FCD431E7FC04}"/>
              </a:ext>
            </a:extLst>
          </p:cNvPr>
          <p:cNvSpPr/>
          <p:nvPr/>
        </p:nvSpPr>
        <p:spPr>
          <a:xfrm>
            <a:off x="1106595" y="368816"/>
            <a:ext cx="102246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effectLst/>
                <a:latin typeface="Helvetica" pitchFamily="2" charset="0"/>
              </a:rPr>
              <a:t>Is there a time lag between socio-economic events and the occurrence of land use</a:t>
            </a:r>
          </a:p>
          <a:p>
            <a:pPr algn="ctr"/>
            <a:r>
              <a:rPr lang="en-US" b="1" dirty="0">
                <a:effectLst/>
                <a:latin typeface="Helvetica" pitchFamily="2" charset="0"/>
              </a:rPr>
              <a:t>change? Does this differ between land-use type?</a:t>
            </a:r>
          </a:p>
          <a:p>
            <a:pPr algn="ctr"/>
            <a:endParaRPr lang="en-US" b="1" dirty="0">
              <a:effectLst/>
              <a:latin typeface="Helvetica" pitchFamily="2" charset="0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572DC41-6B74-644F-AEC7-0B6DD97E2AD4}"/>
              </a:ext>
            </a:extLst>
          </p:cNvPr>
          <p:cNvCxnSpPr>
            <a:cxnSpLocks/>
          </p:cNvCxnSpPr>
          <p:nvPr/>
        </p:nvCxnSpPr>
        <p:spPr>
          <a:xfrm>
            <a:off x="8881435" y="1847861"/>
            <a:ext cx="0" cy="3809163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78CDFF8-38E0-B94A-AEE3-278094C23C6B}"/>
              </a:ext>
            </a:extLst>
          </p:cNvPr>
          <p:cNvCxnSpPr>
            <a:cxnSpLocks/>
          </p:cNvCxnSpPr>
          <p:nvPr/>
        </p:nvCxnSpPr>
        <p:spPr>
          <a:xfrm>
            <a:off x="3327291" y="1847860"/>
            <a:ext cx="0" cy="3809163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3AD9FE6-F03F-874E-BE1A-A9CAB338B348}"/>
              </a:ext>
            </a:extLst>
          </p:cNvPr>
          <p:cNvSpPr txBox="1"/>
          <p:nvPr/>
        </p:nvSpPr>
        <p:spPr>
          <a:xfrm>
            <a:off x="6096000" y="43020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55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21521-7A55-D74C-AF9C-38ECE194F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825" y="1562581"/>
            <a:ext cx="10590835" cy="4614381"/>
          </a:xfrm>
        </p:spPr>
        <p:txBody>
          <a:bodyPr/>
          <a:lstStyle/>
          <a:p>
            <a:r>
              <a:rPr lang="en-US" dirty="0"/>
              <a:t>Add null hypotheses, alternate hypotheses </a:t>
            </a:r>
            <a:r>
              <a:rPr lang="en-US" dirty="0" err="1"/>
              <a:t>etc</a:t>
            </a:r>
            <a:r>
              <a:rPr lang="en-US" dirty="0"/>
              <a:t> </a:t>
            </a:r>
          </a:p>
          <a:p>
            <a:r>
              <a:rPr lang="en-US" dirty="0"/>
              <a:t>For each question and sub question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066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1637</TotalTime>
  <Words>480</Words>
  <Application>Microsoft Macintosh PowerPoint</Application>
  <PresentationFormat>Widescreen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 Izzy</dc:creator>
  <cp:lastModifiedBy>RICH Izzy</cp:lastModifiedBy>
  <cp:revision>16</cp:revision>
  <dcterms:created xsi:type="dcterms:W3CDTF">2019-02-26T18:57:55Z</dcterms:created>
  <dcterms:modified xsi:type="dcterms:W3CDTF">2019-03-14T21:53:06Z</dcterms:modified>
</cp:coreProperties>
</file>