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6" r:id="rId3"/>
    <p:sldId id="264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 Izzy" initials="RI" lastIdx="1" clrIdx="0">
    <p:extLst>
      <p:ext uri="{19B8F6BF-5375-455C-9EA6-DF929625EA0E}">
        <p15:presenceInfo xmlns:p15="http://schemas.microsoft.com/office/powerpoint/2012/main" userId="RICH Izz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72759"/>
  </p:normalViewPr>
  <p:slideViewPr>
    <p:cSldViewPr snapToGrid="0" snapToObjects="1">
      <p:cViewPr>
        <p:scale>
          <a:sx n="118" d="100"/>
          <a:sy n="118" d="100"/>
        </p:scale>
        <p:origin x="200" y="-1808"/>
      </p:cViewPr>
      <p:guideLst/>
    </p:cSldViewPr>
  </p:slideViewPr>
  <p:notesTextViewPr>
    <p:cViewPr>
      <p:scale>
        <a:sx n="1" d="1"/>
        <a:sy n="1" d="1"/>
      </p:scale>
      <p:origin x="0" y="-1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3048-CB06-4E44-9303-08BA1CBDE2ED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E8D36-C1BF-224E-B7E6-C084A11A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Null: no shift in land use following SPE events</a:t>
            </a:r>
          </a:p>
          <a:p>
            <a:r>
              <a:rPr lang="en-US" dirty="0"/>
              <a:t>Alternate: </a:t>
            </a:r>
          </a:p>
          <a:p>
            <a:r>
              <a:rPr lang="en-US" dirty="0"/>
              <a:t>SUC: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increase in extensive land as people don’t return to their newly owned land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decrease in intensive land as move towards a more market-based economy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EU: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decrease in abandoned land as extensive land gets abandoned because people are moving towards larger, more intensive farms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change in extensive land because people stick to traditional farming practices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increase in intensive land as most transition after the SUC, intensive farms already largely established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E8D36-C1BF-224E-B7E6-C084A11AC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Null: no shift in land-use following SPE events</a:t>
            </a:r>
          </a:p>
          <a:p>
            <a:r>
              <a:rPr lang="en-US" dirty="0"/>
              <a:t>Alternate: </a:t>
            </a:r>
          </a:p>
          <a:p>
            <a:r>
              <a:rPr lang="en-US" dirty="0"/>
              <a:t>SUC: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abandoned land from extensive as people don’t return to their farms that are given back from the government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intensive land from extensive as switch to market-based economy and people don’t return from farms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EU: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additional intensive land as already switched to market based economy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Increase in extensive from intensive and abandoned as subsidies available for small farms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Decrease in abandoned from extensive because of more uptake of traditional activities due to transition to nationalist ideals and subsidies for small farms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E8D36-C1BF-224E-B7E6-C084A11AC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Null: no land-use following SPE events when taking into account time lag</a:t>
            </a:r>
          </a:p>
          <a:p>
            <a:r>
              <a:rPr lang="en-US" dirty="0"/>
              <a:t>Alternate:</a:t>
            </a:r>
          </a:p>
          <a:p>
            <a:r>
              <a:rPr lang="en-US" dirty="0"/>
              <a:t>SUC: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in abandoned land from intensive because still try carry on co-ops directly following SUC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lag in transition to extensive land because people need new income so return to old farming ways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in intensive to abandoned and extensive land because still carry on co-ops directly following SUC</a:t>
            </a:r>
          </a:p>
          <a:p>
            <a:endParaRPr lang="en-US" dirty="0"/>
          </a:p>
          <a:p>
            <a:r>
              <a:rPr lang="en-US" dirty="0"/>
              <a:t>EU: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lag in abandoned land-use change because no real change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for extensive land-use change as people who were farming extensively have trouble transitioning to larger farms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Lag for intensive land-use change as hesitant to work on big farms and abandon extensive </a:t>
            </a:r>
            <a:r>
              <a:rPr lang="en-US"/>
              <a:t>agricultural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E8D36-C1BF-224E-B7E6-C084A11AC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074-9FCE-814C-A24C-B6AD56A5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B216A-81B6-FB4C-A778-7B723B78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34F7-3601-C94F-A060-AA2F0FDB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FF9-71E3-954E-A276-703E97B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086E-CF02-DC47-9231-9CFE8E8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AB7-0F55-4242-8F99-EBE2DD0D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9E07-1888-6E40-9813-BE80F5F1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168-B1EC-0F46-B689-F0C9686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C963-1042-4145-9C70-C8461CC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543B-DB18-6245-AB0E-3DD5BA0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210A5-387A-2743-910F-A26D82B6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DEDC-8474-0E46-B5E4-6C590E4D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D9F5-C75B-D146-A7D2-98D0EF7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2B7B-CE9F-4D49-8481-7781D3E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BBA3-1ACD-3940-A074-E4B87541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D8E-C102-D645-8A23-EED12AB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EA3C-55EF-E143-A2AD-DC51139B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083E-C2A8-6842-BDF6-AE979B73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F1B0-9FA8-9144-82BA-99B6C48E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7167-38C7-9B4B-8695-E6FF18C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A9F4-68BF-E145-A222-59985D60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4389-0979-B34D-9A95-7E109746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56A8-E214-0A4C-A4C0-5743ED95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5042-C237-8745-B67D-CAD2CA5A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F146-8BC3-CE41-81B5-C788577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AD8-6633-764F-BA91-A8BF80F2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6166-DA9A-174C-802D-224C026B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E96D-7105-4F45-A5F2-6CA0D2ED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DA18-1E2E-3F46-9F8A-8051A1E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6F35-AE8F-C94A-B7A8-D9700B6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6FD0-0620-7849-B888-329015D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B46-5D6B-974C-B443-0B47ED5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48E8-3241-954C-B867-E31B98A7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5BA-AE25-8545-B8D8-B400B55A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6AD5D-FCEC-2144-AF31-6CDED752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263F-70A2-BB4F-84AA-39F5F562F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EE7C8-2A5D-5547-A8BB-2BA0C4E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6009-18F6-114D-BF1A-0470972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F4D7-EC03-2940-A18E-13EB6F8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023-90C6-974F-A4F2-4C8AEE0C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62F24-F317-4743-BD00-E5B50E6E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B7BB-4B81-3C4D-BCCE-2222A39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1967-952E-2A43-863C-9A4BDE6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9C622-BB1B-1640-888D-A4F5C652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287A5-4731-2849-BA78-3EBC1300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0892-0F73-CF41-AA6D-4803B45F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3335-BAF4-644B-8C2D-83BCA3EB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365E-CCFD-2D4E-B407-AD90742C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ACCB-2249-F74D-967C-0E0142CB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675C-B682-AD40-B021-B0A56B8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EBEC-FE2E-E04A-85EF-B95782E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79B5-7E10-8940-9351-05383F8E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AD13-3E54-4C46-9317-112254B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CD6A9-1ED0-4C4B-A727-C423F5E2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502-D767-6A48-8DBE-FD7DCAD6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F82C-D16D-BC42-BD3F-4C834CF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9CD0B-8FED-5F4C-B29C-C5A136F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836B-38E2-C340-9A89-A0106F4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1B9DD-89E4-1541-AD88-5218604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D44A6-AA83-F641-891A-DF2CEAF0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9A69-4B0F-1B4A-A99E-F888C3C83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8E2-74B9-C74C-93C7-A1E2B177FB0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EC84-185F-204A-AFBF-3F46A826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571-E7BC-FB48-9B6F-E7D4877F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EB7B-E35C-AF43-9FD7-56CCF1D1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Is there a clear link between key socio-economic events and land-use change in</a:t>
            </a:r>
          </a:p>
          <a:p>
            <a:pPr algn="ctr"/>
            <a:r>
              <a:rPr lang="en-US" b="1" dirty="0">
                <a:latin typeface="Helvetica" pitchFamily="2" charset="0"/>
              </a:rPr>
              <a:t>Latvia?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4CB1-DE31-2646-8F88-5CEAAE373E89}"/>
              </a:ext>
            </a:extLst>
          </p:cNvPr>
          <p:cNvCxnSpPr>
            <a:cxnSpLocks/>
          </p:cNvCxnSpPr>
          <p:nvPr/>
        </p:nvCxnSpPr>
        <p:spPr>
          <a:xfrm flipV="1">
            <a:off x="1466493" y="3875606"/>
            <a:ext cx="4118052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49" y="3875606"/>
            <a:ext cx="1842055" cy="352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0B7EA-9C05-FC4D-96E6-F6AA450588DC}"/>
              </a:ext>
            </a:extLst>
          </p:cNvPr>
          <p:cNvCxnSpPr>
            <a:cxnSpLocks/>
          </p:cNvCxnSpPr>
          <p:nvPr/>
        </p:nvCxnSpPr>
        <p:spPr>
          <a:xfrm>
            <a:off x="7091364" y="3875610"/>
            <a:ext cx="4138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164000" cy="3953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283730" y="2292298"/>
            <a:ext cx="2215174" cy="15868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3477725" y="1037656"/>
            <a:ext cx="570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There is an observable, uniform link between both the Soviet Union collapse and EU accession and land-use change in Latvia at a country-scale.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</p:spTree>
    <p:extLst>
      <p:ext uri="{BB962C8B-B14F-4D97-AF65-F5344CB8AC3E}">
        <p14:creationId xmlns:p14="http://schemas.microsoft.com/office/powerpoint/2010/main" val="15328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51978-444F-8244-898F-8DD928F85903}"/>
              </a:ext>
            </a:extLst>
          </p:cNvPr>
          <p:cNvSpPr txBox="1"/>
          <p:nvPr/>
        </p:nvSpPr>
        <p:spPr>
          <a:xfrm>
            <a:off x="568604" y="5808243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BEFORE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7FA6FC-9928-F240-8525-ACF447D8EE2F}"/>
              </a:ext>
            </a:extLst>
          </p:cNvPr>
          <p:cNvCxnSpPr>
            <a:cxnSpLocks/>
          </p:cNvCxnSpPr>
          <p:nvPr/>
        </p:nvCxnSpPr>
        <p:spPr>
          <a:xfrm>
            <a:off x="3301352" y="5611082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B33F6F-F0A8-8E44-84F8-61DF9B09FAB2}"/>
              </a:ext>
            </a:extLst>
          </p:cNvPr>
          <p:cNvSpPr txBox="1"/>
          <p:nvPr/>
        </p:nvSpPr>
        <p:spPr>
          <a:xfrm rot="16200000">
            <a:off x="167173" y="3579666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land-use type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69767D-E4FA-9D4F-B8AA-663BAFEDBCDD}"/>
              </a:ext>
            </a:extLst>
          </p:cNvPr>
          <p:cNvGrpSpPr/>
          <p:nvPr/>
        </p:nvGrpSpPr>
        <p:grpSpPr>
          <a:xfrm>
            <a:off x="1404705" y="1824436"/>
            <a:ext cx="4138897" cy="3785035"/>
            <a:chOff x="1363851" y="2433234"/>
            <a:chExt cx="3813472" cy="31186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0F6A4A-EDB9-3C42-A41F-CAE3264F6D3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7B20B8-296E-AE41-87BE-884A25711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8F5ACA9-D23F-EE4F-8B11-EEAD74A912EB}"/>
              </a:ext>
            </a:extLst>
          </p:cNvPr>
          <p:cNvSpPr/>
          <p:nvPr/>
        </p:nvSpPr>
        <p:spPr>
          <a:xfrm>
            <a:off x="1404209" y="2880130"/>
            <a:ext cx="602002" cy="27223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3B93F-AB46-034D-B8FF-854E83130AF6}"/>
              </a:ext>
            </a:extLst>
          </p:cNvPr>
          <p:cNvSpPr/>
          <p:nvPr/>
        </p:nvSpPr>
        <p:spPr>
          <a:xfrm>
            <a:off x="2999651" y="5808243"/>
            <a:ext cx="3366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AFTER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8998F9-0BFB-DC4D-BD0F-6C7951F79A17}"/>
              </a:ext>
            </a:extLst>
          </p:cNvPr>
          <p:cNvSpPr/>
          <p:nvPr/>
        </p:nvSpPr>
        <p:spPr>
          <a:xfrm>
            <a:off x="3372577" y="3930554"/>
            <a:ext cx="602001" cy="16702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1CB22-5899-AD40-8817-CE07BBD48312}"/>
              </a:ext>
            </a:extLst>
          </p:cNvPr>
          <p:cNvSpPr/>
          <p:nvPr/>
        </p:nvSpPr>
        <p:spPr>
          <a:xfrm>
            <a:off x="2043765" y="5268464"/>
            <a:ext cx="602002" cy="3410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3E0D34-D7EA-6F46-BF9E-5CE2AF7AE76E}"/>
              </a:ext>
            </a:extLst>
          </p:cNvPr>
          <p:cNvSpPr/>
          <p:nvPr/>
        </p:nvSpPr>
        <p:spPr>
          <a:xfrm>
            <a:off x="4012133" y="2368101"/>
            <a:ext cx="602002" cy="32327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99008D-9816-8841-80D0-0C499BD0C36F}"/>
              </a:ext>
            </a:extLst>
          </p:cNvPr>
          <p:cNvSpPr/>
          <p:nvPr/>
        </p:nvSpPr>
        <p:spPr>
          <a:xfrm>
            <a:off x="2672558" y="4135272"/>
            <a:ext cx="602001" cy="14741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A149FB-79AA-9846-B98D-7671D0D03197}"/>
              </a:ext>
            </a:extLst>
          </p:cNvPr>
          <p:cNvSpPr/>
          <p:nvPr/>
        </p:nvSpPr>
        <p:spPr>
          <a:xfrm>
            <a:off x="4678480" y="3118728"/>
            <a:ext cx="602001" cy="248209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434A30-498A-1348-80D3-8A615F577679}"/>
              </a:ext>
            </a:extLst>
          </p:cNvPr>
          <p:cNvSpPr txBox="1"/>
          <p:nvPr/>
        </p:nvSpPr>
        <p:spPr>
          <a:xfrm>
            <a:off x="6878184" y="5828921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BEFORE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DC5CE-E8FE-4F4F-B653-08B37AB79EFB}"/>
              </a:ext>
            </a:extLst>
          </p:cNvPr>
          <p:cNvCxnSpPr>
            <a:cxnSpLocks/>
          </p:cNvCxnSpPr>
          <p:nvPr/>
        </p:nvCxnSpPr>
        <p:spPr>
          <a:xfrm>
            <a:off x="8884096" y="5611082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BC6953-61B5-9D4C-BEF7-82CEC45B824E}"/>
              </a:ext>
            </a:extLst>
          </p:cNvPr>
          <p:cNvGrpSpPr/>
          <p:nvPr/>
        </p:nvGrpSpPr>
        <p:grpSpPr>
          <a:xfrm>
            <a:off x="6987449" y="1824436"/>
            <a:ext cx="4138897" cy="3785035"/>
            <a:chOff x="1363851" y="2433234"/>
            <a:chExt cx="3813472" cy="31186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84DB2F-C724-3F4E-A208-12EAE20CCEB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93A726-253C-2B4A-92F6-D4635A5E6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00B4074-5DE4-EC4B-A8FA-EFDB99FB157B}"/>
              </a:ext>
            </a:extLst>
          </p:cNvPr>
          <p:cNvSpPr/>
          <p:nvPr/>
        </p:nvSpPr>
        <p:spPr>
          <a:xfrm>
            <a:off x="6986953" y="3930554"/>
            <a:ext cx="602002" cy="16718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91736C-8978-0346-BE71-C60EB9296B24}"/>
              </a:ext>
            </a:extLst>
          </p:cNvPr>
          <p:cNvSpPr/>
          <p:nvPr/>
        </p:nvSpPr>
        <p:spPr>
          <a:xfrm>
            <a:off x="8578000" y="5824984"/>
            <a:ext cx="3366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AFTER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95B75F-4137-0542-8B55-BFFD361A9327}"/>
              </a:ext>
            </a:extLst>
          </p:cNvPr>
          <p:cNvSpPr/>
          <p:nvPr/>
        </p:nvSpPr>
        <p:spPr>
          <a:xfrm>
            <a:off x="8955321" y="2375138"/>
            <a:ext cx="602001" cy="32256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2C8CC-95A9-564C-8FEC-0C1CD8A41FA5}"/>
              </a:ext>
            </a:extLst>
          </p:cNvPr>
          <p:cNvSpPr/>
          <p:nvPr/>
        </p:nvSpPr>
        <p:spPr>
          <a:xfrm>
            <a:off x="7626509" y="2368102"/>
            <a:ext cx="602002" cy="32413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D19C2B-EA8D-AD47-B038-8027F2BA6F3E}"/>
              </a:ext>
            </a:extLst>
          </p:cNvPr>
          <p:cNvSpPr/>
          <p:nvPr/>
        </p:nvSpPr>
        <p:spPr>
          <a:xfrm>
            <a:off x="9594877" y="3429000"/>
            <a:ext cx="602002" cy="21718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B0429D-F626-C443-BA74-0C2B1C393625}"/>
              </a:ext>
            </a:extLst>
          </p:cNvPr>
          <p:cNvSpPr/>
          <p:nvPr/>
        </p:nvSpPr>
        <p:spPr>
          <a:xfrm>
            <a:off x="8255302" y="3118728"/>
            <a:ext cx="602001" cy="24907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E95EA9-B035-7047-A7DB-5A286CF78774}"/>
              </a:ext>
            </a:extLst>
          </p:cNvPr>
          <p:cNvSpPr/>
          <p:nvPr/>
        </p:nvSpPr>
        <p:spPr>
          <a:xfrm>
            <a:off x="10261224" y="4135272"/>
            <a:ext cx="602001" cy="146554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8C57A-B9E6-B64B-A971-10C14F15C0BE}"/>
              </a:ext>
            </a:extLst>
          </p:cNvPr>
          <p:cNvSpPr txBox="1"/>
          <p:nvPr/>
        </p:nvSpPr>
        <p:spPr>
          <a:xfrm>
            <a:off x="1484709" y="77459"/>
            <a:ext cx="93785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Q1: Is there a quantifiable, country-scale shift in land-use following SPE events in Latvia?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There is a quantifiable, country-scale shift in land-use following each SPE event studied, with the largest shift being seen after the SUC. **prediction that over 50% of pixels will experience land-use change within the 5 years following SUC but 25% of pixels will following EU accession ** or how else to quantify?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**There is a strong relationship between land-use change and SPE events at country-scale, with a stronger relationship observed after the SUC, with a greater quantity of area changing land-use type. ** because co-ops being abandoned and lack of return to subsistence farming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There is a strong relationship between land-use change and SPE events at country-scale, with a stronger relationship observed after the EU accession, with a greater quantity of area changing land-use type. ** because stronger regulation and intensification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There is no quantifiable, country-scale shift in land-use following each SPE event studied.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FA6B9-15E0-2147-906B-1D1848BCD4C2}"/>
              </a:ext>
            </a:extLst>
          </p:cNvPr>
          <p:cNvSpPr txBox="1"/>
          <p:nvPr/>
        </p:nvSpPr>
        <p:spPr>
          <a:xfrm rot="16200000">
            <a:off x="5798559" y="358558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land-use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990B17-AAAB-7944-BA75-FE4CD512417D}"/>
              </a:ext>
            </a:extLst>
          </p:cNvPr>
          <p:cNvSpPr txBox="1"/>
          <p:nvPr/>
        </p:nvSpPr>
        <p:spPr>
          <a:xfrm>
            <a:off x="1589434" y="5310368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822F90-0C3C-5C43-9C6D-43A0134D3BAE}"/>
              </a:ext>
            </a:extLst>
          </p:cNvPr>
          <p:cNvSpPr txBox="1"/>
          <p:nvPr/>
        </p:nvSpPr>
        <p:spPr>
          <a:xfrm>
            <a:off x="2186712" y="5281781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D93FB-1D29-B147-B4D5-E4B732A108B7}"/>
              </a:ext>
            </a:extLst>
          </p:cNvPr>
          <p:cNvSpPr txBox="1"/>
          <p:nvPr/>
        </p:nvSpPr>
        <p:spPr>
          <a:xfrm>
            <a:off x="2842468" y="5281781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8E3A98-12C1-734B-AA47-9B5FEB05BB17}"/>
              </a:ext>
            </a:extLst>
          </p:cNvPr>
          <p:cNvSpPr txBox="1"/>
          <p:nvPr/>
        </p:nvSpPr>
        <p:spPr>
          <a:xfrm>
            <a:off x="3557803" y="5270917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310E12-AD79-9F46-8257-815B45E9992F}"/>
              </a:ext>
            </a:extLst>
          </p:cNvPr>
          <p:cNvSpPr txBox="1"/>
          <p:nvPr/>
        </p:nvSpPr>
        <p:spPr>
          <a:xfrm>
            <a:off x="4167963" y="5281950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151820-D749-D745-A35F-CD2C6C51793E}"/>
              </a:ext>
            </a:extLst>
          </p:cNvPr>
          <p:cNvSpPr txBox="1"/>
          <p:nvPr/>
        </p:nvSpPr>
        <p:spPr>
          <a:xfrm>
            <a:off x="4851711" y="5310368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7634BD-FEC2-7D4D-B8C8-C87A656349C3}"/>
              </a:ext>
            </a:extLst>
          </p:cNvPr>
          <p:cNvSpPr txBox="1"/>
          <p:nvPr/>
        </p:nvSpPr>
        <p:spPr>
          <a:xfrm>
            <a:off x="7186048" y="5319122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66A3B7-2AFA-F14A-9A29-7D503C221532}"/>
              </a:ext>
            </a:extLst>
          </p:cNvPr>
          <p:cNvSpPr txBox="1"/>
          <p:nvPr/>
        </p:nvSpPr>
        <p:spPr>
          <a:xfrm>
            <a:off x="7801890" y="5330311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33828-2AC9-7341-94E8-6DCF7EE9461F}"/>
              </a:ext>
            </a:extLst>
          </p:cNvPr>
          <p:cNvSpPr txBox="1"/>
          <p:nvPr/>
        </p:nvSpPr>
        <p:spPr>
          <a:xfrm>
            <a:off x="8439183" y="5330408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87C08-8E75-EF43-8D89-98BDFD18D734}"/>
              </a:ext>
            </a:extLst>
          </p:cNvPr>
          <p:cNvSpPr txBox="1"/>
          <p:nvPr/>
        </p:nvSpPr>
        <p:spPr>
          <a:xfrm>
            <a:off x="9171697" y="5330311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05082B-002B-0F40-8432-167E01BCAA32}"/>
              </a:ext>
            </a:extLst>
          </p:cNvPr>
          <p:cNvSpPr txBox="1"/>
          <p:nvPr/>
        </p:nvSpPr>
        <p:spPr>
          <a:xfrm>
            <a:off x="9761077" y="5310910"/>
            <a:ext cx="26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39AC70-A200-F547-923C-265A946A7985}"/>
              </a:ext>
            </a:extLst>
          </p:cNvPr>
          <p:cNvSpPr txBox="1"/>
          <p:nvPr/>
        </p:nvSpPr>
        <p:spPr>
          <a:xfrm>
            <a:off x="10434454" y="5320511"/>
            <a:ext cx="3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27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9949D-B77A-5B4F-8180-BA6976375034}"/>
              </a:ext>
            </a:extLst>
          </p:cNvPr>
          <p:cNvSpPr/>
          <p:nvPr/>
        </p:nvSpPr>
        <p:spPr>
          <a:xfrm>
            <a:off x="1005606" y="395538"/>
            <a:ext cx="10224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Q2: Are the strength and direction of land-use change different among extensive,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intensive and abandoned land-use types?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8077940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42295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9121656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50" y="5048655"/>
            <a:ext cx="1897145" cy="3599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8730457">
            <a:off x="4516819" y="2446575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033916" cy="90501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312300" y="2292298"/>
            <a:ext cx="2186604" cy="275635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195159" y="964156"/>
            <a:ext cx="7333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The strength and direction of land-use change are different for extensive, intensive and abandoned land types at pixel-scale, with a slight decrease in intensive land and a sharp increase in abandoned and extensive land following SUC. Following EU accession, </a:t>
            </a:r>
            <a:r>
              <a:rPr lang="en-US" sz="1200" dirty="0">
                <a:latin typeface="Helvetica" pitchFamily="2" charset="0"/>
              </a:rPr>
              <a:t>I </a:t>
            </a:r>
            <a:r>
              <a:rPr lang="en-US" sz="1200" dirty="0" err="1">
                <a:latin typeface="Helvetica" pitchFamily="2" charset="0"/>
              </a:rPr>
              <a:t>hypothesise</a:t>
            </a:r>
            <a:r>
              <a:rPr lang="en-US" sz="1200" dirty="0">
                <a:latin typeface="Helvetica" pitchFamily="2" charset="0"/>
              </a:rPr>
              <a:t> a slight decrease in abandoned and extensive land-use types, but a sharp increase in intensive land.</a:t>
            </a:r>
            <a:endParaRPr lang="en-US" sz="1200" dirty="0">
              <a:effectLst/>
              <a:latin typeface="Helvetica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90989" cy="2085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957316" y="1601842"/>
            <a:ext cx="1899565" cy="12326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1478607" y="4421627"/>
            <a:ext cx="38676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Sharp increase in abandoned land (because of not farming on newly returned land)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extensive land (transition from co-ops to privately owned small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Decrease in intensive land (as move away from state owned farms with state support)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8160" y="4538126"/>
            <a:ext cx="4303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Slight decrease in abandoned land (land use for large farms)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Slight decrease in extensive land (people move to cities or work for more profitable farm)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Sharp increase in intensive land (more money to be made from EU subsidies with CAP)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3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D81AA34-B032-DE48-A1DD-FE518318462F}"/>
              </a:ext>
            </a:extLst>
          </p:cNvPr>
          <p:cNvSpPr txBox="1"/>
          <p:nvPr/>
        </p:nvSpPr>
        <p:spPr>
          <a:xfrm>
            <a:off x="1476135" y="5760533"/>
            <a:ext cx="3826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Following Soviet Union collapse (1991)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6EDB9-E8BE-AB41-9D02-47AE9746B479}"/>
              </a:ext>
            </a:extLst>
          </p:cNvPr>
          <p:cNvSpPr txBox="1"/>
          <p:nvPr/>
        </p:nvSpPr>
        <p:spPr>
          <a:xfrm rot="16200000">
            <a:off x="-218345" y="3579666"/>
            <a:ext cx="2906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Pixels changing land-use type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5885E-3F54-E74A-9FA9-42D8E52F0407}"/>
              </a:ext>
            </a:extLst>
          </p:cNvPr>
          <p:cNvGrpSpPr/>
          <p:nvPr/>
        </p:nvGrpSpPr>
        <p:grpSpPr>
          <a:xfrm>
            <a:off x="1404705" y="1824436"/>
            <a:ext cx="4138897" cy="3785035"/>
            <a:chOff x="1363851" y="2433234"/>
            <a:chExt cx="3813472" cy="31186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871D27-4288-694D-B60A-B63FB1FCC8B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1546B5-505D-4843-95F6-B55509A0B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8FDB4-A320-7647-9D58-19861660A09D}"/>
              </a:ext>
            </a:extLst>
          </p:cNvPr>
          <p:cNvSpPr/>
          <p:nvPr/>
        </p:nvSpPr>
        <p:spPr>
          <a:xfrm>
            <a:off x="1404209" y="5349697"/>
            <a:ext cx="602002" cy="2527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7F623-EF28-B146-8ACA-DDC2D4030D9A}"/>
              </a:ext>
            </a:extLst>
          </p:cNvPr>
          <p:cNvSpPr/>
          <p:nvPr/>
        </p:nvSpPr>
        <p:spPr>
          <a:xfrm>
            <a:off x="2078130" y="5349696"/>
            <a:ext cx="602001" cy="2511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CF32D0-3D44-E04E-8695-340D3D8A93CB}"/>
              </a:ext>
            </a:extLst>
          </p:cNvPr>
          <p:cNvSpPr/>
          <p:nvPr/>
        </p:nvSpPr>
        <p:spPr>
          <a:xfrm>
            <a:off x="2734745" y="2577830"/>
            <a:ext cx="602002" cy="30316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B3312B-D1ED-7142-808A-5F59210192EA}"/>
              </a:ext>
            </a:extLst>
          </p:cNvPr>
          <p:cNvSpPr/>
          <p:nvPr/>
        </p:nvSpPr>
        <p:spPr>
          <a:xfrm>
            <a:off x="3379245" y="5313239"/>
            <a:ext cx="602002" cy="2871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092C45-03E4-324A-9B76-768CCD52199C}"/>
              </a:ext>
            </a:extLst>
          </p:cNvPr>
          <p:cNvSpPr/>
          <p:nvPr/>
        </p:nvSpPr>
        <p:spPr>
          <a:xfrm>
            <a:off x="4741252" y="3012482"/>
            <a:ext cx="602001" cy="25949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C9C0C-8266-9240-84BE-3DEC04D7B398}"/>
              </a:ext>
            </a:extLst>
          </p:cNvPr>
          <p:cNvSpPr/>
          <p:nvPr/>
        </p:nvSpPr>
        <p:spPr>
          <a:xfrm>
            <a:off x="4058392" y="5363772"/>
            <a:ext cx="602001" cy="23704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FEC3B9-C082-624B-9AA1-D5CD05CE264E}"/>
              </a:ext>
            </a:extLst>
          </p:cNvPr>
          <p:cNvSpPr txBox="1"/>
          <p:nvPr/>
        </p:nvSpPr>
        <p:spPr>
          <a:xfrm>
            <a:off x="1414237" y="5321545"/>
            <a:ext cx="654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BBB346-2FCD-6F48-95A1-936F110D4C7F}"/>
              </a:ext>
            </a:extLst>
          </p:cNvPr>
          <p:cNvSpPr txBox="1"/>
          <p:nvPr/>
        </p:nvSpPr>
        <p:spPr>
          <a:xfrm>
            <a:off x="2768479" y="5343472"/>
            <a:ext cx="65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  <a:sym typeface="Wingdings" pitchFamily="2" charset="2"/>
              </a:rPr>
              <a:t>I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FDDEEB-4EFE-BC44-82ED-F4FE1D59CC80}"/>
              </a:ext>
            </a:extLst>
          </p:cNvPr>
          <p:cNvSpPr txBox="1"/>
          <p:nvPr/>
        </p:nvSpPr>
        <p:spPr>
          <a:xfrm>
            <a:off x="4032093" y="5352253"/>
            <a:ext cx="73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526193-CB34-4E42-9EDA-3F451DE24906}"/>
              </a:ext>
            </a:extLst>
          </p:cNvPr>
          <p:cNvSpPr txBox="1"/>
          <p:nvPr/>
        </p:nvSpPr>
        <p:spPr>
          <a:xfrm>
            <a:off x="2103967" y="5321545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FDB35D-940F-FC4D-89CB-03ACE952D7F1}"/>
              </a:ext>
            </a:extLst>
          </p:cNvPr>
          <p:cNvSpPr txBox="1"/>
          <p:nvPr/>
        </p:nvSpPr>
        <p:spPr>
          <a:xfrm>
            <a:off x="3292546" y="5329227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FDDC9-0DAC-C043-9678-FF3F3A8E97D8}"/>
              </a:ext>
            </a:extLst>
          </p:cNvPr>
          <p:cNvSpPr txBox="1"/>
          <p:nvPr/>
        </p:nvSpPr>
        <p:spPr>
          <a:xfrm>
            <a:off x="4736396" y="5366498"/>
            <a:ext cx="6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C0C680-C39D-0746-9930-382A1D48DDDB}"/>
              </a:ext>
            </a:extLst>
          </p:cNvPr>
          <p:cNvSpPr txBox="1"/>
          <p:nvPr/>
        </p:nvSpPr>
        <p:spPr>
          <a:xfrm>
            <a:off x="6939791" y="5811161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Following EU accession (2004)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FB6DC4-4757-2744-93EC-2A31F0C08847}"/>
              </a:ext>
            </a:extLst>
          </p:cNvPr>
          <p:cNvSpPr txBox="1"/>
          <p:nvPr/>
        </p:nvSpPr>
        <p:spPr>
          <a:xfrm rot="16200000">
            <a:off x="4835741" y="3630294"/>
            <a:ext cx="2906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Pixels changing land-use type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0AB38-5A18-2344-9886-7309593A807C}"/>
              </a:ext>
            </a:extLst>
          </p:cNvPr>
          <p:cNvGrpSpPr/>
          <p:nvPr/>
        </p:nvGrpSpPr>
        <p:grpSpPr>
          <a:xfrm>
            <a:off x="6458791" y="1875064"/>
            <a:ext cx="4138897" cy="3785035"/>
            <a:chOff x="1363851" y="2433234"/>
            <a:chExt cx="3813472" cy="31186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71BB42-ACFF-5741-8C5E-259AA41C079F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386855A-8146-3C4E-8E0B-8C39DC2FB9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116FF775-8FB8-A64D-AD90-2104A407FB37}"/>
              </a:ext>
            </a:extLst>
          </p:cNvPr>
          <p:cNvSpPr/>
          <p:nvPr/>
        </p:nvSpPr>
        <p:spPr>
          <a:xfrm>
            <a:off x="6458295" y="3834357"/>
            <a:ext cx="602002" cy="18187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97C841-2029-E441-B401-054F5E7033CA}"/>
              </a:ext>
            </a:extLst>
          </p:cNvPr>
          <p:cNvSpPr/>
          <p:nvPr/>
        </p:nvSpPr>
        <p:spPr>
          <a:xfrm>
            <a:off x="7132216" y="4048366"/>
            <a:ext cx="602001" cy="16030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6EEAD1-47BD-8D49-9903-56FF6C35C6E8}"/>
              </a:ext>
            </a:extLst>
          </p:cNvPr>
          <p:cNvSpPr/>
          <p:nvPr/>
        </p:nvSpPr>
        <p:spPr>
          <a:xfrm>
            <a:off x="7788831" y="5402881"/>
            <a:ext cx="602002" cy="2572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A81EE7-996A-A64F-B0B8-E5CC2B7D2B14}"/>
              </a:ext>
            </a:extLst>
          </p:cNvPr>
          <p:cNvSpPr/>
          <p:nvPr/>
        </p:nvSpPr>
        <p:spPr>
          <a:xfrm>
            <a:off x="8433331" y="4328809"/>
            <a:ext cx="602002" cy="13112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382DD6-960A-0F4A-846A-F8D32D05E3E3}"/>
              </a:ext>
            </a:extLst>
          </p:cNvPr>
          <p:cNvSpPr/>
          <p:nvPr/>
        </p:nvSpPr>
        <p:spPr>
          <a:xfrm>
            <a:off x="9795338" y="5438240"/>
            <a:ext cx="602001" cy="2197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E8DA57-DC9C-4A4C-8A3F-3C18FFA429B6}"/>
              </a:ext>
            </a:extLst>
          </p:cNvPr>
          <p:cNvSpPr/>
          <p:nvPr/>
        </p:nvSpPr>
        <p:spPr>
          <a:xfrm>
            <a:off x="9112478" y="5202226"/>
            <a:ext cx="602001" cy="4492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E92EA8-31B6-574A-9827-2948BB185218}"/>
              </a:ext>
            </a:extLst>
          </p:cNvPr>
          <p:cNvSpPr txBox="1"/>
          <p:nvPr/>
        </p:nvSpPr>
        <p:spPr>
          <a:xfrm>
            <a:off x="6482451" y="5400324"/>
            <a:ext cx="654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FCFF7-518B-FB4C-9AB5-8DC1E977EAC1}"/>
              </a:ext>
            </a:extLst>
          </p:cNvPr>
          <p:cNvSpPr txBox="1"/>
          <p:nvPr/>
        </p:nvSpPr>
        <p:spPr>
          <a:xfrm>
            <a:off x="7822565" y="5394100"/>
            <a:ext cx="65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  <a:sym typeface="Wingdings" pitchFamily="2" charset="2"/>
              </a:rPr>
              <a:t>I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CC9773-6FB3-5947-A046-D249650CA121}"/>
              </a:ext>
            </a:extLst>
          </p:cNvPr>
          <p:cNvSpPr txBox="1"/>
          <p:nvPr/>
        </p:nvSpPr>
        <p:spPr>
          <a:xfrm>
            <a:off x="9094679" y="5402881"/>
            <a:ext cx="73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A2EF27-75A2-AD4F-AB00-CFF8EFF7BCEE}"/>
              </a:ext>
            </a:extLst>
          </p:cNvPr>
          <p:cNvSpPr txBox="1"/>
          <p:nvPr/>
        </p:nvSpPr>
        <p:spPr>
          <a:xfrm>
            <a:off x="7160463" y="5377814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7A2D0F-829B-0D4D-BCC4-1AAB054BEDDC}"/>
              </a:ext>
            </a:extLst>
          </p:cNvPr>
          <p:cNvSpPr txBox="1"/>
          <p:nvPr/>
        </p:nvSpPr>
        <p:spPr>
          <a:xfrm>
            <a:off x="8369390" y="5377814"/>
            <a:ext cx="79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E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A8DF45-837F-474F-B2DC-3382BD53F8C4}"/>
              </a:ext>
            </a:extLst>
          </p:cNvPr>
          <p:cNvSpPr txBox="1"/>
          <p:nvPr/>
        </p:nvSpPr>
        <p:spPr>
          <a:xfrm>
            <a:off x="9790482" y="5417126"/>
            <a:ext cx="6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 </a:t>
            </a:r>
            <a:r>
              <a:rPr lang="en-US" sz="1600" b="1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600" b="1" dirty="0">
                <a:latin typeface="Helvetica" pitchFamily="2" charset="0"/>
              </a:rPr>
              <a:t>E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89DB4D-D05F-5345-8F17-B2B510161A30}"/>
              </a:ext>
            </a:extLst>
          </p:cNvPr>
          <p:cNvSpPr txBox="1"/>
          <p:nvPr/>
        </p:nvSpPr>
        <p:spPr>
          <a:xfrm>
            <a:off x="1833320" y="1145959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Strongest move from intensive to abandoned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intensive to extensive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Could be seen as a more uniform shift?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49DC73-264B-4C43-9FBB-DA1C9B8257CA}"/>
              </a:ext>
            </a:extLst>
          </p:cNvPr>
          <p:cNvSpPr txBox="1"/>
          <p:nvPr/>
        </p:nvSpPr>
        <p:spPr>
          <a:xfrm>
            <a:off x="6814670" y="1644231"/>
            <a:ext cx="4876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Strongest move from extensive to intensive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abandoned to intensive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Slight move from extensive to abandoned (going to work on big farm)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abandoned to extensive as people continue to return to old land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shifting going on – more complex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3D05E0-7BB5-9F45-B8E6-9D1CB209CDCA}"/>
              </a:ext>
            </a:extLst>
          </p:cNvPr>
          <p:cNvSpPr txBox="1"/>
          <p:nvPr/>
        </p:nvSpPr>
        <p:spPr>
          <a:xfrm>
            <a:off x="8011886" y="65314"/>
            <a:ext cx="34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could do this as a line graph too</a:t>
            </a:r>
          </a:p>
        </p:txBody>
      </p:sp>
    </p:spTree>
    <p:extLst>
      <p:ext uri="{BB962C8B-B14F-4D97-AF65-F5344CB8AC3E}">
        <p14:creationId xmlns:p14="http://schemas.microsoft.com/office/powerpoint/2010/main" val="47737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F6A39-7D5B-AC4E-A157-644587D284D7}"/>
              </a:ext>
            </a:extLst>
          </p:cNvPr>
          <p:cNvGrpSpPr/>
          <p:nvPr/>
        </p:nvGrpSpPr>
        <p:grpSpPr>
          <a:xfrm>
            <a:off x="7091364" y="1879027"/>
            <a:ext cx="4138897" cy="3785035"/>
            <a:chOff x="1363851" y="2433234"/>
            <a:chExt cx="3813472" cy="311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01319-81D3-A14A-AF8D-2DDCF24C6353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9D843F-2EB4-A447-A947-C1DF89175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60729-423F-4E48-B073-428D9F6DBFC7}"/>
              </a:ext>
            </a:extLst>
          </p:cNvPr>
          <p:cNvSpPr txBox="1"/>
          <p:nvPr/>
        </p:nvSpPr>
        <p:spPr>
          <a:xfrm>
            <a:off x="7987953" y="602086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EU accession (2004)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D2B8C-774A-E648-BE33-6DF0F97B2C43}"/>
              </a:ext>
            </a:extLst>
          </p:cNvPr>
          <p:cNvSpPr txBox="1"/>
          <p:nvPr/>
        </p:nvSpPr>
        <p:spPr>
          <a:xfrm>
            <a:off x="1997138" y="602086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Soviet Union collapse (1991)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6D995-5657-5C44-88EB-77D50166E654}"/>
              </a:ext>
            </a:extLst>
          </p:cNvPr>
          <p:cNvCxnSpPr>
            <a:cxnSpLocks/>
          </p:cNvCxnSpPr>
          <p:nvPr/>
        </p:nvCxnSpPr>
        <p:spPr>
          <a:xfrm>
            <a:off x="3312300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96B6D0-A70C-104D-A9B2-A7917EDE6891}"/>
              </a:ext>
            </a:extLst>
          </p:cNvPr>
          <p:cNvCxnSpPr>
            <a:cxnSpLocks/>
          </p:cNvCxnSpPr>
          <p:nvPr/>
        </p:nvCxnSpPr>
        <p:spPr>
          <a:xfrm>
            <a:off x="8891337" y="5665673"/>
            <a:ext cx="0" cy="28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DD3D5-A621-EF4B-8DA0-91B3F7195E41}"/>
              </a:ext>
            </a:extLst>
          </p:cNvPr>
          <p:cNvSpPr txBox="1"/>
          <p:nvPr/>
        </p:nvSpPr>
        <p:spPr>
          <a:xfrm rot="16200000">
            <a:off x="213723" y="363425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Area of land use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7D4AA-1B1A-7340-9145-FD19A8102554}"/>
              </a:ext>
            </a:extLst>
          </p:cNvPr>
          <p:cNvSpPr txBox="1"/>
          <p:nvPr/>
        </p:nvSpPr>
        <p:spPr>
          <a:xfrm>
            <a:off x="1822402" y="243360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2BA1D-8006-4247-AE24-68AC42AA16AE}"/>
              </a:ext>
            </a:extLst>
          </p:cNvPr>
          <p:cNvSpPr txBox="1"/>
          <p:nvPr/>
        </p:nvSpPr>
        <p:spPr>
          <a:xfrm>
            <a:off x="1459926" y="407026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D6C158-14D2-BA4D-8BA7-3BA18D2DDFCE}"/>
              </a:ext>
            </a:extLst>
          </p:cNvPr>
          <p:cNvCxnSpPr>
            <a:cxnSpLocks/>
          </p:cNvCxnSpPr>
          <p:nvPr/>
        </p:nvCxnSpPr>
        <p:spPr>
          <a:xfrm flipV="1">
            <a:off x="1454803" y="2678637"/>
            <a:ext cx="1875802" cy="130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BAC7A3-9CDD-524F-9D46-3D94E5016E6D}"/>
              </a:ext>
            </a:extLst>
          </p:cNvPr>
          <p:cNvCxnSpPr>
            <a:cxnSpLocks/>
          </p:cNvCxnSpPr>
          <p:nvPr/>
        </p:nvCxnSpPr>
        <p:spPr>
          <a:xfrm flipV="1">
            <a:off x="1445150" y="5048655"/>
            <a:ext cx="1882141" cy="41829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9091B1-CC4C-9C41-87CF-03F623B78E93}"/>
              </a:ext>
            </a:extLst>
          </p:cNvPr>
          <p:cNvSpPr txBox="1"/>
          <p:nvPr/>
        </p:nvSpPr>
        <p:spPr>
          <a:xfrm rot="19442147">
            <a:off x="4380404" y="2426922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56D1E-C55F-554E-BC3C-388132D54D19}"/>
              </a:ext>
            </a:extLst>
          </p:cNvPr>
          <p:cNvGrpSpPr/>
          <p:nvPr/>
        </p:nvGrpSpPr>
        <p:grpSpPr>
          <a:xfrm>
            <a:off x="1445648" y="1879027"/>
            <a:ext cx="4138897" cy="3785035"/>
            <a:chOff x="1363851" y="2433234"/>
            <a:chExt cx="3813472" cy="3118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F92A5-D62C-DE4C-B7E3-9E193BA3A2F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51" y="2433234"/>
              <a:ext cx="0" cy="3112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5870D-EBC4-7241-9E15-3804F049A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852" y="5546035"/>
              <a:ext cx="3813471" cy="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5E786-9DF4-6648-8BA3-8662292B1CE2}"/>
              </a:ext>
            </a:extLst>
          </p:cNvPr>
          <p:cNvCxnSpPr>
            <a:cxnSpLocks/>
          </p:cNvCxnSpPr>
          <p:nvPr/>
        </p:nvCxnSpPr>
        <p:spPr>
          <a:xfrm>
            <a:off x="3312300" y="2684491"/>
            <a:ext cx="2015219" cy="88602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CDC1-4DAD-7040-9742-C2CE5305D0FD}"/>
              </a:ext>
            </a:extLst>
          </p:cNvPr>
          <p:cNvCxnSpPr>
            <a:cxnSpLocks/>
          </p:cNvCxnSpPr>
          <p:nvPr/>
        </p:nvCxnSpPr>
        <p:spPr>
          <a:xfrm flipV="1">
            <a:off x="1459910" y="4364414"/>
            <a:ext cx="2443718" cy="79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449E13-956E-C148-B5FE-932BB1520AEF}"/>
              </a:ext>
            </a:extLst>
          </p:cNvPr>
          <p:cNvCxnSpPr>
            <a:cxnSpLocks/>
          </p:cNvCxnSpPr>
          <p:nvPr/>
        </p:nvCxnSpPr>
        <p:spPr>
          <a:xfrm flipV="1">
            <a:off x="3863409" y="3158515"/>
            <a:ext cx="1800919" cy="12183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A7D80-4722-D14D-AAE6-2C4C6DA608DD}"/>
              </a:ext>
            </a:extLst>
          </p:cNvPr>
          <p:cNvCxnSpPr>
            <a:cxnSpLocks/>
          </p:cNvCxnSpPr>
          <p:nvPr/>
        </p:nvCxnSpPr>
        <p:spPr>
          <a:xfrm flipV="1">
            <a:off x="3312300" y="2292298"/>
            <a:ext cx="2186604" cy="275635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DA27CE-4D92-6046-BFAF-FEB82188EAC4}"/>
              </a:ext>
            </a:extLst>
          </p:cNvPr>
          <p:cNvSpPr/>
          <p:nvPr/>
        </p:nvSpPr>
        <p:spPr>
          <a:xfrm>
            <a:off x="2647389" y="926876"/>
            <a:ext cx="6401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Intensive and abandoned land-use change is observed directly following the Soviet Union collapse at country-scale. However, there is a time lag when observing shifts towards intensive land-use change following the Soviet Union collapse. There is a time lag on when land-use change is observed at country-scale following Latvia joining the EU for abandoned land, but not for shifts towards intensive and extensive land-use types.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F15B02-45F8-8C46-9C89-F50B86F3BEE3}"/>
              </a:ext>
            </a:extLst>
          </p:cNvPr>
          <p:cNvCxnSpPr>
            <a:cxnSpLocks/>
          </p:cNvCxnSpPr>
          <p:nvPr/>
        </p:nvCxnSpPr>
        <p:spPr>
          <a:xfrm>
            <a:off x="7084569" y="2359964"/>
            <a:ext cx="2265493" cy="1862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9A588F-7538-4249-826E-1C89E29AB946}"/>
              </a:ext>
            </a:extLst>
          </p:cNvPr>
          <p:cNvCxnSpPr>
            <a:cxnSpLocks/>
          </p:cNvCxnSpPr>
          <p:nvPr/>
        </p:nvCxnSpPr>
        <p:spPr>
          <a:xfrm>
            <a:off x="9350062" y="2546218"/>
            <a:ext cx="1770222" cy="2882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C61A2A-F7E0-5E41-B2DD-16BB8AEAC12C}"/>
              </a:ext>
            </a:extLst>
          </p:cNvPr>
          <p:cNvSpPr txBox="1"/>
          <p:nvPr/>
        </p:nvSpPr>
        <p:spPr>
          <a:xfrm rot="277389">
            <a:off x="7170683" y="2169431"/>
            <a:ext cx="112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Abandoned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4D8C3E-52C6-374F-A139-9A52FDCBA3A9}"/>
              </a:ext>
            </a:extLst>
          </p:cNvPr>
          <p:cNvCxnSpPr>
            <a:cxnSpLocks/>
          </p:cNvCxnSpPr>
          <p:nvPr/>
        </p:nvCxnSpPr>
        <p:spPr>
          <a:xfrm>
            <a:off x="7084569" y="2614720"/>
            <a:ext cx="1806768" cy="2377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805E40-C8F5-2B4F-9CAC-2E10B7A66B52}"/>
              </a:ext>
            </a:extLst>
          </p:cNvPr>
          <p:cNvCxnSpPr>
            <a:cxnSpLocks/>
          </p:cNvCxnSpPr>
          <p:nvPr/>
        </p:nvCxnSpPr>
        <p:spPr>
          <a:xfrm flipV="1">
            <a:off x="8891337" y="1601843"/>
            <a:ext cx="1965544" cy="12506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C8B06-563A-AB44-B274-DBCC878E056B}"/>
              </a:ext>
            </a:extLst>
          </p:cNvPr>
          <p:cNvSpPr txBox="1"/>
          <p:nvPr/>
        </p:nvSpPr>
        <p:spPr>
          <a:xfrm rot="19575163">
            <a:off x="9452521" y="19100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Intensive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E2DEA7-505F-1B45-A7AC-184DAE3F21DC}"/>
              </a:ext>
            </a:extLst>
          </p:cNvPr>
          <p:cNvCxnSpPr>
            <a:cxnSpLocks/>
          </p:cNvCxnSpPr>
          <p:nvPr/>
        </p:nvCxnSpPr>
        <p:spPr>
          <a:xfrm flipV="1">
            <a:off x="7084569" y="3034523"/>
            <a:ext cx="1806768" cy="816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5FE773-9F09-1F48-9B97-0B33CB6E61D7}"/>
              </a:ext>
            </a:extLst>
          </p:cNvPr>
          <p:cNvCxnSpPr>
            <a:cxnSpLocks/>
          </p:cNvCxnSpPr>
          <p:nvPr/>
        </p:nvCxnSpPr>
        <p:spPr>
          <a:xfrm>
            <a:off x="8852064" y="3031298"/>
            <a:ext cx="2292555" cy="2843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22F7F3-83AB-214A-B1FC-F62623D3E183}"/>
              </a:ext>
            </a:extLst>
          </p:cNvPr>
          <p:cNvSpPr txBox="1"/>
          <p:nvPr/>
        </p:nvSpPr>
        <p:spPr>
          <a:xfrm rot="368567">
            <a:off x="9664553" y="29328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Extensive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05FAD-10FE-2248-95A5-0D44E64523FC}"/>
              </a:ext>
            </a:extLst>
          </p:cNvPr>
          <p:cNvSpPr/>
          <p:nvPr/>
        </p:nvSpPr>
        <p:spPr>
          <a:xfrm>
            <a:off x="1459910" y="4358777"/>
            <a:ext cx="38676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abandoned land-use change (as people fail to return to land)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Lag in extensive land-use change (as people returned to old practices) – Intensive to extensive</a:t>
            </a:r>
          </a:p>
          <a:p>
            <a:pPr algn="ctr"/>
            <a:r>
              <a:rPr lang="en-US" sz="1200" dirty="0">
                <a:effectLst/>
                <a:latin typeface="Helvetica" pitchFamily="2" charset="0"/>
              </a:rPr>
              <a:t>No lag in </a:t>
            </a:r>
            <a:r>
              <a:rPr lang="en-US" sz="1200" dirty="0">
                <a:latin typeface="Helvetica" pitchFamily="2" charset="0"/>
              </a:rPr>
              <a:t>intensive land-use change (loss of support and tools from government)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>
                <a:latin typeface="Helvetica" pitchFamily="2" charset="0"/>
              </a:rPr>
              <a:t>– intensive to abandoned and extensive</a:t>
            </a:r>
            <a:endParaRPr lang="en-US" sz="1200" dirty="0">
              <a:effectLst/>
              <a:latin typeface="Helvetica" pitchFamily="2" charset="0"/>
            </a:endParaRPr>
          </a:p>
          <a:p>
            <a:pPr algn="ctr"/>
            <a:endParaRPr lang="en-US" sz="1200" dirty="0">
              <a:latin typeface="Helvetica" pitchFamily="2" charset="0"/>
            </a:endParaRP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10DE3-21F4-8C40-B3B1-37EC86EE47C0}"/>
              </a:ext>
            </a:extLst>
          </p:cNvPr>
          <p:cNvSpPr/>
          <p:nvPr/>
        </p:nvSpPr>
        <p:spPr>
          <a:xfrm>
            <a:off x="7091363" y="4137906"/>
            <a:ext cx="43035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Helvetica" pitchFamily="2" charset="0"/>
              </a:rPr>
              <a:t>Lag in abandone</a:t>
            </a:r>
            <a:r>
              <a:rPr lang="en-US" sz="1200" dirty="0">
                <a:latin typeface="Helvetica" pitchFamily="2" charset="0"/>
              </a:rPr>
              <a:t>d land-use change (little change, some uptake for intensive practices)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extensive land-use change (people shift to larger farms supported by EU) – Extensive to intensive and abandoned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No lag for intensive land-use change (larger, more intensive farms better supported by EU) – No transition really from intensive to other land-use types//dominant land-use</a:t>
            </a:r>
          </a:p>
          <a:p>
            <a:pPr algn="ctr"/>
            <a:endParaRPr lang="en-US" sz="1200" dirty="0">
              <a:effectLst/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84589A-6A7F-CE42-B6CF-FCD431E7FC04}"/>
              </a:ext>
            </a:extLst>
          </p:cNvPr>
          <p:cNvSpPr/>
          <p:nvPr/>
        </p:nvSpPr>
        <p:spPr>
          <a:xfrm>
            <a:off x="1106595" y="368816"/>
            <a:ext cx="1022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Helvetica" pitchFamily="2" charset="0"/>
              </a:rPr>
              <a:t>Is there a time lag between socio-economic events and the occurrence of land use</a:t>
            </a:r>
          </a:p>
          <a:p>
            <a:pPr algn="ctr"/>
            <a:r>
              <a:rPr lang="en-US" b="1" dirty="0">
                <a:effectLst/>
                <a:latin typeface="Helvetica" pitchFamily="2" charset="0"/>
              </a:rPr>
              <a:t>change? Does this differ between land-use type?</a:t>
            </a:r>
          </a:p>
          <a:p>
            <a:pPr algn="ctr"/>
            <a:endParaRPr lang="en-US" b="1" dirty="0">
              <a:effectLst/>
              <a:latin typeface="Helvetica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72DC41-6B74-644F-AEC7-0B6DD97E2AD4}"/>
              </a:ext>
            </a:extLst>
          </p:cNvPr>
          <p:cNvCxnSpPr>
            <a:cxnSpLocks/>
          </p:cNvCxnSpPr>
          <p:nvPr/>
        </p:nvCxnSpPr>
        <p:spPr>
          <a:xfrm>
            <a:off x="8881435" y="1847861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8CDFF8-38E0-B94A-AEE3-278094C23C6B}"/>
              </a:ext>
            </a:extLst>
          </p:cNvPr>
          <p:cNvCxnSpPr>
            <a:cxnSpLocks/>
          </p:cNvCxnSpPr>
          <p:nvPr/>
        </p:nvCxnSpPr>
        <p:spPr>
          <a:xfrm>
            <a:off x="3327291" y="1847860"/>
            <a:ext cx="0" cy="380916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AD9FE6-F03F-874E-BE1A-A9CAB338B348}"/>
              </a:ext>
            </a:extLst>
          </p:cNvPr>
          <p:cNvSpPr txBox="1"/>
          <p:nvPr/>
        </p:nvSpPr>
        <p:spPr>
          <a:xfrm>
            <a:off x="6096000" y="4302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1153</Words>
  <Application>Microsoft Macintosh PowerPoint</Application>
  <PresentationFormat>Widescreen</PresentationFormat>
  <Paragraphs>140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31</cp:revision>
  <dcterms:created xsi:type="dcterms:W3CDTF">2019-02-26T18:57:55Z</dcterms:created>
  <dcterms:modified xsi:type="dcterms:W3CDTF">2019-03-25T10:52:06Z</dcterms:modified>
</cp:coreProperties>
</file>