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C0C"/>
    <a:srgbClr val="ED7D31"/>
    <a:srgbClr val="E9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17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99E31-9F8A-CF4E-8D2A-B904A092776F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28591-39EC-3D47-86E5-BBE0585C0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61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8591-39EC-3D47-86E5-BBE0585C01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8591-39EC-3D47-86E5-BBE0585C01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30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8591-39EC-3D47-86E5-BBE0585C01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323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8591-39EC-3D47-86E5-BBE0585C01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013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8591-39EC-3D47-86E5-BBE0585C01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611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8591-39EC-3D47-86E5-BBE0585C01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141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8591-39EC-3D47-86E5-BBE0585C014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04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B30AD-A975-CC52-62F5-E1A1DDE20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8357C7-84DD-F9B5-4BFE-41DAFD31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E3D8E4-1543-0E1B-B77E-69D66CFD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0190-81AF-7E44-813C-AE5624871C6B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7F05FF-D2CB-40FE-FD02-89AAF5DF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EE1E64-2913-B71B-C84A-79128630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65F3-C8BE-B342-8F97-DEE893FA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73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04A65-9D69-15FE-998C-22DFAE4F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75B8D4-C4C1-7A03-1470-776880CA1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6AC198-E262-A06C-E5CA-CBECAB49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0190-81AF-7E44-813C-AE5624871C6B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5C72F-7F24-4C42-F495-849BB455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3F2186-F77F-8C43-570D-784102B1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65F3-C8BE-B342-8F97-DEE893FA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41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207454-55AC-E4AE-D8F1-C017808FD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1377E1-E35D-998A-263F-26493BF9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F3A774-01D3-64B5-8F67-0A723971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0190-81AF-7E44-813C-AE5624871C6B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F0883D-6B4C-4B90-D5B8-4C3E0D40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22DD6D-7709-7464-659B-70AD8448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65F3-C8BE-B342-8F97-DEE893FA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82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B7DBF-466A-191F-E827-9BBB174E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0B3F6D-A9A1-ACAA-8E40-2BB8C03F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093625-3EDC-6425-71DD-F1BE672B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0190-81AF-7E44-813C-AE5624871C6B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DBA74A-90E1-4491-72F8-09362467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CA989-89BF-A447-3DAC-0E0CB17E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65F3-C8BE-B342-8F97-DEE893FA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54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5DE63-EDFD-8E7C-5D1B-D1EDC16F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139FC4-2E0F-80D5-C671-2C51AE9F5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CD57C-2BED-110B-FE2D-3F689024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0190-81AF-7E44-813C-AE5624871C6B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49942-F154-36AA-2F8D-2A777565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929D88-667D-D559-79D1-9BBD3D4E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65F3-C8BE-B342-8F97-DEE893FA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07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877E1-7ACB-D835-8E3A-091C738B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AD0477-80B9-675B-EC08-47DCB853C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53AC57-7642-358F-8E50-4EF37E8D1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3F1ECB-D899-1CE2-4C07-BC56FD26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0190-81AF-7E44-813C-AE5624871C6B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A0714F-B5A6-5765-EE2E-9F2F7DDC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AB5045-B99D-9BDA-FD25-2C2F7CA5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65F3-C8BE-B342-8F97-DEE893FA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9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79BB0-3235-621B-7D05-2854D34D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E108A5-8B0F-6FF2-EBA4-CC240B5DD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2C443D-FD0C-B154-76AF-069AEB495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7A6A2D-B58A-D1EA-EFBB-A96BC6BD8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72DED8-BF25-2896-31B7-B8DFD8595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F0E6E5-D224-00EE-2E6D-1E9A786F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0190-81AF-7E44-813C-AE5624871C6B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E83B91-FB5B-A213-4A1A-ED3DF957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EFDB91-5E07-F9C4-E3A8-6ADE318A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65F3-C8BE-B342-8F97-DEE893FA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54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F25DF-B2B5-AA1F-02B7-0772E38D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CE26EF-D7E5-A63B-DA6F-D1F41221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0190-81AF-7E44-813C-AE5624871C6B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42FED0-5789-6301-2871-7B408D12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2D9AF8-6AEA-5931-A12E-0BA99EC6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65F3-C8BE-B342-8F97-DEE893FA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70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F92460F-5105-7903-ADA8-0A9DE6B7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0190-81AF-7E44-813C-AE5624871C6B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8418FA-20B1-4D54-4EE2-7D77A420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56CFFB-E27D-2619-2416-0D797FA7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65F3-C8BE-B342-8F97-DEE893FA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4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29070-9F1D-BDB3-E402-CEF7A31F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00E829-D147-C4D8-1B59-DA3C379E2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57CF0B-9331-7DA9-338F-53C4DC763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49245E-203C-57A5-87E6-E78EF15C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0190-81AF-7E44-813C-AE5624871C6B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B576A-EEB4-9798-11F3-D95351B8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DD853F-FF32-2215-43D2-9BB0449C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65F3-C8BE-B342-8F97-DEE893FA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91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C1632-0375-99FF-3AD5-22717C9B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A47137-AE5F-7F19-3818-F206C4434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D3C43B-4B58-A619-E241-6180E7B4A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80212-836A-FC28-923E-43AE7CCB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0190-81AF-7E44-813C-AE5624871C6B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DE572B-65F4-C2B3-03B0-A1E21C34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D79B2D-A053-1D82-604F-C87A3590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65F3-C8BE-B342-8F97-DEE893FA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81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3F2DA7-D5B8-6754-5F26-9A7DAA46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82F382-0822-395D-D064-82F248705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B8339D-FF98-8082-AE8E-7592ADCC4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0190-81AF-7E44-813C-AE5624871C6B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29237-D434-3FA7-249E-7612EBA37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DD0802-7DE0-2DCB-62BB-72874A6D0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465F3-C8BE-B342-8F97-DEE893FA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34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9FB74-189D-AD3D-B461-FBFDB1A79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399240-71DE-C9B3-C54D-CC849AFDB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288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Lehrer Silhouette">
            <a:extLst>
              <a:ext uri="{FF2B5EF4-FFF2-40B4-BE49-F238E27FC236}">
                <a16:creationId xmlns:a16="http://schemas.microsoft.com/office/drawing/2014/main" id="{B8C50D3B-4729-20E7-45C9-477193554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731" y="1362741"/>
            <a:ext cx="3867181" cy="3867181"/>
          </a:xfrm>
          <a:prstGeom prst="rect">
            <a:avLst/>
          </a:prstGeom>
        </p:spPr>
      </p:pic>
      <p:pic>
        <p:nvPicPr>
          <p:cNvPr id="31" name="Grafik 30" descr="Benutzer Silhouette">
            <a:extLst>
              <a:ext uri="{FF2B5EF4-FFF2-40B4-BE49-F238E27FC236}">
                <a16:creationId xmlns:a16="http://schemas.microsoft.com/office/drawing/2014/main" id="{A7C481BF-C928-CB46-9514-E512DFE0A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1901" y="4847896"/>
            <a:ext cx="1686611" cy="1686611"/>
          </a:xfrm>
          <a:prstGeom prst="rect">
            <a:avLst/>
          </a:prstGeom>
        </p:spPr>
      </p:pic>
      <p:pic>
        <p:nvPicPr>
          <p:cNvPr id="33" name="Grafik 32" descr="Benutzer Silhouette">
            <a:extLst>
              <a:ext uri="{FF2B5EF4-FFF2-40B4-BE49-F238E27FC236}">
                <a16:creationId xmlns:a16="http://schemas.microsoft.com/office/drawing/2014/main" id="{9D1B8BDB-F3CF-D9ED-EDAB-2F09747AA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9749" y="4375393"/>
            <a:ext cx="1879758" cy="1879758"/>
          </a:xfrm>
          <a:prstGeom prst="rect">
            <a:avLst/>
          </a:prstGeom>
        </p:spPr>
      </p:pic>
      <p:pic>
        <p:nvPicPr>
          <p:cNvPr id="35" name="Grafik 34" descr="Benutzer Silhouette">
            <a:extLst>
              <a:ext uri="{FF2B5EF4-FFF2-40B4-BE49-F238E27FC236}">
                <a16:creationId xmlns:a16="http://schemas.microsoft.com/office/drawing/2014/main" id="{C4EAB419-98AA-EF7D-99DB-E3F515D28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5275" y="3351962"/>
            <a:ext cx="2080478" cy="2080478"/>
          </a:xfrm>
          <a:prstGeom prst="rect">
            <a:avLst/>
          </a:prstGeom>
        </p:spPr>
      </p:pic>
      <p:pic>
        <p:nvPicPr>
          <p:cNvPr id="37" name="Grafik 36" descr="Benutzer Silhouette">
            <a:extLst>
              <a:ext uri="{FF2B5EF4-FFF2-40B4-BE49-F238E27FC236}">
                <a16:creationId xmlns:a16="http://schemas.microsoft.com/office/drawing/2014/main" id="{DBA7298B-6327-2C27-8FD3-418ED1661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6990" y="3625223"/>
            <a:ext cx="1435154" cy="1435154"/>
          </a:xfrm>
          <a:prstGeom prst="rect">
            <a:avLst/>
          </a:prstGeom>
        </p:spPr>
      </p:pic>
      <p:pic>
        <p:nvPicPr>
          <p:cNvPr id="39" name="Grafik 38" descr="Benutzer Silhouette">
            <a:extLst>
              <a:ext uri="{FF2B5EF4-FFF2-40B4-BE49-F238E27FC236}">
                <a16:creationId xmlns:a16="http://schemas.microsoft.com/office/drawing/2014/main" id="{6521A4DD-7A28-3E7E-2EE2-30E950600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1748" y="4341421"/>
            <a:ext cx="1869690" cy="1869690"/>
          </a:xfrm>
          <a:prstGeom prst="rect">
            <a:avLst/>
          </a:prstGeom>
        </p:spPr>
      </p:pic>
      <p:sp>
        <p:nvSpPr>
          <p:cNvPr id="3" name="Ovale Legende 2">
            <a:extLst>
              <a:ext uri="{FF2B5EF4-FFF2-40B4-BE49-F238E27FC236}">
                <a16:creationId xmlns:a16="http://schemas.microsoft.com/office/drawing/2014/main" id="{B95ED769-CBA2-6C89-3126-3770FEF37408}"/>
              </a:ext>
            </a:extLst>
          </p:cNvPr>
          <p:cNvSpPr/>
          <p:nvPr/>
        </p:nvSpPr>
        <p:spPr>
          <a:xfrm>
            <a:off x="7085514" y="2010104"/>
            <a:ext cx="2308303" cy="1751818"/>
          </a:xfrm>
          <a:prstGeom prst="wedgeEllipse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Grafik 42" descr="Verbindungen Silhouette">
            <a:extLst>
              <a:ext uri="{FF2B5EF4-FFF2-40B4-BE49-F238E27FC236}">
                <a16:creationId xmlns:a16="http://schemas.microsoft.com/office/drawing/2014/main" id="{AF1969E9-9B7C-F700-3263-C00B0881A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2088" y="2190069"/>
            <a:ext cx="1435154" cy="143515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23149B1-1BFF-2A55-7633-8F73EA10FECB}"/>
              </a:ext>
            </a:extLst>
          </p:cNvPr>
          <p:cNvSpPr txBox="1"/>
          <p:nvPr/>
        </p:nvSpPr>
        <p:spPr>
          <a:xfrm>
            <a:off x="390293" y="337512"/>
            <a:ext cx="44832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err="1"/>
              <a:t>Plenary</a:t>
            </a:r>
            <a:r>
              <a:rPr lang="de-DE" sz="4400" b="1" dirty="0"/>
              <a:t> </a:t>
            </a:r>
            <a:r>
              <a:rPr lang="de-DE" sz="4400" b="1" dirty="0" err="1"/>
              <a:t>discussion</a:t>
            </a:r>
            <a:endParaRPr lang="de-DE" sz="4400" b="1" dirty="0"/>
          </a:p>
        </p:txBody>
      </p:sp>
      <p:sp>
        <p:nvSpPr>
          <p:cNvPr id="7" name="Ovale Legende 6">
            <a:extLst>
              <a:ext uri="{FF2B5EF4-FFF2-40B4-BE49-F238E27FC236}">
                <a16:creationId xmlns:a16="http://schemas.microsoft.com/office/drawing/2014/main" id="{ED01776F-1F78-5CE1-74A0-BF0D3910C4B4}"/>
              </a:ext>
            </a:extLst>
          </p:cNvPr>
          <p:cNvSpPr/>
          <p:nvPr/>
        </p:nvSpPr>
        <p:spPr>
          <a:xfrm>
            <a:off x="9668966" y="2914007"/>
            <a:ext cx="1037064" cy="875909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e Legende 7">
            <a:extLst>
              <a:ext uri="{FF2B5EF4-FFF2-40B4-BE49-F238E27FC236}">
                <a16:creationId xmlns:a16="http://schemas.microsoft.com/office/drawing/2014/main" id="{49FED717-AEE3-4FBF-084F-1832957A97F6}"/>
              </a:ext>
            </a:extLst>
          </p:cNvPr>
          <p:cNvSpPr/>
          <p:nvPr/>
        </p:nvSpPr>
        <p:spPr>
          <a:xfrm>
            <a:off x="5473197" y="3609637"/>
            <a:ext cx="939116" cy="782564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 descr="Daumen hoch-Zeichen mit einfarbiger Füllung">
            <a:extLst>
              <a:ext uri="{FF2B5EF4-FFF2-40B4-BE49-F238E27FC236}">
                <a16:creationId xmlns:a16="http://schemas.microsoft.com/office/drawing/2014/main" id="{59AA7997-7969-1C11-164F-1A43A42C16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2913" y="3696131"/>
            <a:ext cx="609575" cy="609575"/>
          </a:xfrm>
          <a:prstGeom prst="rect">
            <a:avLst/>
          </a:prstGeom>
        </p:spPr>
      </p:pic>
      <p:pic>
        <p:nvPicPr>
          <p:cNvPr id="10" name="Grafik 9" descr="Daumen hoch-Zeichen mit einfarbiger Füllung">
            <a:extLst>
              <a:ext uri="{FF2B5EF4-FFF2-40B4-BE49-F238E27FC236}">
                <a16:creationId xmlns:a16="http://schemas.microsoft.com/office/drawing/2014/main" id="{7058173A-2DB4-D0B9-2C21-CC71AD494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77718" y="3047173"/>
            <a:ext cx="609575" cy="6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9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39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153A6A91-0370-7488-6882-DFCE05D73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61053"/>
              </p:ext>
            </p:extLst>
          </p:nvPr>
        </p:nvGraphicFramePr>
        <p:xfrm>
          <a:off x="418621" y="1555524"/>
          <a:ext cx="7799405" cy="41051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59881">
                  <a:extLst>
                    <a:ext uri="{9D8B030D-6E8A-4147-A177-3AD203B41FA5}">
                      <a16:colId xmlns:a16="http://schemas.microsoft.com/office/drawing/2014/main" val="963018776"/>
                    </a:ext>
                  </a:extLst>
                </a:gridCol>
                <a:gridCol w="1559881">
                  <a:extLst>
                    <a:ext uri="{9D8B030D-6E8A-4147-A177-3AD203B41FA5}">
                      <a16:colId xmlns:a16="http://schemas.microsoft.com/office/drawing/2014/main" val="2570464126"/>
                    </a:ext>
                  </a:extLst>
                </a:gridCol>
                <a:gridCol w="1559881">
                  <a:extLst>
                    <a:ext uri="{9D8B030D-6E8A-4147-A177-3AD203B41FA5}">
                      <a16:colId xmlns:a16="http://schemas.microsoft.com/office/drawing/2014/main" val="2145504204"/>
                    </a:ext>
                  </a:extLst>
                </a:gridCol>
                <a:gridCol w="1559881">
                  <a:extLst>
                    <a:ext uri="{9D8B030D-6E8A-4147-A177-3AD203B41FA5}">
                      <a16:colId xmlns:a16="http://schemas.microsoft.com/office/drawing/2014/main" val="2515871950"/>
                    </a:ext>
                  </a:extLst>
                </a:gridCol>
                <a:gridCol w="1559881">
                  <a:extLst>
                    <a:ext uri="{9D8B030D-6E8A-4147-A177-3AD203B41FA5}">
                      <a16:colId xmlns:a16="http://schemas.microsoft.com/office/drawing/2014/main" val="3562951623"/>
                    </a:ext>
                  </a:extLst>
                </a:gridCol>
              </a:tblGrid>
              <a:tr h="697022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81908"/>
                  </a:ext>
                </a:extLst>
              </a:tr>
              <a:tr h="681628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65150"/>
                  </a:ext>
                </a:extLst>
              </a:tr>
              <a:tr h="681628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022906"/>
                  </a:ext>
                </a:extLst>
              </a:tr>
              <a:tr h="681628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60162"/>
                  </a:ext>
                </a:extLst>
              </a:tr>
              <a:tr h="681628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070680"/>
                  </a:ext>
                </a:extLst>
              </a:tr>
              <a:tr h="681628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53026"/>
                  </a:ext>
                </a:extLst>
              </a:tr>
            </a:tbl>
          </a:graphicData>
        </a:graphic>
      </p:graphicFrame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AEA242F4-CEB6-81C8-E78B-D59676D60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572955"/>
              </p:ext>
            </p:extLst>
          </p:nvPr>
        </p:nvGraphicFramePr>
        <p:xfrm>
          <a:off x="9178743" y="1555524"/>
          <a:ext cx="2730759" cy="41051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759">
                  <a:extLst>
                    <a:ext uri="{9D8B030D-6E8A-4147-A177-3AD203B41FA5}">
                      <a16:colId xmlns:a16="http://schemas.microsoft.com/office/drawing/2014/main" val="3564982498"/>
                    </a:ext>
                  </a:extLst>
                </a:gridCol>
              </a:tblGrid>
              <a:tr h="684194">
                <a:tc>
                  <a:txBody>
                    <a:bodyPr/>
                    <a:lstStyle/>
                    <a:p>
                      <a:pPr algn="l"/>
                      <a:r>
                        <a:rPr lang="de-DE" b="1" dirty="0" err="1">
                          <a:latin typeface="+mn-lt"/>
                        </a:rPr>
                        <a:t>Success</a:t>
                      </a:r>
                      <a:r>
                        <a:rPr lang="de-DE" b="1" dirty="0">
                          <a:latin typeface="+mn-lt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70008"/>
                  </a:ext>
                </a:extLst>
              </a:tr>
              <a:tr h="684194">
                <a:tc>
                  <a:txBody>
                    <a:bodyPr/>
                    <a:lstStyle/>
                    <a:p>
                      <a:pPr algn="l"/>
                      <a:r>
                        <a:rPr lang="de-DE" b="1" dirty="0" err="1">
                          <a:latin typeface="+mn-lt"/>
                        </a:rPr>
                        <a:t>Confusion</a:t>
                      </a:r>
                      <a:endParaRPr lang="de-DE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15869"/>
                  </a:ext>
                </a:extLst>
              </a:tr>
              <a:tr h="684194">
                <a:tc>
                  <a:txBody>
                    <a:bodyPr/>
                    <a:lstStyle/>
                    <a:p>
                      <a:pPr algn="l"/>
                      <a:r>
                        <a:rPr lang="de-DE" b="1" dirty="0" err="1">
                          <a:latin typeface="+mn-lt"/>
                        </a:rPr>
                        <a:t>Anxiety</a:t>
                      </a:r>
                      <a:endParaRPr lang="de-DE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431497"/>
                  </a:ext>
                </a:extLst>
              </a:tr>
              <a:tr h="684194">
                <a:tc>
                  <a:txBody>
                    <a:bodyPr/>
                    <a:lstStyle/>
                    <a:p>
                      <a:pPr algn="l"/>
                      <a:r>
                        <a:rPr lang="de-DE" b="1" dirty="0" err="1">
                          <a:latin typeface="+mn-lt"/>
                        </a:rPr>
                        <a:t>Restistence</a:t>
                      </a:r>
                      <a:endParaRPr lang="de-DE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667287"/>
                  </a:ext>
                </a:extLst>
              </a:tr>
              <a:tr h="684194"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latin typeface="+mn-lt"/>
                        </a:rPr>
                        <a:t>Frustration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200908"/>
                  </a:ext>
                </a:extLst>
              </a:tr>
              <a:tr h="684194">
                <a:tc>
                  <a:txBody>
                    <a:bodyPr/>
                    <a:lstStyle/>
                    <a:p>
                      <a:pPr algn="l"/>
                      <a:r>
                        <a:rPr lang="de-DE" b="1" dirty="0" err="1">
                          <a:latin typeface="+mn-lt"/>
                        </a:rPr>
                        <a:t>Treadmill</a:t>
                      </a:r>
                      <a:endParaRPr lang="de-DE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323516"/>
                  </a:ext>
                </a:extLst>
              </a:tr>
            </a:tbl>
          </a:graphicData>
        </a:graphic>
      </p:graphicFrame>
      <p:sp>
        <p:nvSpPr>
          <p:cNvPr id="24" name="Grafik 15" descr="Schließen mit einfarbiger Füllung">
            <a:extLst>
              <a:ext uri="{FF2B5EF4-FFF2-40B4-BE49-F238E27FC236}">
                <a16:creationId xmlns:a16="http://schemas.microsoft.com/office/drawing/2014/main" id="{D73BE51D-9B43-F0E3-4CBC-DA636640F5B4}"/>
              </a:ext>
            </a:extLst>
          </p:cNvPr>
          <p:cNvSpPr/>
          <p:nvPr/>
        </p:nvSpPr>
        <p:spPr>
          <a:xfrm>
            <a:off x="4094567" y="3740907"/>
            <a:ext cx="447512" cy="447512"/>
          </a:xfrm>
          <a:custGeom>
            <a:avLst/>
            <a:gdLst>
              <a:gd name="connsiteX0" fmla="*/ 447512 w 447512"/>
              <a:gd name="connsiteY0" fmla="*/ 53727 h 447512"/>
              <a:gd name="connsiteX1" fmla="*/ 393785 w 447512"/>
              <a:gd name="connsiteY1" fmla="*/ 0 h 447512"/>
              <a:gd name="connsiteX2" fmla="*/ 223756 w 447512"/>
              <a:gd name="connsiteY2" fmla="*/ 170029 h 447512"/>
              <a:gd name="connsiteX3" fmla="*/ 53727 w 447512"/>
              <a:gd name="connsiteY3" fmla="*/ 0 h 447512"/>
              <a:gd name="connsiteX4" fmla="*/ 0 w 447512"/>
              <a:gd name="connsiteY4" fmla="*/ 53727 h 447512"/>
              <a:gd name="connsiteX5" fmla="*/ 170029 w 447512"/>
              <a:gd name="connsiteY5" fmla="*/ 223756 h 447512"/>
              <a:gd name="connsiteX6" fmla="*/ 0 w 447512"/>
              <a:gd name="connsiteY6" fmla="*/ 393785 h 447512"/>
              <a:gd name="connsiteX7" fmla="*/ 53727 w 447512"/>
              <a:gd name="connsiteY7" fmla="*/ 447512 h 447512"/>
              <a:gd name="connsiteX8" fmla="*/ 223756 w 447512"/>
              <a:gd name="connsiteY8" fmla="*/ 277483 h 447512"/>
              <a:gd name="connsiteX9" fmla="*/ 393785 w 447512"/>
              <a:gd name="connsiteY9" fmla="*/ 447512 h 447512"/>
              <a:gd name="connsiteX10" fmla="*/ 447512 w 447512"/>
              <a:gd name="connsiteY10" fmla="*/ 393785 h 447512"/>
              <a:gd name="connsiteX11" fmla="*/ 277483 w 447512"/>
              <a:gd name="connsiteY11" fmla="*/ 223756 h 4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7512" h="447512">
                <a:moveTo>
                  <a:pt x="447512" y="53727"/>
                </a:moveTo>
                <a:lnTo>
                  <a:pt x="393785" y="0"/>
                </a:lnTo>
                <a:lnTo>
                  <a:pt x="223756" y="170029"/>
                </a:lnTo>
                <a:lnTo>
                  <a:pt x="53727" y="0"/>
                </a:lnTo>
                <a:lnTo>
                  <a:pt x="0" y="53727"/>
                </a:lnTo>
                <a:lnTo>
                  <a:pt x="170029" y="223756"/>
                </a:lnTo>
                <a:lnTo>
                  <a:pt x="0" y="393785"/>
                </a:lnTo>
                <a:lnTo>
                  <a:pt x="53727" y="447512"/>
                </a:lnTo>
                <a:lnTo>
                  <a:pt x="223756" y="277483"/>
                </a:lnTo>
                <a:lnTo>
                  <a:pt x="393785" y="447512"/>
                </a:lnTo>
                <a:lnTo>
                  <a:pt x="447512" y="393785"/>
                </a:lnTo>
                <a:lnTo>
                  <a:pt x="277483" y="223756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625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" name="Grafik 16" descr="Schließen mit einfarbiger Füllung">
            <a:extLst>
              <a:ext uri="{FF2B5EF4-FFF2-40B4-BE49-F238E27FC236}">
                <a16:creationId xmlns:a16="http://schemas.microsoft.com/office/drawing/2014/main" id="{A16FABBE-36E2-7B71-443E-3000F7E30EF9}"/>
              </a:ext>
            </a:extLst>
          </p:cNvPr>
          <p:cNvSpPr/>
          <p:nvPr/>
        </p:nvSpPr>
        <p:spPr>
          <a:xfrm>
            <a:off x="5648488" y="4395180"/>
            <a:ext cx="447512" cy="447512"/>
          </a:xfrm>
          <a:custGeom>
            <a:avLst/>
            <a:gdLst>
              <a:gd name="connsiteX0" fmla="*/ 447512 w 447512"/>
              <a:gd name="connsiteY0" fmla="*/ 53727 h 447512"/>
              <a:gd name="connsiteX1" fmla="*/ 393785 w 447512"/>
              <a:gd name="connsiteY1" fmla="*/ 0 h 447512"/>
              <a:gd name="connsiteX2" fmla="*/ 223756 w 447512"/>
              <a:gd name="connsiteY2" fmla="*/ 170029 h 447512"/>
              <a:gd name="connsiteX3" fmla="*/ 53727 w 447512"/>
              <a:gd name="connsiteY3" fmla="*/ 0 h 447512"/>
              <a:gd name="connsiteX4" fmla="*/ 0 w 447512"/>
              <a:gd name="connsiteY4" fmla="*/ 53727 h 447512"/>
              <a:gd name="connsiteX5" fmla="*/ 170029 w 447512"/>
              <a:gd name="connsiteY5" fmla="*/ 223756 h 447512"/>
              <a:gd name="connsiteX6" fmla="*/ 0 w 447512"/>
              <a:gd name="connsiteY6" fmla="*/ 393785 h 447512"/>
              <a:gd name="connsiteX7" fmla="*/ 53727 w 447512"/>
              <a:gd name="connsiteY7" fmla="*/ 447512 h 447512"/>
              <a:gd name="connsiteX8" fmla="*/ 223756 w 447512"/>
              <a:gd name="connsiteY8" fmla="*/ 277483 h 447512"/>
              <a:gd name="connsiteX9" fmla="*/ 393785 w 447512"/>
              <a:gd name="connsiteY9" fmla="*/ 447512 h 447512"/>
              <a:gd name="connsiteX10" fmla="*/ 447512 w 447512"/>
              <a:gd name="connsiteY10" fmla="*/ 393785 h 447512"/>
              <a:gd name="connsiteX11" fmla="*/ 277483 w 447512"/>
              <a:gd name="connsiteY11" fmla="*/ 223756 h 4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7512" h="447512">
                <a:moveTo>
                  <a:pt x="447512" y="53727"/>
                </a:moveTo>
                <a:lnTo>
                  <a:pt x="393785" y="0"/>
                </a:lnTo>
                <a:lnTo>
                  <a:pt x="223756" y="170029"/>
                </a:lnTo>
                <a:lnTo>
                  <a:pt x="53727" y="0"/>
                </a:lnTo>
                <a:lnTo>
                  <a:pt x="0" y="53727"/>
                </a:lnTo>
                <a:lnTo>
                  <a:pt x="170029" y="223756"/>
                </a:lnTo>
                <a:lnTo>
                  <a:pt x="0" y="393785"/>
                </a:lnTo>
                <a:lnTo>
                  <a:pt x="53727" y="447512"/>
                </a:lnTo>
                <a:lnTo>
                  <a:pt x="223756" y="277483"/>
                </a:lnTo>
                <a:lnTo>
                  <a:pt x="393785" y="447512"/>
                </a:lnTo>
                <a:lnTo>
                  <a:pt x="447512" y="393785"/>
                </a:lnTo>
                <a:lnTo>
                  <a:pt x="277483" y="223756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6251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27" name="Grafik 17" descr="Schließen mit einfarbiger Füllung">
            <a:extLst>
              <a:ext uri="{FF2B5EF4-FFF2-40B4-BE49-F238E27FC236}">
                <a16:creationId xmlns:a16="http://schemas.microsoft.com/office/drawing/2014/main" id="{B832B270-61BE-7BDB-72CC-5EFCDD8EFE55}"/>
              </a:ext>
            </a:extLst>
          </p:cNvPr>
          <p:cNvSpPr/>
          <p:nvPr/>
        </p:nvSpPr>
        <p:spPr>
          <a:xfrm>
            <a:off x="7256071" y="5078720"/>
            <a:ext cx="447512" cy="447512"/>
          </a:xfrm>
          <a:custGeom>
            <a:avLst/>
            <a:gdLst>
              <a:gd name="connsiteX0" fmla="*/ 447512 w 447512"/>
              <a:gd name="connsiteY0" fmla="*/ 53727 h 447512"/>
              <a:gd name="connsiteX1" fmla="*/ 393785 w 447512"/>
              <a:gd name="connsiteY1" fmla="*/ 0 h 447512"/>
              <a:gd name="connsiteX2" fmla="*/ 223756 w 447512"/>
              <a:gd name="connsiteY2" fmla="*/ 170029 h 447512"/>
              <a:gd name="connsiteX3" fmla="*/ 53727 w 447512"/>
              <a:gd name="connsiteY3" fmla="*/ 0 h 447512"/>
              <a:gd name="connsiteX4" fmla="*/ 0 w 447512"/>
              <a:gd name="connsiteY4" fmla="*/ 53727 h 447512"/>
              <a:gd name="connsiteX5" fmla="*/ 170029 w 447512"/>
              <a:gd name="connsiteY5" fmla="*/ 223756 h 447512"/>
              <a:gd name="connsiteX6" fmla="*/ 0 w 447512"/>
              <a:gd name="connsiteY6" fmla="*/ 393785 h 447512"/>
              <a:gd name="connsiteX7" fmla="*/ 53727 w 447512"/>
              <a:gd name="connsiteY7" fmla="*/ 447512 h 447512"/>
              <a:gd name="connsiteX8" fmla="*/ 223756 w 447512"/>
              <a:gd name="connsiteY8" fmla="*/ 277483 h 447512"/>
              <a:gd name="connsiteX9" fmla="*/ 393785 w 447512"/>
              <a:gd name="connsiteY9" fmla="*/ 447512 h 447512"/>
              <a:gd name="connsiteX10" fmla="*/ 447512 w 447512"/>
              <a:gd name="connsiteY10" fmla="*/ 393785 h 447512"/>
              <a:gd name="connsiteX11" fmla="*/ 277483 w 447512"/>
              <a:gd name="connsiteY11" fmla="*/ 223756 h 4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7512" h="447512">
                <a:moveTo>
                  <a:pt x="447512" y="53727"/>
                </a:moveTo>
                <a:lnTo>
                  <a:pt x="393785" y="0"/>
                </a:lnTo>
                <a:lnTo>
                  <a:pt x="223756" y="170029"/>
                </a:lnTo>
                <a:lnTo>
                  <a:pt x="53727" y="0"/>
                </a:lnTo>
                <a:lnTo>
                  <a:pt x="0" y="53727"/>
                </a:lnTo>
                <a:lnTo>
                  <a:pt x="170029" y="223756"/>
                </a:lnTo>
                <a:lnTo>
                  <a:pt x="0" y="393785"/>
                </a:lnTo>
                <a:lnTo>
                  <a:pt x="53727" y="447512"/>
                </a:lnTo>
                <a:lnTo>
                  <a:pt x="223756" y="277483"/>
                </a:lnTo>
                <a:lnTo>
                  <a:pt x="393785" y="447512"/>
                </a:lnTo>
                <a:lnTo>
                  <a:pt x="447512" y="393785"/>
                </a:lnTo>
                <a:lnTo>
                  <a:pt x="277483" y="223756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6251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22" name="Grafik 18" descr="Schließen mit einfarbiger Füllung">
            <a:extLst>
              <a:ext uri="{FF2B5EF4-FFF2-40B4-BE49-F238E27FC236}">
                <a16:creationId xmlns:a16="http://schemas.microsoft.com/office/drawing/2014/main" id="{460AA11E-8628-596D-68AE-8A48C0DD7715}"/>
              </a:ext>
            </a:extLst>
          </p:cNvPr>
          <p:cNvSpPr/>
          <p:nvPr/>
        </p:nvSpPr>
        <p:spPr>
          <a:xfrm>
            <a:off x="1000197" y="2367484"/>
            <a:ext cx="447512" cy="447512"/>
          </a:xfrm>
          <a:custGeom>
            <a:avLst/>
            <a:gdLst>
              <a:gd name="connsiteX0" fmla="*/ 447512 w 447512"/>
              <a:gd name="connsiteY0" fmla="*/ 53727 h 447512"/>
              <a:gd name="connsiteX1" fmla="*/ 393785 w 447512"/>
              <a:gd name="connsiteY1" fmla="*/ 0 h 447512"/>
              <a:gd name="connsiteX2" fmla="*/ 223756 w 447512"/>
              <a:gd name="connsiteY2" fmla="*/ 170029 h 447512"/>
              <a:gd name="connsiteX3" fmla="*/ 53727 w 447512"/>
              <a:gd name="connsiteY3" fmla="*/ 0 h 447512"/>
              <a:gd name="connsiteX4" fmla="*/ 0 w 447512"/>
              <a:gd name="connsiteY4" fmla="*/ 53727 h 447512"/>
              <a:gd name="connsiteX5" fmla="*/ 170029 w 447512"/>
              <a:gd name="connsiteY5" fmla="*/ 223756 h 447512"/>
              <a:gd name="connsiteX6" fmla="*/ 0 w 447512"/>
              <a:gd name="connsiteY6" fmla="*/ 393785 h 447512"/>
              <a:gd name="connsiteX7" fmla="*/ 53727 w 447512"/>
              <a:gd name="connsiteY7" fmla="*/ 447512 h 447512"/>
              <a:gd name="connsiteX8" fmla="*/ 223756 w 447512"/>
              <a:gd name="connsiteY8" fmla="*/ 277483 h 447512"/>
              <a:gd name="connsiteX9" fmla="*/ 393785 w 447512"/>
              <a:gd name="connsiteY9" fmla="*/ 447512 h 447512"/>
              <a:gd name="connsiteX10" fmla="*/ 447512 w 447512"/>
              <a:gd name="connsiteY10" fmla="*/ 393785 h 447512"/>
              <a:gd name="connsiteX11" fmla="*/ 277483 w 447512"/>
              <a:gd name="connsiteY11" fmla="*/ 223756 h 4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7512" h="447512">
                <a:moveTo>
                  <a:pt x="447512" y="53727"/>
                </a:moveTo>
                <a:lnTo>
                  <a:pt x="393785" y="0"/>
                </a:lnTo>
                <a:lnTo>
                  <a:pt x="223756" y="170029"/>
                </a:lnTo>
                <a:lnTo>
                  <a:pt x="53727" y="0"/>
                </a:lnTo>
                <a:lnTo>
                  <a:pt x="0" y="53727"/>
                </a:lnTo>
                <a:lnTo>
                  <a:pt x="170029" y="223756"/>
                </a:lnTo>
                <a:lnTo>
                  <a:pt x="0" y="393785"/>
                </a:lnTo>
                <a:lnTo>
                  <a:pt x="53727" y="447512"/>
                </a:lnTo>
                <a:lnTo>
                  <a:pt x="223756" y="277483"/>
                </a:lnTo>
                <a:lnTo>
                  <a:pt x="393785" y="447512"/>
                </a:lnTo>
                <a:lnTo>
                  <a:pt x="447512" y="393785"/>
                </a:lnTo>
                <a:lnTo>
                  <a:pt x="277483" y="223756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6251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23" name="Grafik 19" descr="Schließen mit einfarbiger Füllung">
            <a:extLst>
              <a:ext uri="{FF2B5EF4-FFF2-40B4-BE49-F238E27FC236}">
                <a16:creationId xmlns:a16="http://schemas.microsoft.com/office/drawing/2014/main" id="{2A37A80F-EDEE-CF7C-6816-19DECEF9ECC6}"/>
              </a:ext>
            </a:extLst>
          </p:cNvPr>
          <p:cNvSpPr/>
          <p:nvPr/>
        </p:nvSpPr>
        <p:spPr>
          <a:xfrm>
            <a:off x="2556657" y="3025453"/>
            <a:ext cx="447512" cy="447512"/>
          </a:xfrm>
          <a:custGeom>
            <a:avLst/>
            <a:gdLst>
              <a:gd name="connsiteX0" fmla="*/ 447512 w 447512"/>
              <a:gd name="connsiteY0" fmla="*/ 53727 h 447512"/>
              <a:gd name="connsiteX1" fmla="*/ 393785 w 447512"/>
              <a:gd name="connsiteY1" fmla="*/ 0 h 447512"/>
              <a:gd name="connsiteX2" fmla="*/ 223756 w 447512"/>
              <a:gd name="connsiteY2" fmla="*/ 170029 h 447512"/>
              <a:gd name="connsiteX3" fmla="*/ 53727 w 447512"/>
              <a:gd name="connsiteY3" fmla="*/ 0 h 447512"/>
              <a:gd name="connsiteX4" fmla="*/ 0 w 447512"/>
              <a:gd name="connsiteY4" fmla="*/ 53727 h 447512"/>
              <a:gd name="connsiteX5" fmla="*/ 170029 w 447512"/>
              <a:gd name="connsiteY5" fmla="*/ 223756 h 447512"/>
              <a:gd name="connsiteX6" fmla="*/ 0 w 447512"/>
              <a:gd name="connsiteY6" fmla="*/ 393785 h 447512"/>
              <a:gd name="connsiteX7" fmla="*/ 53727 w 447512"/>
              <a:gd name="connsiteY7" fmla="*/ 447512 h 447512"/>
              <a:gd name="connsiteX8" fmla="*/ 223756 w 447512"/>
              <a:gd name="connsiteY8" fmla="*/ 277483 h 447512"/>
              <a:gd name="connsiteX9" fmla="*/ 393785 w 447512"/>
              <a:gd name="connsiteY9" fmla="*/ 447512 h 447512"/>
              <a:gd name="connsiteX10" fmla="*/ 447512 w 447512"/>
              <a:gd name="connsiteY10" fmla="*/ 393785 h 447512"/>
              <a:gd name="connsiteX11" fmla="*/ 277483 w 447512"/>
              <a:gd name="connsiteY11" fmla="*/ 223756 h 4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7512" h="447512">
                <a:moveTo>
                  <a:pt x="447512" y="53727"/>
                </a:moveTo>
                <a:lnTo>
                  <a:pt x="393785" y="0"/>
                </a:lnTo>
                <a:lnTo>
                  <a:pt x="223756" y="170029"/>
                </a:lnTo>
                <a:lnTo>
                  <a:pt x="53727" y="0"/>
                </a:lnTo>
                <a:lnTo>
                  <a:pt x="0" y="53727"/>
                </a:lnTo>
                <a:lnTo>
                  <a:pt x="170029" y="223756"/>
                </a:lnTo>
                <a:lnTo>
                  <a:pt x="0" y="393785"/>
                </a:lnTo>
                <a:lnTo>
                  <a:pt x="53727" y="447512"/>
                </a:lnTo>
                <a:lnTo>
                  <a:pt x="223756" y="277483"/>
                </a:lnTo>
                <a:lnTo>
                  <a:pt x="393785" y="447512"/>
                </a:lnTo>
                <a:lnTo>
                  <a:pt x="447512" y="393785"/>
                </a:lnTo>
                <a:lnTo>
                  <a:pt x="277483" y="223756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6251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pic>
        <p:nvPicPr>
          <p:cNvPr id="31" name="Grafik 30" descr="Sonnenbrillengesichtskontur Silhouette">
            <a:extLst>
              <a:ext uri="{FF2B5EF4-FFF2-40B4-BE49-F238E27FC236}">
                <a16:creationId xmlns:a16="http://schemas.microsoft.com/office/drawing/2014/main" id="{31BE8DBE-250B-1A3B-DFA6-437851FD1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3673" y="1422235"/>
            <a:ext cx="876439" cy="876439"/>
          </a:xfrm>
          <a:prstGeom prst="rect">
            <a:avLst/>
          </a:prstGeom>
        </p:spPr>
      </p:pic>
      <p:pic>
        <p:nvPicPr>
          <p:cNvPr id="33" name="Grafik 32" descr="Benebelte Gesichtskontur Silhouette">
            <a:extLst>
              <a:ext uri="{FF2B5EF4-FFF2-40B4-BE49-F238E27FC236}">
                <a16:creationId xmlns:a16="http://schemas.microsoft.com/office/drawing/2014/main" id="{5679EBEC-64B9-B810-0433-899439A36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73330" y="2084876"/>
            <a:ext cx="914400" cy="914400"/>
          </a:xfrm>
          <a:prstGeom prst="rect">
            <a:avLst/>
          </a:prstGeom>
        </p:spPr>
      </p:pic>
      <p:pic>
        <p:nvPicPr>
          <p:cNvPr id="37" name="Grafik 36" descr="Besorgte Gesichtskontur Silhouette">
            <a:extLst>
              <a:ext uri="{FF2B5EF4-FFF2-40B4-BE49-F238E27FC236}">
                <a16:creationId xmlns:a16="http://schemas.microsoft.com/office/drawing/2014/main" id="{A0F4A4EA-2B7D-9530-37C5-833D98C843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02284" y="2769641"/>
            <a:ext cx="914400" cy="914400"/>
          </a:xfrm>
          <a:prstGeom prst="rect">
            <a:avLst/>
          </a:prstGeom>
        </p:spPr>
      </p:pic>
      <p:pic>
        <p:nvPicPr>
          <p:cNvPr id="39" name="Grafik 38" descr="Wütende Gesichtskontur Silhouette">
            <a:extLst>
              <a:ext uri="{FF2B5EF4-FFF2-40B4-BE49-F238E27FC236}">
                <a16:creationId xmlns:a16="http://schemas.microsoft.com/office/drawing/2014/main" id="{DAE91308-A6D1-D199-F11D-299484A5C1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02284" y="4120367"/>
            <a:ext cx="914400" cy="914400"/>
          </a:xfrm>
          <a:prstGeom prst="rect">
            <a:avLst/>
          </a:prstGeom>
        </p:spPr>
      </p:pic>
      <p:pic>
        <p:nvPicPr>
          <p:cNvPr id="41" name="Grafik 40" descr="Geballte Faust Silhouette">
            <a:extLst>
              <a:ext uri="{FF2B5EF4-FFF2-40B4-BE49-F238E27FC236}">
                <a16:creationId xmlns:a16="http://schemas.microsoft.com/office/drawing/2014/main" id="{544EA7D6-CC96-9126-F499-09B015F647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73330" y="3489250"/>
            <a:ext cx="914400" cy="914400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2EF13847-F26F-1194-685F-ACAC63D44E5F}"/>
              </a:ext>
            </a:extLst>
          </p:cNvPr>
          <p:cNvSpPr txBox="1"/>
          <p:nvPr/>
        </p:nvSpPr>
        <p:spPr>
          <a:xfrm>
            <a:off x="327855" y="335591"/>
            <a:ext cx="1186414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800" b="1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Model </a:t>
            </a:r>
            <a:r>
              <a:rPr lang="de-DE" sz="3800" b="1" i="0" u="none" strike="noStrike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for</a:t>
            </a:r>
            <a:r>
              <a:rPr lang="de-DE" sz="3800" b="1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Managing </a:t>
            </a:r>
            <a:r>
              <a:rPr lang="de-DE" sz="3800" b="1" i="0" u="none" strike="noStrike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Complex</a:t>
            </a:r>
            <a:r>
              <a:rPr lang="de-DE" sz="3800" b="1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Change (</a:t>
            </a:r>
            <a:r>
              <a:rPr lang="de-DE" sz="3800" b="1" i="0" u="none" strike="noStrike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Lippitt-Knoster</a:t>
            </a:r>
            <a:r>
              <a:rPr lang="de-DE" sz="3800" b="1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</a:t>
            </a:r>
            <a:endParaRPr lang="de-DE" sz="3800" b="1" dirty="0"/>
          </a:p>
        </p:txBody>
      </p:sp>
      <p:sp>
        <p:nvSpPr>
          <p:cNvPr id="56" name="Gleich 55">
            <a:extLst>
              <a:ext uri="{FF2B5EF4-FFF2-40B4-BE49-F238E27FC236}">
                <a16:creationId xmlns:a16="http://schemas.microsoft.com/office/drawing/2014/main" id="{8957C0B6-95DB-D102-0934-9AA6BF40F75B}"/>
              </a:ext>
            </a:extLst>
          </p:cNvPr>
          <p:cNvSpPr/>
          <p:nvPr/>
        </p:nvSpPr>
        <p:spPr>
          <a:xfrm>
            <a:off x="8414673" y="2428967"/>
            <a:ext cx="557561" cy="388028"/>
          </a:xfrm>
          <a:prstGeom prst="mathEqual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9" name="Gleich 58">
            <a:extLst>
              <a:ext uri="{FF2B5EF4-FFF2-40B4-BE49-F238E27FC236}">
                <a16:creationId xmlns:a16="http://schemas.microsoft.com/office/drawing/2014/main" id="{AEB36F3B-8C9A-EE98-E591-3998D5AD414B}"/>
              </a:ext>
            </a:extLst>
          </p:cNvPr>
          <p:cNvSpPr/>
          <p:nvPr/>
        </p:nvSpPr>
        <p:spPr>
          <a:xfrm>
            <a:off x="8424535" y="3084937"/>
            <a:ext cx="557561" cy="388028"/>
          </a:xfrm>
          <a:prstGeom prst="mathEqual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0" name="Gleich 59">
            <a:extLst>
              <a:ext uri="{FF2B5EF4-FFF2-40B4-BE49-F238E27FC236}">
                <a16:creationId xmlns:a16="http://schemas.microsoft.com/office/drawing/2014/main" id="{B2F105B7-B4BA-3432-301F-35E42A5FB276}"/>
              </a:ext>
            </a:extLst>
          </p:cNvPr>
          <p:cNvSpPr/>
          <p:nvPr/>
        </p:nvSpPr>
        <p:spPr>
          <a:xfrm>
            <a:off x="8444091" y="3740907"/>
            <a:ext cx="557561" cy="388028"/>
          </a:xfrm>
          <a:prstGeom prst="mathEqual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Gleich 60">
            <a:extLst>
              <a:ext uri="{FF2B5EF4-FFF2-40B4-BE49-F238E27FC236}">
                <a16:creationId xmlns:a16="http://schemas.microsoft.com/office/drawing/2014/main" id="{2B324554-03C0-4CED-FEB6-F5134EB2FFE7}"/>
              </a:ext>
            </a:extLst>
          </p:cNvPr>
          <p:cNvSpPr/>
          <p:nvPr/>
        </p:nvSpPr>
        <p:spPr>
          <a:xfrm>
            <a:off x="8424535" y="4454664"/>
            <a:ext cx="557561" cy="388028"/>
          </a:xfrm>
          <a:prstGeom prst="mathEqual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2" name="Gleich 61">
            <a:extLst>
              <a:ext uri="{FF2B5EF4-FFF2-40B4-BE49-F238E27FC236}">
                <a16:creationId xmlns:a16="http://schemas.microsoft.com/office/drawing/2014/main" id="{0DD39C97-AD89-90D1-29F3-BBE8586248A1}"/>
              </a:ext>
            </a:extLst>
          </p:cNvPr>
          <p:cNvSpPr/>
          <p:nvPr/>
        </p:nvSpPr>
        <p:spPr>
          <a:xfrm>
            <a:off x="8424535" y="5129787"/>
            <a:ext cx="557561" cy="388028"/>
          </a:xfrm>
          <a:prstGeom prst="mathEqual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3" name="Gleich 62">
            <a:extLst>
              <a:ext uri="{FF2B5EF4-FFF2-40B4-BE49-F238E27FC236}">
                <a16:creationId xmlns:a16="http://schemas.microsoft.com/office/drawing/2014/main" id="{66974D82-4642-F231-FAD5-5D24FA043D21}"/>
              </a:ext>
            </a:extLst>
          </p:cNvPr>
          <p:cNvSpPr/>
          <p:nvPr/>
        </p:nvSpPr>
        <p:spPr>
          <a:xfrm>
            <a:off x="8414673" y="1741174"/>
            <a:ext cx="557561" cy="388028"/>
          </a:xfrm>
          <a:prstGeom prst="mathEqual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3" name="Grafik 2" descr="Pfeil Kreis">
            <a:extLst>
              <a:ext uri="{FF2B5EF4-FFF2-40B4-BE49-F238E27FC236}">
                <a16:creationId xmlns:a16="http://schemas.microsoft.com/office/drawing/2014/main" id="{16FE3878-72EC-43DD-A7FF-516144E7B3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73330" y="48666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5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F6F290C4-D142-7391-CD26-6DC0365A3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84599"/>
              </p:ext>
            </p:extLst>
          </p:nvPr>
        </p:nvGraphicFramePr>
        <p:xfrm>
          <a:off x="1014057" y="1343651"/>
          <a:ext cx="9847230" cy="438807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69446">
                  <a:extLst>
                    <a:ext uri="{9D8B030D-6E8A-4147-A177-3AD203B41FA5}">
                      <a16:colId xmlns:a16="http://schemas.microsoft.com/office/drawing/2014/main" val="963018776"/>
                    </a:ext>
                  </a:extLst>
                </a:gridCol>
                <a:gridCol w="1969446">
                  <a:extLst>
                    <a:ext uri="{9D8B030D-6E8A-4147-A177-3AD203B41FA5}">
                      <a16:colId xmlns:a16="http://schemas.microsoft.com/office/drawing/2014/main" val="2570464126"/>
                    </a:ext>
                  </a:extLst>
                </a:gridCol>
                <a:gridCol w="1969446">
                  <a:extLst>
                    <a:ext uri="{9D8B030D-6E8A-4147-A177-3AD203B41FA5}">
                      <a16:colId xmlns:a16="http://schemas.microsoft.com/office/drawing/2014/main" val="2145504204"/>
                    </a:ext>
                  </a:extLst>
                </a:gridCol>
                <a:gridCol w="1969446">
                  <a:extLst>
                    <a:ext uri="{9D8B030D-6E8A-4147-A177-3AD203B41FA5}">
                      <a16:colId xmlns:a16="http://schemas.microsoft.com/office/drawing/2014/main" val="2515871950"/>
                    </a:ext>
                  </a:extLst>
                </a:gridCol>
                <a:gridCol w="1969446">
                  <a:extLst>
                    <a:ext uri="{9D8B030D-6E8A-4147-A177-3AD203B41FA5}">
                      <a16:colId xmlns:a16="http://schemas.microsoft.com/office/drawing/2014/main" val="3562951623"/>
                    </a:ext>
                  </a:extLst>
                </a:gridCol>
              </a:tblGrid>
              <a:tr h="633297">
                <a:tc>
                  <a:txBody>
                    <a:bodyPr/>
                    <a:lstStyle/>
                    <a:p>
                      <a:pPr algn="ctr"/>
                      <a:r>
                        <a:rPr lang="de-DE" sz="1800" b="1" u="sng" dirty="0">
                          <a:latin typeface="+mn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81908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65150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022906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60162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070680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53026"/>
                  </a:ext>
                </a:extLst>
              </a:tr>
            </a:tbl>
          </a:graphicData>
        </a:graphic>
      </p:graphicFrame>
      <p:sp>
        <p:nvSpPr>
          <p:cNvPr id="5" name="Rechteckige Legende 4">
            <a:extLst>
              <a:ext uri="{FF2B5EF4-FFF2-40B4-BE49-F238E27FC236}">
                <a16:creationId xmlns:a16="http://schemas.microsoft.com/office/drawing/2014/main" id="{FDC07D39-193C-4DC6-41AB-4220B8A0C934}"/>
              </a:ext>
            </a:extLst>
          </p:cNvPr>
          <p:cNvSpPr/>
          <p:nvPr/>
        </p:nvSpPr>
        <p:spPr>
          <a:xfrm rot="10800000">
            <a:off x="1220707" y="2205492"/>
            <a:ext cx="4875293" cy="1694986"/>
          </a:xfrm>
          <a:prstGeom prst="wedgeRectCallout">
            <a:avLst>
              <a:gd name="adj1" fmla="val 30830"/>
              <a:gd name="adj2" fmla="val 7066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92FA6C-514C-277D-D527-0F3109C447CF}"/>
              </a:ext>
            </a:extLst>
          </p:cNvPr>
          <p:cNvSpPr txBox="1"/>
          <p:nvPr/>
        </p:nvSpPr>
        <p:spPr>
          <a:xfrm>
            <a:off x="1439259" y="2452820"/>
            <a:ext cx="4266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/>
              <a:t>Is</a:t>
            </a:r>
            <a:r>
              <a:rPr lang="de-DE" sz="2400" b="1" dirty="0"/>
              <a:t> </a:t>
            </a:r>
            <a:r>
              <a:rPr lang="de-DE" sz="2400" b="1" dirty="0" err="1"/>
              <a:t>there</a:t>
            </a:r>
            <a:r>
              <a:rPr lang="de-DE" sz="2400" b="1" dirty="0"/>
              <a:t> a </a:t>
            </a:r>
            <a:r>
              <a:rPr lang="de-DE" sz="2400" b="1" dirty="0" err="1"/>
              <a:t>shared</a:t>
            </a:r>
            <a:r>
              <a:rPr lang="de-DE" sz="2400" b="1" dirty="0"/>
              <a:t> </a:t>
            </a:r>
            <a:r>
              <a:rPr lang="de-DE" sz="2400" b="1" dirty="0" err="1"/>
              <a:t>understanding</a:t>
            </a:r>
            <a:r>
              <a:rPr lang="de-DE" sz="2400" b="1" dirty="0"/>
              <a:t> in </a:t>
            </a:r>
            <a:r>
              <a:rPr lang="de-DE" sz="2400" b="1" dirty="0" err="1"/>
              <a:t>the</a:t>
            </a:r>
            <a:r>
              <a:rPr lang="de-DE" sz="2400" b="1" dirty="0"/>
              <a:t> </a:t>
            </a:r>
            <a:r>
              <a:rPr lang="de-DE" sz="2400" b="1" dirty="0" err="1"/>
              <a:t>community</a:t>
            </a:r>
            <a:r>
              <a:rPr lang="de-DE" sz="2400" b="1" dirty="0"/>
              <a:t> </a:t>
            </a:r>
            <a:r>
              <a:rPr lang="de-DE" sz="2400" b="1" dirty="0" err="1"/>
              <a:t>about</a:t>
            </a:r>
            <a:r>
              <a:rPr lang="de-DE" sz="2400" b="1" dirty="0"/>
              <a:t> </a:t>
            </a:r>
            <a:r>
              <a:rPr lang="de-DE" sz="2400" b="1" dirty="0" err="1"/>
              <a:t>the</a:t>
            </a:r>
            <a:r>
              <a:rPr lang="de-DE" sz="2400" b="1" dirty="0"/>
              <a:t> </a:t>
            </a:r>
            <a:r>
              <a:rPr lang="de-DE" sz="2400" b="1" dirty="0" err="1"/>
              <a:t>purpose</a:t>
            </a:r>
            <a:r>
              <a:rPr lang="de-DE" sz="2400" b="1" dirty="0"/>
              <a:t> and </a:t>
            </a:r>
            <a:r>
              <a:rPr lang="de-DE" sz="2400" b="1" dirty="0" err="1"/>
              <a:t>benefits</a:t>
            </a:r>
            <a:r>
              <a:rPr lang="de-DE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411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F6F290C4-D142-7391-CD26-6DC0365A3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05982"/>
              </p:ext>
            </p:extLst>
          </p:nvPr>
        </p:nvGraphicFramePr>
        <p:xfrm>
          <a:off x="1014057" y="1343651"/>
          <a:ext cx="9847230" cy="438807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69446">
                  <a:extLst>
                    <a:ext uri="{9D8B030D-6E8A-4147-A177-3AD203B41FA5}">
                      <a16:colId xmlns:a16="http://schemas.microsoft.com/office/drawing/2014/main" val="963018776"/>
                    </a:ext>
                  </a:extLst>
                </a:gridCol>
                <a:gridCol w="1969446">
                  <a:extLst>
                    <a:ext uri="{9D8B030D-6E8A-4147-A177-3AD203B41FA5}">
                      <a16:colId xmlns:a16="http://schemas.microsoft.com/office/drawing/2014/main" val="2570464126"/>
                    </a:ext>
                  </a:extLst>
                </a:gridCol>
                <a:gridCol w="1969446">
                  <a:extLst>
                    <a:ext uri="{9D8B030D-6E8A-4147-A177-3AD203B41FA5}">
                      <a16:colId xmlns:a16="http://schemas.microsoft.com/office/drawing/2014/main" val="2145504204"/>
                    </a:ext>
                  </a:extLst>
                </a:gridCol>
                <a:gridCol w="1969446">
                  <a:extLst>
                    <a:ext uri="{9D8B030D-6E8A-4147-A177-3AD203B41FA5}">
                      <a16:colId xmlns:a16="http://schemas.microsoft.com/office/drawing/2014/main" val="2515871950"/>
                    </a:ext>
                  </a:extLst>
                </a:gridCol>
                <a:gridCol w="1969446">
                  <a:extLst>
                    <a:ext uri="{9D8B030D-6E8A-4147-A177-3AD203B41FA5}">
                      <a16:colId xmlns:a16="http://schemas.microsoft.com/office/drawing/2014/main" val="3562951623"/>
                    </a:ext>
                  </a:extLst>
                </a:gridCol>
              </a:tblGrid>
              <a:tr h="633297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u="sng" dirty="0">
                          <a:solidFill>
                            <a:schemeClr val="tx1"/>
                          </a:solidFill>
                          <a:latin typeface="+mn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81908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65150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022906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60162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070680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53026"/>
                  </a:ext>
                </a:extLst>
              </a:tr>
            </a:tbl>
          </a:graphicData>
        </a:graphic>
      </p:graphicFrame>
      <p:sp>
        <p:nvSpPr>
          <p:cNvPr id="5" name="Rechteckige Legende 4">
            <a:extLst>
              <a:ext uri="{FF2B5EF4-FFF2-40B4-BE49-F238E27FC236}">
                <a16:creationId xmlns:a16="http://schemas.microsoft.com/office/drawing/2014/main" id="{FDC07D39-193C-4DC6-41AB-4220B8A0C934}"/>
              </a:ext>
            </a:extLst>
          </p:cNvPr>
          <p:cNvSpPr/>
          <p:nvPr/>
        </p:nvSpPr>
        <p:spPr>
          <a:xfrm rot="10800000">
            <a:off x="2280073" y="2205491"/>
            <a:ext cx="4875293" cy="1694986"/>
          </a:xfrm>
          <a:prstGeom prst="wedgeRectCallout">
            <a:avLst>
              <a:gd name="adj1" fmla="val 18479"/>
              <a:gd name="adj2" fmla="val 7132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92FA6C-514C-277D-D527-0F3109C447CF}"/>
              </a:ext>
            </a:extLst>
          </p:cNvPr>
          <p:cNvSpPr txBox="1"/>
          <p:nvPr/>
        </p:nvSpPr>
        <p:spPr>
          <a:xfrm>
            <a:off x="2584495" y="2452819"/>
            <a:ext cx="4266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Do </a:t>
            </a:r>
            <a:r>
              <a:rPr lang="de-DE" sz="2400" b="1" dirty="0" err="1"/>
              <a:t>reserachers</a:t>
            </a:r>
            <a:r>
              <a:rPr lang="de-DE" sz="2400" b="1" dirty="0"/>
              <a:t> </a:t>
            </a:r>
            <a:r>
              <a:rPr lang="de-DE" sz="2400" b="1" dirty="0" err="1"/>
              <a:t>currently</a:t>
            </a:r>
            <a:r>
              <a:rPr lang="de-DE" sz="2400" b="1" dirty="0"/>
              <a:t> </a:t>
            </a:r>
            <a:r>
              <a:rPr lang="de-DE" sz="2400" b="1" dirty="0" err="1"/>
              <a:t>have</a:t>
            </a:r>
            <a:r>
              <a:rPr lang="de-DE" sz="2400" b="1" dirty="0"/>
              <a:t> </a:t>
            </a:r>
            <a:r>
              <a:rPr lang="de-DE" sz="2400" b="1" dirty="0" err="1"/>
              <a:t>the</a:t>
            </a:r>
            <a:r>
              <a:rPr lang="de-DE" sz="2400" b="1" dirty="0"/>
              <a:t> </a:t>
            </a:r>
            <a:r>
              <a:rPr lang="de-DE" sz="2400" b="1" dirty="0" err="1"/>
              <a:t>necessary</a:t>
            </a:r>
            <a:r>
              <a:rPr lang="de-DE" sz="2400" b="1" dirty="0"/>
              <a:t> </a:t>
            </a:r>
            <a:r>
              <a:rPr lang="de-DE" sz="2400" b="1" dirty="0" err="1"/>
              <a:t>skills</a:t>
            </a:r>
            <a:r>
              <a:rPr lang="de-DE" sz="2400" b="1" dirty="0"/>
              <a:t> and </a:t>
            </a:r>
            <a:r>
              <a:rPr lang="de-DE" sz="2400" b="1" dirty="0" err="1"/>
              <a:t>knowledge</a:t>
            </a:r>
            <a:r>
              <a:rPr lang="de-DE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93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F6F290C4-D142-7391-CD26-6DC0365A3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09830"/>
              </p:ext>
            </p:extLst>
          </p:nvPr>
        </p:nvGraphicFramePr>
        <p:xfrm>
          <a:off x="1014057" y="1343651"/>
          <a:ext cx="9847230" cy="438807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69446">
                  <a:extLst>
                    <a:ext uri="{9D8B030D-6E8A-4147-A177-3AD203B41FA5}">
                      <a16:colId xmlns:a16="http://schemas.microsoft.com/office/drawing/2014/main" val="963018776"/>
                    </a:ext>
                  </a:extLst>
                </a:gridCol>
                <a:gridCol w="1969446">
                  <a:extLst>
                    <a:ext uri="{9D8B030D-6E8A-4147-A177-3AD203B41FA5}">
                      <a16:colId xmlns:a16="http://schemas.microsoft.com/office/drawing/2014/main" val="2570464126"/>
                    </a:ext>
                  </a:extLst>
                </a:gridCol>
                <a:gridCol w="1969446">
                  <a:extLst>
                    <a:ext uri="{9D8B030D-6E8A-4147-A177-3AD203B41FA5}">
                      <a16:colId xmlns:a16="http://schemas.microsoft.com/office/drawing/2014/main" val="2145504204"/>
                    </a:ext>
                  </a:extLst>
                </a:gridCol>
                <a:gridCol w="1969446">
                  <a:extLst>
                    <a:ext uri="{9D8B030D-6E8A-4147-A177-3AD203B41FA5}">
                      <a16:colId xmlns:a16="http://schemas.microsoft.com/office/drawing/2014/main" val="2515871950"/>
                    </a:ext>
                  </a:extLst>
                </a:gridCol>
                <a:gridCol w="1969446">
                  <a:extLst>
                    <a:ext uri="{9D8B030D-6E8A-4147-A177-3AD203B41FA5}">
                      <a16:colId xmlns:a16="http://schemas.microsoft.com/office/drawing/2014/main" val="3562951623"/>
                    </a:ext>
                  </a:extLst>
                </a:gridCol>
              </a:tblGrid>
              <a:tr h="633297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u="sng" dirty="0">
                          <a:solidFill>
                            <a:schemeClr val="tx1"/>
                          </a:solidFill>
                          <a:latin typeface="+mn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81908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65150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022906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60162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070680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53026"/>
                  </a:ext>
                </a:extLst>
              </a:tr>
            </a:tbl>
          </a:graphicData>
        </a:graphic>
      </p:graphicFrame>
      <p:sp>
        <p:nvSpPr>
          <p:cNvPr id="5" name="Rechteckige Legende 4">
            <a:extLst>
              <a:ext uri="{FF2B5EF4-FFF2-40B4-BE49-F238E27FC236}">
                <a16:creationId xmlns:a16="http://schemas.microsoft.com/office/drawing/2014/main" id="{FDC07D39-193C-4DC6-41AB-4220B8A0C934}"/>
              </a:ext>
            </a:extLst>
          </p:cNvPr>
          <p:cNvSpPr/>
          <p:nvPr/>
        </p:nvSpPr>
        <p:spPr>
          <a:xfrm rot="10800000">
            <a:off x="4270752" y="2205490"/>
            <a:ext cx="4875293" cy="1694986"/>
          </a:xfrm>
          <a:prstGeom prst="wedgeRectCallout">
            <a:avLst>
              <a:gd name="adj1" fmla="val 20308"/>
              <a:gd name="adj2" fmla="val 7395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92FA6C-514C-277D-D527-0F3109C447CF}"/>
              </a:ext>
            </a:extLst>
          </p:cNvPr>
          <p:cNvSpPr txBox="1"/>
          <p:nvPr/>
        </p:nvSpPr>
        <p:spPr>
          <a:xfrm>
            <a:off x="4661044" y="2637483"/>
            <a:ext cx="426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Are </a:t>
            </a:r>
            <a:r>
              <a:rPr lang="de-DE" sz="2400" b="1" dirty="0" err="1"/>
              <a:t>there</a:t>
            </a:r>
            <a:r>
              <a:rPr lang="de-DE" sz="2400" b="1" dirty="0"/>
              <a:t> </a:t>
            </a:r>
            <a:r>
              <a:rPr lang="de-DE" sz="2400" b="1" dirty="0" err="1"/>
              <a:t>sufficient</a:t>
            </a:r>
            <a:r>
              <a:rPr lang="de-DE" sz="2400" b="1" dirty="0"/>
              <a:t> </a:t>
            </a:r>
            <a:r>
              <a:rPr lang="de-DE" sz="2400" b="1" dirty="0" err="1"/>
              <a:t>incentives</a:t>
            </a:r>
            <a:r>
              <a:rPr lang="de-DE" sz="2400" b="1" dirty="0"/>
              <a:t> </a:t>
            </a:r>
            <a:r>
              <a:rPr lang="de-DE" sz="2400" b="1" dirty="0" err="1"/>
              <a:t>for</a:t>
            </a:r>
            <a:r>
              <a:rPr lang="de-DE" sz="2400" b="1" dirty="0"/>
              <a:t> </a:t>
            </a:r>
            <a:r>
              <a:rPr lang="de-DE" sz="2400" b="1" dirty="0" err="1"/>
              <a:t>researchers</a:t>
            </a:r>
            <a:r>
              <a:rPr lang="de-DE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5454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F6F290C4-D142-7391-CD26-6DC0365A3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86734"/>
              </p:ext>
            </p:extLst>
          </p:nvPr>
        </p:nvGraphicFramePr>
        <p:xfrm>
          <a:off x="1014057" y="1343651"/>
          <a:ext cx="9847230" cy="438807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69446">
                  <a:extLst>
                    <a:ext uri="{9D8B030D-6E8A-4147-A177-3AD203B41FA5}">
                      <a16:colId xmlns:a16="http://schemas.microsoft.com/office/drawing/2014/main" val="963018776"/>
                    </a:ext>
                  </a:extLst>
                </a:gridCol>
                <a:gridCol w="1969446">
                  <a:extLst>
                    <a:ext uri="{9D8B030D-6E8A-4147-A177-3AD203B41FA5}">
                      <a16:colId xmlns:a16="http://schemas.microsoft.com/office/drawing/2014/main" val="2570464126"/>
                    </a:ext>
                  </a:extLst>
                </a:gridCol>
                <a:gridCol w="1969446">
                  <a:extLst>
                    <a:ext uri="{9D8B030D-6E8A-4147-A177-3AD203B41FA5}">
                      <a16:colId xmlns:a16="http://schemas.microsoft.com/office/drawing/2014/main" val="2145504204"/>
                    </a:ext>
                  </a:extLst>
                </a:gridCol>
                <a:gridCol w="1969446">
                  <a:extLst>
                    <a:ext uri="{9D8B030D-6E8A-4147-A177-3AD203B41FA5}">
                      <a16:colId xmlns:a16="http://schemas.microsoft.com/office/drawing/2014/main" val="2515871950"/>
                    </a:ext>
                  </a:extLst>
                </a:gridCol>
                <a:gridCol w="1969446">
                  <a:extLst>
                    <a:ext uri="{9D8B030D-6E8A-4147-A177-3AD203B41FA5}">
                      <a16:colId xmlns:a16="http://schemas.microsoft.com/office/drawing/2014/main" val="3562951623"/>
                    </a:ext>
                  </a:extLst>
                </a:gridCol>
              </a:tblGrid>
              <a:tr h="633297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u="sng" dirty="0">
                          <a:solidFill>
                            <a:schemeClr val="tx1"/>
                          </a:solidFill>
                          <a:latin typeface="+mn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81908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65150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022906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60162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070680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53026"/>
                  </a:ext>
                </a:extLst>
              </a:tr>
            </a:tbl>
          </a:graphicData>
        </a:graphic>
      </p:graphicFrame>
      <p:sp>
        <p:nvSpPr>
          <p:cNvPr id="5" name="Rechteckige Legende 4">
            <a:extLst>
              <a:ext uri="{FF2B5EF4-FFF2-40B4-BE49-F238E27FC236}">
                <a16:creationId xmlns:a16="http://schemas.microsoft.com/office/drawing/2014/main" id="{FDC07D39-193C-4DC6-41AB-4220B8A0C934}"/>
              </a:ext>
            </a:extLst>
          </p:cNvPr>
          <p:cNvSpPr/>
          <p:nvPr/>
        </p:nvSpPr>
        <p:spPr>
          <a:xfrm rot="10800000">
            <a:off x="4661044" y="2205488"/>
            <a:ext cx="4875293" cy="1694986"/>
          </a:xfrm>
          <a:prstGeom prst="wedgeRectCallout">
            <a:avLst>
              <a:gd name="adj1" fmla="val -20634"/>
              <a:gd name="adj2" fmla="val 71322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92FA6C-514C-277D-D527-0F3109C447CF}"/>
              </a:ext>
            </a:extLst>
          </p:cNvPr>
          <p:cNvSpPr txBox="1"/>
          <p:nvPr/>
        </p:nvSpPr>
        <p:spPr>
          <a:xfrm>
            <a:off x="5124092" y="2452816"/>
            <a:ext cx="4266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Are </a:t>
            </a:r>
            <a:r>
              <a:rPr lang="de-DE" sz="2400" b="1" dirty="0" err="1"/>
              <a:t>the</a:t>
            </a:r>
            <a:r>
              <a:rPr lang="de-DE" sz="2400" b="1" dirty="0"/>
              <a:t> </a:t>
            </a:r>
            <a:r>
              <a:rPr lang="de-DE" sz="2400" b="1" dirty="0" err="1"/>
              <a:t>necessary</a:t>
            </a:r>
            <a:r>
              <a:rPr lang="de-DE" sz="2400" b="1" dirty="0"/>
              <a:t> </a:t>
            </a:r>
            <a:r>
              <a:rPr lang="de-DE" sz="2400" b="1" dirty="0" err="1"/>
              <a:t>resources</a:t>
            </a:r>
            <a:r>
              <a:rPr lang="de-DE" sz="2400" b="1" dirty="0"/>
              <a:t> </a:t>
            </a:r>
            <a:r>
              <a:rPr lang="de-DE" sz="2400" b="1" dirty="0" err="1"/>
              <a:t>available</a:t>
            </a:r>
            <a:r>
              <a:rPr lang="de-DE" sz="2400" b="1" dirty="0"/>
              <a:t> and </a:t>
            </a:r>
            <a:r>
              <a:rPr lang="de-DE" sz="2400" b="1" dirty="0" err="1"/>
              <a:t>accessible</a:t>
            </a:r>
            <a:r>
              <a:rPr lang="de-DE" sz="2400" b="1" dirty="0"/>
              <a:t>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researschers</a:t>
            </a:r>
            <a:r>
              <a:rPr lang="de-DE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127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F6F290C4-D142-7391-CD26-6DC0365A3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29616"/>
              </p:ext>
            </p:extLst>
          </p:nvPr>
        </p:nvGraphicFramePr>
        <p:xfrm>
          <a:off x="1014057" y="1343651"/>
          <a:ext cx="9847230" cy="438807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69446">
                  <a:extLst>
                    <a:ext uri="{9D8B030D-6E8A-4147-A177-3AD203B41FA5}">
                      <a16:colId xmlns:a16="http://schemas.microsoft.com/office/drawing/2014/main" val="963018776"/>
                    </a:ext>
                  </a:extLst>
                </a:gridCol>
                <a:gridCol w="1969446">
                  <a:extLst>
                    <a:ext uri="{9D8B030D-6E8A-4147-A177-3AD203B41FA5}">
                      <a16:colId xmlns:a16="http://schemas.microsoft.com/office/drawing/2014/main" val="2570464126"/>
                    </a:ext>
                  </a:extLst>
                </a:gridCol>
                <a:gridCol w="1969446">
                  <a:extLst>
                    <a:ext uri="{9D8B030D-6E8A-4147-A177-3AD203B41FA5}">
                      <a16:colId xmlns:a16="http://schemas.microsoft.com/office/drawing/2014/main" val="2145504204"/>
                    </a:ext>
                  </a:extLst>
                </a:gridCol>
                <a:gridCol w="1969446">
                  <a:extLst>
                    <a:ext uri="{9D8B030D-6E8A-4147-A177-3AD203B41FA5}">
                      <a16:colId xmlns:a16="http://schemas.microsoft.com/office/drawing/2014/main" val="2515871950"/>
                    </a:ext>
                  </a:extLst>
                </a:gridCol>
                <a:gridCol w="1969446">
                  <a:extLst>
                    <a:ext uri="{9D8B030D-6E8A-4147-A177-3AD203B41FA5}">
                      <a16:colId xmlns:a16="http://schemas.microsoft.com/office/drawing/2014/main" val="3562951623"/>
                    </a:ext>
                  </a:extLst>
                </a:gridCol>
              </a:tblGrid>
              <a:tr h="633297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u="sng" dirty="0">
                          <a:solidFill>
                            <a:schemeClr val="tx1"/>
                          </a:solidFill>
                          <a:latin typeface="+mn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81908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65150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022906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60162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070680"/>
                  </a:ext>
                </a:extLst>
              </a:tr>
              <a:tr h="750956"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53026"/>
                  </a:ext>
                </a:extLst>
              </a:tr>
            </a:tbl>
          </a:graphicData>
        </a:graphic>
      </p:graphicFrame>
      <p:sp>
        <p:nvSpPr>
          <p:cNvPr id="5" name="Rechteckige Legende 4">
            <a:extLst>
              <a:ext uri="{FF2B5EF4-FFF2-40B4-BE49-F238E27FC236}">
                <a16:creationId xmlns:a16="http://schemas.microsoft.com/office/drawing/2014/main" id="{FDC07D39-193C-4DC6-41AB-4220B8A0C934}"/>
              </a:ext>
            </a:extLst>
          </p:cNvPr>
          <p:cNvSpPr/>
          <p:nvPr/>
        </p:nvSpPr>
        <p:spPr>
          <a:xfrm rot="10800000">
            <a:off x="5937672" y="2205487"/>
            <a:ext cx="4875293" cy="1694986"/>
          </a:xfrm>
          <a:prstGeom prst="wedgeRectCallout">
            <a:avLst>
              <a:gd name="adj1" fmla="val -32528"/>
              <a:gd name="adj2" fmla="val 7198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92FA6C-514C-277D-D527-0F3109C447CF}"/>
              </a:ext>
            </a:extLst>
          </p:cNvPr>
          <p:cNvSpPr txBox="1"/>
          <p:nvPr/>
        </p:nvSpPr>
        <p:spPr>
          <a:xfrm>
            <a:off x="6350726" y="2598003"/>
            <a:ext cx="4266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Are </a:t>
            </a:r>
            <a:r>
              <a:rPr lang="de-DE" sz="2400" b="1" dirty="0" err="1"/>
              <a:t>there</a:t>
            </a:r>
            <a:r>
              <a:rPr lang="de-DE" sz="2400" b="1" dirty="0"/>
              <a:t> </a:t>
            </a:r>
            <a:r>
              <a:rPr lang="de-DE" sz="2400" b="1" dirty="0" err="1"/>
              <a:t>clear</a:t>
            </a:r>
            <a:r>
              <a:rPr lang="de-DE" sz="2400" b="1" dirty="0"/>
              <a:t> </a:t>
            </a:r>
            <a:r>
              <a:rPr lang="de-DE" sz="2400" b="1" dirty="0" err="1"/>
              <a:t>steps</a:t>
            </a:r>
            <a:r>
              <a:rPr lang="de-DE" sz="2400" b="1" dirty="0"/>
              <a:t> </a:t>
            </a:r>
            <a:r>
              <a:rPr lang="de-DE" sz="2400" b="1" dirty="0" err="1"/>
              <a:t>currently</a:t>
            </a:r>
            <a:r>
              <a:rPr lang="de-DE" sz="2400" b="1" dirty="0"/>
              <a:t> in </a:t>
            </a:r>
            <a:r>
              <a:rPr lang="de-DE" sz="2400" b="1" dirty="0" err="1"/>
              <a:t>place</a:t>
            </a:r>
            <a:r>
              <a:rPr lang="de-DE" sz="2400" b="1" dirty="0"/>
              <a:t> </a:t>
            </a:r>
            <a:r>
              <a:rPr lang="de-DE" sz="2400" b="1" dirty="0" err="1"/>
              <a:t>to</a:t>
            </a:r>
            <a:r>
              <a:rPr lang="de-DE" sz="2400" b="1" dirty="0"/>
              <a:t> promote </a:t>
            </a:r>
            <a:r>
              <a:rPr lang="de-DE" sz="2400" b="1" dirty="0" err="1"/>
              <a:t>it</a:t>
            </a:r>
            <a:r>
              <a:rPr lang="de-DE" sz="2400" b="1" dirty="0"/>
              <a:t> in </a:t>
            </a:r>
            <a:r>
              <a:rPr lang="de-DE" sz="2400" b="1" dirty="0" err="1"/>
              <a:t>our</a:t>
            </a:r>
            <a:r>
              <a:rPr lang="de-DE" sz="2400" b="1" dirty="0"/>
              <a:t> </a:t>
            </a:r>
            <a:r>
              <a:rPr lang="de-DE" sz="2400" b="1" dirty="0" err="1"/>
              <a:t>field</a:t>
            </a:r>
            <a:r>
              <a:rPr lang="de-DE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618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esprechung Silhouette">
            <a:extLst>
              <a:ext uri="{FF2B5EF4-FFF2-40B4-BE49-F238E27FC236}">
                <a16:creationId xmlns:a16="http://schemas.microsoft.com/office/drawing/2014/main" id="{F45443E8-A85B-8350-0682-3DDE403D2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670" y="2524355"/>
            <a:ext cx="4085062" cy="4085062"/>
          </a:xfrm>
          <a:prstGeom prst="rect">
            <a:avLst/>
          </a:prstGeom>
        </p:spPr>
      </p:pic>
      <p:pic>
        <p:nvPicPr>
          <p:cNvPr id="6" name="Grafik 5" descr="Besprechung Silhouette">
            <a:extLst>
              <a:ext uri="{FF2B5EF4-FFF2-40B4-BE49-F238E27FC236}">
                <a16:creationId xmlns:a16="http://schemas.microsoft.com/office/drawing/2014/main" id="{9F187ADB-DBE2-B006-775C-8581ADD47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1883" y="486469"/>
            <a:ext cx="4080417" cy="4080417"/>
          </a:xfrm>
          <a:prstGeom prst="rect">
            <a:avLst/>
          </a:prstGeom>
        </p:spPr>
      </p:pic>
      <p:pic>
        <p:nvPicPr>
          <p:cNvPr id="7" name="Grafik 6" descr="Besprechung Silhouette">
            <a:extLst>
              <a:ext uri="{FF2B5EF4-FFF2-40B4-BE49-F238E27FC236}">
                <a16:creationId xmlns:a16="http://schemas.microsoft.com/office/drawing/2014/main" id="{3B960F2B-7A4C-F1E0-4324-067903B330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6096" y="2535037"/>
            <a:ext cx="4080417" cy="408041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3E47ECC-3745-9F3A-8940-11B148259376}"/>
              </a:ext>
            </a:extLst>
          </p:cNvPr>
          <p:cNvSpPr txBox="1"/>
          <p:nvPr/>
        </p:nvSpPr>
        <p:spPr>
          <a:xfrm>
            <a:off x="4596475" y="2862736"/>
            <a:ext cx="2999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>
                <a:solidFill>
                  <a:schemeClr val="accent1">
                    <a:lumMod val="50000"/>
                  </a:schemeClr>
                </a:solidFill>
              </a:rPr>
              <a:t>Preregistration</a:t>
            </a:r>
            <a:r>
              <a:rPr lang="de-DE" sz="2800" b="1" dirty="0">
                <a:solidFill>
                  <a:schemeClr val="accent1">
                    <a:lumMod val="50000"/>
                  </a:schemeClr>
                </a:solidFill>
              </a:rPr>
              <a:t> &amp; Registered Reports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8AB3938-B4C7-B50F-4CDC-755338F26A2C}"/>
              </a:ext>
            </a:extLst>
          </p:cNvPr>
          <p:cNvSpPr txBox="1"/>
          <p:nvPr/>
        </p:nvSpPr>
        <p:spPr>
          <a:xfrm>
            <a:off x="868471" y="5119077"/>
            <a:ext cx="28462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solidFill>
                  <a:srgbClr val="FFC000"/>
                </a:solidFill>
              </a:rPr>
              <a:t>Open and Fair Data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938718-0DBB-D28C-F3EB-75863F1BAF12}"/>
              </a:ext>
            </a:extLst>
          </p:cNvPr>
          <p:cNvSpPr txBox="1"/>
          <p:nvPr/>
        </p:nvSpPr>
        <p:spPr>
          <a:xfrm>
            <a:off x="8371815" y="4919022"/>
            <a:ext cx="29517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b="1" dirty="0">
                <a:solidFill>
                  <a:schemeClr val="accent6">
                    <a:lumMod val="50000"/>
                  </a:schemeClr>
                </a:solidFill>
              </a:rPr>
              <a:t>Open and </a:t>
            </a:r>
            <a:r>
              <a:rPr lang="de-DE" sz="2600" b="1" dirty="0" err="1">
                <a:solidFill>
                  <a:schemeClr val="accent6">
                    <a:lumMod val="50000"/>
                  </a:schemeClr>
                </a:solidFill>
              </a:rPr>
              <a:t>Reproducible</a:t>
            </a:r>
            <a:r>
              <a:rPr lang="de-DE" sz="2600" b="1" dirty="0">
                <a:solidFill>
                  <a:schemeClr val="accent6">
                    <a:lumMod val="50000"/>
                  </a:schemeClr>
                </a:solidFill>
              </a:rPr>
              <a:t> Code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FD5A1F18-F055-D298-BE8A-5BAB75412F63}"/>
              </a:ext>
            </a:extLst>
          </p:cNvPr>
          <p:cNvSpPr/>
          <p:nvPr/>
        </p:nvSpPr>
        <p:spPr>
          <a:xfrm>
            <a:off x="8526252" y="6337610"/>
            <a:ext cx="2642839" cy="3568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C: t1p.de/</a:t>
            </a:r>
            <a:r>
              <a:rPr lang="de-DE" b="1" i="0" u="none" strike="noStrike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sig</a:t>
            </a:r>
            <a:r>
              <a:rPr lang="de-DE" b="1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-code</a:t>
            </a:r>
            <a:endParaRPr lang="de-DE" b="1" dirty="0"/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5E01CE03-DB66-4AC6-693F-05C558E7FBE9}"/>
              </a:ext>
            </a:extLst>
          </p:cNvPr>
          <p:cNvSpPr/>
          <p:nvPr/>
        </p:nvSpPr>
        <p:spPr>
          <a:xfrm>
            <a:off x="4774580" y="4291351"/>
            <a:ext cx="2642839" cy="3568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B: t1p.de/</a:t>
            </a:r>
            <a:r>
              <a:rPr lang="de-DE" b="1" i="0" u="none" strike="noStrike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sig-prereg</a:t>
            </a:r>
            <a:endParaRPr lang="de-DE" b="1" dirty="0"/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F5A0FCA4-A1C4-3541-EFD5-000EE2D2C31B}"/>
              </a:ext>
            </a:extLst>
          </p:cNvPr>
          <p:cNvSpPr/>
          <p:nvPr/>
        </p:nvSpPr>
        <p:spPr>
          <a:xfrm>
            <a:off x="948781" y="6337610"/>
            <a:ext cx="2642839" cy="356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0" u="none" strike="noStrike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A: t1p.de/</a:t>
            </a:r>
            <a:r>
              <a:rPr lang="de-DE" b="1" i="0" u="none" strike="noStrike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sig-data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37CE00E-E202-4B56-7DC2-D7AE08DD5C92}"/>
              </a:ext>
            </a:extLst>
          </p:cNvPr>
          <p:cNvSpPr txBox="1"/>
          <p:nvPr/>
        </p:nvSpPr>
        <p:spPr>
          <a:xfrm>
            <a:off x="406089" y="237425"/>
            <a:ext cx="78018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err="1"/>
              <a:t>Let‘s</a:t>
            </a:r>
            <a:r>
              <a:rPr lang="de-DE" sz="4400" b="1" dirty="0"/>
              <a:t> </a:t>
            </a:r>
            <a:r>
              <a:rPr lang="de-DE" sz="4400" b="1" dirty="0" err="1"/>
              <a:t>apply</a:t>
            </a:r>
            <a:r>
              <a:rPr lang="de-DE" sz="4400" b="1" dirty="0"/>
              <a:t> </a:t>
            </a:r>
            <a:r>
              <a:rPr lang="de-DE" sz="4400" b="1" dirty="0" err="1"/>
              <a:t>this</a:t>
            </a:r>
            <a:r>
              <a:rPr lang="de-DE" sz="4400" b="1" dirty="0"/>
              <a:t> </a:t>
            </a:r>
            <a:r>
              <a:rPr lang="de-DE" sz="4400" b="1" dirty="0" err="1"/>
              <a:t>perspective</a:t>
            </a:r>
            <a:r>
              <a:rPr lang="de-DE" sz="4400" b="1" dirty="0"/>
              <a:t> </a:t>
            </a:r>
            <a:r>
              <a:rPr lang="de-DE" sz="4400" b="1" dirty="0" err="1"/>
              <a:t>to</a:t>
            </a:r>
            <a:r>
              <a:rPr lang="de-DE" sz="4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1049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8818555-9923-90D2-5860-764E5FBC6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90515"/>
              </p:ext>
            </p:extLst>
          </p:nvPr>
        </p:nvGraphicFramePr>
        <p:xfrm>
          <a:off x="466143" y="2125029"/>
          <a:ext cx="2986670" cy="343775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93335">
                  <a:extLst>
                    <a:ext uri="{9D8B030D-6E8A-4147-A177-3AD203B41FA5}">
                      <a16:colId xmlns:a16="http://schemas.microsoft.com/office/drawing/2014/main" val="1241466778"/>
                    </a:ext>
                  </a:extLst>
                </a:gridCol>
                <a:gridCol w="1493335">
                  <a:extLst>
                    <a:ext uri="{9D8B030D-6E8A-4147-A177-3AD203B41FA5}">
                      <a16:colId xmlns:a16="http://schemas.microsoft.com/office/drawing/2014/main" val="1336422617"/>
                    </a:ext>
                  </a:extLst>
                </a:gridCol>
              </a:tblGrid>
              <a:tr h="598582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00719"/>
                  </a:ext>
                </a:extLst>
              </a:tr>
              <a:tr h="709792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05465"/>
                  </a:ext>
                </a:extLst>
              </a:tr>
              <a:tr h="709792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042256"/>
                  </a:ext>
                </a:extLst>
              </a:tr>
              <a:tr h="709792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88503"/>
                  </a:ext>
                </a:extLst>
              </a:tr>
              <a:tr h="709792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623019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53AECE21-572A-5591-43EE-86A84024E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20707"/>
              </p:ext>
            </p:extLst>
          </p:nvPr>
        </p:nvGraphicFramePr>
        <p:xfrm>
          <a:off x="5226292" y="2077769"/>
          <a:ext cx="1767834" cy="35252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67834">
                  <a:extLst>
                    <a:ext uri="{9D8B030D-6E8A-4147-A177-3AD203B41FA5}">
                      <a16:colId xmlns:a16="http://schemas.microsoft.com/office/drawing/2014/main" val="3369906723"/>
                    </a:ext>
                  </a:extLst>
                </a:gridCol>
              </a:tblGrid>
              <a:tr h="61380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</a:rPr>
                        <a:t>Vision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60033"/>
                  </a:ext>
                </a:extLst>
              </a:tr>
              <a:tr h="727848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</a:rPr>
                        <a:t>Skills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643496"/>
                  </a:ext>
                </a:extLst>
              </a:tr>
              <a:tr h="727848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</a:rPr>
                        <a:t>Incentives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995434"/>
                  </a:ext>
                </a:extLst>
              </a:tr>
              <a:tr h="727848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230542"/>
                  </a:ext>
                </a:extLst>
              </a:tr>
              <a:tr h="727848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</a:rPr>
                        <a:t>Action Plan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97804"/>
                  </a:ext>
                </a:extLst>
              </a:tr>
            </a:tbl>
          </a:graphicData>
        </a:graphic>
      </p:graphicFrame>
      <p:pic>
        <p:nvPicPr>
          <p:cNvPr id="12" name="Grafik 11" descr="Daumen hoch-Zeichen mit einfarbiger Füllung">
            <a:extLst>
              <a:ext uri="{FF2B5EF4-FFF2-40B4-BE49-F238E27FC236}">
                <a16:creationId xmlns:a16="http://schemas.microsoft.com/office/drawing/2014/main" id="{30B42877-9DBB-2699-D71B-65CEFF5FF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1126" y="2085521"/>
            <a:ext cx="609575" cy="609575"/>
          </a:xfrm>
          <a:prstGeom prst="rect">
            <a:avLst/>
          </a:prstGeom>
        </p:spPr>
      </p:pic>
      <p:pic>
        <p:nvPicPr>
          <p:cNvPr id="14" name="Grafik 13" descr="Daumen runter mit einfarbiger Füllung">
            <a:extLst>
              <a:ext uri="{FF2B5EF4-FFF2-40B4-BE49-F238E27FC236}">
                <a16:creationId xmlns:a16="http://schemas.microsoft.com/office/drawing/2014/main" id="{D804DFFD-8E7E-A6E7-08B9-AEACEE8BE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6675" y="3487499"/>
            <a:ext cx="609576" cy="609576"/>
          </a:xfrm>
          <a:prstGeom prst="rect">
            <a:avLst/>
          </a:prstGeom>
        </p:spPr>
      </p:pic>
      <p:pic>
        <p:nvPicPr>
          <p:cNvPr id="16" name="Grafik 15" descr="Ausdrucksloses Gesichtskontur Silhouette">
            <a:extLst>
              <a:ext uri="{FF2B5EF4-FFF2-40B4-BE49-F238E27FC236}">
                <a16:creationId xmlns:a16="http://schemas.microsoft.com/office/drawing/2014/main" id="{505B8CA8-F7E6-95C6-B648-54A6E3E78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77311" y="2704986"/>
            <a:ext cx="706247" cy="706247"/>
          </a:xfrm>
          <a:prstGeom prst="rect">
            <a:avLst/>
          </a:prstGeom>
        </p:spPr>
      </p:pic>
      <p:pic>
        <p:nvPicPr>
          <p:cNvPr id="21" name="Grafik 20" descr="Daumen hoch-Zeichen mit einfarbiger Füllung">
            <a:extLst>
              <a:ext uri="{FF2B5EF4-FFF2-40B4-BE49-F238E27FC236}">
                <a16:creationId xmlns:a16="http://schemas.microsoft.com/office/drawing/2014/main" id="{32854A74-24F2-A8D6-6C3F-F33B009A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4275" y="4160846"/>
            <a:ext cx="609575" cy="609575"/>
          </a:xfrm>
          <a:prstGeom prst="rect">
            <a:avLst/>
          </a:prstGeom>
        </p:spPr>
      </p:pic>
      <p:pic>
        <p:nvPicPr>
          <p:cNvPr id="22" name="Grafik 21" descr="Ausdrucksloses Gesichtskontur Silhouette">
            <a:extLst>
              <a:ext uri="{FF2B5EF4-FFF2-40B4-BE49-F238E27FC236}">
                <a16:creationId xmlns:a16="http://schemas.microsoft.com/office/drawing/2014/main" id="{36D08130-D6B0-D5DA-4BD4-0E5909FA07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5577" y="4856532"/>
            <a:ext cx="706247" cy="706247"/>
          </a:xfrm>
          <a:prstGeom prst="rect">
            <a:avLst/>
          </a:prstGeom>
        </p:spPr>
      </p:pic>
      <p:pic>
        <p:nvPicPr>
          <p:cNvPr id="26" name="Grafik 25" descr="Warnung mit einfarbiger Füllung">
            <a:extLst>
              <a:ext uri="{FF2B5EF4-FFF2-40B4-BE49-F238E27FC236}">
                <a16:creationId xmlns:a16="http://schemas.microsoft.com/office/drawing/2014/main" id="{E7649AAD-5B94-B956-27B5-1323100269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1878" y="2654010"/>
            <a:ext cx="713679" cy="713679"/>
          </a:xfrm>
          <a:prstGeom prst="rect">
            <a:avLst/>
          </a:prstGeom>
        </p:spPr>
      </p:pic>
      <p:pic>
        <p:nvPicPr>
          <p:cNvPr id="24" name="Grafik 23" descr="Zusammendrücken Verkleinern Silhouette">
            <a:extLst>
              <a:ext uri="{FF2B5EF4-FFF2-40B4-BE49-F238E27FC236}">
                <a16:creationId xmlns:a16="http://schemas.microsoft.com/office/drawing/2014/main" id="{C5C1ABBD-D2F6-EF07-E737-F964CEE21ED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9097" t="4363"/>
          <a:stretch/>
        </p:blipFill>
        <p:spPr>
          <a:xfrm>
            <a:off x="6998483" y="3010849"/>
            <a:ext cx="713679" cy="962649"/>
          </a:xfrm>
          <a:prstGeom prst="rect">
            <a:avLst/>
          </a:prstGeom>
        </p:spPr>
      </p:pic>
      <p:sp>
        <p:nvSpPr>
          <p:cNvPr id="47" name="Ovale Legende 46">
            <a:extLst>
              <a:ext uri="{FF2B5EF4-FFF2-40B4-BE49-F238E27FC236}">
                <a16:creationId xmlns:a16="http://schemas.microsoft.com/office/drawing/2014/main" id="{63DFFC5E-A466-C62B-F37F-BB5134D7CEEE}"/>
              </a:ext>
            </a:extLst>
          </p:cNvPr>
          <p:cNvSpPr/>
          <p:nvPr/>
        </p:nvSpPr>
        <p:spPr>
          <a:xfrm>
            <a:off x="8320386" y="3351152"/>
            <a:ext cx="1817649" cy="1339209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Ovale Legende 47">
            <a:extLst>
              <a:ext uri="{FF2B5EF4-FFF2-40B4-BE49-F238E27FC236}">
                <a16:creationId xmlns:a16="http://schemas.microsoft.com/office/drawing/2014/main" id="{61818CC7-14C5-41FA-53AF-B1B2B713AE0C}"/>
              </a:ext>
            </a:extLst>
          </p:cNvPr>
          <p:cNvSpPr/>
          <p:nvPr/>
        </p:nvSpPr>
        <p:spPr>
          <a:xfrm>
            <a:off x="9974779" y="2548784"/>
            <a:ext cx="1817649" cy="1339209"/>
          </a:xfrm>
          <a:prstGeom prst="wedgeEllipseCallout">
            <a:avLst>
              <a:gd name="adj1" fmla="val 33768"/>
              <a:gd name="adj2" fmla="val 5500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Grafik 49" descr="Idee Silhouette">
            <a:extLst>
              <a:ext uri="{FF2B5EF4-FFF2-40B4-BE49-F238E27FC236}">
                <a16:creationId xmlns:a16="http://schemas.microsoft.com/office/drawing/2014/main" id="{5E17D035-2039-FF9B-BAA4-7206636E9C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68755" y="3521853"/>
            <a:ext cx="959702" cy="959702"/>
          </a:xfrm>
          <a:prstGeom prst="rect">
            <a:avLst/>
          </a:prstGeom>
        </p:spPr>
      </p:pic>
      <p:pic>
        <p:nvPicPr>
          <p:cNvPr id="52" name="Grafik 51" descr="Filmklappe Silhouette">
            <a:extLst>
              <a:ext uri="{FF2B5EF4-FFF2-40B4-BE49-F238E27FC236}">
                <a16:creationId xmlns:a16="http://schemas.microsoft.com/office/drawing/2014/main" id="{7FBB7F2D-0CDA-5246-C503-8DADA17825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79010" y="2609670"/>
            <a:ext cx="1009185" cy="1009185"/>
          </a:xfrm>
          <a:prstGeom prst="rect">
            <a:avLst/>
          </a:prstGeom>
        </p:spPr>
      </p:pic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1B58CDBB-3D3E-EBF4-B7C7-FB8E075B1196}"/>
              </a:ext>
            </a:extLst>
          </p:cNvPr>
          <p:cNvCxnSpPr>
            <a:cxnSpLocks/>
          </p:cNvCxnSpPr>
          <p:nvPr/>
        </p:nvCxnSpPr>
        <p:spPr>
          <a:xfrm>
            <a:off x="4073496" y="1170147"/>
            <a:ext cx="0" cy="484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1F9AD7AC-10CC-6EE8-B081-78A1D08A8E57}"/>
              </a:ext>
            </a:extLst>
          </p:cNvPr>
          <p:cNvSpPr/>
          <p:nvPr/>
        </p:nvSpPr>
        <p:spPr>
          <a:xfrm>
            <a:off x="532315" y="1174911"/>
            <a:ext cx="566854" cy="557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F5BA40-6387-B2A7-CFC1-BD76F301ACBA}"/>
              </a:ext>
            </a:extLst>
          </p:cNvPr>
          <p:cNvSpPr/>
          <p:nvPr/>
        </p:nvSpPr>
        <p:spPr>
          <a:xfrm>
            <a:off x="8492471" y="1180641"/>
            <a:ext cx="566854" cy="557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6806D90-C9A9-449B-BA3F-B1DEC618F652}"/>
              </a:ext>
            </a:extLst>
          </p:cNvPr>
          <p:cNvSpPr/>
          <p:nvPr/>
        </p:nvSpPr>
        <p:spPr>
          <a:xfrm>
            <a:off x="4307672" y="1170147"/>
            <a:ext cx="566854" cy="557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2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D674BD7-27B4-CD6F-77E4-685EE3218E96}"/>
              </a:ext>
            </a:extLst>
          </p:cNvPr>
          <p:cNvSpPr txBox="1"/>
          <p:nvPr/>
        </p:nvSpPr>
        <p:spPr>
          <a:xfrm>
            <a:off x="1210683" y="1228590"/>
            <a:ext cx="1991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Current</a:t>
            </a:r>
            <a:r>
              <a:rPr lang="de-DE" sz="2400" b="1" dirty="0"/>
              <a:t> </a:t>
            </a:r>
            <a:r>
              <a:rPr lang="de-DE" sz="2400" b="1" dirty="0" err="1"/>
              <a:t>status</a:t>
            </a:r>
            <a:endParaRPr lang="de-DE" sz="2400" b="1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1639AB12-532D-B2C7-4C59-7A8F07EB8129}"/>
              </a:ext>
            </a:extLst>
          </p:cNvPr>
          <p:cNvSpPr txBox="1"/>
          <p:nvPr/>
        </p:nvSpPr>
        <p:spPr>
          <a:xfrm>
            <a:off x="4941145" y="1254112"/>
            <a:ext cx="202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Greatest</a:t>
            </a:r>
            <a:r>
              <a:rPr lang="de-DE" b="1" dirty="0"/>
              <a:t> </a:t>
            </a:r>
            <a:r>
              <a:rPr lang="de-DE" sz="2400" b="1" dirty="0" err="1"/>
              <a:t>need</a:t>
            </a:r>
            <a:r>
              <a:rPr lang="de-DE" b="1" dirty="0"/>
              <a:t> 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8AC21C9F-0DF1-12B2-02D3-FB5AC99AFAE1}"/>
              </a:ext>
            </a:extLst>
          </p:cNvPr>
          <p:cNvSpPr txBox="1"/>
          <p:nvPr/>
        </p:nvSpPr>
        <p:spPr>
          <a:xfrm>
            <a:off x="9130958" y="1254111"/>
            <a:ext cx="21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Specific</a:t>
            </a:r>
            <a:r>
              <a:rPr lang="de-DE" sz="2400" b="1" dirty="0"/>
              <a:t> </a:t>
            </a:r>
            <a:r>
              <a:rPr lang="de-DE" sz="2400" b="1" dirty="0" err="1"/>
              <a:t>actions</a:t>
            </a:r>
            <a:endParaRPr lang="de-DE" sz="2400" b="1" dirty="0"/>
          </a:p>
        </p:txBody>
      </p:sp>
      <p:sp>
        <p:nvSpPr>
          <p:cNvPr id="65" name="Abgerundetes Rechteck 64">
            <a:extLst>
              <a:ext uri="{FF2B5EF4-FFF2-40B4-BE49-F238E27FC236}">
                <a16:creationId xmlns:a16="http://schemas.microsoft.com/office/drawing/2014/main" id="{C644849D-F71D-8107-521B-B2A4E75506BA}"/>
              </a:ext>
            </a:extLst>
          </p:cNvPr>
          <p:cNvSpPr/>
          <p:nvPr/>
        </p:nvSpPr>
        <p:spPr>
          <a:xfrm>
            <a:off x="209979" y="6347893"/>
            <a:ext cx="2642839" cy="356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0" u="none" strike="noStrike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A: t1p.de/</a:t>
            </a:r>
            <a:r>
              <a:rPr lang="de-DE" b="1" i="0" u="none" strike="noStrike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sig-data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70BE8292-2A9E-ECC7-C85C-863349761238}"/>
              </a:ext>
            </a:extLst>
          </p:cNvPr>
          <p:cNvSpPr/>
          <p:nvPr/>
        </p:nvSpPr>
        <p:spPr>
          <a:xfrm>
            <a:off x="3145105" y="6347893"/>
            <a:ext cx="2642839" cy="3568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B: t1p.de/</a:t>
            </a:r>
            <a:r>
              <a:rPr lang="de-DE" b="1" i="0" u="none" strike="noStrike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sig-prereg</a:t>
            </a:r>
            <a:endParaRPr lang="de-DE" b="1" dirty="0"/>
          </a:p>
        </p:txBody>
      </p: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60130032-A989-AFA5-7C3C-CF95F717ADA3}"/>
              </a:ext>
            </a:extLst>
          </p:cNvPr>
          <p:cNvSpPr/>
          <p:nvPr/>
        </p:nvSpPr>
        <p:spPr>
          <a:xfrm>
            <a:off x="6080231" y="6347893"/>
            <a:ext cx="2642839" cy="3568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C: t1p.de/</a:t>
            </a:r>
            <a:r>
              <a:rPr lang="de-DE" b="1" i="0" u="none" strike="noStrike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sig</a:t>
            </a:r>
            <a:r>
              <a:rPr lang="de-DE" b="1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-code</a:t>
            </a:r>
            <a:endParaRPr lang="de-DE" b="1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4D1364F-DFBF-C4EE-720C-3832110D905D}"/>
              </a:ext>
            </a:extLst>
          </p:cNvPr>
          <p:cNvSpPr txBox="1"/>
          <p:nvPr/>
        </p:nvSpPr>
        <p:spPr>
          <a:xfrm>
            <a:off x="494126" y="5610727"/>
            <a:ext cx="2797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Use </a:t>
            </a:r>
            <a:r>
              <a:rPr lang="de-DE" sz="1400" dirty="0" err="1"/>
              <a:t>dropdown</a:t>
            </a:r>
            <a:r>
              <a:rPr lang="de-DE" sz="1400" dirty="0"/>
              <a:t> </a:t>
            </a:r>
            <a:r>
              <a:rPr lang="de-DE" sz="1400" dirty="0" err="1"/>
              <a:t>menu</a:t>
            </a:r>
            <a:r>
              <a:rPr lang="de-DE" sz="1400" dirty="0"/>
              <a:t> in </a:t>
            </a:r>
            <a:r>
              <a:rPr lang="de-DE" sz="1400" dirty="0" err="1"/>
              <a:t>google</a:t>
            </a:r>
            <a:r>
              <a:rPr lang="de-DE" sz="1400" dirty="0"/>
              <a:t> </a:t>
            </a:r>
            <a:r>
              <a:rPr lang="de-DE" sz="1400" dirty="0" err="1"/>
              <a:t>docs</a:t>
            </a:r>
            <a:endParaRPr lang="de-DE" sz="1400" dirty="0"/>
          </a:p>
        </p:txBody>
      </p: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8F075C2B-459A-C42B-6822-1A8BBD0CD39B}"/>
              </a:ext>
            </a:extLst>
          </p:cNvPr>
          <p:cNvCxnSpPr>
            <a:cxnSpLocks/>
          </p:cNvCxnSpPr>
          <p:nvPr/>
        </p:nvCxnSpPr>
        <p:spPr>
          <a:xfrm>
            <a:off x="8084070" y="1180641"/>
            <a:ext cx="0" cy="483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85B3671-5DA6-7AAE-7D9B-07BC853445B4}"/>
              </a:ext>
            </a:extLst>
          </p:cNvPr>
          <p:cNvSpPr txBox="1"/>
          <p:nvPr/>
        </p:nvSpPr>
        <p:spPr>
          <a:xfrm>
            <a:off x="494126" y="203073"/>
            <a:ext cx="43958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/>
              <a:t>Guiding </a:t>
            </a:r>
            <a:r>
              <a:rPr lang="de-DE" sz="4400" b="1" dirty="0" err="1"/>
              <a:t>questions</a:t>
            </a:r>
            <a:endParaRPr lang="de-DE" sz="4400" b="1" dirty="0"/>
          </a:p>
        </p:txBody>
      </p: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0AC468BA-3917-7BE0-FD90-28E22F2F2534}"/>
              </a:ext>
            </a:extLst>
          </p:cNvPr>
          <p:cNvCxnSpPr>
            <a:cxnSpLocks/>
          </p:cNvCxnSpPr>
          <p:nvPr/>
        </p:nvCxnSpPr>
        <p:spPr>
          <a:xfrm flipH="1">
            <a:off x="-100361" y="6012586"/>
            <a:ext cx="12292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8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Breitbild</PresentationFormat>
  <Paragraphs>228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Source Sans Pro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Rümeysa Toprak</dc:creator>
  <cp:lastModifiedBy>Schneider, Jürgen</cp:lastModifiedBy>
  <cp:revision>3</cp:revision>
  <dcterms:created xsi:type="dcterms:W3CDTF">2024-09-20T08:21:35Z</dcterms:created>
  <dcterms:modified xsi:type="dcterms:W3CDTF">2024-09-24T13:53:33Z</dcterms:modified>
</cp:coreProperties>
</file>