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4400213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E5C"/>
    <a:srgbClr val="FFA998"/>
    <a:srgbClr val="FED7A9"/>
    <a:srgbClr val="F8EDB7"/>
    <a:srgbClr val="DBFEE2"/>
    <a:srgbClr val="A5E9F2"/>
    <a:srgbClr val="B6B6FA"/>
    <a:srgbClr val="DC9AE3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654" autoAdjust="0"/>
  </p:normalViewPr>
  <p:slideViewPr>
    <p:cSldViewPr snapToGrid="0">
      <p:cViewPr varScale="1">
        <p:scale>
          <a:sx n="20" d="100"/>
          <a:sy n="20" d="100"/>
        </p:scale>
        <p:origin x="385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A5F7-5E28-4C07-8AE1-B2BAEA8E1A3E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032D7-D66B-43D0-AF84-A858AC800B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11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00763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1pPr>
    <a:lvl2pPr marL="950382" algn="l" defTabSz="1900763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2pPr>
    <a:lvl3pPr marL="1900763" algn="l" defTabSz="1900763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3pPr>
    <a:lvl4pPr marL="2851145" algn="l" defTabSz="1900763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4pPr>
    <a:lvl5pPr marL="3801527" algn="l" defTabSz="1900763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5pPr>
    <a:lvl6pPr marL="4751908" algn="l" defTabSz="1900763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6pPr>
    <a:lvl7pPr marL="5702290" algn="l" defTabSz="1900763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7pPr>
    <a:lvl8pPr marL="6652671" algn="l" defTabSz="1900763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8pPr>
    <a:lvl9pPr marL="7603053" algn="l" defTabSz="1900763" rtl="0" eaLnBrk="1" latinLnBrk="0" hangingPunct="1">
      <a:defRPr sz="24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57475" y="1143000"/>
            <a:ext cx="15430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Planning</a:t>
            </a:r>
            <a:endParaRPr lang="de-DE" dirty="0"/>
          </a:p>
          <a:p>
            <a:r>
              <a:rPr lang="de-DE" dirty="0" err="1"/>
              <a:t>Prereg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PRISMA-P (-&gt; PROSPERO)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OSF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PreregRS</a:t>
            </a:r>
            <a:r>
              <a:rPr lang="de-DE" dirty="0"/>
              <a:t> (PRISMA, MARS)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Frameworks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… (siehe Paper)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Literature</a:t>
            </a:r>
            <a:r>
              <a:rPr lang="de-DE" dirty="0"/>
              <a:t>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publication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(e.g., </a:t>
            </a:r>
            <a:r>
              <a:rPr lang="de-DE" dirty="0" err="1"/>
              <a:t>grey</a:t>
            </a:r>
            <a:r>
              <a:rPr lang="de-DE" dirty="0"/>
              <a:t> </a:t>
            </a:r>
            <a:r>
              <a:rPr lang="de-DE" dirty="0" err="1"/>
              <a:t>literature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Checklist: Peer Review of Electronic Search Strategies (PRESS) https://doi.org/10.1016/j.jclinepi.2016.01.021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PRISMA-S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Screening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Verwendung von z.B. PICO-Framework zur Strukturierung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Unabhängiges Screening aller Studien durch mindestens zwei Reviewer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Screening-manual teilen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PRISMA-Flowchart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marR="0" lvl="0" indent="0" algn="l" defTabSz="1900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1" noProof="0" dirty="0">
                <a:solidFill>
                  <a:srgbClr val="DBFEE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Coding, Data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Unabhängiges Coding / Data </a:t>
            </a:r>
            <a:r>
              <a:rPr lang="de-DE" dirty="0" err="1"/>
              <a:t>extraction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Publication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,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(Robustheit)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PRISMA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MARS 10.1037/amp0000191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OVERALL: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AMSTAR 2 (</a:t>
            </a:r>
            <a:r>
              <a:rPr lang="en-US" dirty="0"/>
              <a:t>appraisal tool for systematic reviews</a:t>
            </a:r>
            <a:r>
              <a:rPr lang="de-DE" dirty="0"/>
              <a:t>) http://dx.doi.org/10.1136/bmj.j4008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Reproducibility</a:t>
            </a:r>
            <a:r>
              <a:rPr lang="de-DE" dirty="0"/>
              <a:t> in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syntheses</a:t>
            </a:r>
            <a:r>
              <a:rPr lang="de-DE" dirty="0"/>
              <a:t> (German) doi.org/10.31244/9783830999126.08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032D7-D66B-43D0-AF84-A858AC800B4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24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627C5-2C0C-954B-2A67-FCF19E04A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9422F0C-1435-9C79-15EE-3AEEAFA818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57475" y="1143000"/>
            <a:ext cx="154305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6C49F04-360C-2293-D733-0FD6C6CF7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Planning</a:t>
            </a:r>
            <a:endParaRPr lang="de-DE" dirty="0"/>
          </a:p>
          <a:p>
            <a:r>
              <a:rPr lang="de-DE" dirty="0" err="1"/>
              <a:t>Prereg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PRISMA-P (-&gt; PROSPERO)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OSF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PreregRS</a:t>
            </a:r>
            <a:r>
              <a:rPr lang="de-DE" dirty="0"/>
              <a:t> (PRISMA, MARS)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Frameworks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… (siehe Paper)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Literature</a:t>
            </a:r>
            <a:r>
              <a:rPr lang="de-DE" dirty="0"/>
              <a:t>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publication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(e.g., </a:t>
            </a:r>
            <a:r>
              <a:rPr lang="de-DE" dirty="0" err="1"/>
              <a:t>grey</a:t>
            </a:r>
            <a:r>
              <a:rPr lang="de-DE" dirty="0"/>
              <a:t> </a:t>
            </a:r>
            <a:r>
              <a:rPr lang="de-DE" dirty="0" err="1"/>
              <a:t>literature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Checklist: Peer Review of Electronic Search Strategies (PRESS) https://doi.org/10.1016/j.jclinepi.2016.01.021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PRISMA-S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Screening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Verwendung von z.B. PICO-Framework zur Strukturierung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Unabhängiges Screening aller Studien durch mindestens zwei Reviewer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Screening-manual teilen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PRISMA-Flowchart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marR="0" lvl="0" indent="0" algn="l" defTabSz="1900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1" noProof="0" dirty="0">
                <a:solidFill>
                  <a:srgbClr val="DBFEE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Coding, Data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Unabhängiges Coding / Data </a:t>
            </a:r>
            <a:r>
              <a:rPr lang="de-DE" dirty="0" err="1"/>
              <a:t>extraction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STROBE https://www.strobe-statement.org/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342900" marR="0" lvl="0" indent="-342900" algn="l" defTabSz="1900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Publication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,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(Robustheit); COCHRANE GRADE (</a:t>
            </a:r>
            <a:r>
              <a:rPr lang="en-US" dirty="0"/>
              <a:t>Grading of Recommendations, Assessment, Development and Evaluation)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PRISMA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MARS 10.1037/amp0000191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OVERALL: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AMSTAR 2 (</a:t>
            </a:r>
            <a:r>
              <a:rPr lang="en-US" dirty="0"/>
              <a:t>appraisal tool for systematic reviews</a:t>
            </a:r>
            <a:r>
              <a:rPr lang="de-DE" dirty="0"/>
              <a:t>) http://dx.doi.org/10.1136/bmj.j4008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Reproducibility</a:t>
            </a:r>
            <a:r>
              <a:rPr lang="de-DE" dirty="0"/>
              <a:t> in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syntheses</a:t>
            </a:r>
            <a:r>
              <a:rPr lang="de-DE" dirty="0"/>
              <a:t> (German) doi.org/10.31244/9783830999126.08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64B521-24E3-65D5-C889-8A42EA295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032D7-D66B-43D0-AF84-A858AC800B4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73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7208E-8E47-6915-82F9-B208CCD39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9C0240E-D513-2148-FADA-D52F100BD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57475" y="1143000"/>
            <a:ext cx="154305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17D880F-82C3-3CB8-3BEC-A5B7AF877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Planning</a:t>
            </a:r>
            <a:endParaRPr lang="de-DE" dirty="0"/>
          </a:p>
          <a:p>
            <a:r>
              <a:rPr lang="de-DE" dirty="0" err="1"/>
              <a:t>Prereg</a:t>
            </a:r>
            <a:r>
              <a:rPr lang="de-D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PRISMA-P (-&gt; PROSPERO)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OSF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PreregRS</a:t>
            </a:r>
            <a:r>
              <a:rPr lang="de-DE" dirty="0"/>
              <a:t> (PRISMA, MARS)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Frameworks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… (siehe Paper)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Literature</a:t>
            </a:r>
            <a:r>
              <a:rPr lang="de-DE" dirty="0"/>
              <a:t>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publication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(e.g., </a:t>
            </a:r>
            <a:r>
              <a:rPr lang="de-DE" dirty="0" err="1"/>
              <a:t>grey</a:t>
            </a:r>
            <a:r>
              <a:rPr lang="de-DE" dirty="0"/>
              <a:t> </a:t>
            </a:r>
            <a:r>
              <a:rPr lang="de-DE" dirty="0" err="1"/>
              <a:t>literature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Checklist: Peer Review of Electronic Search Strategies (PRESS) https://doi.org/10.1016/j.jclinepi.2016.01.021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PRISMA-S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Screening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Verwendung von z.B. PICO-Framework zur Strukturierung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Unabhängiges Screening aller Studien durch mindestens zwei Reviewer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Screening-manual teilen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PRISMA-Flowchart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marR="0" lvl="0" indent="0" algn="l" defTabSz="1900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1" noProof="0" dirty="0">
                <a:solidFill>
                  <a:srgbClr val="DBFEE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Coding, Data Extraction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Unabhängiges Coding / Data </a:t>
            </a:r>
            <a:r>
              <a:rPr lang="de-DE" dirty="0" err="1"/>
              <a:t>extraction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STROBE https://www.strobe-statement.org/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…</a:t>
            </a:r>
          </a:p>
          <a:p>
            <a:pPr marL="342900" marR="0" lvl="0" indent="-342900" algn="l" defTabSz="1900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Publication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,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(Robustheit); COCHRANE GRADE (</a:t>
            </a:r>
            <a:r>
              <a:rPr lang="en-US" dirty="0"/>
              <a:t>Grading of Recommendations, Assessment, Development and Evaluation)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Reporting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PRISMA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MARS 10.1037/amp0000191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OVERALL: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AMSTAR 2 (</a:t>
            </a:r>
            <a:r>
              <a:rPr lang="en-US" dirty="0"/>
              <a:t>appraisal tool for systematic reviews</a:t>
            </a:r>
            <a:r>
              <a:rPr lang="de-DE" dirty="0"/>
              <a:t>) http://dx.doi.org/10.1136/bmj.j4008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Reproducibility</a:t>
            </a:r>
            <a:r>
              <a:rPr lang="de-DE" dirty="0"/>
              <a:t> in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syntheses</a:t>
            </a:r>
            <a:r>
              <a:rPr lang="de-DE" dirty="0"/>
              <a:t> (German) doi.org/10.31244/9783830999126.08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A78A1B-0521-4E3A-9FC7-B2B9BF636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032D7-D66B-43D0-AF84-A858AC800B4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71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4713405"/>
            <a:ext cx="12240181" cy="1002681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5126892"/>
            <a:ext cx="10800160" cy="695343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A034-8997-4679-940E-17D3B3C1D826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F0B-CAF3-41F3-BC0B-A75699878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78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A034-8997-4679-940E-17D3B3C1D826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F0B-CAF3-41F3-BC0B-A75699878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533356"/>
            <a:ext cx="3105046" cy="2440702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533356"/>
            <a:ext cx="9135135" cy="2440702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A034-8997-4679-940E-17D3B3C1D826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F0B-CAF3-41F3-BC0B-A75699878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4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A034-8997-4679-940E-17D3B3C1D826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F0B-CAF3-41F3-BC0B-A75699878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49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7180114"/>
            <a:ext cx="12420184" cy="11980175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9273626"/>
            <a:ext cx="12420184" cy="6300091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A034-8997-4679-940E-17D3B3C1D826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F0B-CAF3-41F3-BC0B-A75699878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28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7666780"/>
            <a:ext cx="6120091" cy="1827360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7666780"/>
            <a:ext cx="6120091" cy="1827360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A034-8997-4679-940E-17D3B3C1D826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F0B-CAF3-41F3-BC0B-A75699878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87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533362"/>
            <a:ext cx="12420184" cy="556675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7060106"/>
            <a:ext cx="6091964" cy="346004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10520155"/>
            <a:ext cx="6091964" cy="154735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7060106"/>
            <a:ext cx="6121966" cy="346004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10520155"/>
            <a:ext cx="6121966" cy="1547356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A034-8997-4679-940E-17D3B3C1D826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F0B-CAF3-41F3-BC0B-A75699878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67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A034-8997-4679-940E-17D3B3C1D826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F0B-CAF3-41F3-BC0B-A75699878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56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A034-8997-4679-940E-17D3B3C1D826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F0B-CAF3-41F3-BC0B-A75699878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40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920028"/>
            <a:ext cx="4644444" cy="672009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4146734"/>
            <a:ext cx="7290108" cy="20466969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8640127"/>
            <a:ext cx="4644444" cy="16006905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A034-8997-4679-940E-17D3B3C1D826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F0B-CAF3-41F3-BC0B-A75699878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52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920028"/>
            <a:ext cx="4644444" cy="672009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4146734"/>
            <a:ext cx="7290108" cy="20466969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8640127"/>
            <a:ext cx="4644444" cy="16006905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A034-8997-4679-940E-17D3B3C1D826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9F0B-CAF3-41F3-BC0B-A75699878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11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533362"/>
            <a:ext cx="12420184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7666780"/>
            <a:ext cx="12420184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6693734"/>
            <a:ext cx="324004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F4A034-8997-4679-940E-17D3B3C1D826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6693734"/>
            <a:ext cx="486007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6693734"/>
            <a:ext cx="324004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49F0B-CAF3-41F3-BC0B-A75699878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56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512260A5-1CA2-DC16-F0CF-4042DDF41060}"/>
              </a:ext>
            </a:extLst>
          </p:cNvPr>
          <p:cNvSpPr/>
          <p:nvPr/>
        </p:nvSpPr>
        <p:spPr>
          <a:xfrm>
            <a:off x="-32085" y="1752099"/>
            <a:ext cx="14472000" cy="25394652"/>
          </a:xfrm>
          <a:prstGeom prst="rect">
            <a:avLst/>
          </a:prstGeom>
          <a:solidFill>
            <a:srgbClr val="4E4E5C"/>
          </a:solidFill>
          <a:ln>
            <a:solidFill>
              <a:srgbClr val="4E4E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42E9C7E-3E33-8FAE-24C5-6069DA008302}"/>
              </a:ext>
            </a:extLst>
          </p:cNvPr>
          <p:cNvSpPr/>
          <p:nvPr/>
        </p:nvSpPr>
        <p:spPr>
          <a:xfrm>
            <a:off x="597878" y="2362934"/>
            <a:ext cx="2989385" cy="2989385"/>
          </a:xfrm>
          <a:prstGeom prst="rect">
            <a:avLst/>
          </a:prstGeom>
          <a:solidFill>
            <a:srgbClr val="231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>
                <a:solidFill>
                  <a:srgbClr val="DC9AE3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Planning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C1A7391-8246-5A0E-2F25-B9B5A668C3B2}"/>
              </a:ext>
            </a:extLst>
          </p:cNvPr>
          <p:cNvSpPr/>
          <p:nvPr/>
        </p:nvSpPr>
        <p:spPr>
          <a:xfrm>
            <a:off x="597878" y="5877130"/>
            <a:ext cx="2989385" cy="2989385"/>
          </a:xfrm>
          <a:prstGeom prst="rect">
            <a:avLst/>
          </a:prstGeom>
          <a:solidFill>
            <a:srgbClr val="231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>
                <a:solidFill>
                  <a:srgbClr val="B6B6FA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Literature Search</a:t>
            </a:r>
          </a:p>
          <a:p>
            <a:endParaRPr lang="en-US" sz="3200" dirty="0">
              <a:solidFill>
                <a:srgbClr val="B6B6FA"/>
              </a:solidFill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B99F6CE-8720-E30A-4A55-AD705B30701D}"/>
              </a:ext>
            </a:extLst>
          </p:cNvPr>
          <p:cNvSpPr/>
          <p:nvPr/>
        </p:nvSpPr>
        <p:spPr>
          <a:xfrm>
            <a:off x="597878" y="9391326"/>
            <a:ext cx="2989385" cy="2989385"/>
          </a:xfrm>
          <a:prstGeom prst="rect">
            <a:avLst/>
          </a:prstGeom>
          <a:solidFill>
            <a:srgbClr val="231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>
                <a:solidFill>
                  <a:srgbClr val="A5E9F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Screening, Eligibility</a:t>
            </a:r>
          </a:p>
          <a:p>
            <a:endParaRPr lang="en-US" sz="3200" dirty="0">
              <a:solidFill>
                <a:srgbClr val="A5E9F2"/>
              </a:solidFill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DB3B482-B92E-D69F-97E6-781A987684F7}"/>
              </a:ext>
            </a:extLst>
          </p:cNvPr>
          <p:cNvSpPr/>
          <p:nvPr/>
        </p:nvSpPr>
        <p:spPr>
          <a:xfrm>
            <a:off x="597878" y="12905522"/>
            <a:ext cx="2989385" cy="2989385"/>
          </a:xfrm>
          <a:prstGeom prst="rect">
            <a:avLst/>
          </a:prstGeom>
          <a:solidFill>
            <a:srgbClr val="231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>
                <a:solidFill>
                  <a:srgbClr val="DBFEE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Coding, Data Extraction</a:t>
            </a:r>
          </a:p>
          <a:p>
            <a:endParaRPr lang="en-US" sz="3600" dirty="0">
              <a:solidFill>
                <a:srgbClr val="DBFEE2"/>
              </a:solidFill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E719758-6C1E-27F5-E5BE-3A0C9FCCA2DD}"/>
              </a:ext>
            </a:extLst>
          </p:cNvPr>
          <p:cNvSpPr/>
          <p:nvPr/>
        </p:nvSpPr>
        <p:spPr>
          <a:xfrm>
            <a:off x="597877" y="16419718"/>
            <a:ext cx="2989385" cy="2989385"/>
          </a:xfrm>
          <a:prstGeom prst="rect">
            <a:avLst/>
          </a:prstGeom>
          <a:solidFill>
            <a:srgbClr val="231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>
                <a:solidFill>
                  <a:srgbClr val="F8EDB7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Analysis</a:t>
            </a:r>
          </a:p>
          <a:p>
            <a:endParaRPr lang="en-US" sz="3600" dirty="0">
              <a:solidFill>
                <a:srgbClr val="F8EDB7"/>
              </a:solidFill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FD75258-6F64-F19A-14C9-09D7BC15A570}"/>
              </a:ext>
            </a:extLst>
          </p:cNvPr>
          <p:cNvSpPr/>
          <p:nvPr/>
        </p:nvSpPr>
        <p:spPr>
          <a:xfrm>
            <a:off x="597877" y="19933914"/>
            <a:ext cx="2989385" cy="2989385"/>
          </a:xfrm>
          <a:prstGeom prst="rect">
            <a:avLst/>
          </a:prstGeom>
          <a:solidFill>
            <a:srgbClr val="231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>
                <a:solidFill>
                  <a:srgbClr val="FED7A9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Synthesis, Evaluation</a:t>
            </a:r>
          </a:p>
          <a:p>
            <a:endParaRPr lang="en-US" sz="3600" dirty="0">
              <a:solidFill>
                <a:srgbClr val="FED7A9"/>
              </a:solidFill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DC88662-5DE4-25BB-366B-C69145089D03}"/>
              </a:ext>
            </a:extLst>
          </p:cNvPr>
          <p:cNvSpPr/>
          <p:nvPr/>
        </p:nvSpPr>
        <p:spPr>
          <a:xfrm>
            <a:off x="597877" y="23448108"/>
            <a:ext cx="2989385" cy="2989385"/>
          </a:xfrm>
          <a:prstGeom prst="rect">
            <a:avLst/>
          </a:prstGeom>
          <a:solidFill>
            <a:srgbClr val="231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>
                <a:solidFill>
                  <a:srgbClr val="FFA998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Reporting</a:t>
            </a:r>
          </a:p>
          <a:p>
            <a:endParaRPr lang="en-US" sz="3600" dirty="0">
              <a:solidFill>
                <a:srgbClr val="FFA998"/>
              </a:solidFill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FD8F8FF-A3D5-2655-E840-8F503903477E}"/>
              </a:ext>
            </a:extLst>
          </p:cNvPr>
          <p:cNvSpPr txBox="1"/>
          <p:nvPr/>
        </p:nvSpPr>
        <p:spPr>
          <a:xfrm>
            <a:off x="3117345" y="3060389"/>
            <a:ext cx="113204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900" b="1" dirty="0">
                <a:solidFill>
                  <a:srgbClr val="DC9AE3"/>
                </a:solidFill>
                <a:latin typeface="Quire Sans" panose="020B0502040204020203" pitchFamily="34" charset="0"/>
                <a:cs typeface="Quire Sans" panose="020B0502040204020203" pitchFamily="34" charset="0"/>
              </a:rPr>
              <a:t>1</a:t>
            </a:r>
            <a:endParaRPr lang="de-DE" sz="16600" b="1" dirty="0">
              <a:solidFill>
                <a:srgbClr val="DC9AE3"/>
              </a:solidFill>
              <a:latin typeface="Quire Sans" panose="020B0502040204020203" pitchFamily="34" charset="0"/>
              <a:cs typeface="Quire Sans" panose="020B0502040204020203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CEC67FD-97C4-05C6-E51C-0CB4778A2F3B}"/>
              </a:ext>
            </a:extLst>
          </p:cNvPr>
          <p:cNvSpPr txBox="1"/>
          <p:nvPr/>
        </p:nvSpPr>
        <p:spPr>
          <a:xfrm>
            <a:off x="2693816" y="6632520"/>
            <a:ext cx="148630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900" b="1" dirty="0">
                <a:solidFill>
                  <a:srgbClr val="B6B6FA"/>
                </a:solidFill>
                <a:latin typeface="Quire Sans" panose="020B0502040204020203" pitchFamily="34" charset="0"/>
                <a:cs typeface="Quire Sans" panose="020B0502040204020203" pitchFamily="34" charset="0"/>
              </a:rPr>
              <a:t>2</a:t>
            </a:r>
            <a:endParaRPr lang="de-DE" sz="16600" b="1" dirty="0">
              <a:solidFill>
                <a:srgbClr val="B6B6FA"/>
              </a:solidFill>
              <a:latin typeface="Quire Sans" panose="020B0502040204020203" pitchFamily="34" charset="0"/>
              <a:cs typeface="Quire Sans" panose="020B0502040204020203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1C3356A-6171-77A6-88CB-364D7A6081C8}"/>
              </a:ext>
            </a:extLst>
          </p:cNvPr>
          <p:cNvSpPr txBox="1"/>
          <p:nvPr/>
        </p:nvSpPr>
        <p:spPr>
          <a:xfrm>
            <a:off x="2795413" y="10015602"/>
            <a:ext cx="1282723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500" b="1" dirty="0">
                <a:solidFill>
                  <a:srgbClr val="A5E9F2"/>
                </a:solidFill>
                <a:latin typeface="Quire Sans" panose="020B0502040204020203" pitchFamily="34" charset="0"/>
                <a:cs typeface="Quire Sans" panose="020B0502040204020203" pitchFamily="34" charset="0"/>
              </a:rPr>
              <a:t>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1612B56-B01D-E631-3FB9-E1B0A5DA143C}"/>
              </a:ext>
            </a:extLst>
          </p:cNvPr>
          <p:cNvSpPr txBox="1"/>
          <p:nvPr/>
        </p:nvSpPr>
        <p:spPr>
          <a:xfrm>
            <a:off x="2733307" y="13569804"/>
            <a:ext cx="1443024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500" b="1" dirty="0">
                <a:solidFill>
                  <a:srgbClr val="DBFEE2"/>
                </a:solidFill>
                <a:latin typeface="Quire Sans" panose="020B0502040204020203" pitchFamily="34" charset="0"/>
                <a:cs typeface="Quire Sans" panose="020B0502040204020203" pitchFamily="34" charset="0"/>
              </a:rPr>
              <a:t>4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08304D7-F9E6-FD34-165C-E2581656ABE8}"/>
              </a:ext>
            </a:extLst>
          </p:cNvPr>
          <p:cNvSpPr txBox="1"/>
          <p:nvPr/>
        </p:nvSpPr>
        <p:spPr>
          <a:xfrm>
            <a:off x="2775763" y="17020197"/>
            <a:ext cx="1293944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500" b="1" dirty="0">
                <a:solidFill>
                  <a:srgbClr val="F8EDB7"/>
                </a:solidFill>
                <a:latin typeface="Quire Sans" panose="020B0502040204020203" pitchFamily="34" charset="0"/>
                <a:cs typeface="Quire Sans" panose="020B0502040204020203" pitchFamily="34" charset="0"/>
              </a:rPr>
              <a:t>5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B68AC6-4862-9C66-8426-36FDDDF79AB8}"/>
              </a:ext>
            </a:extLst>
          </p:cNvPr>
          <p:cNvSpPr txBox="1"/>
          <p:nvPr/>
        </p:nvSpPr>
        <p:spPr>
          <a:xfrm>
            <a:off x="2628225" y="20955274"/>
            <a:ext cx="145264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500" b="1" dirty="0">
                <a:solidFill>
                  <a:srgbClr val="FED7A9"/>
                </a:solidFill>
                <a:latin typeface="Quire Sans" panose="020B0502040204020203" pitchFamily="34" charset="0"/>
                <a:cs typeface="Quire Sans" panose="020B0502040204020203" pitchFamily="34" charset="0"/>
              </a:rPr>
              <a:t>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C62DE35-BD7F-1552-1A7B-2412860AD3A2}"/>
              </a:ext>
            </a:extLst>
          </p:cNvPr>
          <p:cNvSpPr txBox="1"/>
          <p:nvPr/>
        </p:nvSpPr>
        <p:spPr>
          <a:xfrm>
            <a:off x="2801423" y="24137165"/>
            <a:ext cx="1274708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500" b="1" dirty="0">
                <a:solidFill>
                  <a:srgbClr val="FFA998"/>
                </a:solidFill>
                <a:latin typeface="Quire Sans" panose="020B0502040204020203" pitchFamily="34" charset="0"/>
                <a:cs typeface="Quire Sans" panose="020B0502040204020203" pitchFamily="34" charset="0"/>
              </a:rPr>
              <a:t>7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F63FBF3-4084-0A21-AE66-394158E62140}"/>
              </a:ext>
            </a:extLst>
          </p:cNvPr>
          <p:cNvSpPr txBox="1"/>
          <p:nvPr/>
        </p:nvSpPr>
        <p:spPr>
          <a:xfrm>
            <a:off x="4186605" y="2362933"/>
            <a:ext cx="7202904" cy="1140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DC9AE3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Preregistration of protocols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DC9AE3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Frameworks for definition of elements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F4971AA-F229-3542-1AB5-54E1D1118B1C}"/>
              </a:ext>
            </a:extLst>
          </p:cNvPr>
          <p:cNvSpPr txBox="1"/>
          <p:nvPr/>
        </p:nvSpPr>
        <p:spPr>
          <a:xfrm>
            <a:off x="4186605" y="5877129"/>
            <a:ext cx="7202904" cy="1140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B6B6FA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Reasoning of sources and strategy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B6B6FA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Framework for documentation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B44BA04-3868-36BC-650F-6CB23A1948B5}"/>
              </a:ext>
            </a:extLst>
          </p:cNvPr>
          <p:cNvSpPr txBox="1"/>
          <p:nvPr/>
        </p:nvSpPr>
        <p:spPr>
          <a:xfrm>
            <a:off x="4186605" y="9391325"/>
            <a:ext cx="7202904" cy="2248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A5E9F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Frameworks for definition of inclusion/exclusion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A5E9F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Objectivity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A5E9F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Transparency (Open Materials)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A5E9F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Framework for documentation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EC0624-8887-8D4E-0064-3833AF50EBC4}"/>
              </a:ext>
            </a:extLst>
          </p:cNvPr>
          <p:cNvSpPr txBox="1"/>
          <p:nvPr/>
        </p:nvSpPr>
        <p:spPr>
          <a:xfrm>
            <a:off x="4186605" y="12905521"/>
            <a:ext cx="7202904" cy="1140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DBFEE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Objectivity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DBFEE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Transparency (Open Materials)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EB1F2B7-5E7C-0438-8A00-2F38F4B56C06}"/>
              </a:ext>
            </a:extLst>
          </p:cNvPr>
          <p:cNvSpPr txBox="1"/>
          <p:nvPr/>
        </p:nvSpPr>
        <p:spPr>
          <a:xfrm>
            <a:off x="4186605" y="16355182"/>
            <a:ext cx="7202904" cy="2248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F8EDB7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Quantitative: Risk of bias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F8EDB7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Quantitative: Relevant Moderators, model fit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F8EDB7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Quantitative: Transparency (Open Code)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endParaRPr lang="en-US" sz="2400" dirty="0">
              <a:solidFill>
                <a:srgbClr val="F8EDB7"/>
              </a:solidFill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A016141-9381-50C9-6642-417A4FE1E84E}"/>
              </a:ext>
            </a:extLst>
          </p:cNvPr>
          <p:cNvSpPr txBox="1"/>
          <p:nvPr/>
        </p:nvSpPr>
        <p:spPr>
          <a:xfrm>
            <a:off x="4186605" y="19933913"/>
            <a:ext cx="7202904" cy="586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FED7A9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Framework to evaluate evidence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B25CAA2-365D-A7BA-9FAF-3E39C28E94CF}"/>
              </a:ext>
            </a:extLst>
          </p:cNvPr>
          <p:cNvSpPr txBox="1"/>
          <p:nvPr/>
        </p:nvSpPr>
        <p:spPr>
          <a:xfrm>
            <a:off x="4186605" y="23448107"/>
            <a:ext cx="7202904" cy="1140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FFA998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Reporting Standards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FFA998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FAIR Data</a:t>
            </a:r>
          </a:p>
        </p:txBody>
      </p:sp>
    </p:spTree>
    <p:extLst>
      <p:ext uri="{BB962C8B-B14F-4D97-AF65-F5344CB8AC3E}">
        <p14:creationId xmlns:p14="http://schemas.microsoft.com/office/powerpoint/2010/main" val="71278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AC7F7-33FB-29B2-4003-B4945B05E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2EFC9F13-72D6-C520-2DAB-32CC1008D4DC}"/>
              </a:ext>
            </a:extLst>
          </p:cNvPr>
          <p:cNvSpPr/>
          <p:nvPr/>
        </p:nvSpPr>
        <p:spPr>
          <a:xfrm>
            <a:off x="-32085" y="1752099"/>
            <a:ext cx="14472000" cy="25394652"/>
          </a:xfrm>
          <a:prstGeom prst="rect">
            <a:avLst/>
          </a:prstGeom>
          <a:solidFill>
            <a:srgbClr val="4E4E5C"/>
          </a:solidFill>
          <a:ln>
            <a:solidFill>
              <a:srgbClr val="4E4E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FB6BD8D-9BC7-2092-CCBA-BDAC61D9C35E}"/>
              </a:ext>
            </a:extLst>
          </p:cNvPr>
          <p:cNvSpPr/>
          <p:nvPr/>
        </p:nvSpPr>
        <p:spPr>
          <a:xfrm>
            <a:off x="597878" y="2362934"/>
            <a:ext cx="2989385" cy="2989385"/>
          </a:xfrm>
          <a:prstGeom prst="rect">
            <a:avLst/>
          </a:prstGeom>
          <a:solidFill>
            <a:srgbClr val="231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>
                <a:solidFill>
                  <a:srgbClr val="DC9AE3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Planning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90A6963-EA8E-9FC9-93D2-A4E70094EB44}"/>
              </a:ext>
            </a:extLst>
          </p:cNvPr>
          <p:cNvSpPr/>
          <p:nvPr/>
        </p:nvSpPr>
        <p:spPr>
          <a:xfrm>
            <a:off x="597878" y="5877130"/>
            <a:ext cx="2989385" cy="2989385"/>
          </a:xfrm>
          <a:prstGeom prst="rect">
            <a:avLst/>
          </a:prstGeom>
          <a:solidFill>
            <a:srgbClr val="231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>
                <a:solidFill>
                  <a:srgbClr val="B6B6FA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Literature Search</a:t>
            </a:r>
          </a:p>
          <a:p>
            <a:endParaRPr lang="en-US" sz="3200" dirty="0">
              <a:solidFill>
                <a:srgbClr val="B6B6FA"/>
              </a:solidFill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BC144F-46EB-7613-45FD-5194C16E8CED}"/>
              </a:ext>
            </a:extLst>
          </p:cNvPr>
          <p:cNvSpPr/>
          <p:nvPr/>
        </p:nvSpPr>
        <p:spPr>
          <a:xfrm>
            <a:off x="597878" y="9391326"/>
            <a:ext cx="2989385" cy="2989385"/>
          </a:xfrm>
          <a:prstGeom prst="rect">
            <a:avLst/>
          </a:prstGeom>
          <a:solidFill>
            <a:srgbClr val="231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>
                <a:solidFill>
                  <a:srgbClr val="A5E9F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Screening, Eligibility</a:t>
            </a:r>
          </a:p>
          <a:p>
            <a:endParaRPr lang="en-US" sz="3200" dirty="0">
              <a:solidFill>
                <a:srgbClr val="A5E9F2"/>
              </a:solidFill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9BB162-7FBB-1FEA-9E55-5FCCFCD92396}"/>
              </a:ext>
            </a:extLst>
          </p:cNvPr>
          <p:cNvSpPr/>
          <p:nvPr/>
        </p:nvSpPr>
        <p:spPr>
          <a:xfrm>
            <a:off x="597878" y="12905522"/>
            <a:ext cx="2989385" cy="2989385"/>
          </a:xfrm>
          <a:prstGeom prst="rect">
            <a:avLst/>
          </a:prstGeom>
          <a:solidFill>
            <a:srgbClr val="231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>
                <a:solidFill>
                  <a:srgbClr val="DBFEE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Coding, Data Extraction</a:t>
            </a:r>
          </a:p>
          <a:p>
            <a:endParaRPr lang="en-US" sz="3600" dirty="0">
              <a:solidFill>
                <a:srgbClr val="DBFEE2"/>
              </a:solidFill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E5335A6-11C6-5D07-3C6C-40564CAAC250}"/>
              </a:ext>
            </a:extLst>
          </p:cNvPr>
          <p:cNvSpPr/>
          <p:nvPr/>
        </p:nvSpPr>
        <p:spPr>
          <a:xfrm>
            <a:off x="597878" y="16419718"/>
            <a:ext cx="2989385" cy="2989385"/>
          </a:xfrm>
          <a:prstGeom prst="rect">
            <a:avLst/>
          </a:prstGeom>
          <a:solidFill>
            <a:srgbClr val="231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>
                <a:solidFill>
                  <a:srgbClr val="FED7A9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Analysis, Synthesis, Evaluation</a:t>
            </a:r>
          </a:p>
          <a:p>
            <a:endParaRPr lang="en-US" sz="3600" dirty="0">
              <a:solidFill>
                <a:srgbClr val="FED7A9"/>
              </a:solidFill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381006-D029-2605-7FC3-61429F501779}"/>
              </a:ext>
            </a:extLst>
          </p:cNvPr>
          <p:cNvSpPr/>
          <p:nvPr/>
        </p:nvSpPr>
        <p:spPr>
          <a:xfrm>
            <a:off x="597878" y="19933912"/>
            <a:ext cx="2989385" cy="2989385"/>
          </a:xfrm>
          <a:prstGeom prst="rect">
            <a:avLst/>
          </a:prstGeom>
          <a:solidFill>
            <a:srgbClr val="231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b="1" dirty="0">
                <a:solidFill>
                  <a:srgbClr val="FFA998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Reporting</a:t>
            </a:r>
          </a:p>
          <a:p>
            <a:endParaRPr lang="en-US" sz="3600" dirty="0">
              <a:solidFill>
                <a:srgbClr val="FFA998"/>
              </a:solidFill>
              <a:latin typeface="Quire Sans" panose="020B0502040400020003" pitchFamily="34" charset="0"/>
              <a:cs typeface="Quire Sans" panose="020B0502040400020003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DB6F61-099B-BC4F-0F76-AD00D314F1DB}"/>
              </a:ext>
            </a:extLst>
          </p:cNvPr>
          <p:cNvSpPr txBox="1"/>
          <p:nvPr/>
        </p:nvSpPr>
        <p:spPr>
          <a:xfrm>
            <a:off x="3117345" y="3060389"/>
            <a:ext cx="113204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900" b="1" dirty="0">
                <a:solidFill>
                  <a:srgbClr val="DC9AE3"/>
                </a:solidFill>
                <a:latin typeface="Quire Sans" panose="020B0502040204020203" pitchFamily="34" charset="0"/>
                <a:cs typeface="Quire Sans" panose="020B0502040204020203" pitchFamily="34" charset="0"/>
              </a:rPr>
              <a:t>1</a:t>
            </a:r>
            <a:endParaRPr lang="de-DE" sz="16600" b="1" dirty="0">
              <a:solidFill>
                <a:srgbClr val="DC9AE3"/>
              </a:solidFill>
              <a:latin typeface="Quire Sans" panose="020B0502040204020203" pitchFamily="34" charset="0"/>
              <a:cs typeface="Quire Sans" panose="020B0502040204020203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36F7D9-97B8-5050-1911-F95BDECCA333}"/>
              </a:ext>
            </a:extLst>
          </p:cNvPr>
          <p:cNvSpPr txBox="1"/>
          <p:nvPr/>
        </p:nvSpPr>
        <p:spPr>
          <a:xfrm>
            <a:off x="2693816" y="6632520"/>
            <a:ext cx="148630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900" b="1" dirty="0">
                <a:solidFill>
                  <a:srgbClr val="B6B6FA"/>
                </a:solidFill>
                <a:latin typeface="Quire Sans" panose="020B0502040204020203" pitchFamily="34" charset="0"/>
                <a:cs typeface="Quire Sans" panose="020B0502040204020203" pitchFamily="34" charset="0"/>
              </a:rPr>
              <a:t>2</a:t>
            </a:r>
            <a:endParaRPr lang="de-DE" sz="16600" b="1" dirty="0">
              <a:solidFill>
                <a:srgbClr val="B6B6FA"/>
              </a:solidFill>
              <a:latin typeface="Quire Sans" panose="020B0502040204020203" pitchFamily="34" charset="0"/>
              <a:cs typeface="Quire Sans" panose="020B0502040204020203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DA15B00-FCD3-568B-3E2D-A76D07923094}"/>
              </a:ext>
            </a:extLst>
          </p:cNvPr>
          <p:cNvSpPr txBox="1"/>
          <p:nvPr/>
        </p:nvSpPr>
        <p:spPr>
          <a:xfrm>
            <a:off x="2795413" y="10015602"/>
            <a:ext cx="1282723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500" b="1" dirty="0">
                <a:solidFill>
                  <a:srgbClr val="A5E9F2"/>
                </a:solidFill>
                <a:latin typeface="Quire Sans" panose="020B0502040204020203" pitchFamily="34" charset="0"/>
                <a:cs typeface="Quire Sans" panose="020B0502040204020203" pitchFamily="34" charset="0"/>
              </a:rPr>
              <a:t>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54408F3-25D7-9C91-EDEA-31C22583F4AD}"/>
              </a:ext>
            </a:extLst>
          </p:cNvPr>
          <p:cNvSpPr txBox="1"/>
          <p:nvPr/>
        </p:nvSpPr>
        <p:spPr>
          <a:xfrm>
            <a:off x="2733307" y="13569804"/>
            <a:ext cx="1443024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500" b="1" dirty="0">
                <a:solidFill>
                  <a:srgbClr val="DBFEE2"/>
                </a:solidFill>
                <a:latin typeface="Quire Sans" panose="020B0502040204020203" pitchFamily="34" charset="0"/>
                <a:cs typeface="Quire Sans" panose="020B0502040204020203" pitchFamily="34" charset="0"/>
              </a:rPr>
              <a:t>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EE376B9-3492-085C-A623-68DF347AC20D}"/>
              </a:ext>
            </a:extLst>
          </p:cNvPr>
          <p:cNvSpPr txBox="1"/>
          <p:nvPr/>
        </p:nvSpPr>
        <p:spPr>
          <a:xfrm>
            <a:off x="2788646" y="17023986"/>
            <a:ext cx="1293944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500" b="1" dirty="0">
                <a:solidFill>
                  <a:srgbClr val="FED7A9"/>
                </a:solidFill>
                <a:latin typeface="Quire Sans" panose="020B0502040204020203" pitchFamily="34" charset="0"/>
                <a:cs typeface="Quire Sans" panose="020B0502040204020203" pitchFamily="34" charset="0"/>
              </a:rPr>
              <a:t>5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79FD84D-6D2E-2090-84D4-769202556291}"/>
              </a:ext>
            </a:extLst>
          </p:cNvPr>
          <p:cNvSpPr txBox="1"/>
          <p:nvPr/>
        </p:nvSpPr>
        <p:spPr>
          <a:xfrm>
            <a:off x="2657046" y="20975893"/>
            <a:ext cx="145264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500" b="1" dirty="0">
                <a:solidFill>
                  <a:srgbClr val="FFA998"/>
                </a:solidFill>
                <a:latin typeface="Quire Sans" panose="020B0502040204020203" pitchFamily="34" charset="0"/>
                <a:cs typeface="Quire Sans" panose="020B0502040204020203" pitchFamily="34" charset="0"/>
              </a:rPr>
              <a:t>6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649DBD1-AAFA-DB55-4537-CC7853AC1B9E}"/>
              </a:ext>
            </a:extLst>
          </p:cNvPr>
          <p:cNvSpPr txBox="1"/>
          <p:nvPr/>
        </p:nvSpPr>
        <p:spPr>
          <a:xfrm>
            <a:off x="4186605" y="2362933"/>
            <a:ext cx="7202904" cy="1140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DC9AE3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Preregistration of protocols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DC9AE3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Frameworks for definition of elements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D6141CF-C4C1-F07C-51BB-49404B889850}"/>
              </a:ext>
            </a:extLst>
          </p:cNvPr>
          <p:cNvSpPr txBox="1"/>
          <p:nvPr/>
        </p:nvSpPr>
        <p:spPr>
          <a:xfrm>
            <a:off x="4186605" y="5877129"/>
            <a:ext cx="7202904" cy="1140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B6B6FA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Reasoning of sources and strategy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B6B6FA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Framework for documentation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CA0006C-83EC-AFC7-22CB-1D2712133C72}"/>
              </a:ext>
            </a:extLst>
          </p:cNvPr>
          <p:cNvSpPr txBox="1"/>
          <p:nvPr/>
        </p:nvSpPr>
        <p:spPr>
          <a:xfrm>
            <a:off x="4186605" y="9391325"/>
            <a:ext cx="7202904" cy="2248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A5E9F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Frameworks for definition of inclusion/exclusion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A5E9F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Objectivity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A5E9F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Transparency (Open Materials)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A5E9F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Framework for documentation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845008E-CD0E-1D55-DB00-D9F3F52B6208}"/>
              </a:ext>
            </a:extLst>
          </p:cNvPr>
          <p:cNvSpPr txBox="1"/>
          <p:nvPr/>
        </p:nvSpPr>
        <p:spPr>
          <a:xfrm>
            <a:off x="4186605" y="12905521"/>
            <a:ext cx="7202904" cy="1140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DBFEE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Objectivity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DBFEE2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Transparency (Open Materials)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224C405-134F-5425-56D9-FEC9DCA59348}"/>
              </a:ext>
            </a:extLst>
          </p:cNvPr>
          <p:cNvSpPr txBox="1"/>
          <p:nvPr/>
        </p:nvSpPr>
        <p:spPr>
          <a:xfrm>
            <a:off x="4186606" y="16419717"/>
            <a:ext cx="7202904" cy="2248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FED7A9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Appraisal of primary studies (risk of bias)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FED7A9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Quantitative: Relevant Moderators, model fit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FED7A9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Quantitative: Transparency (Open Code)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FED7A9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Appraisal of synthesized findings (risk of bias)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883718D-F499-ABDB-5A62-3CC704B08A1C}"/>
              </a:ext>
            </a:extLst>
          </p:cNvPr>
          <p:cNvSpPr txBox="1"/>
          <p:nvPr/>
        </p:nvSpPr>
        <p:spPr>
          <a:xfrm>
            <a:off x="4186606" y="19933911"/>
            <a:ext cx="7202904" cy="1140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FFA998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Reporting Standards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▌"/>
            </a:pPr>
            <a:r>
              <a:rPr lang="en-US" sz="2400" dirty="0">
                <a:solidFill>
                  <a:srgbClr val="FFA998"/>
                </a:solidFill>
                <a:latin typeface="Quire Sans" panose="020B0502040400020003" pitchFamily="34" charset="0"/>
                <a:cs typeface="Quire Sans" panose="020B0502040400020003" pitchFamily="34" charset="0"/>
              </a:rPr>
              <a:t>FAIR Data</a:t>
            </a:r>
          </a:p>
        </p:txBody>
      </p:sp>
    </p:spTree>
    <p:extLst>
      <p:ext uri="{BB962C8B-B14F-4D97-AF65-F5344CB8AC3E}">
        <p14:creationId xmlns:p14="http://schemas.microsoft.com/office/powerpoint/2010/main" val="368092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8A039-5FF5-16E7-3089-97F22EC3F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45BCEF81-0469-44EA-720A-73B779598EA5}"/>
              </a:ext>
            </a:extLst>
          </p:cNvPr>
          <p:cNvSpPr/>
          <p:nvPr/>
        </p:nvSpPr>
        <p:spPr>
          <a:xfrm>
            <a:off x="-32085" y="-376518"/>
            <a:ext cx="14472000" cy="29691106"/>
          </a:xfrm>
          <a:prstGeom prst="rect">
            <a:avLst/>
          </a:prstGeom>
          <a:solidFill>
            <a:srgbClr val="4E4E5C"/>
          </a:solidFill>
          <a:ln>
            <a:solidFill>
              <a:srgbClr val="4E4E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A76643E-3ABB-C978-3D0B-A47073FDBF2D}"/>
              </a:ext>
            </a:extLst>
          </p:cNvPr>
          <p:cNvGrpSpPr/>
          <p:nvPr/>
        </p:nvGrpSpPr>
        <p:grpSpPr>
          <a:xfrm>
            <a:off x="597878" y="480355"/>
            <a:ext cx="10791631" cy="3852166"/>
            <a:chOff x="597878" y="2362933"/>
            <a:chExt cx="10791631" cy="385216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E350D01-8415-BB5B-F23B-410B982F0915}"/>
                </a:ext>
              </a:extLst>
            </p:cNvPr>
            <p:cNvSpPr/>
            <p:nvPr/>
          </p:nvSpPr>
          <p:spPr>
            <a:xfrm>
              <a:off x="597878" y="2362934"/>
              <a:ext cx="2989385" cy="2989385"/>
            </a:xfrm>
            <a:prstGeom prst="rect">
              <a:avLst/>
            </a:prstGeom>
            <a:solidFill>
              <a:srgbClr val="231F2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600" b="1" dirty="0">
                  <a:solidFill>
                    <a:srgbClr val="DC9AE3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Planning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7DD44A6-6037-B833-B9EF-3B713081130E}"/>
                </a:ext>
              </a:extLst>
            </p:cNvPr>
            <p:cNvSpPr txBox="1"/>
            <p:nvPr/>
          </p:nvSpPr>
          <p:spPr>
            <a:xfrm>
              <a:off x="3117345" y="3060389"/>
              <a:ext cx="1132041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9900" b="1" dirty="0">
                  <a:solidFill>
                    <a:srgbClr val="DC9AE3"/>
                  </a:solidFill>
                  <a:latin typeface="Quire Sans" panose="020B0502040204020203" pitchFamily="34" charset="0"/>
                  <a:cs typeface="Quire Sans" panose="020B0502040204020203" pitchFamily="34" charset="0"/>
                </a:rPr>
                <a:t>1</a:t>
              </a:r>
              <a:endParaRPr lang="de-DE" sz="16600" b="1" dirty="0">
                <a:solidFill>
                  <a:srgbClr val="DC9AE3"/>
                </a:solidFill>
                <a:latin typeface="Quire Sans" panose="020B0502040204020203" pitchFamily="34" charset="0"/>
                <a:cs typeface="Quire Sans" panose="020B0502040204020203" pitchFamily="34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42DE503-F8C3-DCE1-922F-196CC7C7827D}"/>
                </a:ext>
              </a:extLst>
            </p:cNvPr>
            <p:cNvSpPr txBox="1"/>
            <p:nvPr/>
          </p:nvSpPr>
          <p:spPr>
            <a:xfrm>
              <a:off x="4186605" y="2362933"/>
              <a:ext cx="7202904" cy="1140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▌"/>
              </a:pPr>
              <a:r>
                <a:rPr lang="en-US" sz="2400" dirty="0">
                  <a:solidFill>
                    <a:srgbClr val="DC9AE3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Preregistration of protocols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▌"/>
              </a:pPr>
              <a:r>
                <a:rPr lang="en-US" sz="2400" dirty="0">
                  <a:solidFill>
                    <a:srgbClr val="DC9AE3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Frameworks for definition of elements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FFB1686-CD5C-32A3-1393-E31CAE723670}"/>
              </a:ext>
            </a:extLst>
          </p:cNvPr>
          <p:cNvGrpSpPr/>
          <p:nvPr/>
        </p:nvGrpSpPr>
        <p:grpSpPr>
          <a:xfrm>
            <a:off x="597878" y="5696749"/>
            <a:ext cx="10791631" cy="3910101"/>
            <a:chOff x="597878" y="5877129"/>
            <a:chExt cx="10791631" cy="3910101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6616E84-E091-AFD9-88FC-6D2EC0E3164C}"/>
                </a:ext>
              </a:extLst>
            </p:cNvPr>
            <p:cNvSpPr/>
            <p:nvPr/>
          </p:nvSpPr>
          <p:spPr>
            <a:xfrm>
              <a:off x="597878" y="5877130"/>
              <a:ext cx="2989385" cy="2989385"/>
            </a:xfrm>
            <a:prstGeom prst="rect">
              <a:avLst/>
            </a:prstGeom>
            <a:solidFill>
              <a:srgbClr val="231F2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600" b="1" dirty="0">
                  <a:solidFill>
                    <a:srgbClr val="B6B6FA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Literature Search</a:t>
              </a:r>
            </a:p>
            <a:p>
              <a:endParaRPr lang="en-US" sz="3200" dirty="0">
                <a:solidFill>
                  <a:srgbClr val="B6B6FA"/>
                </a:solidFill>
                <a:latin typeface="Quire Sans" panose="020B0502040400020003" pitchFamily="34" charset="0"/>
                <a:cs typeface="Quire Sans" panose="020B0502040400020003" pitchFamily="34" charset="0"/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D4D6FEF-0CAC-C529-647F-03AB62AD34BC}"/>
                </a:ext>
              </a:extLst>
            </p:cNvPr>
            <p:cNvSpPr txBox="1"/>
            <p:nvPr/>
          </p:nvSpPr>
          <p:spPr>
            <a:xfrm>
              <a:off x="2693816" y="6632520"/>
              <a:ext cx="148630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9900" b="1" dirty="0">
                  <a:solidFill>
                    <a:srgbClr val="B6B6FA"/>
                  </a:solidFill>
                  <a:latin typeface="Quire Sans" panose="020B0502040204020203" pitchFamily="34" charset="0"/>
                  <a:cs typeface="Quire Sans" panose="020B0502040204020203" pitchFamily="34" charset="0"/>
                </a:rPr>
                <a:t>2</a:t>
              </a:r>
              <a:endParaRPr lang="de-DE" sz="16600" b="1" dirty="0">
                <a:solidFill>
                  <a:srgbClr val="B6B6FA"/>
                </a:solidFill>
                <a:latin typeface="Quire Sans" panose="020B0502040204020203" pitchFamily="34" charset="0"/>
                <a:cs typeface="Quire Sans" panose="020B0502040204020203" pitchFamily="34" charset="0"/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5D5250D-D13B-3701-638E-638AB4DF10B5}"/>
                </a:ext>
              </a:extLst>
            </p:cNvPr>
            <p:cNvSpPr txBox="1"/>
            <p:nvPr/>
          </p:nvSpPr>
          <p:spPr>
            <a:xfrm>
              <a:off x="4186605" y="5877129"/>
              <a:ext cx="7202904" cy="1140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▌"/>
              </a:pPr>
              <a:r>
                <a:rPr lang="en-US" sz="2400" dirty="0">
                  <a:solidFill>
                    <a:srgbClr val="B6B6FA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Reasoning of sources and strategy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▌"/>
              </a:pPr>
              <a:r>
                <a:rPr lang="en-US" sz="2400" dirty="0">
                  <a:solidFill>
                    <a:srgbClr val="B6B6FA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Framework for documentation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AD13E78-4430-8C51-4905-20DE29DDDA1E}"/>
              </a:ext>
            </a:extLst>
          </p:cNvPr>
          <p:cNvGrpSpPr/>
          <p:nvPr/>
        </p:nvGrpSpPr>
        <p:grpSpPr>
          <a:xfrm>
            <a:off x="597878" y="10971078"/>
            <a:ext cx="10791631" cy="3409655"/>
            <a:chOff x="597878" y="9391325"/>
            <a:chExt cx="10791631" cy="3409655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7EEB00-4581-83CB-5BDE-DA64B993FFA8}"/>
                </a:ext>
              </a:extLst>
            </p:cNvPr>
            <p:cNvSpPr/>
            <p:nvPr/>
          </p:nvSpPr>
          <p:spPr>
            <a:xfrm>
              <a:off x="597878" y="9391326"/>
              <a:ext cx="2989385" cy="2989385"/>
            </a:xfrm>
            <a:prstGeom prst="rect">
              <a:avLst/>
            </a:prstGeom>
            <a:solidFill>
              <a:srgbClr val="231F2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600" b="1" dirty="0">
                  <a:solidFill>
                    <a:srgbClr val="A5E9F2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Screening, Eligibility</a:t>
              </a:r>
            </a:p>
            <a:p>
              <a:endParaRPr lang="en-US" sz="3200" dirty="0">
                <a:solidFill>
                  <a:srgbClr val="A5E9F2"/>
                </a:solidFill>
                <a:latin typeface="Quire Sans" panose="020B0502040400020003" pitchFamily="34" charset="0"/>
                <a:cs typeface="Quire Sans" panose="020B0502040400020003" pitchFamily="34" charset="0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1490F91-CB38-338C-15D8-456BE582054D}"/>
                </a:ext>
              </a:extLst>
            </p:cNvPr>
            <p:cNvSpPr txBox="1"/>
            <p:nvPr/>
          </p:nvSpPr>
          <p:spPr>
            <a:xfrm>
              <a:off x="2795413" y="10015602"/>
              <a:ext cx="1282723" cy="2785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7500" b="1" dirty="0">
                  <a:solidFill>
                    <a:srgbClr val="A5E9F2"/>
                  </a:solidFill>
                  <a:latin typeface="Quire Sans" panose="020B0502040204020203" pitchFamily="34" charset="0"/>
                  <a:cs typeface="Quire Sans" panose="020B0502040204020203" pitchFamily="34" charset="0"/>
                </a:rPr>
                <a:t>3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C8AE444-AB29-BFDC-064A-0C7F10BEC2B2}"/>
                </a:ext>
              </a:extLst>
            </p:cNvPr>
            <p:cNvSpPr txBox="1"/>
            <p:nvPr/>
          </p:nvSpPr>
          <p:spPr>
            <a:xfrm>
              <a:off x="4186605" y="9391325"/>
              <a:ext cx="7202904" cy="2248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▌"/>
              </a:pPr>
              <a:r>
                <a:rPr lang="en-US" sz="2400" dirty="0">
                  <a:solidFill>
                    <a:srgbClr val="A5E9F2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Frameworks for definition of inclusion/exclusion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▌"/>
              </a:pPr>
              <a:r>
                <a:rPr lang="en-US" sz="2400" dirty="0">
                  <a:solidFill>
                    <a:srgbClr val="A5E9F2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Objectivity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▌"/>
              </a:pPr>
              <a:r>
                <a:rPr lang="en-US" sz="2400" dirty="0">
                  <a:solidFill>
                    <a:srgbClr val="A5E9F2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Transparency (Open Materials)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▌"/>
              </a:pPr>
              <a:r>
                <a:rPr lang="en-US" sz="2400" dirty="0">
                  <a:solidFill>
                    <a:srgbClr val="A5E9F2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Framework for documentation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47D51D4-AF3E-A7C1-268F-1A73BAC1706F}"/>
              </a:ext>
            </a:extLst>
          </p:cNvPr>
          <p:cNvGrpSpPr/>
          <p:nvPr/>
        </p:nvGrpSpPr>
        <p:grpSpPr>
          <a:xfrm>
            <a:off x="597878" y="15744961"/>
            <a:ext cx="10791631" cy="3449661"/>
            <a:chOff x="597878" y="12905521"/>
            <a:chExt cx="10791631" cy="344966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072FE20-C9F4-553C-7C04-B49214A759D8}"/>
                </a:ext>
              </a:extLst>
            </p:cNvPr>
            <p:cNvSpPr/>
            <p:nvPr/>
          </p:nvSpPr>
          <p:spPr>
            <a:xfrm>
              <a:off x="597878" y="12905522"/>
              <a:ext cx="2989385" cy="2989385"/>
            </a:xfrm>
            <a:prstGeom prst="rect">
              <a:avLst/>
            </a:prstGeom>
            <a:solidFill>
              <a:srgbClr val="231F2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600" b="1" dirty="0">
                  <a:solidFill>
                    <a:srgbClr val="DBFEE2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Coding, Data Extraction</a:t>
              </a:r>
            </a:p>
            <a:p>
              <a:endParaRPr lang="en-US" sz="3600" dirty="0">
                <a:solidFill>
                  <a:srgbClr val="DBFEE2"/>
                </a:solidFill>
                <a:latin typeface="Quire Sans" panose="020B0502040400020003" pitchFamily="34" charset="0"/>
                <a:cs typeface="Quire Sans" panose="020B0502040400020003" pitchFamily="34" charset="0"/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0867495-AB49-E0FE-54F9-B2D643FBF098}"/>
                </a:ext>
              </a:extLst>
            </p:cNvPr>
            <p:cNvSpPr txBox="1"/>
            <p:nvPr/>
          </p:nvSpPr>
          <p:spPr>
            <a:xfrm>
              <a:off x="2733307" y="13569804"/>
              <a:ext cx="1443024" cy="2785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7500" b="1" dirty="0">
                  <a:solidFill>
                    <a:srgbClr val="DBFEE2"/>
                  </a:solidFill>
                  <a:latin typeface="Quire Sans" panose="020B0502040204020203" pitchFamily="34" charset="0"/>
                  <a:cs typeface="Quire Sans" panose="020B0502040204020203" pitchFamily="34" charset="0"/>
                </a:rPr>
                <a:t>4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F418FBDD-4F9A-1C26-B837-8081296F2F25}"/>
                </a:ext>
              </a:extLst>
            </p:cNvPr>
            <p:cNvSpPr txBox="1"/>
            <p:nvPr/>
          </p:nvSpPr>
          <p:spPr>
            <a:xfrm>
              <a:off x="4186605" y="12905521"/>
              <a:ext cx="7202904" cy="1140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▌"/>
              </a:pPr>
              <a:r>
                <a:rPr lang="en-US" sz="2400" dirty="0">
                  <a:solidFill>
                    <a:srgbClr val="DBFEE2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Objectivity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▌"/>
              </a:pPr>
              <a:r>
                <a:rPr lang="en-US" sz="2400" dirty="0">
                  <a:solidFill>
                    <a:srgbClr val="DBFEE2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Transparency (Open Materials)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88F6503-79BC-2E39-3317-EB7FF08E1D3C}"/>
              </a:ext>
            </a:extLst>
          </p:cNvPr>
          <p:cNvGrpSpPr/>
          <p:nvPr/>
        </p:nvGrpSpPr>
        <p:grpSpPr>
          <a:xfrm>
            <a:off x="597878" y="20558850"/>
            <a:ext cx="10791632" cy="3389647"/>
            <a:chOff x="597878" y="16419717"/>
            <a:chExt cx="10791632" cy="3389647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F3269CD-A5E4-F710-6BE4-BEDD60476CB6}"/>
                </a:ext>
              </a:extLst>
            </p:cNvPr>
            <p:cNvSpPr/>
            <p:nvPr/>
          </p:nvSpPr>
          <p:spPr>
            <a:xfrm>
              <a:off x="597878" y="16419718"/>
              <a:ext cx="2989385" cy="2989385"/>
            </a:xfrm>
            <a:prstGeom prst="rect">
              <a:avLst/>
            </a:prstGeom>
            <a:solidFill>
              <a:srgbClr val="231F2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600" b="1" dirty="0">
                  <a:solidFill>
                    <a:srgbClr val="FED7A9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Analysis, Synthesis, Evaluation</a:t>
              </a:r>
            </a:p>
            <a:p>
              <a:endParaRPr lang="en-US" sz="3600" dirty="0">
                <a:solidFill>
                  <a:srgbClr val="FED7A9"/>
                </a:solidFill>
                <a:latin typeface="Quire Sans" panose="020B0502040400020003" pitchFamily="34" charset="0"/>
                <a:cs typeface="Quire Sans" panose="020B0502040400020003" pitchFamily="34" charset="0"/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8CC04B6-DDC0-EAC2-C057-33CD16C19C50}"/>
                </a:ext>
              </a:extLst>
            </p:cNvPr>
            <p:cNvSpPr txBox="1"/>
            <p:nvPr/>
          </p:nvSpPr>
          <p:spPr>
            <a:xfrm>
              <a:off x="2788646" y="17023986"/>
              <a:ext cx="1293944" cy="2785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7500" b="1" dirty="0">
                  <a:solidFill>
                    <a:srgbClr val="FED7A9"/>
                  </a:solidFill>
                  <a:latin typeface="Quire Sans" panose="020B0502040204020203" pitchFamily="34" charset="0"/>
                  <a:cs typeface="Quire Sans" panose="020B0502040204020203" pitchFamily="34" charset="0"/>
                </a:rPr>
                <a:t>5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8785137-7EC0-2435-194C-F1DEFF28B8DF}"/>
                </a:ext>
              </a:extLst>
            </p:cNvPr>
            <p:cNvSpPr txBox="1"/>
            <p:nvPr/>
          </p:nvSpPr>
          <p:spPr>
            <a:xfrm>
              <a:off x="4186606" y="16419717"/>
              <a:ext cx="7202904" cy="2248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▌"/>
              </a:pPr>
              <a:r>
                <a:rPr lang="en-US" sz="2400" dirty="0">
                  <a:solidFill>
                    <a:srgbClr val="FED7A9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Appraisal of primary studies (risk of bias)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▌"/>
              </a:pPr>
              <a:r>
                <a:rPr lang="en-US" sz="2400" dirty="0">
                  <a:solidFill>
                    <a:srgbClr val="FED7A9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Quantitative: Relevant Moderators, model fit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▌"/>
              </a:pPr>
              <a:r>
                <a:rPr lang="en-US" sz="2400" dirty="0">
                  <a:solidFill>
                    <a:srgbClr val="FED7A9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Quantitative: Transparency (Open Code)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▌"/>
              </a:pPr>
              <a:r>
                <a:rPr lang="en-US" sz="2400" dirty="0">
                  <a:solidFill>
                    <a:srgbClr val="FED7A9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Appraisal of synthesized findings (risk of bias)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D24FE87-42A4-0D52-45B9-2EDEB369D843}"/>
              </a:ext>
            </a:extLst>
          </p:cNvPr>
          <p:cNvGrpSpPr/>
          <p:nvPr/>
        </p:nvGrpSpPr>
        <p:grpSpPr>
          <a:xfrm>
            <a:off x="597878" y="25312727"/>
            <a:ext cx="10791632" cy="3827360"/>
            <a:chOff x="597878" y="19933911"/>
            <a:chExt cx="10791632" cy="382736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0DA2F8C-A08D-D728-9CF1-1F74B41F6EC5}"/>
                </a:ext>
              </a:extLst>
            </p:cNvPr>
            <p:cNvSpPr/>
            <p:nvPr/>
          </p:nvSpPr>
          <p:spPr>
            <a:xfrm>
              <a:off x="597878" y="19933912"/>
              <a:ext cx="2989385" cy="2989385"/>
            </a:xfrm>
            <a:prstGeom prst="rect">
              <a:avLst/>
            </a:prstGeom>
            <a:solidFill>
              <a:srgbClr val="231F2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3600" b="1" dirty="0">
                  <a:solidFill>
                    <a:srgbClr val="FFA998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Reporting</a:t>
              </a:r>
            </a:p>
            <a:p>
              <a:endParaRPr lang="en-US" sz="3600" dirty="0">
                <a:solidFill>
                  <a:srgbClr val="FFA998"/>
                </a:solidFill>
                <a:latin typeface="Quire Sans" panose="020B0502040400020003" pitchFamily="34" charset="0"/>
                <a:cs typeface="Quire Sans" panose="020B0502040400020003" pitchFamily="34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7E67EB8-7D23-2A63-C9BF-3F398E2FCCDE}"/>
                </a:ext>
              </a:extLst>
            </p:cNvPr>
            <p:cNvSpPr txBox="1"/>
            <p:nvPr/>
          </p:nvSpPr>
          <p:spPr>
            <a:xfrm>
              <a:off x="2657046" y="20975893"/>
              <a:ext cx="1452642" cy="2785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7500" b="1" dirty="0">
                  <a:solidFill>
                    <a:srgbClr val="FFA998"/>
                  </a:solidFill>
                  <a:latin typeface="Quire Sans" panose="020B0502040204020203" pitchFamily="34" charset="0"/>
                  <a:cs typeface="Quire Sans" panose="020B0502040204020203" pitchFamily="34" charset="0"/>
                </a:rPr>
                <a:t>6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9F727B2-A988-8337-44D2-3AF54A188874}"/>
                </a:ext>
              </a:extLst>
            </p:cNvPr>
            <p:cNvSpPr txBox="1"/>
            <p:nvPr/>
          </p:nvSpPr>
          <p:spPr>
            <a:xfrm>
              <a:off x="4186606" y="19933911"/>
              <a:ext cx="7202904" cy="11401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▌"/>
              </a:pPr>
              <a:r>
                <a:rPr lang="en-US" sz="2400" dirty="0">
                  <a:solidFill>
                    <a:srgbClr val="FFA998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Reporting Standards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▌"/>
              </a:pPr>
              <a:r>
                <a:rPr lang="en-US" sz="2400" dirty="0">
                  <a:solidFill>
                    <a:srgbClr val="FFA998"/>
                  </a:solidFill>
                  <a:latin typeface="Quire Sans" panose="020B0502040400020003" pitchFamily="34" charset="0"/>
                  <a:cs typeface="Quire Sans" panose="020B0502040400020003" pitchFamily="34" charset="0"/>
                </a:rPr>
                <a:t>FAIR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52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760</Words>
  <Application>Microsoft Office PowerPoint</Application>
  <PresentationFormat>Benutzerdefiniert</PresentationFormat>
  <Paragraphs>200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Quire Sans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Schneider, Jürgen</dc:creator>
  <cp:lastModifiedBy>Schneider, Jürgen</cp:lastModifiedBy>
  <cp:revision>27</cp:revision>
  <dcterms:created xsi:type="dcterms:W3CDTF">2025-05-27T06:40:21Z</dcterms:created>
  <dcterms:modified xsi:type="dcterms:W3CDTF">2025-05-27T16:45:34Z</dcterms:modified>
</cp:coreProperties>
</file>