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4"/>
  </p:notesMasterIdLst>
  <p:sldIdLst>
    <p:sldId id="258" r:id="rId2"/>
    <p:sldId id="259" r:id="rId3"/>
  </p:sldIdLst>
  <p:sldSz cx="17279938" cy="151193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65" userDrawn="1">
          <p15:clr>
            <a:srgbClr val="A4A3A4"/>
          </p15:clr>
        </p15:guide>
        <p15:guide id="2" pos="5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DF0"/>
    <a:srgbClr val="76A4EE"/>
    <a:srgbClr val="FFDF85"/>
    <a:srgbClr val="FFFFFF"/>
    <a:srgbClr val="FFEAAF"/>
    <a:srgbClr val="FFC91D"/>
    <a:srgbClr val="FFD966"/>
    <a:srgbClr val="D5D5D5"/>
    <a:srgbClr val="0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53" d="100"/>
          <a:sy n="53" d="100"/>
        </p:scale>
        <p:origin x="1878" y="120"/>
      </p:cViewPr>
      <p:guideLst>
        <p:guide orient="horz" pos="4765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7851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ce4773bc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ce4773bc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2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ce4773bc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ce4773bc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3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9052" y="2188893"/>
            <a:ext cx="16101142" cy="6034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5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9043" y="8331735"/>
            <a:ext cx="16101142" cy="2329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89043" y="3251773"/>
            <a:ext cx="16101142" cy="5772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89043" y="9266872"/>
            <a:ext cx="16101142" cy="382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7114" lvl="0" indent="-10283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74230" lvl="1" indent="-952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11344" lvl="2" indent="-952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48460" lvl="3" indent="-952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85574" lvl="4" indent="-952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22690" lvl="5" indent="-952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59805" lvl="6" indent="-952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96919" lvl="7" indent="-952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34035" lvl="8" indent="-952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89043" y="6323049"/>
            <a:ext cx="16101142" cy="2474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8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89043" y="1308292"/>
            <a:ext cx="16101142" cy="168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89043" y="3388035"/>
            <a:ext cx="16101142" cy="10043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7114" lvl="0" indent="-10283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74230" lvl="1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11344" lvl="2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48460" lvl="3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85574" lvl="4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22690" lvl="5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59805" lvl="6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96919" lvl="7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34035" lvl="8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89043" y="1308292"/>
            <a:ext cx="16101142" cy="168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89019" y="3388035"/>
            <a:ext cx="7558541" cy="10043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7114" lvl="0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"/>
            </a:lvl1pPr>
            <a:lvl2pPr marL="274230" lvl="1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2pPr>
            <a:lvl3pPr marL="411344" lvl="2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3pPr>
            <a:lvl4pPr marL="548460" lvl="3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4pPr>
            <a:lvl5pPr marL="685574" lvl="4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5pPr>
            <a:lvl6pPr marL="822690" lvl="5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6pPr>
            <a:lvl7pPr marL="959805" lvl="6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7pPr>
            <a:lvl8pPr marL="1096919" lvl="7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8pPr>
            <a:lvl9pPr marL="1234035" lvl="8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131729" y="3388035"/>
            <a:ext cx="7558541" cy="10043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7114" lvl="0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"/>
            </a:lvl1pPr>
            <a:lvl2pPr marL="274230" lvl="1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2pPr>
            <a:lvl3pPr marL="411344" lvl="2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3pPr>
            <a:lvl4pPr marL="548460" lvl="3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4pPr>
            <a:lvl5pPr marL="685574" lvl="4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5pPr>
            <a:lvl6pPr marL="822690" lvl="5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6pPr>
            <a:lvl7pPr marL="959805" lvl="6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7pPr>
            <a:lvl8pPr marL="1096919" lvl="7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8pPr>
            <a:lvl9pPr marL="1234035" lvl="8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89043" y="1308292"/>
            <a:ext cx="16101142" cy="168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89035" y="1633355"/>
            <a:ext cx="5306187" cy="2221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7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89035" y="4085129"/>
            <a:ext cx="5306187" cy="9346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7114" lvl="0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1pPr>
            <a:lvl2pPr marL="274230" lvl="1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2pPr>
            <a:lvl3pPr marL="411344" lvl="2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3pPr>
            <a:lvl4pPr marL="548460" lvl="3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4pPr>
            <a:lvl5pPr marL="685574" lvl="4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5pPr>
            <a:lvl6pPr marL="822690" lvl="5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6pPr>
            <a:lvl7pPr marL="959805" lvl="6" indent="-9141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"/>
            </a:lvl7pPr>
            <a:lvl8pPr marL="1096919" lvl="7" indent="-9141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"/>
            </a:lvl8pPr>
            <a:lvl9pPr marL="1234035" lvl="8" indent="-9141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26423" y="1323351"/>
            <a:ext cx="12033019" cy="12026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44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639672" y="-362"/>
            <a:ext cx="8639650" cy="151207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01742" y="3625274"/>
            <a:ext cx="7644075" cy="4357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01742" y="8240445"/>
            <a:ext cx="7644075" cy="363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3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334113" y="2128628"/>
            <a:ext cx="7250681" cy="10863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37114" lvl="0" indent="-10283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74230" lvl="1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11344" lvl="2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48460" lvl="3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85574" lvl="4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22690" lvl="5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59805" lvl="6" indent="-952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96919" lvl="7" indent="-952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34035" lvl="8" indent="-952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89015" y="12436994"/>
            <a:ext cx="11335799" cy="1778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37114" lvl="0" indent="-685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9043" y="1308292"/>
            <a:ext cx="16101142" cy="168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9043" y="3388035"/>
            <a:ext cx="16101142" cy="1004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010325" y="13708869"/>
            <a:ext cx="1036759" cy="11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00">
                <a:solidFill>
                  <a:schemeClr val="dk2"/>
                </a:solidFill>
              </a:defRPr>
            </a:lvl1pPr>
            <a:lvl2pPr lvl="1" algn="r">
              <a:buNone/>
              <a:defRPr sz="300">
                <a:solidFill>
                  <a:schemeClr val="dk2"/>
                </a:solidFill>
              </a:defRPr>
            </a:lvl2pPr>
            <a:lvl3pPr lvl="2" algn="r">
              <a:buNone/>
              <a:defRPr sz="300">
                <a:solidFill>
                  <a:schemeClr val="dk2"/>
                </a:solidFill>
              </a:defRPr>
            </a:lvl3pPr>
            <a:lvl4pPr lvl="3" algn="r">
              <a:buNone/>
              <a:defRPr sz="300">
                <a:solidFill>
                  <a:schemeClr val="dk2"/>
                </a:solidFill>
              </a:defRPr>
            </a:lvl4pPr>
            <a:lvl5pPr lvl="4" algn="r">
              <a:buNone/>
              <a:defRPr sz="300">
                <a:solidFill>
                  <a:schemeClr val="dk2"/>
                </a:solidFill>
              </a:defRPr>
            </a:lvl5pPr>
            <a:lvl6pPr lvl="5" algn="r">
              <a:buNone/>
              <a:defRPr sz="300">
                <a:solidFill>
                  <a:schemeClr val="dk2"/>
                </a:solidFill>
              </a:defRPr>
            </a:lvl6pPr>
            <a:lvl7pPr lvl="6" algn="r">
              <a:buNone/>
              <a:defRPr sz="300">
                <a:solidFill>
                  <a:schemeClr val="dk2"/>
                </a:solidFill>
              </a:defRPr>
            </a:lvl7pPr>
            <a:lvl8pPr lvl="7" algn="r">
              <a:buNone/>
              <a:defRPr sz="300">
                <a:solidFill>
                  <a:schemeClr val="dk2"/>
                </a:solidFill>
              </a:defRPr>
            </a:lvl8pPr>
            <a:lvl9pPr lvl="8" algn="r">
              <a:buNone/>
              <a:defRPr sz="3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feld 218"/>
          <p:cNvSpPr txBox="1"/>
          <p:nvPr/>
        </p:nvSpPr>
        <p:spPr>
          <a:xfrm>
            <a:off x="7006645" y="11248781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/>
              <a:t>Data</a:t>
            </a:r>
            <a:br>
              <a:rPr lang="de-DE" sz="2000" i="1" dirty="0"/>
            </a:br>
            <a:r>
              <a:rPr lang="de-DE" sz="2000" i="1" dirty="0" err="1"/>
              <a:t>transfer</a:t>
            </a:r>
            <a:endParaRPr lang="de-DE" sz="2000" i="1" dirty="0"/>
          </a:p>
        </p:txBody>
      </p:sp>
      <p:sp>
        <p:nvSpPr>
          <p:cNvPr id="194" name="Google Shape;63;p13"/>
          <p:cNvSpPr/>
          <p:nvPr/>
        </p:nvSpPr>
        <p:spPr>
          <a:xfrm>
            <a:off x="745467" y="10869405"/>
            <a:ext cx="6076158" cy="24579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92" name="Google Shape;63;p13"/>
          <p:cNvSpPr/>
          <p:nvPr/>
        </p:nvSpPr>
        <p:spPr>
          <a:xfrm>
            <a:off x="745467" y="7803523"/>
            <a:ext cx="6076158" cy="300135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745459" y="1905389"/>
            <a:ext cx="6076158" cy="583911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89" name="Google Shape;63;p13"/>
          <p:cNvSpPr/>
          <p:nvPr/>
        </p:nvSpPr>
        <p:spPr>
          <a:xfrm>
            <a:off x="890162" y="3992612"/>
            <a:ext cx="5756786" cy="3475187"/>
          </a:xfrm>
          <a:prstGeom prst="rect">
            <a:avLst/>
          </a:prstGeom>
          <a:solidFill>
            <a:srgbClr val="D5D5D5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64" name="Google Shape;64;p13"/>
          <p:cNvSpPr/>
          <p:nvPr/>
        </p:nvSpPr>
        <p:spPr>
          <a:xfrm rot="16200000" flipH="1">
            <a:off x="-2573585" y="4612170"/>
            <a:ext cx="6025813" cy="612254"/>
          </a:xfrm>
          <a:prstGeom prst="homePlate">
            <a:avLst>
              <a:gd name="adj" fmla="val 32071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PLANNING</a:t>
            </a:r>
            <a:endParaRPr sz="2000" dirty="0"/>
          </a:p>
        </p:txBody>
      </p:sp>
      <p:sp>
        <p:nvSpPr>
          <p:cNvPr id="81" name="Google Shape;81;p13"/>
          <p:cNvSpPr/>
          <p:nvPr/>
        </p:nvSpPr>
        <p:spPr>
          <a:xfrm>
            <a:off x="6040294" y="376025"/>
            <a:ext cx="5759056" cy="739760"/>
          </a:xfrm>
          <a:prstGeom prst="roundRect">
            <a:avLst>
              <a:gd name="adj" fmla="val 5303"/>
            </a:avLst>
          </a:prstGeom>
          <a:solidFill>
            <a:srgbClr val="FFC91D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de-DE" sz="2400" dirty="0"/>
              <a:t>Search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reusable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  <a:p>
            <a:pPr lvl="0" algn="ctr"/>
            <a:endParaRPr sz="2400" dirty="0"/>
          </a:p>
        </p:txBody>
      </p:sp>
      <p:sp>
        <p:nvSpPr>
          <p:cNvPr id="82" name="Google Shape;82;p13"/>
          <p:cNvSpPr/>
          <p:nvPr/>
        </p:nvSpPr>
        <p:spPr>
          <a:xfrm>
            <a:off x="890152" y="3987022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DD7E6B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de-DE" sz="2400" dirty="0"/>
              <a:t>Create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plan</a:t>
            </a:r>
            <a:endParaRPr sz="2400" dirty="0"/>
          </a:p>
        </p:txBody>
      </p:sp>
      <p:sp>
        <p:nvSpPr>
          <p:cNvPr id="83" name="Google Shape;83;p13"/>
          <p:cNvSpPr/>
          <p:nvPr/>
        </p:nvSpPr>
        <p:spPr>
          <a:xfrm>
            <a:off x="1048073" y="4859737"/>
            <a:ext cx="5440931" cy="741896"/>
          </a:xfrm>
          <a:prstGeom prst="roundRect">
            <a:avLst>
              <a:gd name="adj" fmla="val 5303"/>
            </a:avLst>
          </a:prstGeom>
          <a:solidFill>
            <a:srgbClr val="E6B8AF"/>
          </a:solidFill>
          <a:ln w="952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Find a suitable repository/RDC </a:t>
            </a:r>
            <a:r>
              <a:rPr lang="de-DE" sz="2400" dirty="0"/>
              <a:t>&amp;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restrictions</a:t>
            </a:r>
            <a:endParaRPr sz="2400" dirty="0"/>
          </a:p>
        </p:txBody>
      </p:sp>
      <p:sp>
        <p:nvSpPr>
          <p:cNvPr id="91" name="Google Shape;91;p13"/>
          <p:cNvSpPr/>
          <p:nvPr/>
        </p:nvSpPr>
        <p:spPr>
          <a:xfrm>
            <a:off x="1048073" y="5732449"/>
            <a:ext cx="5440931" cy="741896"/>
          </a:xfrm>
          <a:prstGeom prst="roundRect">
            <a:avLst>
              <a:gd name="adj" fmla="val 5303"/>
            </a:avLst>
          </a:prstGeom>
          <a:solidFill>
            <a:srgbClr val="A4C2F4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/>
              <a:t>Create &amp; </a:t>
            </a:r>
            <a:r>
              <a:rPr lang="de-DE" sz="2400" dirty="0" err="1"/>
              <a:t>obtain</a:t>
            </a:r>
            <a:endParaRPr lang="de-DE" sz="2400" dirty="0"/>
          </a:p>
          <a:p>
            <a:pPr algn="ctr"/>
            <a:r>
              <a:rPr lang="de-DE" sz="2400" dirty="0" err="1"/>
              <a:t>informed</a:t>
            </a:r>
            <a:r>
              <a:rPr lang="de-DE" sz="2400" dirty="0"/>
              <a:t> </a:t>
            </a:r>
            <a:r>
              <a:rPr lang="de-DE" sz="2400" dirty="0" err="1"/>
              <a:t>consent</a:t>
            </a:r>
            <a:endParaRPr sz="2400" dirty="0"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816" y="5899230"/>
            <a:ext cx="414488" cy="3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890148" y="2241591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FFD966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Decide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 err="1"/>
              <a:t>sharing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reuse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transparency</a:t>
            </a:r>
            <a:endParaRPr lang="de-DE" sz="2400" dirty="0"/>
          </a:p>
        </p:txBody>
      </p:sp>
      <p:sp>
        <p:nvSpPr>
          <p:cNvPr id="193" name="Google Shape;64;p13"/>
          <p:cNvSpPr/>
          <p:nvPr/>
        </p:nvSpPr>
        <p:spPr>
          <a:xfrm rot="16200000" flipH="1">
            <a:off x="-1150806" y="9095298"/>
            <a:ext cx="3180268" cy="612254"/>
          </a:xfrm>
          <a:prstGeom prst="chevron">
            <a:avLst>
              <a:gd name="adj" fmla="val 32645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DATA COLLECTION</a:t>
            </a:r>
            <a:endParaRPr sz="2000" dirty="0"/>
          </a:p>
        </p:txBody>
      </p:sp>
      <p:sp>
        <p:nvSpPr>
          <p:cNvPr id="195" name="Google Shape;64;p13"/>
          <p:cNvSpPr/>
          <p:nvPr/>
        </p:nvSpPr>
        <p:spPr>
          <a:xfrm rot="16200000" flipH="1">
            <a:off x="-880586" y="11883201"/>
            <a:ext cx="2639838" cy="612254"/>
          </a:xfrm>
          <a:prstGeom prst="chevron">
            <a:avLst>
              <a:gd name="adj" fmla="val 32645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ANALYSIS</a:t>
            </a:r>
            <a:endParaRPr sz="2000" dirty="0"/>
          </a:p>
        </p:txBody>
      </p:sp>
      <p:sp>
        <p:nvSpPr>
          <p:cNvPr id="196" name="Google Shape;93;p13"/>
          <p:cNvSpPr/>
          <p:nvPr/>
        </p:nvSpPr>
        <p:spPr>
          <a:xfrm>
            <a:off x="890158" y="11728512"/>
            <a:ext cx="5759056" cy="739760"/>
          </a:xfrm>
          <a:prstGeom prst="roundRect">
            <a:avLst>
              <a:gd name="adj" fmla="val 53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Preprocess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sz="2400" dirty="0"/>
          </a:p>
        </p:txBody>
      </p:sp>
      <p:sp>
        <p:nvSpPr>
          <p:cNvPr id="198" name="Google Shape;63;p13"/>
          <p:cNvSpPr/>
          <p:nvPr/>
        </p:nvSpPr>
        <p:spPr>
          <a:xfrm>
            <a:off x="11070579" y="1905389"/>
            <a:ext cx="6076158" cy="583911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99" name="Google Shape;63;p13"/>
          <p:cNvSpPr/>
          <p:nvPr/>
        </p:nvSpPr>
        <p:spPr>
          <a:xfrm>
            <a:off x="11070586" y="10869703"/>
            <a:ext cx="6076158" cy="24579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200" name="Google Shape;63;p13"/>
          <p:cNvSpPr/>
          <p:nvPr/>
        </p:nvSpPr>
        <p:spPr>
          <a:xfrm>
            <a:off x="11070586" y="7803821"/>
            <a:ext cx="6076158" cy="300135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6804874" y="5360936"/>
            <a:ext cx="1529643" cy="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80643" y="354942"/>
            <a:ext cx="2422457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Own </a:t>
            </a:r>
            <a:r>
              <a:rPr lang="de-DE" sz="2000" i="1" dirty="0" err="1"/>
              <a:t>data</a:t>
            </a:r>
            <a:r>
              <a:rPr lang="de-DE" sz="2000" i="1" dirty="0"/>
              <a:t> </a:t>
            </a:r>
            <a:r>
              <a:rPr lang="de-DE" sz="2000" i="1" dirty="0" err="1"/>
              <a:t>collection</a:t>
            </a:r>
            <a:endParaRPr lang="de-DE" sz="2000" i="1" dirty="0"/>
          </a:p>
        </p:txBody>
      </p:sp>
      <p:cxnSp>
        <p:nvCxnSpPr>
          <p:cNvPr id="32" name="Gewinkelte Verbindung 31"/>
          <p:cNvCxnSpPr>
            <a:stCxn id="81" idx="3"/>
            <a:endCxn id="198" idx="0"/>
          </p:cNvCxnSpPr>
          <p:nvPr/>
        </p:nvCxnSpPr>
        <p:spPr>
          <a:xfrm>
            <a:off x="11799348" y="745906"/>
            <a:ext cx="2309308" cy="11594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winkelte Verbindung 214"/>
          <p:cNvCxnSpPr>
            <a:cxnSpLocks/>
            <a:stCxn id="81" idx="1"/>
            <a:endCxn id="63" idx="0"/>
          </p:cNvCxnSpPr>
          <p:nvPr/>
        </p:nvCxnSpPr>
        <p:spPr>
          <a:xfrm rot="10800000" flipV="1">
            <a:off x="3783531" y="745904"/>
            <a:ext cx="2256759" cy="11594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12710348" y="354942"/>
            <a:ext cx="1495921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Reuse </a:t>
            </a:r>
            <a:r>
              <a:rPr lang="de-DE" sz="2000" i="1" dirty="0" err="1"/>
              <a:t>data</a:t>
            </a:r>
            <a:endParaRPr lang="de-DE" sz="2000" i="1" dirty="0"/>
          </a:p>
        </p:txBody>
      </p:sp>
      <p:cxnSp>
        <p:nvCxnSpPr>
          <p:cNvPr id="218" name="Gerade Verbindung mit Pfeil 217"/>
          <p:cNvCxnSpPr>
            <a:endCxn id="194" idx="3"/>
          </p:cNvCxnSpPr>
          <p:nvPr/>
        </p:nvCxnSpPr>
        <p:spPr>
          <a:xfrm flipH="1">
            <a:off x="6821609" y="12098382"/>
            <a:ext cx="1512891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>
            <a:off x="6836666" y="5167249"/>
            <a:ext cx="1529643" cy="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/>
          <p:cNvSpPr txBox="1"/>
          <p:nvPr/>
        </p:nvSpPr>
        <p:spPr>
          <a:xfrm>
            <a:off x="6902852" y="4442537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/>
              <a:t>Support &amp;</a:t>
            </a:r>
          </a:p>
          <a:p>
            <a:pPr algn="ctr"/>
            <a:r>
              <a:rPr lang="de-DE" sz="2000" i="1" dirty="0"/>
              <a:t>Feedback</a:t>
            </a:r>
          </a:p>
        </p:txBody>
      </p:sp>
      <p:sp>
        <p:nvSpPr>
          <p:cNvPr id="222" name="Google Shape;110;p13"/>
          <p:cNvSpPr/>
          <p:nvPr/>
        </p:nvSpPr>
        <p:spPr>
          <a:xfrm>
            <a:off x="11229133" y="2242659"/>
            <a:ext cx="5759056" cy="739760"/>
          </a:xfrm>
          <a:prstGeom prst="roundRect">
            <a:avLst>
              <a:gd name="adj" fmla="val 5303"/>
            </a:avLst>
          </a:prstGeom>
          <a:solidFill>
            <a:srgbClr val="DD7E6B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en-US" sz="2400" dirty="0"/>
              <a:t>Align project with terms of use &amp; contract</a:t>
            </a:r>
            <a:endParaRPr sz="2400" dirty="0"/>
          </a:p>
        </p:txBody>
      </p:sp>
      <p:sp>
        <p:nvSpPr>
          <p:cNvPr id="224" name="Google Shape;93;p13"/>
          <p:cNvSpPr/>
          <p:nvPr/>
        </p:nvSpPr>
        <p:spPr>
          <a:xfrm>
            <a:off x="11229137" y="11728512"/>
            <a:ext cx="5759056" cy="739760"/>
          </a:xfrm>
          <a:prstGeom prst="roundRect">
            <a:avLst>
              <a:gd name="adj" fmla="val 5303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Preprocess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9724683" y="10941004"/>
            <a:ext cx="1239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err="1"/>
              <a:t>Expand</a:t>
            </a:r>
            <a:br>
              <a:rPr lang="de-DE" sz="2000" i="1" dirty="0"/>
            </a:br>
            <a:r>
              <a:rPr lang="de-DE" sz="2000" i="1" dirty="0" err="1"/>
              <a:t>primary</a:t>
            </a:r>
            <a:br>
              <a:rPr lang="de-DE" sz="2000" i="1" dirty="0"/>
            </a:br>
            <a:r>
              <a:rPr lang="de-DE" sz="2000" i="1" dirty="0" err="1"/>
              <a:t>database</a:t>
            </a:r>
            <a:endParaRPr lang="de-DE" sz="2000" i="1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9554840" y="12071912"/>
            <a:ext cx="1512891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/>
          <p:cNvGrpSpPr/>
          <p:nvPr/>
        </p:nvGrpSpPr>
        <p:grpSpPr>
          <a:xfrm>
            <a:off x="11168968" y="14403703"/>
            <a:ext cx="1821183" cy="339621"/>
            <a:chOff x="1966690" y="7791795"/>
            <a:chExt cx="948310" cy="176843"/>
          </a:xfrm>
        </p:grpSpPr>
        <p:sp>
          <p:nvSpPr>
            <p:cNvPr id="229" name="Google Shape;89;p13"/>
            <p:cNvSpPr/>
            <p:nvPr/>
          </p:nvSpPr>
          <p:spPr>
            <a:xfrm rot="10800000" flipH="1">
              <a:off x="1966690" y="7824638"/>
              <a:ext cx="144000" cy="144000"/>
            </a:xfrm>
            <a:prstGeom prst="roundRect">
              <a:avLst>
                <a:gd name="adj" fmla="val 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0" name="Google Shape;90;p13"/>
            <p:cNvSpPr txBox="1"/>
            <p:nvPr/>
          </p:nvSpPr>
          <p:spPr>
            <a:xfrm>
              <a:off x="2146430" y="7791795"/>
              <a:ext cx="768570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if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applicable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2686925" y="14403703"/>
            <a:ext cx="2025687" cy="339171"/>
            <a:chOff x="454275" y="7853052"/>
            <a:chExt cx="1054798" cy="176609"/>
          </a:xfrm>
        </p:grpSpPr>
        <p:sp>
          <p:nvSpPr>
            <p:cNvPr id="232" name="Google Shape;95;p13"/>
            <p:cNvSpPr/>
            <p:nvPr/>
          </p:nvSpPr>
          <p:spPr>
            <a:xfrm rot="10800000" flipH="1">
              <a:off x="454275" y="7885661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CC4125"/>
            </a:solidFill>
            <a:ln w="9525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3" name="Google Shape;96;p13"/>
            <p:cNvSpPr txBox="1"/>
            <p:nvPr/>
          </p:nvSpPr>
          <p:spPr>
            <a:xfrm>
              <a:off x="628030" y="7853052"/>
              <a:ext cx="881043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>
                  <a:solidFill>
                    <a:srgbClr val="666666"/>
                  </a:solidFill>
                </a:rPr>
                <a:t>organizational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4" name="Gruppieren 233"/>
          <p:cNvGrpSpPr/>
          <p:nvPr/>
        </p:nvGrpSpPr>
        <p:grpSpPr>
          <a:xfrm>
            <a:off x="5472619" y="14403703"/>
            <a:ext cx="2097692" cy="339221"/>
            <a:chOff x="454275" y="8189543"/>
            <a:chExt cx="1092290" cy="176634"/>
          </a:xfrm>
        </p:grpSpPr>
        <p:sp>
          <p:nvSpPr>
            <p:cNvPr id="235" name="Google Shape;97;p13"/>
            <p:cNvSpPr/>
            <p:nvPr/>
          </p:nvSpPr>
          <p:spPr>
            <a:xfrm rot="10800000" flipH="1">
              <a:off x="454275" y="8222177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3C78D8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6" name="Google Shape;98;p13"/>
            <p:cNvSpPr txBox="1"/>
            <p:nvPr/>
          </p:nvSpPr>
          <p:spPr>
            <a:xfrm>
              <a:off x="628032" y="8189543"/>
              <a:ext cx="918533" cy="173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data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protection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7" name="Gruppieren 236"/>
          <p:cNvGrpSpPr/>
          <p:nvPr/>
        </p:nvGrpSpPr>
        <p:grpSpPr>
          <a:xfrm>
            <a:off x="8330318" y="14403703"/>
            <a:ext cx="2078643" cy="339223"/>
            <a:chOff x="454275" y="8467968"/>
            <a:chExt cx="1082371" cy="176635"/>
          </a:xfrm>
        </p:grpSpPr>
        <p:sp>
          <p:nvSpPr>
            <p:cNvPr id="238" name="Google Shape;99;p13"/>
            <p:cNvSpPr/>
            <p:nvPr/>
          </p:nvSpPr>
          <p:spPr>
            <a:xfrm rot="10800000" flipH="1">
              <a:off x="454275" y="8500603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9" name="Google Shape;100;p13"/>
            <p:cNvSpPr txBox="1"/>
            <p:nvPr/>
          </p:nvSpPr>
          <p:spPr>
            <a:xfrm>
              <a:off x="618113" y="8467968"/>
              <a:ext cx="918533" cy="173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documentation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40" name="Gruppieren 239"/>
          <p:cNvGrpSpPr/>
          <p:nvPr/>
        </p:nvGrpSpPr>
        <p:grpSpPr>
          <a:xfrm>
            <a:off x="134179" y="14403703"/>
            <a:ext cx="1792739" cy="339171"/>
            <a:chOff x="454275" y="7615394"/>
            <a:chExt cx="933499" cy="176609"/>
          </a:xfrm>
        </p:grpSpPr>
        <p:sp>
          <p:nvSpPr>
            <p:cNvPr id="241" name="Google Shape;118;p13"/>
            <p:cNvSpPr/>
            <p:nvPr/>
          </p:nvSpPr>
          <p:spPr>
            <a:xfrm rot="10800000" flipH="1">
              <a:off x="454275" y="7648003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FFD966"/>
            </a:solidFill>
            <a:ln w="952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42" name="Google Shape;119;p13"/>
            <p:cNvSpPr txBox="1"/>
            <p:nvPr/>
          </p:nvSpPr>
          <p:spPr>
            <a:xfrm>
              <a:off x="637950" y="7615394"/>
              <a:ext cx="749824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preparatory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43" name="Gruppieren 242"/>
          <p:cNvGrpSpPr/>
          <p:nvPr/>
        </p:nvGrpSpPr>
        <p:grpSpPr>
          <a:xfrm>
            <a:off x="13750158" y="14403703"/>
            <a:ext cx="3529779" cy="339171"/>
            <a:chOff x="1966690" y="7615394"/>
            <a:chExt cx="1837993" cy="176609"/>
          </a:xfrm>
        </p:grpSpPr>
        <p:sp>
          <p:nvSpPr>
            <p:cNvPr id="244" name="Google Shape;104;p13"/>
            <p:cNvSpPr txBox="1"/>
            <p:nvPr/>
          </p:nvSpPr>
          <p:spPr>
            <a:xfrm>
              <a:off x="2126592" y="7615394"/>
              <a:ext cx="1678091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>
                  <a:solidFill>
                    <a:srgbClr val="666666"/>
                  </a:solidFill>
                </a:rPr>
                <a:t>essential </a:t>
              </a:r>
              <a:r>
                <a:rPr lang="de-DE" sz="1800" i="1" dirty="0" err="1">
                  <a:solidFill>
                    <a:srgbClr val="666666"/>
                  </a:solidFill>
                </a:rPr>
                <a:t>before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field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access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  <p:pic>
          <p:nvPicPr>
            <p:cNvPr id="245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690" y="7648003"/>
              <a:ext cx="14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116;p13"/>
          <p:cNvSpPr/>
          <p:nvPr/>
        </p:nvSpPr>
        <p:spPr>
          <a:xfrm>
            <a:off x="8313448" y="1905387"/>
            <a:ext cx="1223133" cy="11421971"/>
          </a:xfrm>
          <a:prstGeom prst="roundRect">
            <a:avLst>
              <a:gd name="adj" fmla="val 5303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lt1"/>
                </a:solidFill>
              </a:rPr>
              <a:t>RDC/</a:t>
            </a:r>
            <a:br>
              <a:rPr lang="de-DE" sz="2800" b="1" dirty="0">
                <a:solidFill>
                  <a:schemeClr val="lt1"/>
                </a:solidFill>
              </a:rPr>
            </a:br>
            <a:r>
              <a:rPr lang="de-DE" sz="2800" b="1" dirty="0">
                <a:solidFill>
                  <a:schemeClr val="lt1"/>
                </a:solidFill>
              </a:rPr>
              <a:t>REPO</a:t>
            </a:r>
          </a:p>
          <a:p>
            <a:pPr algn="ctr"/>
            <a:endParaRPr lang="de-DE" sz="2800" b="1" dirty="0">
              <a:solidFill>
                <a:schemeClr val="lt1"/>
              </a:solidFill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11" y="7824811"/>
            <a:ext cx="989617" cy="65252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76" y="751452"/>
            <a:ext cx="2032517" cy="345682"/>
          </a:xfrm>
          <a:prstGeom prst="rect">
            <a:avLst/>
          </a:prstGeom>
        </p:spPr>
      </p:pic>
      <p:sp>
        <p:nvSpPr>
          <p:cNvPr id="78" name="Google Shape;109;p13"/>
          <p:cNvSpPr/>
          <p:nvPr/>
        </p:nvSpPr>
        <p:spPr>
          <a:xfrm>
            <a:off x="890152" y="3114309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FFEAAF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Obtain ethics vote </a:t>
            </a:r>
            <a:br>
              <a:rPr lang="en-US" sz="2400" dirty="0"/>
            </a:br>
            <a:r>
              <a:rPr lang="en-US" sz="2400" dirty="0"/>
              <a:t>and approvals from authorities</a:t>
            </a:r>
            <a:endParaRPr lang="de-DE" sz="2400" dirty="0"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58" y="3300082"/>
            <a:ext cx="414488" cy="3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gen 3"/>
          <p:cNvSpPr>
            <a:spLocks noChangeAspect="1"/>
          </p:cNvSpPr>
          <p:nvPr/>
        </p:nvSpPr>
        <p:spPr>
          <a:xfrm rot="1800000">
            <a:off x="8561960" y="1081219"/>
            <a:ext cx="829636" cy="829636"/>
          </a:xfrm>
          <a:prstGeom prst="arc">
            <a:avLst>
              <a:gd name="adj1" fmla="val 16200000"/>
              <a:gd name="adj2" fmla="val 12258246"/>
            </a:avLst>
          </a:prstGeom>
          <a:noFill/>
          <a:ln w="762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4800"/>
          </a:p>
        </p:txBody>
      </p:sp>
      <p:sp>
        <p:nvSpPr>
          <p:cNvPr id="77" name="Google Shape;92;p13">
            <a:extLst>
              <a:ext uri="{FF2B5EF4-FFF2-40B4-BE49-F238E27FC236}">
                <a16:creationId xmlns:a16="http://schemas.microsoft.com/office/drawing/2014/main" id="{C25A7008-6543-4E5D-ADE6-826EA05D2B6C}"/>
              </a:ext>
            </a:extLst>
          </p:cNvPr>
          <p:cNvSpPr/>
          <p:nvPr/>
        </p:nvSpPr>
        <p:spPr>
          <a:xfrm>
            <a:off x="887890" y="9012170"/>
            <a:ext cx="5756786" cy="741896"/>
          </a:xfrm>
          <a:prstGeom prst="roundRect">
            <a:avLst>
              <a:gd name="adj" fmla="val 5303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Create codebook, method or field report</a:t>
            </a:r>
            <a:endParaRPr sz="2400" dirty="0"/>
          </a:p>
        </p:txBody>
      </p:sp>
      <p:sp>
        <p:nvSpPr>
          <p:cNvPr id="61" name="Google Shape;85;p13">
            <a:extLst>
              <a:ext uri="{FF2B5EF4-FFF2-40B4-BE49-F238E27FC236}">
                <a16:creationId xmlns:a16="http://schemas.microsoft.com/office/drawing/2014/main" id="{8058728B-5AC3-4684-9E60-098533F0E59D}"/>
              </a:ext>
            </a:extLst>
          </p:cNvPr>
          <p:cNvSpPr/>
          <p:nvPr/>
        </p:nvSpPr>
        <p:spPr>
          <a:xfrm>
            <a:off x="1045818" y="6610254"/>
            <a:ext cx="5440931" cy="739760"/>
          </a:xfrm>
          <a:prstGeom prst="roundRect">
            <a:avLst>
              <a:gd name="adj" fmla="val 530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rgbClr val="1155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dirty="0"/>
              <a:t>Establish processes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400" dirty="0"/>
              <a:t>for revoking informed consent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233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feld 218"/>
          <p:cNvSpPr txBox="1"/>
          <p:nvPr/>
        </p:nvSpPr>
        <p:spPr>
          <a:xfrm>
            <a:off x="7006645" y="11248781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/>
              <a:t>Data</a:t>
            </a:r>
            <a:br>
              <a:rPr lang="de-DE" sz="2000" i="1" dirty="0"/>
            </a:br>
            <a:r>
              <a:rPr lang="de-DE" sz="2000" i="1" dirty="0" err="1"/>
              <a:t>transfer</a:t>
            </a:r>
            <a:endParaRPr lang="de-DE" sz="2000" i="1" dirty="0"/>
          </a:p>
        </p:txBody>
      </p:sp>
      <p:sp>
        <p:nvSpPr>
          <p:cNvPr id="194" name="Google Shape;63;p13"/>
          <p:cNvSpPr/>
          <p:nvPr/>
        </p:nvSpPr>
        <p:spPr>
          <a:xfrm>
            <a:off x="745467" y="10869405"/>
            <a:ext cx="6076158" cy="24579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92" name="Google Shape;63;p13"/>
          <p:cNvSpPr/>
          <p:nvPr/>
        </p:nvSpPr>
        <p:spPr>
          <a:xfrm>
            <a:off x="745467" y="7803523"/>
            <a:ext cx="6076158" cy="300135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745459" y="1905389"/>
            <a:ext cx="6076158" cy="583911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89" name="Google Shape;63;p13"/>
          <p:cNvSpPr/>
          <p:nvPr/>
        </p:nvSpPr>
        <p:spPr>
          <a:xfrm>
            <a:off x="890162" y="3992612"/>
            <a:ext cx="5756786" cy="3475187"/>
          </a:xfrm>
          <a:prstGeom prst="rect">
            <a:avLst/>
          </a:prstGeom>
          <a:solidFill>
            <a:srgbClr val="D5D5D5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64" name="Google Shape;64;p13"/>
          <p:cNvSpPr/>
          <p:nvPr/>
        </p:nvSpPr>
        <p:spPr>
          <a:xfrm rot="16200000" flipH="1">
            <a:off x="-2573585" y="4612170"/>
            <a:ext cx="6025813" cy="612254"/>
          </a:xfrm>
          <a:prstGeom prst="homePlate">
            <a:avLst>
              <a:gd name="adj" fmla="val 32071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PLANNING</a:t>
            </a:r>
            <a:endParaRPr sz="2000" dirty="0"/>
          </a:p>
        </p:txBody>
      </p:sp>
      <p:sp>
        <p:nvSpPr>
          <p:cNvPr id="81" name="Google Shape;81;p13"/>
          <p:cNvSpPr/>
          <p:nvPr/>
        </p:nvSpPr>
        <p:spPr>
          <a:xfrm>
            <a:off x="6040294" y="376025"/>
            <a:ext cx="5759056" cy="739760"/>
          </a:xfrm>
          <a:prstGeom prst="roundRect">
            <a:avLst>
              <a:gd name="adj" fmla="val 5303"/>
            </a:avLst>
          </a:prstGeom>
          <a:solidFill>
            <a:srgbClr val="FFC91D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de-DE" sz="2400" dirty="0"/>
              <a:t>Search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reusable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  <a:p>
            <a:pPr lvl="0" algn="ctr"/>
            <a:endParaRPr sz="2400" dirty="0"/>
          </a:p>
        </p:txBody>
      </p:sp>
      <p:sp>
        <p:nvSpPr>
          <p:cNvPr id="82" name="Google Shape;82;p13"/>
          <p:cNvSpPr/>
          <p:nvPr/>
        </p:nvSpPr>
        <p:spPr>
          <a:xfrm>
            <a:off x="890152" y="3987022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DD7E6B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de-DE" sz="2400" dirty="0"/>
              <a:t>Create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plan</a:t>
            </a:r>
            <a:endParaRPr sz="2400" dirty="0"/>
          </a:p>
        </p:txBody>
      </p:sp>
      <p:sp>
        <p:nvSpPr>
          <p:cNvPr id="83" name="Google Shape;83;p13"/>
          <p:cNvSpPr/>
          <p:nvPr/>
        </p:nvSpPr>
        <p:spPr>
          <a:xfrm>
            <a:off x="1048073" y="4859737"/>
            <a:ext cx="5440931" cy="741896"/>
          </a:xfrm>
          <a:prstGeom prst="roundRect">
            <a:avLst>
              <a:gd name="adj" fmla="val 5303"/>
            </a:avLst>
          </a:prstGeom>
          <a:solidFill>
            <a:srgbClr val="E6B8AF"/>
          </a:solidFill>
          <a:ln w="952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Find a suitable repository/RDC </a:t>
            </a:r>
            <a:r>
              <a:rPr lang="de-DE" sz="2400" dirty="0"/>
              <a:t>&amp;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restrictions</a:t>
            </a:r>
            <a:endParaRPr sz="2400" dirty="0"/>
          </a:p>
        </p:txBody>
      </p:sp>
      <p:sp>
        <p:nvSpPr>
          <p:cNvPr id="91" name="Google Shape;91;p13"/>
          <p:cNvSpPr/>
          <p:nvPr/>
        </p:nvSpPr>
        <p:spPr>
          <a:xfrm>
            <a:off x="1048073" y="5732449"/>
            <a:ext cx="5440931" cy="741896"/>
          </a:xfrm>
          <a:prstGeom prst="roundRect">
            <a:avLst>
              <a:gd name="adj" fmla="val 5303"/>
            </a:avLst>
          </a:prstGeom>
          <a:solidFill>
            <a:srgbClr val="A4C2F4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/>
              <a:t>Create &amp; </a:t>
            </a:r>
            <a:r>
              <a:rPr lang="de-DE" sz="2400" dirty="0" err="1"/>
              <a:t>obtain</a:t>
            </a:r>
            <a:endParaRPr lang="de-DE" sz="2400" dirty="0"/>
          </a:p>
          <a:p>
            <a:pPr algn="ctr"/>
            <a:r>
              <a:rPr lang="de-DE" sz="2400" dirty="0" err="1"/>
              <a:t>informed</a:t>
            </a:r>
            <a:r>
              <a:rPr lang="de-DE" sz="2400" dirty="0"/>
              <a:t> </a:t>
            </a:r>
            <a:r>
              <a:rPr lang="de-DE" sz="2400" dirty="0" err="1"/>
              <a:t>consent</a:t>
            </a:r>
            <a:endParaRPr sz="2400" dirty="0"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816" y="5899230"/>
            <a:ext cx="414488" cy="3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890148" y="2241591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FFD966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Decide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 err="1"/>
              <a:t>sharing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reuse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transparency</a:t>
            </a:r>
            <a:endParaRPr lang="de-DE" sz="2400" dirty="0"/>
          </a:p>
        </p:txBody>
      </p:sp>
      <p:sp>
        <p:nvSpPr>
          <p:cNvPr id="193" name="Google Shape;64;p13"/>
          <p:cNvSpPr/>
          <p:nvPr/>
        </p:nvSpPr>
        <p:spPr>
          <a:xfrm rot="16200000" flipH="1">
            <a:off x="-1150806" y="9095298"/>
            <a:ext cx="3180268" cy="612254"/>
          </a:xfrm>
          <a:prstGeom prst="chevron">
            <a:avLst>
              <a:gd name="adj" fmla="val 32645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DATA COLLECTION</a:t>
            </a:r>
            <a:endParaRPr sz="2000" dirty="0"/>
          </a:p>
        </p:txBody>
      </p:sp>
      <p:sp>
        <p:nvSpPr>
          <p:cNvPr id="195" name="Google Shape;64;p13"/>
          <p:cNvSpPr/>
          <p:nvPr/>
        </p:nvSpPr>
        <p:spPr>
          <a:xfrm rot="16200000" flipH="1">
            <a:off x="-880586" y="11883201"/>
            <a:ext cx="2639838" cy="612254"/>
          </a:xfrm>
          <a:prstGeom prst="chevron">
            <a:avLst>
              <a:gd name="adj" fmla="val 32645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</a:rPr>
              <a:t>ANALYSIS</a:t>
            </a:r>
            <a:endParaRPr sz="2000" dirty="0"/>
          </a:p>
        </p:txBody>
      </p:sp>
      <p:sp>
        <p:nvSpPr>
          <p:cNvPr id="196" name="Google Shape;93;p13"/>
          <p:cNvSpPr/>
          <p:nvPr/>
        </p:nvSpPr>
        <p:spPr>
          <a:xfrm>
            <a:off x="890158" y="11728512"/>
            <a:ext cx="5759056" cy="739760"/>
          </a:xfrm>
          <a:prstGeom prst="roundRect">
            <a:avLst>
              <a:gd name="adj" fmla="val 53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Preprocess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sz="2400" dirty="0"/>
          </a:p>
        </p:txBody>
      </p:sp>
      <p:sp>
        <p:nvSpPr>
          <p:cNvPr id="198" name="Google Shape;63;p13"/>
          <p:cNvSpPr/>
          <p:nvPr/>
        </p:nvSpPr>
        <p:spPr>
          <a:xfrm>
            <a:off x="11070579" y="1905389"/>
            <a:ext cx="6076158" cy="583911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199" name="Google Shape;63;p13"/>
          <p:cNvSpPr/>
          <p:nvPr/>
        </p:nvSpPr>
        <p:spPr>
          <a:xfrm>
            <a:off x="11070586" y="10869703"/>
            <a:ext cx="6076158" cy="24579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sp>
        <p:nvSpPr>
          <p:cNvPr id="200" name="Google Shape;63;p13"/>
          <p:cNvSpPr/>
          <p:nvPr/>
        </p:nvSpPr>
        <p:spPr>
          <a:xfrm>
            <a:off x="11070586" y="7803821"/>
            <a:ext cx="6076158" cy="300135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endParaRPr sz="100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6804874" y="5360936"/>
            <a:ext cx="1529643" cy="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80643" y="354942"/>
            <a:ext cx="2422457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Own </a:t>
            </a:r>
            <a:r>
              <a:rPr lang="de-DE" sz="2000" i="1" dirty="0" err="1"/>
              <a:t>data</a:t>
            </a:r>
            <a:r>
              <a:rPr lang="de-DE" sz="2000" i="1" dirty="0"/>
              <a:t> </a:t>
            </a:r>
            <a:r>
              <a:rPr lang="de-DE" sz="2000" i="1" dirty="0" err="1"/>
              <a:t>collection</a:t>
            </a:r>
            <a:endParaRPr lang="de-DE" sz="2000" i="1" dirty="0"/>
          </a:p>
        </p:txBody>
      </p:sp>
      <p:cxnSp>
        <p:nvCxnSpPr>
          <p:cNvPr id="32" name="Gewinkelte Verbindung 31"/>
          <p:cNvCxnSpPr>
            <a:stCxn id="81" idx="3"/>
            <a:endCxn id="198" idx="0"/>
          </p:cNvCxnSpPr>
          <p:nvPr/>
        </p:nvCxnSpPr>
        <p:spPr>
          <a:xfrm>
            <a:off x="11799348" y="745906"/>
            <a:ext cx="2309308" cy="11594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winkelte Verbindung 214"/>
          <p:cNvCxnSpPr>
            <a:cxnSpLocks/>
            <a:stCxn id="81" idx="1"/>
            <a:endCxn id="63" idx="0"/>
          </p:cNvCxnSpPr>
          <p:nvPr/>
        </p:nvCxnSpPr>
        <p:spPr>
          <a:xfrm rot="10800000" flipV="1">
            <a:off x="3783531" y="745904"/>
            <a:ext cx="2256759" cy="11594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12710348" y="354942"/>
            <a:ext cx="1495921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Reuse </a:t>
            </a:r>
            <a:r>
              <a:rPr lang="de-DE" sz="2000" i="1" dirty="0" err="1"/>
              <a:t>data</a:t>
            </a:r>
            <a:endParaRPr lang="de-DE" sz="2000" i="1" dirty="0"/>
          </a:p>
        </p:txBody>
      </p:sp>
      <p:cxnSp>
        <p:nvCxnSpPr>
          <p:cNvPr id="218" name="Gerade Verbindung mit Pfeil 217"/>
          <p:cNvCxnSpPr>
            <a:endCxn id="194" idx="3"/>
          </p:cNvCxnSpPr>
          <p:nvPr/>
        </p:nvCxnSpPr>
        <p:spPr>
          <a:xfrm flipH="1">
            <a:off x="6821609" y="12098382"/>
            <a:ext cx="1512891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>
            <a:off x="6836666" y="5167249"/>
            <a:ext cx="1529643" cy="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/>
          <p:cNvSpPr txBox="1"/>
          <p:nvPr/>
        </p:nvSpPr>
        <p:spPr>
          <a:xfrm>
            <a:off x="6902852" y="4442537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/>
              <a:t>Support &amp;</a:t>
            </a:r>
          </a:p>
          <a:p>
            <a:pPr algn="ctr"/>
            <a:r>
              <a:rPr lang="de-DE" sz="2000" i="1" dirty="0"/>
              <a:t>Feedback</a:t>
            </a:r>
          </a:p>
        </p:txBody>
      </p:sp>
      <p:sp>
        <p:nvSpPr>
          <p:cNvPr id="222" name="Google Shape;110;p13"/>
          <p:cNvSpPr/>
          <p:nvPr/>
        </p:nvSpPr>
        <p:spPr>
          <a:xfrm>
            <a:off x="11229133" y="2242659"/>
            <a:ext cx="5759056" cy="739760"/>
          </a:xfrm>
          <a:prstGeom prst="roundRect">
            <a:avLst>
              <a:gd name="adj" fmla="val 5303"/>
            </a:avLst>
          </a:prstGeom>
          <a:solidFill>
            <a:srgbClr val="DD7E6B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/>
            <a:r>
              <a:rPr lang="en-US" sz="2400" dirty="0"/>
              <a:t>Align project with terms of use &amp; contract</a:t>
            </a:r>
            <a:endParaRPr sz="2400" dirty="0"/>
          </a:p>
        </p:txBody>
      </p:sp>
      <p:sp>
        <p:nvSpPr>
          <p:cNvPr id="224" name="Google Shape;93;p13"/>
          <p:cNvSpPr/>
          <p:nvPr/>
        </p:nvSpPr>
        <p:spPr>
          <a:xfrm>
            <a:off x="11229137" y="11728512"/>
            <a:ext cx="5759056" cy="739760"/>
          </a:xfrm>
          <a:prstGeom prst="roundRect">
            <a:avLst>
              <a:gd name="adj" fmla="val 5303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dirty="0" err="1"/>
              <a:t>Preprocess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9724683" y="10941004"/>
            <a:ext cx="1239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err="1"/>
              <a:t>Expand</a:t>
            </a:r>
            <a:br>
              <a:rPr lang="de-DE" sz="2000" i="1" dirty="0"/>
            </a:br>
            <a:r>
              <a:rPr lang="de-DE" sz="2000" i="1" dirty="0" err="1"/>
              <a:t>primary</a:t>
            </a:r>
            <a:br>
              <a:rPr lang="de-DE" sz="2000" i="1" dirty="0"/>
            </a:br>
            <a:r>
              <a:rPr lang="de-DE" sz="2000" i="1" dirty="0" err="1"/>
              <a:t>database</a:t>
            </a:r>
            <a:endParaRPr lang="de-DE" sz="2000" i="1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9554840" y="12071912"/>
            <a:ext cx="1512891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/>
          <p:cNvGrpSpPr/>
          <p:nvPr/>
        </p:nvGrpSpPr>
        <p:grpSpPr>
          <a:xfrm>
            <a:off x="11168968" y="14403703"/>
            <a:ext cx="1821183" cy="339621"/>
            <a:chOff x="1966690" y="7791795"/>
            <a:chExt cx="948310" cy="176843"/>
          </a:xfrm>
        </p:grpSpPr>
        <p:sp>
          <p:nvSpPr>
            <p:cNvPr id="229" name="Google Shape;89;p13"/>
            <p:cNvSpPr/>
            <p:nvPr/>
          </p:nvSpPr>
          <p:spPr>
            <a:xfrm rot="10800000" flipH="1">
              <a:off x="1966690" y="7824638"/>
              <a:ext cx="144000" cy="144000"/>
            </a:xfrm>
            <a:prstGeom prst="roundRect">
              <a:avLst>
                <a:gd name="adj" fmla="val 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0" name="Google Shape;90;p13"/>
            <p:cNvSpPr txBox="1"/>
            <p:nvPr/>
          </p:nvSpPr>
          <p:spPr>
            <a:xfrm>
              <a:off x="2146430" y="7791795"/>
              <a:ext cx="768570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if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applicable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2686925" y="14403703"/>
            <a:ext cx="2025687" cy="339171"/>
            <a:chOff x="454275" y="7853052"/>
            <a:chExt cx="1054798" cy="176609"/>
          </a:xfrm>
        </p:grpSpPr>
        <p:sp>
          <p:nvSpPr>
            <p:cNvPr id="232" name="Google Shape;95;p13"/>
            <p:cNvSpPr/>
            <p:nvPr/>
          </p:nvSpPr>
          <p:spPr>
            <a:xfrm rot="10800000" flipH="1">
              <a:off x="454275" y="7885661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CC4125"/>
            </a:solidFill>
            <a:ln w="9525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3" name="Google Shape;96;p13"/>
            <p:cNvSpPr txBox="1"/>
            <p:nvPr/>
          </p:nvSpPr>
          <p:spPr>
            <a:xfrm>
              <a:off x="628030" y="7853052"/>
              <a:ext cx="881043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>
                  <a:solidFill>
                    <a:srgbClr val="666666"/>
                  </a:solidFill>
                </a:rPr>
                <a:t>organizational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4" name="Gruppieren 233"/>
          <p:cNvGrpSpPr/>
          <p:nvPr/>
        </p:nvGrpSpPr>
        <p:grpSpPr>
          <a:xfrm>
            <a:off x="5472619" y="14403703"/>
            <a:ext cx="2097692" cy="339221"/>
            <a:chOff x="454275" y="8189543"/>
            <a:chExt cx="1092290" cy="176634"/>
          </a:xfrm>
        </p:grpSpPr>
        <p:sp>
          <p:nvSpPr>
            <p:cNvPr id="235" name="Google Shape;97;p13"/>
            <p:cNvSpPr/>
            <p:nvPr/>
          </p:nvSpPr>
          <p:spPr>
            <a:xfrm rot="10800000" flipH="1">
              <a:off x="454275" y="8222177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3C78D8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6" name="Google Shape;98;p13"/>
            <p:cNvSpPr txBox="1"/>
            <p:nvPr/>
          </p:nvSpPr>
          <p:spPr>
            <a:xfrm>
              <a:off x="628032" y="8189543"/>
              <a:ext cx="918533" cy="173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data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protection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37" name="Gruppieren 236"/>
          <p:cNvGrpSpPr/>
          <p:nvPr/>
        </p:nvGrpSpPr>
        <p:grpSpPr>
          <a:xfrm>
            <a:off x="8330318" y="14403703"/>
            <a:ext cx="2078643" cy="339223"/>
            <a:chOff x="454275" y="8467968"/>
            <a:chExt cx="1082371" cy="176635"/>
          </a:xfrm>
        </p:grpSpPr>
        <p:sp>
          <p:nvSpPr>
            <p:cNvPr id="238" name="Google Shape;99;p13"/>
            <p:cNvSpPr/>
            <p:nvPr/>
          </p:nvSpPr>
          <p:spPr>
            <a:xfrm rot="10800000" flipH="1">
              <a:off x="454275" y="8500603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39" name="Google Shape;100;p13"/>
            <p:cNvSpPr txBox="1"/>
            <p:nvPr/>
          </p:nvSpPr>
          <p:spPr>
            <a:xfrm>
              <a:off x="618113" y="8467968"/>
              <a:ext cx="918533" cy="173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documentation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40" name="Gruppieren 239"/>
          <p:cNvGrpSpPr/>
          <p:nvPr/>
        </p:nvGrpSpPr>
        <p:grpSpPr>
          <a:xfrm>
            <a:off x="134179" y="14403703"/>
            <a:ext cx="1792739" cy="339171"/>
            <a:chOff x="454275" y="7615394"/>
            <a:chExt cx="933499" cy="176609"/>
          </a:xfrm>
        </p:grpSpPr>
        <p:sp>
          <p:nvSpPr>
            <p:cNvPr id="241" name="Google Shape;118;p13"/>
            <p:cNvSpPr/>
            <p:nvPr/>
          </p:nvSpPr>
          <p:spPr>
            <a:xfrm rot="10800000" flipH="1">
              <a:off x="454275" y="7648003"/>
              <a:ext cx="144000" cy="144000"/>
            </a:xfrm>
            <a:prstGeom prst="roundRect">
              <a:avLst>
                <a:gd name="adj" fmla="val 14627"/>
              </a:avLst>
            </a:prstGeom>
            <a:solidFill>
              <a:srgbClr val="FFD966"/>
            </a:solidFill>
            <a:ln w="952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7423" tIns="27423" rIns="27423" bIns="27423" anchor="ctr" anchorCtr="0">
              <a:noAutofit/>
            </a:bodyPr>
            <a:lstStyle/>
            <a:p>
              <a:pPr algn="ctr"/>
              <a:endParaRPr sz="1600" i="1"/>
            </a:p>
          </p:txBody>
        </p:sp>
        <p:sp>
          <p:nvSpPr>
            <p:cNvPr id="242" name="Google Shape;119;p13"/>
            <p:cNvSpPr txBox="1"/>
            <p:nvPr/>
          </p:nvSpPr>
          <p:spPr>
            <a:xfrm>
              <a:off x="637950" y="7615394"/>
              <a:ext cx="749824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 err="1">
                  <a:solidFill>
                    <a:srgbClr val="666666"/>
                  </a:solidFill>
                </a:rPr>
                <a:t>preparatory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</p:grpSp>
      <p:grpSp>
        <p:nvGrpSpPr>
          <p:cNvPr id="243" name="Gruppieren 242"/>
          <p:cNvGrpSpPr/>
          <p:nvPr/>
        </p:nvGrpSpPr>
        <p:grpSpPr>
          <a:xfrm>
            <a:off x="13750158" y="14403703"/>
            <a:ext cx="3529779" cy="339171"/>
            <a:chOff x="1966690" y="7615394"/>
            <a:chExt cx="1837993" cy="176609"/>
          </a:xfrm>
        </p:grpSpPr>
        <p:sp>
          <p:nvSpPr>
            <p:cNvPr id="244" name="Google Shape;104;p13"/>
            <p:cNvSpPr txBox="1"/>
            <p:nvPr/>
          </p:nvSpPr>
          <p:spPr>
            <a:xfrm>
              <a:off x="2126592" y="7615394"/>
              <a:ext cx="1678091" cy="17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23" tIns="27423" rIns="27423" bIns="27423" anchor="t" anchorCtr="0">
              <a:spAutoFit/>
            </a:bodyPr>
            <a:lstStyle/>
            <a:p>
              <a:r>
                <a:rPr lang="de" sz="1800" i="1" dirty="0">
                  <a:solidFill>
                    <a:srgbClr val="666666"/>
                  </a:solidFill>
                </a:rPr>
                <a:t>= </a:t>
              </a:r>
              <a:r>
                <a:rPr lang="de-DE" sz="1800" i="1" dirty="0">
                  <a:solidFill>
                    <a:srgbClr val="666666"/>
                  </a:solidFill>
                </a:rPr>
                <a:t>essential </a:t>
              </a:r>
              <a:r>
                <a:rPr lang="de-DE" sz="1800" i="1" dirty="0" err="1">
                  <a:solidFill>
                    <a:srgbClr val="666666"/>
                  </a:solidFill>
                </a:rPr>
                <a:t>before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field</a:t>
              </a:r>
              <a:r>
                <a:rPr lang="de-DE" sz="1800" i="1" dirty="0">
                  <a:solidFill>
                    <a:srgbClr val="666666"/>
                  </a:solidFill>
                </a:rPr>
                <a:t> </a:t>
              </a:r>
              <a:r>
                <a:rPr lang="de-DE" sz="1800" i="1" dirty="0" err="1">
                  <a:solidFill>
                    <a:srgbClr val="666666"/>
                  </a:solidFill>
                </a:rPr>
                <a:t>access</a:t>
              </a:r>
              <a:endParaRPr sz="1800" i="1" dirty="0">
                <a:solidFill>
                  <a:srgbClr val="666666"/>
                </a:solidFill>
              </a:endParaRPr>
            </a:p>
          </p:txBody>
        </p:sp>
        <p:pic>
          <p:nvPicPr>
            <p:cNvPr id="245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690" y="7648003"/>
              <a:ext cx="14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116;p13"/>
          <p:cNvSpPr/>
          <p:nvPr/>
        </p:nvSpPr>
        <p:spPr>
          <a:xfrm>
            <a:off x="8313448" y="1905387"/>
            <a:ext cx="1223133" cy="11421971"/>
          </a:xfrm>
          <a:prstGeom prst="roundRect">
            <a:avLst>
              <a:gd name="adj" fmla="val 5303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lt1"/>
                </a:solidFill>
              </a:rPr>
              <a:t>RDC/</a:t>
            </a:r>
            <a:br>
              <a:rPr lang="de-DE" sz="2800" b="1" dirty="0">
                <a:solidFill>
                  <a:schemeClr val="lt1"/>
                </a:solidFill>
              </a:rPr>
            </a:br>
            <a:r>
              <a:rPr lang="de-DE" sz="2800" b="1" dirty="0">
                <a:solidFill>
                  <a:schemeClr val="lt1"/>
                </a:solidFill>
              </a:rPr>
              <a:t>REPO</a:t>
            </a:r>
          </a:p>
          <a:p>
            <a:pPr algn="ctr"/>
            <a:endParaRPr lang="de-DE" sz="2800" b="1" dirty="0">
              <a:solidFill>
                <a:schemeClr val="lt1"/>
              </a:solidFill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11" y="7824811"/>
            <a:ext cx="989617" cy="65252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76" y="751452"/>
            <a:ext cx="2032517" cy="345682"/>
          </a:xfrm>
          <a:prstGeom prst="rect">
            <a:avLst/>
          </a:prstGeom>
        </p:spPr>
      </p:pic>
      <p:sp>
        <p:nvSpPr>
          <p:cNvPr id="78" name="Google Shape;109;p13"/>
          <p:cNvSpPr/>
          <p:nvPr/>
        </p:nvSpPr>
        <p:spPr>
          <a:xfrm>
            <a:off x="890152" y="3114309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FFEAAF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Obtain ethics vote </a:t>
            </a:r>
            <a:br>
              <a:rPr lang="en-US" sz="2400" dirty="0"/>
            </a:br>
            <a:r>
              <a:rPr lang="en-US" sz="2400" dirty="0"/>
              <a:t>and approvals from authorities</a:t>
            </a:r>
            <a:endParaRPr lang="de-DE" sz="2400" dirty="0"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58" y="3300082"/>
            <a:ext cx="414488" cy="3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gen 3"/>
          <p:cNvSpPr>
            <a:spLocks noChangeAspect="1"/>
          </p:cNvSpPr>
          <p:nvPr/>
        </p:nvSpPr>
        <p:spPr>
          <a:xfrm rot="1800000">
            <a:off x="8561960" y="1081219"/>
            <a:ext cx="829636" cy="829636"/>
          </a:xfrm>
          <a:prstGeom prst="arc">
            <a:avLst>
              <a:gd name="adj1" fmla="val 16200000"/>
              <a:gd name="adj2" fmla="val 12258246"/>
            </a:avLst>
          </a:prstGeom>
          <a:noFill/>
          <a:ln w="762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4800"/>
          </a:p>
        </p:txBody>
      </p:sp>
      <p:sp>
        <p:nvSpPr>
          <p:cNvPr id="77" name="Google Shape;92;p13">
            <a:extLst>
              <a:ext uri="{FF2B5EF4-FFF2-40B4-BE49-F238E27FC236}">
                <a16:creationId xmlns:a16="http://schemas.microsoft.com/office/drawing/2014/main" id="{C25A7008-6543-4E5D-ADE6-826EA05D2B6C}"/>
              </a:ext>
            </a:extLst>
          </p:cNvPr>
          <p:cNvSpPr/>
          <p:nvPr/>
        </p:nvSpPr>
        <p:spPr>
          <a:xfrm>
            <a:off x="887890" y="9012170"/>
            <a:ext cx="5756786" cy="741896"/>
          </a:xfrm>
          <a:prstGeom prst="roundRect">
            <a:avLst>
              <a:gd name="adj" fmla="val 5303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dirty="0"/>
              <a:t>Create codebook, method or field report</a:t>
            </a:r>
            <a:endParaRPr sz="2400" dirty="0"/>
          </a:p>
        </p:txBody>
      </p:sp>
      <p:sp>
        <p:nvSpPr>
          <p:cNvPr id="61" name="Google Shape;85;p13">
            <a:extLst>
              <a:ext uri="{FF2B5EF4-FFF2-40B4-BE49-F238E27FC236}">
                <a16:creationId xmlns:a16="http://schemas.microsoft.com/office/drawing/2014/main" id="{8058728B-5AC3-4684-9E60-098533F0E59D}"/>
              </a:ext>
            </a:extLst>
          </p:cNvPr>
          <p:cNvSpPr/>
          <p:nvPr/>
        </p:nvSpPr>
        <p:spPr>
          <a:xfrm>
            <a:off x="1045818" y="6610254"/>
            <a:ext cx="5440931" cy="739760"/>
          </a:xfrm>
          <a:prstGeom prst="roundRect">
            <a:avLst>
              <a:gd name="adj" fmla="val 530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rgbClr val="1155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400" dirty="0"/>
              <a:t>Establish processes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400" dirty="0"/>
              <a:t>for revoking informed consent</a:t>
            </a:r>
            <a:endParaRPr sz="24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1E31FC-0AD7-48F5-A0E5-48F70DDC0252}"/>
              </a:ext>
            </a:extLst>
          </p:cNvPr>
          <p:cNvSpPr/>
          <p:nvPr/>
        </p:nvSpPr>
        <p:spPr>
          <a:xfrm>
            <a:off x="0" y="0"/>
            <a:ext cx="17279938" cy="151193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oogle Shape;91;p13">
            <a:extLst>
              <a:ext uri="{FF2B5EF4-FFF2-40B4-BE49-F238E27FC236}">
                <a16:creationId xmlns:a16="http://schemas.microsoft.com/office/drawing/2014/main" id="{90D1080D-70BE-48E2-BAC1-EABE23722669}"/>
              </a:ext>
            </a:extLst>
          </p:cNvPr>
          <p:cNvSpPr/>
          <p:nvPr/>
        </p:nvSpPr>
        <p:spPr>
          <a:xfrm>
            <a:off x="1056346" y="5738580"/>
            <a:ext cx="5440931" cy="741896"/>
          </a:xfrm>
          <a:prstGeom prst="roundRect">
            <a:avLst>
              <a:gd name="adj" fmla="val 5303"/>
            </a:avLst>
          </a:prstGeom>
          <a:solidFill>
            <a:srgbClr val="84ADF0"/>
          </a:solidFill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de-DE" sz="2400" b="1" dirty="0"/>
              <a:t>Create &amp; </a:t>
            </a:r>
            <a:r>
              <a:rPr lang="de-DE" sz="2400" b="1" dirty="0" err="1"/>
              <a:t>obtain</a:t>
            </a:r>
            <a:endParaRPr lang="de-DE" sz="2400" b="1" dirty="0"/>
          </a:p>
          <a:p>
            <a:pPr algn="ctr"/>
            <a:r>
              <a:rPr lang="de-DE" sz="2400" b="1" dirty="0" err="1"/>
              <a:t>informed</a:t>
            </a:r>
            <a:r>
              <a:rPr lang="de-DE" sz="2400" b="1" dirty="0"/>
              <a:t> </a:t>
            </a:r>
            <a:r>
              <a:rPr lang="de-DE" sz="2400" b="1" dirty="0" err="1"/>
              <a:t>consent</a:t>
            </a:r>
            <a:endParaRPr sz="2400" b="1" dirty="0"/>
          </a:p>
        </p:txBody>
      </p:sp>
      <p:pic>
        <p:nvPicPr>
          <p:cNvPr id="62" name="Google Shape;102;p13">
            <a:extLst>
              <a:ext uri="{FF2B5EF4-FFF2-40B4-BE49-F238E27FC236}">
                <a16:creationId xmlns:a16="http://schemas.microsoft.com/office/drawing/2014/main" id="{16CE9A97-F035-4FC5-BAE5-AD4754D42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801" y="5905361"/>
            <a:ext cx="414488" cy="3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109;p13">
            <a:extLst>
              <a:ext uri="{FF2B5EF4-FFF2-40B4-BE49-F238E27FC236}">
                <a16:creationId xmlns:a16="http://schemas.microsoft.com/office/drawing/2014/main" id="{027199B3-027C-4B83-A619-21C5DE110B38}"/>
              </a:ext>
            </a:extLst>
          </p:cNvPr>
          <p:cNvSpPr/>
          <p:nvPr/>
        </p:nvSpPr>
        <p:spPr>
          <a:xfrm>
            <a:off x="898425" y="3120440"/>
            <a:ext cx="5756786" cy="741896"/>
          </a:xfrm>
          <a:prstGeom prst="roundRect">
            <a:avLst>
              <a:gd name="adj" fmla="val 5303"/>
            </a:avLst>
          </a:prstGeom>
          <a:solidFill>
            <a:srgbClr val="FFDF85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3" tIns="27423" rIns="27423" bIns="27423" anchor="ctr" anchorCtr="0">
            <a:noAutofit/>
          </a:bodyPr>
          <a:lstStyle/>
          <a:p>
            <a:pPr algn="ctr"/>
            <a:r>
              <a:rPr lang="en-US" sz="2400" b="1" dirty="0"/>
              <a:t>Obtain ethics vote </a:t>
            </a:r>
            <a:br>
              <a:rPr lang="en-US" sz="2400" b="1" dirty="0"/>
            </a:br>
            <a:r>
              <a:rPr lang="en-US" sz="2400" b="1" dirty="0"/>
              <a:t>and approvals from authorities</a:t>
            </a:r>
            <a:endParaRPr lang="de-DE" sz="2400" b="1" dirty="0"/>
          </a:p>
        </p:txBody>
      </p:sp>
      <p:pic>
        <p:nvPicPr>
          <p:cNvPr id="66" name="Google Shape;117;p13">
            <a:extLst>
              <a:ext uri="{FF2B5EF4-FFF2-40B4-BE49-F238E27FC236}">
                <a16:creationId xmlns:a16="http://schemas.microsoft.com/office/drawing/2014/main" id="{BB15F0AD-E665-4D17-98CC-FEB0FE3AF0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931" y="3306213"/>
            <a:ext cx="414488" cy="37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082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61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Schneider</dc:creator>
  <cp:lastModifiedBy>Schneider, Jürgen</cp:lastModifiedBy>
  <cp:revision>47</cp:revision>
  <dcterms:modified xsi:type="dcterms:W3CDTF">2024-09-18T11:49:31Z</dcterms:modified>
</cp:coreProperties>
</file>