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DBB0-E52A-44C2-BBEE-6655D01E8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BD2B5-4110-4C78-B55D-94479BFDC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0AB6A-C395-4A27-A229-9AFA07DA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B4F-F8BC-4360-A5F4-BB40BB4EB738}" type="datetimeFigureOut">
              <a:rPr lang="en-AU" smtClean="0"/>
              <a:t>9/05/2019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72427-C777-4B7C-9433-ADEB3B33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FE0C-0283-44BC-8112-E341DBE6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447C-3FC1-4E2C-8A9A-763807216E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54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6221B-4148-4C35-AC2D-62B1B8EC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09DA5-296B-4FEF-BA34-CDE365E60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8EA2B-6795-4611-AA41-ECDFF1E8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B4F-F8BC-4360-A5F4-BB40BB4EB738}" type="datetimeFigureOut">
              <a:rPr lang="en-AU" smtClean="0"/>
              <a:t>9/05/2019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BF18C-B8A2-4B95-8697-12474CB6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57044-5EA3-4118-9A97-C51965F3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447C-3FC1-4E2C-8A9A-763807216E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687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FBE66-0C79-498B-8607-31C4D8F85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7B66D-EB62-43F3-88B7-B5E828D01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76191-A03D-425B-B7E1-5BDAEE11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B4F-F8BC-4360-A5F4-BB40BB4EB738}" type="datetimeFigureOut">
              <a:rPr lang="en-AU" smtClean="0"/>
              <a:t>9/05/2019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77DAF-AEED-442A-9710-E2EA2CF1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0FE37-49E9-42D1-A780-05D137D8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447C-3FC1-4E2C-8A9A-763807216E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203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EBC1-0F18-4218-B78F-C79E7D42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366D-9585-4A15-9F4E-2BBF264A9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A11EA-ACBA-411B-B5A5-2329C450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B4F-F8BC-4360-A5F4-BB40BB4EB738}" type="datetimeFigureOut">
              <a:rPr lang="en-AU" smtClean="0"/>
              <a:t>9/05/2019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CFD1B-5B7E-4073-BDC2-8FE06C66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0CFBB-F717-43CA-9ECA-E0D26A1C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447C-3FC1-4E2C-8A9A-763807216E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265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4F52-E93D-4E0A-BF30-A1A07E82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EBAA4-985C-4984-B5BF-50B54C462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2208F-83EE-4320-AA68-9C62104B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B4F-F8BC-4360-A5F4-BB40BB4EB738}" type="datetimeFigureOut">
              <a:rPr lang="en-AU" smtClean="0"/>
              <a:t>9/05/2019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1653D-FF52-4FCD-BB97-154400BC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92BDD-4E0E-433B-9F83-ACD29973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447C-3FC1-4E2C-8A9A-763807216E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751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74BB-8101-4DFC-9AC4-ACAF92ED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62065-3144-4439-86F7-69D4C1056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07058-80CD-46D2-8153-CB698E456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6FA24-113B-4FC3-B294-6921E879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B4F-F8BC-4360-A5F4-BB40BB4EB738}" type="datetimeFigureOut">
              <a:rPr lang="en-AU" smtClean="0"/>
              <a:t>9/05/2019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95DA0-4FA4-4812-A7D6-7CBA5FF43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90A7B-9439-4DE9-BCAF-278FEF9E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447C-3FC1-4E2C-8A9A-763807216E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896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0759-F964-451D-ACDC-FE17DCDB0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D993B-7DB8-4A2B-80EF-3A9F6F43D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24F9E-AA76-4446-B654-E7A962040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20D44-494E-49C8-AEDF-14FCBFDB9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F25873-5E97-41C4-A277-AFDB7B01E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5DC31-ED5C-4B7B-B679-5643AFAD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B4F-F8BC-4360-A5F4-BB40BB4EB738}" type="datetimeFigureOut">
              <a:rPr lang="en-AU" smtClean="0"/>
              <a:t>9/05/2019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9DB9A-7DC7-4724-BCED-92004B0D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54FBB-FF33-4D2E-8A39-D1538695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447C-3FC1-4E2C-8A9A-763807216E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563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6BEE-B92C-4273-B509-CF93E120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08813-30A6-4528-87F6-5F75F962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B4F-F8BC-4360-A5F4-BB40BB4EB738}" type="datetimeFigureOut">
              <a:rPr lang="en-AU" smtClean="0"/>
              <a:t>9/05/2019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E73B7-CC98-47E7-8791-6DB07F07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41AE7-E923-4601-860F-C37230C5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447C-3FC1-4E2C-8A9A-763807216E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55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EA2A7-6142-45AC-A2CA-98183591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B4F-F8BC-4360-A5F4-BB40BB4EB738}" type="datetimeFigureOut">
              <a:rPr lang="en-AU" smtClean="0"/>
              <a:t>9/05/2019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C5016-1098-4DAD-A910-992FC996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3B8A9-2301-46B3-A5E4-5223F2C1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447C-3FC1-4E2C-8A9A-763807216E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093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426B-48A3-4A75-9EF6-1EA353A5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31385-226A-453A-82E8-9BC557C5D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0DA99-6743-4D63-A565-96E88A4CD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A72B9-DD8A-43B6-AEDF-B10248AF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B4F-F8BC-4360-A5F4-BB40BB4EB738}" type="datetimeFigureOut">
              <a:rPr lang="en-AU" smtClean="0"/>
              <a:t>9/05/2019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3E7E2-5B04-4C0E-8A2C-47A3A3DE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2D255-E714-4427-80D4-9DF51F5B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447C-3FC1-4E2C-8A9A-763807216E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484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595C-5E4C-4E3D-B436-895599E8C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89C662-C4FC-40CF-936F-4EA8B3037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95EA4-F829-4F07-B4D2-B73EFAC46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3FCE2-8AAF-4C8E-9DF1-5E2866CB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9B4F-F8BC-4360-A5F4-BB40BB4EB738}" type="datetimeFigureOut">
              <a:rPr lang="en-AU" smtClean="0"/>
              <a:t>9/05/2019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A3F8C-A0FA-4055-8671-F3582289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38F27-BCB1-4C43-98C2-9574BFAF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447C-3FC1-4E2C-8A9A-763807216E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676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7209C-CF37-444B-8204-452FE0F5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F8C7D-1779-4831-BDF7-6FD935BC1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7D030-5229-49CD-8BCC-2434F1B3C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F9B4F-F8BC-4360-A5F4-BB40BB4EB738}" type="datetimeFigureOut">
              <a:rPr lang="en-AU" smtClean="0"/>
              <a:t>9/05/2019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92638-2E3A-49AC-A6D6-021462553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0944E-8E11-4A82-93DF-71583B029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1447C-3FC1-4E2C-8A9A-763807216E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156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85A0D9-4FC7-4ADA-B13A-C7515AD299A3}"/>
              </a:ext>
            </a:extLst>
          </p:cNvPr>
          <p:cNvSpPr txBox="1"/>
          <p:nvPr/>
        </p:nvSpPr>
        <p:spPr>
          <a:xfrm>
            <a:off x="847721" y="957263"/>
            <a:ext cx="79819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i="1" dirty="0">
                <a:solidFill>
                  <a:schemeClr val="bg1"/>
                </a:solidFill>
              </a:rPr>
              <a:t>T</a:t>
            </a:r>
            <a:r>
              <a:rPr lang="en-AU" sz="6000" b="1" dirty="0">
                <a:solidFill>
                  <a:schemeClr val="bg1"/>
                </a:solidFill>
              </a:rPr>
              <a:t>-tests </a:t>
            </a:r>
          </a:p>
          <a:p>
            <a:r>
              <a:rPr lang="en-AU" sz="6000" b="1" dirty="0">
                <a:solidFill>
                  <a:schemeClr val="bg1"/>
                </a:solidFill>
              </a:rPr>
              <a:t>(&amp; hypothesis testing)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F548F8-1D41-4A95-82F6-C28AB2A3531E}"/>
              </a:ext>
            </a:extLst>
          </p:cNvPr>
          <p:cNvSpPr txBox="1"/>
          <p:nvPr/>
        </p:nvSpPr>
        <p:spPr>
          <a:xfrm>
            <a:off x="847721" y="3857634"/>
            <a:ext cx="38147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000" dirty="0">
                <a:solidFill>
                  <a:schemeClr val="bg1"/>
                </a:solidFill>
              </a:rPr>
              <a:t>Joshua Thia</a:t>
            </a:r>
          </a:p>
        </p:txBody>
      </p:sp>
    </p:spTree>
    <p:extLst>
      <p:ext uri="{BB962C8B-B14F-4D97-AF65-F5344CB8AC3E}">
        <p14:creationId xmlns:p14="http://schemas.microsoft.com/office/powerpoint/2010/main" val="183082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CC0D93-A6E0-46EC-9B01-61493E9B4467}"/>
              </a:ext>
            </a:extLst>
          </p:cNvPr>
          <p:cNvSpPr/>
          <p:nvPr/>
        </p:nvSpPr>
        <p:spPr>
          <a:xfrm>
            <a:off x="0" y="0"/>
            <a:ext cx="12192000" cy="10048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chemeClr val="bg1"/>
                </a:solidFill>
              </a:rPr>
              <a:t>Simulations: Visualise distributions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3A099B-634D-46B6-AD0C-1C22C98BA02C}"/>
              </a:ext>
            </a:extLst>
          </p:cNvPr>
          <p:cNvSpPr/>
          <p:nvPr/>
        </p:nvSpPr>
        <p:spPr>
          <a:xfrm>
            <a:off x="238760" y="1072827"/>
            <a:ext cx="5567680" cy="578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600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####   SNIPPET 3   ####</a:t>
            </a:r>
            <a:endParaRPr lang="en-AU" sz="16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600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Plotting</a:t>
            </a:r>
            <a:endParaRPr lang="en-AU" sz="16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6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plot(</a:t>
            </a:r>
            <a:r>
              <a:rPr lang="en-AU" sz="1600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ggplot</a:t>
            </a:r>
            <a:r>
              <a:rPr lang="en-AU" sz="16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600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data.frame</a:t>
            </a:r>
            <a:r>
              <a:rPr lang="en-AU" sz="16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600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vals</a:t>
            </a:r>
            <a:r>
              <a:rPr lang="en-AU" sz="16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=c(x,y0,y1)</a:t>
            </a:r>
            <a:endParaRPr lang="en-AU" sz="16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6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, group=c(rep('x', n), rep('y0', n), rep('y1', n)))</a:t>
            </a:r>
            <a:endParaRPr lang="en-AU" sz="16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6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, </a:t>
            </a:r>
            <a:r>
              <a:rPr lang="en-AU" sz="1600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aes</a:t>
            </a:r>
            <a:r>
              <a:rPr lang="en-AU" sz="16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(x=</a:t>
            </a:r>
            <a:r>
              <a:rPr lang="en-AU" sz="1600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vals</a:t>
            </a:r>
            <a:r>
              <a:rPr lang="en-AU" sz="16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fill=group))</a:t>
            </a:r>
            <a:endParaRPr lang="en-AU" sz="16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6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+ theme(</a:t>
            </a:r>
            <a:r>
              <a:rPr lang="en-AU" sz="1600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legend.position</a:t>
            </a:r>
            <a:r>
              <a:rPr lang="en-AU" sz="16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='none'</a:t>
            </a:r>
            <a:endParaRPr lang="en-AU" sz="16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6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, </a:t>
            </a:r>
            <a:r>
              <a:rPr lang="en-AU" sz="1600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strip.text.x</a:t>
            </a:r>
            <a:r>
              <a:rPr lang="en-AU" sz="16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sz="1600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element_text</a:t>
            </a:r>
            <a:r>
              <a:rPr lang="en-AU" sz="16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(face='bold'))</a:t>
            </a:r>
            <a:endParaRPr lang="en-AU" sz="16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6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+ </a:t>
            </a:r>
            <a:r>
              <a:rPr lang="en-AU" sz="1600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geom_histogram</a:t>
            </a:r>
            <a:r>
              <a:rPr lang="en-AU" sz="16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(colour='black')</a:t>
            </a:r>
            <a:endParaRPr lang="en-AU" sz="16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6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+ </a:t>
            </a:r>
            <a:r>
              <a:rPr lang="en-AU" sz="1600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geom_vline</a:t>
            </a:r>
            <a:r>
              <a:rPr lang="en-AU" sz="16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600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xintercept</a:t>
            </a:r>
            <a:r>
              <a:rPr lang="en-AU" sz="16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=50, </a:t>
            </a:r>
            <a:r>
              <a:rPr lang="en-AU" sz="1600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linetype</a:t>
            </a:r>
            <a:r>
              <a:rPr lang="en-AU" sz="16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='dashed', colour='black')</a:t>
            </a:r>
            <a:endParaRPr lang="en-AU" sz="16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6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+ </a:t>
            </a:r>
            <a:r>
              <a:rPr lang="en-AU" sz="1600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scale_fill_manual</a:t>
            </a:r>
            <a:r>
              <a:rPr lang="en-AU" sz="16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(values=c(x='#737373', y0='#d65cd4', y1='#51d5e1'))</a:t>
            </a:r>
            <a:endParaRPr lang="en-AU" sz="16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6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+ </a:t>
            </a:r>
            <a:r>
              <a:rPr lang="en-AU" sz="1600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facet_wrap</a:t>
            </a:r>
            <a:r>
              <a:rPr lang="en-AU" sz="16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(~ group, </a:t>
            </a:r>
            <a:r>
              <a:rPr lang="en-AU" sz="1600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ncol</a:t>
            </a:r>
            <a:r>
              <a:rPr lang="en-AU" sz="16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=1)</a:t>
            </a:r>
            <a:endParaRPr lang="en-AU" sz="16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6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+ labs(x='Values', y='Frequency')</a:t>
            </a:r>
            <a:endParaRPr lang="en-AU" sz="16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6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FFE38-AC6E-498E-A186-F0A84C7925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76" y="1047426"/>
            <a:ext cx="3117188" cy="57851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C7C6EC-F884-43E7-8851-B83C81AE80AA}"/>
              </a:ext>
            </a:extLst>
          </p:cNvPr>
          <p:cNvSpPr txBox="1"/>
          <p:nvPr/>
        </p:nvSpPr>
        <p:spPr>
          <a:xfrm>
            <a:off x="8879840" y="1706880"/>
            <a:ext cx="3022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Remember, this is simulated data: your plots might look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Histograms show the frequency distribution of values in each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Group X and Y0 are centred around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Group Y1 centred &gt; 50</a:t>
            </a:r>
          </a:p>
        </p:txBody>
      </p:sp>
    </p:spTree>
    <p:extLst>
      <p:ext uri="{BB962C8B-B14F-4D97-AF65-F5344CB8AC3E}">
        <p14:creationId xmlns:p14="http://schemas.microsoft.com/office/powerpoint/2010/main" val="253112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CC0D93-A6E0-46EC-9B01-61493E9B4467}"/>
              </a:ext>
            </a:extLst>
          </p:cNvPr>
          <p:cNvSpPr/>
          <p:nvPr/>
        </p:nvSpPr>
        <p:spPr>
          <a:xfrm>
            <a:off x="0" y="0"/>
            <a:ext cx="12192000" cy="10048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chemeClr val="bg1"/>
                </a:solidFill>
              </a:rPr>
              <a:t>Simulations: </a:t>
            </a:r>
            <a:r>
              <a:rPr lang="en-AU" sz="4000" b="1" i="1" dirty="0">
                <a:solidFill>
                  <a:schemeClr val="bg1"/>
                </a:solidFill>
              </a:rPr>
              <a:t>t</a:t>
            </a:r>
            <a:r>
              <a:rPr lang="en-AU" sz="4000" b="1" dirty="0">
                <a:solidFill>
                  <a:schemeClr val="bg1"/>
                </a:solidFill>
              </a:rPr>
              <a:t>-statistics by hand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1588D9-4299-49FF-9E26-71B69C5E839B}"/>
              </a:ext>
            </a:extLst>
          </p:cNvPr>
          <p:cNvSpPr/>
          <p:nvPr/>
        </p:nvSpPr>
        <p:spPr>
          <a:xfrm>
            <a:off x="6015037" y="1158389"/>
            <a:ext cx="6096000" cy="55699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####   SNIPPET 4   ####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Functions: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sqrt() = </a:t>
            </a:r>
            <a:r>
              <a:rPr lang="en-AU" b="1" dirty="0" err="1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calcualtes</a:t>
            </a:r>
            <a:r>
              <a:rPr lang="en-AU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square root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en-AU" b="1" dirty="0" err="1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en-AU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calculates the standard deviation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Remember that SD^2 = variance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se0 &lt;- sqrt((</a:t>
            </a:r>
            <a:r>
              <a:rPr lang="en-AU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(x)^2/n)+(</a:t>
            </a:r>
            <a:r>
              <a:rPr lang="en-AU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(y0)^2/n))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se1 &lt;- sqrt((</a:t>
            </a:r>
            <a:r>
              <a:rPr lang="en-AU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(x)^2/n)+(</a:t>
            </a:r>
            <a:r>
              <a:rPr lang="en-AU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(y1)^2/n))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Means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x.mean</a:t>
            </a: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&lt;- mean(x)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y0.mean &lt;- mean(y0)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y1.mean &lt;- mean(y1)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Observed t-scores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t0 &lt;- (x.mean-y0.mean-0)/se0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t1 &lt;- (x.mean-y1.mean-0)/se1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16B82-283F-4A57-AB7B-B696BDD87F8F}"/>
              </a:ext>
            </a:extLst>
          </p:cNvPr>
          <p:cNvSpPr/>
          <p:nvPr/>
        </p:nvSpPr>
        <p:spPr>
          <a:xfrm>
            <a:off x="390973" y="1251377"/>
            <a:ext cx="526814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We have 2 scenarios: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AU" sz="2800" dirty="0"/>
              <a:t>H</a:t>
            </a:r>
            <a:r>
              <a:rPr lang="en-AU" sz="2800" baseline="-25000" dirty="0"/>
              <a:t>O</a:t>
            </a:r>
            <a:r>
              <a:rPr lang="en-AU" sz="2800" dirty="0"/>
              <a:t> is </a:t>
            </a:r>
            <a:r>
              <a:rPr lang="en-AU" sz="2800" u="sng" dirty="0"/>
              <a:t>true</a:t>
            </a:r>
            <a:r>
              <a:rPr lang="en-AU" sz="2800" dirty="0"/>
              <a:t> (X vs Y0)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AU" sz="2800" dirty="0"/>
              <a:t>H</a:t>
            </a:r>
            <a:r>
              <a:rPr lang="en-AU" sz="2800" baseline="-25000" dirty="0"/>
              <a:t>O</a:t>
            </a:r>
            <a:r>
              <a:rPr lang="en-AU" sz="2800" dirty="0"/>
              <a:t> is </a:t>
            </a:r>
            <a:r>
              <a:rPr lang="en-AU" sz="2800" u="sng" dirty="0"/>
              <a:t>false</a:t>
            </a:r>
            <a:r>
              <a:rPr lang="en-AU" sz="2800" dirty="0"/>
              <a:t> (X vs Y1)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Calculate </a:t>
            </a:r>
            <a:r>
              <a:rPr lang="en-AU" sz="2800" b="1" dirty="0"/>
              <a:t>standard error</a:t>
            </a:r>
            <a:r>
              <a:rPr lang="en-AU" sz="2800" dirty="0"/>
              <a:t> in each of the scenarios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/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Calculate </a:t>
            </a:r>
            <a:r>
              <a:rPr lang="en-AU" sz="2800" b="1" dirty="0"/>
              <a:t>mean</a:t>
            </a:r>
            <a:r>
              <a:rPr lang="en-AU" sz="2800" dirty="0"/>
              <a:t> of groups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/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Calculate </a:t>
            </a:r>
            <a:r>
              <a:rPr lang="en-AU" sz="2800" b="1" i="1" dirty="0"/>
              <a:t>t</a:t>
            </a:r>
            <a:r>
              <a:rPr lang="en-AU" sz="2800" b="1" dirty="0"/>
              <a:t>-statistic</a:t>
            </a:r>
            <a:r>
              <a:rPr lang="en-AU" sz="2800" dirty="0"/>
              <a:t> for each of the scenarios</a:t>
            </a:r>
          </a:p>
        </p:txBody>
      </p:sp>
    </p:spTree>
    <p:extLst>
      <p:ext uri="{BB962C8B-B14F-4D97-AF65-F5344CB8AC3E}">
        <p14:creationId xmlns:p14="http://schemas.microsoft.com/office/powerpoint/2010/main" val="2125642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CC0D93-A6E0-46EC-9B01-61493E9B4467}"/>
              </a:ext>
            </a:extLst>
          </p:cNvPr>
          <p:cNvSpPr/>
          <p:nvPr/>
        </p:nvSpPr>
        <p:spPr>
          <a:xfrm>
            <a:off x="0" y="0"/>
            <a:ext cx="12192000" cy="10048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chemeClr val="bg1"/>
                </a:solidFill>
              </a:rPr>
              <a:t>Simulations: Significance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75CA94-E0C2-4A63-9056-683265FFFCB5}"/>
              </a:ext>
            </a:extLst>
          </p:cNvPr>
          <p:cNvSpPr/>
          <p:nvPr/>
        </p:nvSpPr>
        <p:spPr>
          <a:xfrm>
            <a:off x="77326" y="1094209"/>
            <a:ext cx="440962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We will use a two-tailed test of statistical significance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Important concepts: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The </a:t>
            </a:r>
            <a:r>
              <a:rPr lang="en-AU" sz="2800" b="1" dirty="0"/>
              <a:t>expected value</a:t>
            </a:r>
            <a:r>
              <a:rPr lang="en-AU" sz="2800" dirty="0"/>
              <a:t> of </a:t>
            </a:r>
            <a:r>
              <a:rPr lang="en-AU" sz="2800" i="1" dirty="0"/>
              <a:t>t</a:t>
            </a:r>
            <a:r>
              <a:rPr lang="en-AU" sz="2800" dirty="0"/>
              <a:t>-statistics in each scenario</a:t>
            </a:r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The </a:t>
            </a:r>
            <a:r>
              <a:rPr lang="en-AU" sz="2800" b="1" dirty="0"/>
              <a:t>probability of observing </a:t>
            </a:r>
            <a:r>
              <a:rPr lang="en-AU" sz="2800" b="1" i="1" dirty="0"/>
              <a:t>t</a:t>
            </a:r>
            <a:r>
              <a:rPr lang="en-AU" sz="2800" dirty="0"/>
              <a:t>, if H</a:t>
            </a:r>
            <a:r>
              <a:rPr lang="en-AU" sz="2800" baseline="-25000" dirty="0"/>
              <a:t>O</a:t>
            </a:r>
            <a:r>
              <a:rPr lang="en-AU" sz="2800" dirty="0"/>
              <a:t> was 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24254" y="1190003"/>
            <a:ext cx="7465282" cy="4777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####   SNIPPET 5   ####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Take a look at the simulated t-statistics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t0 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t1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P-value: Probability of observing t if </a:t>
            </a:r>
            <a:r>
              <a:rPr lang="en-AU" b="1" dirty="0" err="1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</a:t>
            </a:r>
            <a:r>
              <a:rPr lang="en-AU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TRUE,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given the number of degree of freedom (</a:t>
            </a:r>
            <a:r>
              <a:rPr lang="en-AU" b="1" dirty="0" err="1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AU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Two-tailed test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p-value: simulated difference is 0 (</a:t>
            </a:r>
            <a:r>
              <a:rPr lang="en-AU" b="1" dirty="0" err="1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</a:t>
            </a:r>
            <a:r>
              <a:rPr lang="en-AU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TRUE).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2*(1-pt(abs(t0), </a:t>
            </a:r>
            <a:r>
              <a:rPr lang="en-AU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=n+n-2, </a:t>
            </a:r>
            <a:r>
              <a:rPr lang="en-AU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lower.tail</a:t>
            </a: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=TRUE))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p-value: simulated difference isn't 0 (</a:t>
            </a:r>
            <a:r>
              <a:rPr lang="en-AU" b="1" dirty="0" err="1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</a:t>
            </a:r>
            <a:r>
              <a:rPr lang="en-AU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FALSE).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2*(1-pt(abs(t1), </a:t>
            </a:r>
            <a:r>
              <a:rPr lang="en-AU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=n+n-2, </a:t>
            </a:r>
            <a:r>
              <a:rPr lang="en-AU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lower.tail</a:t>
            </a: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=TRUE))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266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CC0D93-A6E0-46EC-9B01-61493E9B4467}"/>
              </a:ext>
            </a:extLst>
          </p:cNvPr>
          <p:cNvSpPr/>
          <p:nvPr/>
        </p:nvSpPr>
        <p:spPr>
          <a:xfrm>
            <a:off x="0" y="0"/>
            <a:ext cx="12192000" cy="10048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chemeClr val="bg1"/>
                </a:solidFill>
              </a:rPr>
              <a:t>Observed (vs expected) </a:t>
            </a:r>
            <a:r>
              <a:rPr lang="en-AU" sz="4000" b="1" i="1" dirty="0">
                <a:solidFill>
                  <a:schemeClr val="bg1"/>
                </a:solidFill>
              </a:rPr>
              <a:t>t</a:t>
            </a:r>
            <a:r>
              <a:rPr lang="en-AU" sz="4000" b="1" dirty="0">
                <a:solidFill>
                  <a:schemeClr val="bg1"/>
                </a:solidFill>
              </a:rPr>
              <a:t>-statistics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1F49E0-8BE1-4283-B07C-0B8278775F6C}"/>
              </a:ext>
            </a:extLst>
          </p:cNvPr>
          <p:cNvSpPr/>
          <p:nvPr/>
        </p:nvSpPr>
        <p:spPr>
          <a:xfrm>
            <a:off x="5081585" y="1338106"/>
            <a:ext cx="6872287" cy="12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000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Take a look at the simulated t-statistics</a:t>
            </a:r>
            <a:endParaRPr lang="en-AU" sz="20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0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t0 </a:t>
            </a:r>
            <a:endParaRPr lang="en-AU" sz="20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0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t1</a:t>
            </a:r>
            <a:endParaRPr lang="en-AU" sz="20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EC3BE7-F2D0-47D1-B9E4-F4D47E953480}"/>
              </a:ext>
            </a:extLst>
          </p:cNvPr>
          <p:cNvGrpSpPr/>
          <p:nvPr/>
        </p:nvGrpSpPr>
        <p:grpSpPr>
          <a:xfrm>
            <a:off x="1676336" y="3095206"/>
            <a:ext cx="8839328" cy="1029753"/>
            <a:chOff x="2300159" y="3095206"/>
            <a:chExt cx="8839328" cy="10297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E73B9F-A0CB-4B1F-A57B-B13224F68AF9}"/>
                </a:ext>
              </a:extLst>
            </p:cNvPr>
            <p:cNvSpPr/>
            <p:nvPr/>
          </p:nvSpPr>
          <p:spPr>
            <a:xfrm>
              <a:off x="3551428" y="3133029"/>
              <a:ext cx="758805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2800" b="1" dirty="0">
                  <a:solidFill>
                    <a:schemeClr val="accent3"/>
                  </a:solidFill>
                </a:rPr>
                <a:t>What values of </a:t>
              </a:r>
              <a:r>
                <a:rPr lang="en-AU" sz="2800" b="1" i="1" dirty="0">
                  <a:solidFill>
                    <a:schemeClr val="accent3"/>
                  </a:solidFill>
                </a:rPr>
                <a:t>t</a:t>
              </a:r>
              <a:r>
                <a:rPr lang="en-AU" sz="2800" b="1" dirty="0">
                  <a:solidFill>
                    <a:schemeClr val="accent3"/>
                  </a:solidFill>
                </a:rPr>
                <a:t> would you expect to obtain when the null is true (</a:t>
              </a:r>
              <a:r>
                <a:rPr lang="en-AU" sz="2800" b="1" dirty="0">
                  <a:solidFill>
                    <a:schemeClr val="accent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t0</a:t>
              </a:r>
              <a:r>
                <a:rPr lang="en-AU" sz="2800" b="1" dirty="0">
                  <a:solidFill>
                    <a:schemeClr val="accent3"/>
                  </a:solidFill>
                </a:rPr>
                <a:t>) or false (</a:t>
              </a:r>
              <a:r>
                <a:rPr lang="en-AU" sz="2800" b="1" dirty="0">
                  <a:solidFill>
                    <a:schemeClr val="accent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t1</a:t>
              </a:r>
              <a:r>
                <a:rPr lang="en-AU" sz="2800" b="1" dirty="0">
                  <a:solidFill>
                    <a:schemeClr val="accent3"/>
                  </a:solidFill>
                </a:rPr>
                <a:t>)?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8CEFB61-6BF8-414F-914C-4F9316496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00159" y="3095206"/>
              <a:ext cx="1029753" cy="1029753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B146E0B-4627-44C5-B057-F7B632F3F4A4}"/>
              </a:ext>
            </a:extLst>
          </p:cNvPr>
          <p:cNvSpPr/>
          <p:nvPr/>
        </p:nvSpPr>
        <p:spPr>
          <a:xfrm>
            <a:off x="467160" y="1357549"/>
            <a:ext cx="44096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Take a moment to reflect on the </a:t>
            </a:r>
            <a:r>
              <a:rPr lang="en-AU" sz="2800" i="1" dirty="0"/>
              <a:t>t</a:t>
            </a:r>
            <a:r>
              <a:rPr lang="en-AU" sz="2800" dirty="0"/>
              <a:t>-statistic observed in these datasets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E0907E-21A7-4C83-B749-EF0555844443}"/>
              </a:ext>
            </a:extLst>
          </p:cNvPr>
          <p:cNvSpPr/>
          <p:nvPr/>
        </p:nvSpPr>
        <p:spPr>
          <a:xfrm>
            <a:off x="928656" y="4477621"/>
            <a:ext cx="1033468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AU" sz="2200" dirty="0"/>
              <a:t> should be close to zero (X and Y0 simulated to have the same means)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AU" sz="2200" dirty="0"/>
              <a:t> should be different from zero (X and Y1 simulated to have different means)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/>
              <a:t>Values of </a:t>
            </a:r>
            <a:r>
              <a:rPr lang="en-AU" sz="2200" i="1" dirty="0"/>
              <a:t>t</a:t>
            </a:r>
            <a:r>
              <a:rPr lang="en-AU" sz="2200" dirty="0"/>
              <a:t>-statistics depend on the data’s properties: rerun simulations multiple times </a:t>
            </a:r>
            <a:r>
              <a:rPr lang="en-AU" sz="2200" u="sng" dirty="0"/>
              <a:t>Code Snippet 1 </a:t>
            </a:r>
            <a:r>
              <a:rPr lang="en-AU" sz="2200" u="sng" dirty="0">
                <a:sym typeface="Wingdings" panose="05000000000000000000" pitchFamily="2" charset="2"/>
              </a:rPr>
              <a:t></a:t>
            </a:r>
            <a:r>
              <a:rPr lang="en-AU" sz="2200" u="sng" dirty="0"/>
              <a:t> 5</a:t>
            </a:r>
            <a:r>
              <a:rPr lang="en-AU" sz="2200" dirty="0"/>
              <a:t> to observe how random variability affects the observed value of </a:t>
            </a:r>
            <a:r>
              <a:rPr lang="en-AU" sz="2200" i="1" dirty="0"/>
              <a:t>t</a:t>
            </a: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100673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CC0D93-A6E0-46EC-9B01-61493E9B4467}"/>
              </a:ext>
            </a:extLst>
          </p:cNvPr>
          <p:cNvSpPr/>
          <p:nvPr/>
        </p:nvSpPr>
        <p:spPr>
          <a:xfrm>
            <a:off x="0" y="0"/>
            <a:ext cx="12192000" cy="10048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chemeClr val="bg1"/>
                </a:solidFill>
              </a:rPr>
              <a:t>Probability of </a:t>
            </a:r>
            <a:r>
              <a:rPr lang="en-AU" sz="4000" b="1" i="1" dirty="0">
                <a:solidFill>
                  <a:schemeClr val="bg1"/>
                </a:solidFill>
              </a:rPr>
              <a:t>t</a:t>
            </a:r>
            <a:r>
              <a:rPr lang="en-AU" sz="4000" b="1" dirty="0">
                <a:solidFill>
                  <a:schemeClr val="bg1"/>
                </a:solidFill>
              </a:rPr>
              <a:t>, if H</a:t>
            </a:r>
            <a:r>
              <a:rPr lang="en-AU" sz="4000" b="1" baseline="-25000" dirty="0">
                <a:solidFill>
                  <a:schemeClr val="bg1"/>
                </a:solidFill>
              </a:rPr>
              <a:t>O</a:t>
            </a:r>
            <a:r>
              <a:rPr lang="en-AU" sz="4000" b="1" dirty="0">
                <a:solidFill>
                  <a:schemeClr val="bg1"/>
                </a:solidFill>
              </a:rPr>
              <a:t> is true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197741-5E8C-4E87-987E-29FFF6C84871}"/>
              </a:ext>
            </a:extLst>
          </p:cNvPr>
          <p:cNvSpPr/>
          <p:nvPr/>
        </p:nvSpPr>
        <p:spPr>
          <a:xfrm>
            <a:off x="6343654" y="1303134"/>
            <a:ext cx="5624513" cy="346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000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Two-tailed test</a:t>
            </a:r>
            <a:endParaRPr lang="en-AU" sz="20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000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p-value: simulated difference is 0 (</a:t>
            </a:r>
            <a:r>
              <a:rPr lang="en-AU" sz="2000" b="1" dirty="0" err="1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</a:t>
            </a:r>
            <a:r>
              <a:rPr lang="en-AU" sz="2000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TRUE).</a:t>
            </a:r>
            <a:endParaRPr lang="en-AU" sz="20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0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2*(1-pt(abs(t0), </a:t>
            </a:r>
            <a:r>
              <a:rPr lang="en-AU" sz="2000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AU" sz="20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=n+n-2, </a:t>
            </a:r>
            <a:r>
              <a:rPr lang="en-AU" sz="2000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lower.tail</a:t>
            </a:r>
            <a:r>
              <a:rPr lang="en-AU" sz="20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=TRUE))</a:t>
            </a:r>
            <a:endParaRPr lang="en-AU" sz="20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000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p-value: simulated difference isn't 0 (</a:t>
            </a:r>
            <a:r>
              <a:rPr lang="en-AU" sz="2000" b="1" dirty="0" err="1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</a:t>
            </a:r>
            <a:r>
              <a:rPr lang="en-AU" sz="2000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FALSE).</a:t>
            </a:r>
            <a:endParaRPr lang="en-AU" sz="20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0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2*(1-pt(abs(t1), </a:t>
            </a:r>
            <a:r>
              <a:rPr lang="en-AU" sz="2000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AU" sz="20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=n+n-2, </a:t>
            </a:r>
            <a:r>
              <a:rPr lang="en-AU" sz="2000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lower.tail</a:t>
            </a:r>
            <a:r>
              <a:rPr lang="en-AU" sz="20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=TRUE))</a:t>
            </a:r>
            <a:endParaRPr lang="en-AU" sz="20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8CDD79-0C9A-4193-9735-18A6F4BE4CCE}"/>
              </a:ext>
            </a:extLst>
          </p:cNvPr>
          <p:cNvSpPr/>
          <p:nvPr/>
        </p:nvSpPr>
        <p:spPr>
          <a:xfrm>
            <a:off x="229039" y="1341864"/>
            <a:ext cx="5790758" cy="511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Is the observed </a:t>
            </a:r>
            <a:r>
              <a:rPr lang="en-AU" sz="2800" i="1" dirty="0"/>
              <a:t>t</a:t>
            </a:r>
            <a:r>
              <a:rPr lang="en-AU" sz="2800" dirty="0"/>
              <a:t>-statistic likely to have arisen from a scenario where the </a:t>
            </a:r>
            <a:r>
              <a:rPr lang="en-AU" sz="2800" b="1" dirty="0"/>
              <a:t>H</a:t>
            </a:r>
            <a:r>
              <a:rPr lang="en-AU" sz="2800" b="1" baseline="-25000" dirty="0"/>
              <a:t>O</a:t>
            </a:r>
            <a:r>
              <a:rPr lang="en-AU" sz="2800" b="1" dirty="0"/>
              <a:t> is true</a:t>
            </a:r>
            <a:r>
              <a:rPr lang="en-AU" sz="2800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Can conclude statistical significance of different means when probability of observed </a:t>
            </a:r>
            <a:r>
              <a:rPr lang="en-AU" sz="2800" i="1" dirty="0"/>
              <a:t>t</a:t>
            </a:r>
            <a:r>
              <a:rPr lang="en-AU" sz="2800" dirty="0"/>
              <a:t> (the </a:t>
            </a:r>
            <a:r>
              <a:rPr lang="en-AU" sz="2800" b="1" i="1" dirty="0"/>
              <a:t>p</a:t>
            </a:r>
            <a:r>
              <a:rPr lang="en-AU" sz="2800" b="1" dirty="0"/>
              <a:t>-value</a:t>
            </a:r>
            <a:r>
              <a:rPr lang="en-AU" sz="2800" dirty="0"/>
              <a:t>) is low, if H</a:t>
            </a:r>
            <a:r>
              <a:rPr lang="en-AU" sz="2800" baseline="-25000" dirty="0"/>
              <a:t>O</a:t>
            </a:r>
            <a:r>
              <a:rPr lang="en-AU" sz="2800" dirty="0"/>
              <a:t> were true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i="1" dirty="0"/>
              <a:t>p</a:t>
            </a:r>
            <a:r>
              <a:rPr lang="en-AU" sz="2800" dirty="0"/>
              <a:t>(</a:t>
            </a:r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AU" sz="2800" dirty="0"/>
              <a:t>) &gt; 0.05: </a:t>
            </a:r>
            <a:r>
              <a:rPr lang="en-AU" sz="2800" b="1" dirty="0"/>
              <a:t>accept</a:t>
            </a:r>
            <a:r>
              <a:rPr lang="en-AU" sz="2800" dirty="0"/>
              <a:t> H</a:t>
            </a:r>
            <a:r>
              <a:rPr lang="en-AU" sz="2800" baseline="-25000" dirty="0"/>
              <a:t>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i="1" baseline="-25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i="1" dirty="0"/>
              <a:t>p</a:t>
            </a:r>
            <a:r>
              <a:rPr lang="en-AU" sz="2800" dirty="0"/>
              <a:t>(</a:t>
            </a:r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AU" sz="2800" dirty="0"/>
              <a:t>) &lt; 0.05: </a:t>
            </a:r>
            <a:r>
              <a:rPr lang="en-AU" sz="2800" b="1" dirty="0"/>
              <a:t>reject</a:t>
            </a:r>
            <a:r>
              <a:rPr lang="en-AU" sz="2800" dirty="0"/>
              <a:t> H</a:t>
            </a:r>
            <a:r>
              <a:rPr lang="en-AU" sz="2800" baseline="-25000" dirty="0"/>
              <a:t>O</a:t>
            </a:r>
            <a:endParaRPr lang="en-AU" sz="2800" i="1" dirty="0"/>
          </a:p>
        </p:txBody>
      </p:sp>
    </p:spTree>
    <p:extLst>
      <p:ext uri="{BB962C8B-B14F-4D97-AF65-F5344CB8AC3E}">
        <p14:creationId xmlns:p14="http://schemas.microsoft.com/office/powerpoint/2010/main" val="438858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CC0D93-A6E0-46EC-9B01-61493E9B4467}"/>
              </a:ext>
            </a:extLst>
          </p:cNvPr>
          <p:cNvSpPr/>
          <p:nvPr/>
        </p:nvSpPr>
        <p:spPr>
          <a:xfrm>
            <a:off x="0" y="0"/>
            <a:ext cx="12192000" cy="10048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chemeClr val="bg1"/>
                </a:solidFill>
              </a:rPr>
              <a:t>Sample size, effect size, &amp; SD (I)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8CDD79-0C9A-4193-9735-18A6F4BE4CCE}"/>
              </a:ext>
            </a:extLst>
          </p:cNvPr>
          <p:cNvSpPr/>
          <p:nvPr/>
        </p:nvSpPr>
        <p:spPr>
          <a:xfrm>
            <a:off x="96670" y="1250424"/>
            <a:ext cx="598409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1" dirty="0">
                <a:solidFill>
                  <a:schemeClr val="accent3"/>
                </a:solidFill>
              </a:rPr>
              <a:t>Effect size.</a:t>
            </a:r>
            <a:r>
              <a:rPr lang="en-AU" sz="2000" dirty="0">
                <a:solidFill>
                  <a:schemeClr val="accent3"/>
                </a:solidFill>
              </a:rPr>
              <a:t> </a:t>
            </a:r>
            <a:r>
              <a:rPr lang="en-AU" sz="2000" dirty="0"/>
              <a:t>The difference in means when H</a:t>
            </a:r>
            <a:r>
              <a:rPr lang="en-AU" sz="2000" baseline="-25000" dirty="0"/>
              <a:t>O</a:t>
            </a:r>
            <a:r>
              <a:rPr lang="en-AU" sz="2000" dirty="0"/>
              <a:t> is false</a:t>
            </a:r>
          </a:p>
          <a:p>
            <a:endParaRPr lang="en-AU" sz="2000" dirty="0"/>
          </a:p>
          <a:p>
            <a:pPr marL="971550" lvl="1" indent="-514350">
              <a:buFont typeface="+mj-lt"/>
              <a:buAutoNum type="arabicPeriod"/>
            </a:pPr>
            <a:r>
              <a:rPr lang="en-AU" sz="2000" dirty="0"/>
              <a:t>Edit </a:t>
            </a:r>
            <a:r>
              <a:rPr lang="en-AU" sz="2000" u="sng" dirty="0"/>
              <a:t>Code Snippet 1</a:t>
            </a:r>
            <a:r>
              <a:rPr lang="en-AU" sz="2000" dirty="0"/>
              <a:t>: change </a:t>
            </a:r>
            <a:r>
              <a:rPr lang="en-AU" sz="2000" i="1" dirty="0"/>
              <a:t>eff</a:t>
            </a:r>
            <a:r>
              <a:rPr lang="en-AU" sz="2000" dirty="0"/>
              <a:t> = 0.025</a:t>
            </a:r>
          </a:p>
          <a:p>
            <a:pPr marL="971550" lvl="1" indent="-514350">
              <a:buFont typeface="+mj-lt"/>
              <a:buAutoNum type="arabicPeriod"/>
            </a:pPr>
            <a:endParaRPr lang="en-AU" sz="2000" dirty="0"/>
          </a:p>
          <a:p>
            <a:pPr marL="971550" lvl="1" indent="-514350">
              <a:buFont typeface="+mj-lt"/>
              <a:buAutoNum type="arabicPeriod"/>
            </a:pPr>
            <a:r>
              <a:rPr lang="en-AU" sz="2000" dirty="0"/>
              <a:t>Rerun all code from </a:t>
            </a:r>
            <a:r>
              <a:rPr lang="en-AU" sz="2000" u="sng" dirty="0"/>
              <a:t>Code Snippet 1 </a:t>
            </a:r>
            <a:r>
              <a:rPr lang="en-AU" sz="2000" u="sng" dirty="0">
                <a:sym typeface="Wingdings" panose="05000000000000000000" pitchFamily="2" charset="2"/>
              </a:rPr>
              <a:t> 5</a:t>
            </a:r>
            <a:r>
              <a:rPr lang="en-AU" sz="2000" dirty="0">
                <a:sym typeface="Wingdings" panose="05000000000000000000" pitchFamily="2" charset="2"/>
              </a:rPr>
              <a:t>.</a:t>
            </a:r>
          </a:p>
          <a:p>
            <a:endParaRPr lang="en-AU" sz="2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000" dirty="0">
                <a:sym typeface="Wingdings" panose="05000000000000000000" pitchFamily="2" charset="2"/>
              </a:rPr>
              <a:t>The </a:t>
            </a:r>
            <a:r>
              <a:rPr lang="en-AU" sz="2000" i="1" dirty="0">
                <a:sym typeface="Wingdings" panose="05000000000000000000" pitchFamily="2" charset="2"/>
              </a:rPr>
              <a:t>p</a:t>
            </a:r>
            <a:r>
              <a:rPr lang="en-AU" sz="2000" dirty="0">
                <a:sym typeface="Wingdings" panose="05000000000000000000" pitchFamily="2" charset="2"/>
              </a:rPr>
              <a:t>-value for 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t1</a:t>
            </a:r>
            <a:r>
              <a:rPr lang="en-AU" sz="2000" dirty="0">
                <a:sym typeface="Wingdings" panose="05000000000000000000" pitchFamily="2" charset="2"/>
              </a:rPr>
              <a:t> will almost certainly be &gt; 0.05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000" dirty="0"/>
              <a:t>Even though there is a true difference (X vs Y1), the effect is too small to detect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9935" y="5086449"/>
            <a:ext cx="8373424" cy="1323439"/>
            <a:chOff x="229039" y="5347273"/>
            <a:chExt cx="8373424" cy="13234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E73B9F-A0CB-4B1F-A57B-B13224F68AF9}"/>
                </a:ext>
              </a:extLst>
            </p:cNvPr>
            <p:cNvSpPr/>
            <p:nvPr/>
          </p:nvSpPr>
          <p:spPr>
            <a:xfrm>
              <a:off x="1480309" y="5347273"/>
              <a:ext cx="712215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2000" b="1" dirty="0">
                  <a:solidFill>
                    <a:schemeClr val="accent3"/>
                  </a:solidFill>
                </a:rPr>
                <a:t>Reflect on how the distribution of values, and observed </a:t>
              </a:r>
              <a:r>
                <a:rPr lang="en-AU" sz="2000" b="1" i="1" dirty="0">
                  <a:solidFill>
                    <a:schemeClr val="accent3"/>
                  </a:solidFill>
                </a:rPr>
                <a:t>t</a:t>
              </a:r>
              <a:r>
                <a:rPr lang="en-AU" sz="2000" b="1" dirty="0">
                  <a:solidFill>
                    <a:schemeClr val="accent3"/>
                  </a:solidFill>
                </a:rPr>
                <a:t>-statistics for the alternate scenario (</a:t>
              </a:r>
              <a:r>
                <a:rPr lang="en-AU" sz="2000" b="1" dirty="0">
                  <a:solidFill>
                    <a:schemeClr val="accent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t1</a:t>
              </a:r>
              <a:r>
                <a:rPr lang="en-AU" sz="2000" b="1" dirty="0">
                  <a:solidFill>
                    <a:schemeClr val="accent3"/>
                  </a:solidFill>
                </a:rPr>
                <a:t>) differ between this simulation (small effect size) and the original simulation (larger effect size).</a:t>
              </a:r>
            </a:p>
          </p:txBody>
        </p:sp>
        <p:pic>
          <p:nvPicPr>
            <p:cNvPr id="7" name="Graphic 5">
              <a:extLst>
                <a:ext uri="{FF2B5EF4-FFF2-40B4-BE49-F238E27FC236}">
                  <a16:creationId xmlns:a16="http://schemas.microsoft.com/office/drawing/2014/main" id="{68CEFB61-6BF8-414F-914C-4F9316496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9039" y="5494116"/>
              <a:ext cx="1029753" cy="1029753"/>
            </a:xfrm>
            <a:prstGeom prst="rect">
              <a:avLst/>
            </a:prstGeom>
          </p:spPr>
        </p:pic>
      </p:grp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850" y="1250424"/>
            <a:ext cx="2940923" cy="54441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121734" y="1250424"/>
            <a:ext cx="2965141" cy="3380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0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 &lt;- 50</a:t>
            </a:r>
            <a:endParaRPr lang="en-AU" sz="20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0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eff &lt;- 0.025</a:t>
            </a:r>
            <a:endParaRPr lang="en-AU" sz="20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0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 &lt;- 1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2000" b="1" dirty="0">
              <a:solidFill>
                <a:srgbClr val="E32D91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20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2*(1-pt(abs(t1), </a:t>
            </a:r>
            <a:r>
              <a:rPr lang="en-AU" sz="2000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AU" sz="20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=n+n-2, </a:t>
            </a:r>
            <a:r>
              <a:rPr lang="en-AU" sz="2000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lower.tail</a:t>
            </a:r>
            <a:r>
              <a:rPr lang="en-AU" sz="20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=TRUE))</a:t>
            </a:r>
          </a:p>
          <a:p>
            <a:r>
              <a:rPr lang="en-AU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[1] 0.4494341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20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1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717" y="1198484"/>
            <a:ext cx="2941200" cy="54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2CC0D93-A6E0-46EC-9B01-61493E9B4467}"/>
              </a:ext>
            </a:extLst>
          </p:cNvPr>
          <p:cNvSpPr/>
          <p:nvPr/>
        </p:nvSpPr>
        <p:spPr>
          <a:xfrm>
            <a:off x="0" y="0"/>
            <a:ext cx="12192000" cy="10048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chemeClr val="bg1"/>
                </a:solidFill>
              </a:rPr>
              <a:t>Sample size, effect size, &amp; SD (II)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9008" y="1198484"/>
            <a:ext cx="2965141" cy="3380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0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 &lt;- 20000</a:t>
            </a:r>
            <a:endParaRPr lang="en-AU" sz="20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0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eff &lt;- 0.025</a:t>
            </a:r>
            <a:endParaRPr lang="en-AU" sz="20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0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 &lt;- 1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2000" b="1" dirty="0">
              <a:solidFill>
                <a:srgbClr val="E32D91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20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2*(1-pt(abs(t1), </a:t>
            </a:r>
            <a:r>
              <a:rPr lang="en-AU" sz="2000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AU" sz="20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=n+n-2, </a:t>
            </a:r>
            <a:r>
              <a:rPr lang="en-AU" sz="2000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lower.tail</a:t>
            </a:r>
            <a:r>
              <a:rPr lang="en-AU" sz="20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=TRUE))</a:t>
            </a:r>
          </a:p>
          <a:p>
            <a:r>
              <a:rPr lang="en-AU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[1] 0.004425624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20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8CDD79-0C9A-4193-9735-18A6F4BE4CCE}"/>
              </a:ext>
            </a:extLst>
          </p:cNvPr>
          <p:cNvSpPr/>
          <p:nvPr/>
        </p:nvSpPr>
        <p:spPr>
          <a:xfrm>
            <a:off x="151534" y="1198484"/>
            <a:ext cx="565490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1" dirty="0">
                <a:solidFill>
                  <a:schemeClr val="accent3"/>
                </a:solidFill>
              </a:rPr>
              <a:t>Sample size.</a:t>
            </a:r>
            <a:r>
              <a:rPr lang="en-AU" sz="2000" dirty="0">
                <a:solidFill>
                  <a:schemeClr val="accent3"/>
                </a:solidFill>
              </a:rPr>
              <a:t> </a:t>
            </a:r>
            <a:r>
              <a:rPr lang="en-AU" sz="2000" dirty="0"/>
              <a:t>Larger sample sizes help us detect differences when the effect size is very small.</a:t>
            </a:r>
          </a:p>
          <a:p>
            <a:endParaRPr lang="en-AU" sz="2000" dirty="0"/>
          </a:p>
          <a:p>
            <a:pPr marL="971550" lvl="1" indent="-514350">
              <a:buFont typeface="+mj-lt"/>
              <a:buAutoNum type="arabicPeriod"/>
            </a:pPr>
            <a:r>
              <a:rPr lang="en-AU" sz="2000" dirty="0"/>
              <a:t>Edit </a:t>
            </a:r>
            <a:r>
              <a:rPr lang="en-AU" sz="2000" u="sng" dirty="0"/>
              <a:t>Code Snippet 1</a:t>
            </a:r>
            <a:r>
              <a:rPr lang="en-AU" sz="2000" dirty="0"/>
              <a:t>: change </a:t>
            </a:r>
            <a:r>
              <a:rPr lang="en-AU" sz="2000" i="1" dirty="0"/>
              <a:t>n</a:t>
            </a:r>
            <a:r>
              <a:rPr lang="en-AU" sz="2000" dirty="0"/>
              <a:t> = 20,000</a:t>
            </a:r>
          </a:p>
          <a:p>
            <a:pPr marL="971550" lvl="1" indent="-514350">
              <a:buFont typeface="+mj-lt"/>
              <a:buAutoNum type="arabicPeriod"/>
            </a:pPr>
            <a:endParaRPr lang="en-AU" sz="2000" dirty="0"/>
          </a:p>
          <a:p>
            <a:pPr marL="971550" lvl="1" indent="-514350">
              <a:buFont typeface="+mj-lt"/>
              <a:buAutoNum type="arabicPeriod"/>
            </a:pPr>
            <a:r>
              <a:rPr lang="en-AU" sz="2000" dirty="0"/>
              <a:t>Rerun all code from </a:t>
            </a:r>
            <a:r>
              <a:rPr lang="en-AU" sz="2000" u="sng" dirty="0"/>
              <a:t>Code Snippet 1 </a:t>
            </a:r>
            <a:r>
              <a:rPr lang="en-AU" sz="2000" u="sng" dirty="0">
                <a:sym typeface="Wingdings" panose="05000000000000000000" pitchFamily="2" charset="2"/>
              </a:rPr>
              <a:t> 5</a:t>
            </a:r>
            <a:endParaRPr lang="en-AU" sz="2000" dirty="0">
              <a:sym typeface="Wingdings" panose="05000000000000000000" pitchFamily="2" charset="2"/>
            </a:endParaRPr>
          </a:p>
          <a:p>
            <a:endParaRPr lang="en-AU" sz="2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000" dirty="0">
                <a:sym typeface="Wingdings" panose="05000000000000000000" pitchFamily="2" charset="2"/>
              </a:rPr>
              <a:t>The </a:t>
            </a:r>
            <a:r>
              <a:rPr lang="en-AU" sz="2000" i="1" dirty="0">
                <a:sym typeface="Wingdings" panose="05000000000000000000" pitchFamily="2" charset="2"/>
              </a:rPr>
              <a:t>p</a:t>
            </a:r>
            <a:r>
              <a:rPr lang="en-AU" sz="2000" dirty="0">
                <a:sym typeface="Wingdings" panose="05000000000000000000" pitchFamily="2" charset="2"/>
              </a:rPr>
              <a:t>-value for 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t1</a:t>
            </a:r>
            <a:r>
              <a:rPr lang="en-AU" sz="2000" dirty="0">
                <a:sym typeface="Wingdings" panose="05000000000000000000" pitchFamily="2" charset="2"/>
              </a:rPr>
              <a:t> will almost certainly be &lt; 0.05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000" dirty="0"/>
              <a:t>With increasing sample size, there is increasing </a:t>
            </a:r>
            <a:r>
              <a:rPr lang="en-AU" sz="2000" b="1" dirty="0"/>
              <a:t>power</a:t>
            </a:r>
            <a:r>
              <a:rPr lang="en-AU" sz="2000" dirty="0"/>
              <a:t> to detect significant differences in group means</a:t>
            </a:r>
          </a:p>
        </p:txBody>
      </p:sp>
    </p:spTree>
    <p:extLst>
      <p:ext uri="{BB962C8B-B14F-4D97-AF65-F5344CB8AC3E}">
        <p14:creationId xmlns:p14="http://schemas.microsoft.com/office/powerpoint/2010/main" val="275525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141" y="1198484"/>
            <a:ext cx="2941200" cy="54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2CC0D93-A6E0-46EC-9B01-61493E9B4467}"/>
              </a:ext>
            </a:extLst>
          </p:cNvPr>
          <p:cNvSpPr/>
          <p:nvPr/>
        </p:nvSpPr>
        <p:spPr>
          <a:xfrm>
            <a:off x="0" y="0"/>
            <a:ext cx="12192000" cy="10048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chemeClr val="bg1"/>
                </a:solidFill>
              </a:rPr>
              <a:t>Sample size, effect size, &amp; SD (III)</a:t>
            </a:r>
          </a:p>
        </p:txBody>
      </p:sp>
      <p:sp>
        <p:nvSpPr>
          <p:cNvPr id="4" name="Rectangle 3"/>
          <p:cNvSpPr/>
          <p:nvPr/>
        </p:nvSpPr>
        <p:spPr>
          <a:xfrm>
            <a:off x="5979864" y="1198484"/>
            <a:ext cx="2965141" cy="3380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0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 &lt;- 50</a:t>
            </a:r>
            <a:endParaRPr lang="en-AU" sz="20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0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eff &lt;- 1</a:t>
            </a:r>
            <a:endParaRPr lang="en-AU" sz="20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0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 &lt;- 10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2000" b="1" dirty="0">
              <a:solidFill>
                <a:srgbClr val="E32D91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20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2*(1-pt(abs(t1), </a:t>
            </a:r>
            <a:r>
              <a:rPr lang="en-AU" sz="2000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AU" sz="20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=n+n-2, </a:t>
            </a:r>
            <a:r>
              <a:rPr lang="en-AU" sz="2000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lower.tail</a:t>
            </a:r>
            <a:r>
              <a:rPr lang="en-AU" sz="2000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=TRUE))</a:t>
            </a:r>
          </a:p>
          <a:p>
            <a:r>
              <a:rPr lang="en-AU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[1] 0.5921636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20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CDD79-0C9A-4193-9735-18A6F4BE4CCE}"/>
              </a:ext>
            </a:extLst>
          </p:cNvPr>
          <p:cNvSpPr/>
          <p:nvPr/>
        </p:nvSpPr>
        <p:spPr>
          <a:xfrm>
            <a:off x="169822" y="1198484"/>
            <a:ext cx="565490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1" dirty="0">
                <a:solidFill>
                  <a:schemeClr val="accent3"/>
                </a:solidFill>
              </a:rPr>
              <a:t>Standard deviation.</a:t>
            </a:r>
            <a:r>
              <a:rPr lang="en-AU" sz="2000" dirty="0">
                <a:solidFill>
                  <a:schemeClr val="accent3"/>
                </a:solidFill>
              </a:rPr>
              <a:t> </a:t>
            </a:r>
            <a:r>
              <a:rPr lang="en-AU" sz="2000" dirty="0"/>
              <a:t>Variance (spread) around the mean. Larger SD within groups increases potential overlap in distributions between groups.</a:t>
            </a:r>
          </a:p>
          <a:p>
            <a:endParaRPr lang="en-AU" sz="2000" dirty="0"/>
          </a:p>
          <a:p>
            <a:pPr marL="971550" lvl="1" indent="-514350">
              <a:buFont typeface="+mj-lt"/>
              <a:buAutoNum type="arabicPeriod"/>
            </a:pPr>
            <a:r>
              <a:rPr lang="en-AU" sz="2000" dirty="0"/>
              <a:t>Edit </a:t>
            </a:r>
            <a:r>
              <a:rPr lang="en-AU" sz="2000" u="sng" dirty="0"/>
              <a:t>Code Snippet 1</a:t>
            </a:r>
            <a:r>
              <a:rPr lang="en-AU" sz="2000" dirty="0"/>
              <a:t>: reset </a:t>
            </a:r>
            <a:r>
              <a:rPr lang="en-AU" sz="2000" i="1" dirty="0"/>
              <a:t>n</a:t>
            </a:r>
            <a:r>
              <a:rPr lang="en-AU" sz="2000" dirty="0"/>
              <a:t> = 50, and </a:t>
            </a:r>
            <a:r>
              <a:rPr lang="en-AU" sz="2000" i="1" dirty="0"/>
              <a:t>eff</a:t>
            </a:r>
            <a:r>
              <a:rPr lang="en-AU" sz="2000" dirty="0"/>
              <a:t> = 1, but make SD very large, set </a:t>
            </a:r>
            <a:r>
              <a:rPr lang="en-AU" sz="2000" i="1" dirty="0"/>
              <a:t>s =</a:t>
            </a:r>
            <a:r>
              <a:rPr lang="en-AU" sz="2000" dirty="0"/>
              <a:t> 10</a:t>
            </a:r>
          </a:p>
          <a:p>
            <a:pPr marL="971550" lvl="1" indent="-514350">
              <a:buFont typeface="+mj-lt"/>
              <a:buAutoNum type="arabicPeriod"/>
            </a:pPr>
            <a:endParaRPr lang="en-AU" sz="2000" dirty="0"/>
          </a:p>
          <a:p>
            <a:pPr marL="971550" lvl="1" indent="-514350">
              <a:buFont typeface="+mj-lt"/>
              <a:buAutoNum type="arabicPeriod"/>
            </a:pPr>
            <a:r>
              <a:rPr lang="en-AU" sz="2000" dirty="0"/>
              <a:t>Rerun all code from </a:t>
            </a:r>
            <a:r>
              <a:rPr lang="en-AU" sz="2000" u="sng" dirty="0"/>
              <a:t>Code Snippet 1 </a:t>
            </a:r>
            <a:r>
              <a:rPr lang="en-AU" sz="2000" u="sng" dirty="0">
                <a:sym typeface="Wingdings" panose="05000000000000000000" pitchFamily="2" charset="2"/>
              </a:rPr>
              <a:t> 5</a:t>
            </a:r>
            <a:endParaRPr lang="en-AU" sz="2000" dirty="0">
              <a:sym typeface="Wingdings" panose="05000000000000000000" pitchFamily="2" charset="2"/>
            </a:endParaRPr>
          </a:p>
          <a:p>
            <a:endParaRPr lang="en-AU" sz="2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000" dirty="0">
                <a:sym typeface="Wingdings" panose="05000000000000000000" pitchFamily="2" charset="2"/>
              </a:rPr>
              <a:t>The </a:t>
            </a:r>
            <a:r>
              <a:rPr lang="en-AU" sz="2000" i="1" dirty="0">
                <a:sym typeface="Wingdings" panose="05000000000000000000" pitchFamily="2" charset="2"/>
              </a:rPr>
              <a:t>p</a:t>
            </a:r>
            <a:r>
              <a:rPr lang="en-AU" sz="2000" dirty="0">
                <a:sym typeface="Wingdings" panose="05000000000000000000" pitchFamily="2" charset="2"/>
              </a:rPr>
              <a:t>-value for 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t1</a:t>
            </a:r>
            <a:r>
              <a:rPr lang="en-AU" sz="2000" dirty="0">
                <a:sym typeface="Wingdings" panose="05000000000000000000" pitchFamily="2" charset="2"/>
              </a:rPr>
              <a:t> will almost certainly be &gt; 0.05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000" dirty="0"/>
              <a:t>Large SD makes it harder to distinguish two groups – and therefore, harder to reject H</a:t>
            </a:r>
            <a:r>
              <a:rPr lang="en-AU" sz="2000" baseline="-25000" dirty="0"/>
              <a:t>O</a:t>
            </a:r>
            <a:r>
              <a:rPr lang="en-AU" sz="2000" dirty="0"/>
              <a:t> even when it is false</a:t>
            </a:r>
          </a:p>
        </p:txBody>
      </p:sp>
    </p:spTree>
    <p:extLst>
      <p:ext uri="{BB962C8B-B14F-4D97-AF65-F5344CB8AC3E}">
        <p14:creationId xmlns:p14="http://schemas.microsoft.com/office/powerpoint/2010/main" val="152956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CC0D93-A6E0-46EC-9B01-61493E9B4467}"/>
              </a:ext>
            </a:extLst>
          </p:cNvPr>
          <p:cNvSpPr/>
          <p:nvPr/>
        </p:nvSpPr>
        <p:spPr>
          <a:xfrm>
            <a:off x="0" y="0"/>
            <a:ext cx="12192000" cy="10048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chemeClr val="bg1"/>
                </a:solidFill>
              </a:rPr>
              <a:t>Play time!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209B0E-621B-415B-87DF-E9C39C0B6F6F}"/>
              </a:ext>
            </a:extLst>
          </p:cNvPr>
          <p:cNvSpPr/>
          <p:nvPr/>
        </p:nvSpPr>
        <p:spPr>
          <a:xfrm>
            <a:off x="805180" y="1410454"/>
            <a:ext cx="1058164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500" dirty="0">
                <a:latin typeface="Gill Sans MT" panose="020B0502020104020203" pitchFamily="34" charset="0"/>
                <a:cs typeface="Times New Roman" panose="02020603050405020304" pitchFamily="18" charset="0"/>
              </a:rPr>
              <a:t>Edit parameters </a:t>
            </a:r>
            <a:r>
              <a:rPr lang="en-AU" sz="2500" i="1" dirty="0">
                <a:latin typeface="Gill Sans MT" panose="020B0502020104020203" pitchFamily="34" charset="0"/>
                <a:cs typeface="Times New Roman" panose="02020603050405020304" pitchFamily="18" charset="0"/>
              </a:rPr>
              <a:t>n</a:t>
            </a:r>
            <a:r>
              <a:rPr lang="en-AU" sz="2500" dirty="0">
                <a:latin typeface="Gill Sans MT" panose="020B0502020104020203" pitchFamily="34" charset="0"/>
                <a:cs typeface="Times New Roman" panose="02020603050405020304" pitchFamily="18" charset="0"/>
              </a:rPr>
              <a:t>, </a:t>
            </a:r>
            <a:r>
              <a:rPr lang="en-AU" sz="2500" i="1" dirty="0">
                <a:latin typeface="Gill Sans MT" panose="020B0502020104020203" pitchFamily="34" charset="0"/>
                <a:cs typeface="Times New Roman" panose="02020603050405020304" pitchFamily="18" charset="0"/>
              </a:rPr>
              <a:t>eff</a:t>
            </a:r>
            <a:r>
              <a:rPr lang="en-AU" sz="2500" dirty="0">
                <a:latin typeface="Gill Sans MT" panose="020B0502020104020203" pitchFamily="34" charset="0"/>
                <a:cs typeface="Times New Roman" panose="02020603050405020304" pitchFamily="18" charset="0"/>
              </a:rPr>
              <a:t>, and </a:t>
            </a:r>
            <a:r>
              <a:rPr lang="en-AU" sz="2500" i="1" dirty="0">
                <a:latin typeface="Gill Sans MT" panose="020B0502020104020203" pitchFamily="34" charset="0"/>
                <a:cs typeface="Times New Roman" panose="02020603050405020304" pitchFamily="18" charset="0"/>
              </a:rPr>
              <a:t>s</a:t>
            </a:r>
            <a:r>
              <a:rPr lang="en-AU" sz="2500" dirty="0">
                <a:latin typeface="Gill Sans MT" panose="020B0502020104020203" pitchFamily="34" charset="0"/>
                <a:cs typeface="Times New Roman" panose="02020603050405020304" pitchFamily="18" charset="0"/>
              </a:rPr>
              <a:t> from </a:t>
            </a:r>
            <a:r>
              <a:rPr lang="en-AU" sz="2500" u="sng" dirty="0">
                <a:latin typeface="Gill Sans MT" panose="020B0502020104020203" pitchFamily="34" charset="0"/>
                <a:cs typeface="Times New Roman" panose="02020603050405020304" pitchFamily="18" charset="0"/>
              </a:rPr>
              <a:t>Code Snippet 1</a:t>
            </a:r>
            <a:r>
              <a:rPr lang="en-AU" sz="2500" dirty="0">
                <a:latin typeface="Gill Sans MT" panose="020B0502020104020203" pitchFamily="34" charset="0"/>
                <a:cs typeface="Times New Roman" panose="02020603050405020304" pitchFamily="18" charset="0"/>
              </a:rPr>
              <a:t> and see how they affect the outcome of your analyses</a:t>
            </a:r>
          </a:p>
          <a:p>
            <a:endParaRPr lang="en-AU" sz="25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AU" sz="2500" dirty="0">
                <a:latin typeface="Gill Sans MT" panose="020B0502020104020203" pitchFamily="34" charset="0"/>
                <a:cs typeface="Times New Roman" panose="02020603050405020304" pitchFamily="18" charset="0"/>
              </a:rPr>
              <a:t>Questions to ponder:</a:t>
            </a:r>
          </a:p>
          <a:p>
            <a:endParaRPr lang="en-AU" sz="25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AU" sz="2500" dirty="0"/>
              <a:t>If the standard deviation is very large, what increases your ability to detect truly significant differences between X and Y1?</a:t>
            </a:r>
          </a:p>
          <a:p>
            <a:pPr marL="971550" lvl="1" indent="-514350">
              <a:buFont typeface="+mj-lt"/>
              <a:buAutoNum type="arabicPeriod"/>
            </a:pPr>
            <a:endParaRPr lang="en-AU" sz="2500" dirty="0"/>
          </a:p>
          <a:p>
            <a:pPr marL="971550" lvl="1" indent="-514350">
              <a:buFont typeface="+mj-lt"/>
              <a:buAutoNum type="arabicPeriod"/>
            </a:pPr>
            <a:r>
              <a:rPr lang="en-AU" sz="2500" dirty="0"/>
              <a:t>If the effect size is small, and the sample size is also small, what increases your ability to detect a truly significant difference between X and Y1?</a:t>
            </a:r>
          </a:p>
          <a:p>
            <a:pPr marL="971550" lvl="1" indent="-514350">
              <a:buFont typeface="+mj-lt"/>
              <a:buAutoNum type="arabicPeriod"/>
            </a:pPr>
            <a:endParaRPr lang="en-AU" sz="2500" dirty="0"/>
          </a:p>
          <a:p>
            <a:pPr marL="971550" lvl="1" indent="-514350">
              <a:buFont typeface="+mj-lt"/>
              <a:buAutoNum type="arabicPeriod"/>
            </a:pPr>
            <a:r>
              <a:rPr lang="en-AU" sz="2500" dirty="0"/>
              <a:t>How does a negative effect size (</a:t>
            </a:r>
            <a:r>
              <a:rPr lang="en-AU" sz="2500" i="1" dirty="0"/>
              <a:t>eff </a:t>
            </a:r>
            <a:r>
              <a:rPr lang="en-AU" sz="2500" dirty="0"/>
              <a:t>&lt; 0) change (or not change) the calculated </a:t>
            </a:r>
            <a:r>
              <a:rPr lang="en-AU" sz="2500" i="1" dirty="0"/>
              <a:t>t</a:t>
            </a:r>
            <a:r>
              <a:rPr lang="en-AU" sz="2500" dirty="0"/>
              <a:t>-statistic and the test of significance?</a:t>
            </a:r>
          </a:p>
        </p:txBody>
      </p:sp>
    </p:spTree>
    <p:extLst>
      <p:ext uri="{BB962C8B-B14F-4D97-AF65-F5344CB8AC3E}">
        <p14:creationId xmlns:p14="http://schemas.microsoft.com/office/powerpoint/2010/main" val="3788221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CC0D93-A6E0-46EC-9B01-61493E9B4467}"/>
              </a:ext>
            </a:extLst>
          </p:cNvPr>
          <p:cNvSpPr/>
          <p:nvPr/>
        </p:nvSpPr>
        <p:spPr>
          <a:xfrm>
            <a:off x="0" y="0"/>
            <a:ext cx="12192000" cy="10048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chemeClr val="bg1"/>
                </a:solidFill>
              </a:rPr>
              <a:t>Recap</a:t>
            </a:r>
          </a:p>
        </p:txBody>
      </p:sp>
      <p:sp>
        <p:nvSpPr>
          <p:cNvPr id="3" name="Rectangle 2"/>
          <p:cNvSpPr/>
          <p:nvPr/>
        </p:nvSpPr>
        <p:spPr>
          <a:xfrm>
            <a:off x="2111829" y="1282981"/>
            <a:ext cx="7968343" cy="5204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AU" sz="24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should now be able to: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AU" sz="24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AU" sz="24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how </a:t>
            </a:r>
            <a:r>
              <a:rPr lang="en-AU" sz="2400" i="1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AU" sz="24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-statistics are used to test hypotheses about group differences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endParaRPr lang="en-AU" sz="24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AU" sz="24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 </a:t>
            </a:r>
            <a:r>
              <a:rPr lang="en-AU" sz="2400" i="1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AU" sz="24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-statistic calculations to real data and interpret the significance of results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endParaRPr lang="en-AU" sz="24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AU" sz="24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 how sample size, effect size, and standard deviation affect the ability to detect (truly) significant differences between groups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endParaRPr lang="en-AU" sz="24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AU" sz="24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R to simulate and analyse data</a:t>
            </a:r>
          </a:p>
        </p:txBody>
      </p:sp>
    </p:spTree>
    <p:extLst>
      <p:ext uri="{BB962C8B-B14F-4D97-AF65-F5344CB8AC3E}">
        <p14:creationId xmlns:p14="http://schemas.microsoft.com/office/powerpoint/2010/main" val="197904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CC0D93-A6E0-46EC-9B01-61493E9B4467}"/>
              </a:ext>
            </a:extLst>
          </p:cNvPr>
          <p:cNvSpPr/>
          <p:nvPr/>
        </p:nvSpPr>
        <p:spPr>
          <a:xfrm>
            <a:off x="0" y="0"/>
            <a:ext cx="12192000" cy="10048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chemeClr val="bg1"/>
                </a:solidFill>
              </a:rPr>
              <a:t>Learning objectives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11829" y="1361358"/>
            <a:ext cx="7968343" cy="5134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AU" sz="2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how </a:t>
            </a:r>
            <a:r>
              <a:rPr lang="en-AU" sz="2800" i="1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AU" sz="2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-statistics are used to test hypotheses about group differences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endParaRPr lang="en-AU" sz="28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AU" sz="2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 </a:t>
            </a:r>
            <a:r>
              <a:rPr lang="en-AU" sz="2800" i="1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AU" sz="2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-statistic calculations to real data and interpret the significance of results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endParaRPr lang="en-AU" sz="28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AU" sz="2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 how sample size, effect size, and standard deviation affect the ability to detect (truly) significant differences between groups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endParaRPr lang="en-AU" sz="28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AU" sz="2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R to simulate and analyse data</a:t>
            </a:r>
          </a:p>
        </p:txBody>
      </p:sp>
    </p:spTree>
    <p:extLst>
      <p:ext uri="{BB962C8B-B14F-4D97-AF65-F5344CB8AC3E}">
        <p14:creationId xmlns:p14="http://schemas.microsoft.com/office/powerpoint/2010/main" val="113130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CC0D93-A6E0-46EC-9B01-61493E9B4467}"/>
              </a:ext>
            </a:extLst>
          </p:cNvPr>
          <p:cNvSpPr/>
          <p:nvPr/>
        </p:nvSpPr>
        <p:spPr>
          <a:xfrm>
            <a:off x="0" y="0"/>
            <a:ext cx="12192000" cy="10048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i="1" dirty="0"/>
              <a:t>T</a:t>
            </a:r>
            <a:r>
              <a:rPr lang="en-AU" sz="4000" b="1" dirty="0"/>
              <a:t>-tests: A difference in means</a:t>
            </a:r>
            <a:endParaRPr lang="en-AU" sz="40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A128A5-2BF9-478B-94FA-DD15B6659D45}"/>
              </a:ext>
            </a:extLst>
          </p:cNvPr>
          <p:cNvSpPr/>
          <p:nvPr/>
        </p:nvSpPr>
        <p:spPr>
          <a:xfrm>
            <a:off x="1831005" y="1743764"/>
            <a:ext cx="76628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 mean of a group of observations significantly different from an expected value?</a:t>
            </a:r>
            <a:endParaRPr lang="en-AU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051382D-9B83-467C-AE0C-415421E094EE}"/>
              </a:ext>
            </a:extLst>
          </p:cNvPr>
          <p:cNvGrpSpPr/>
          <p:nvPr/>
        </p:nvGrpSpPr>
        <p:grpSpPr>
          <a:xfrm>
            <a:off x="1110918" y="3702070"/>
            <a:ext cx="3683312" cy="2306321"/>
            <a:chOff x="1083947" y="3702070"/>
            <a:chExt cx="3683312" cy="230632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CFD19AC-2674-4117-A036-8246330C2748}"/>
                </a:ext>
              </a:extLst>
            </p:cNvPr>
            <p:cNvGrpSpPr/>
            <p:nvPr/>
          </p:nvGrpSpPr>
          <p:grpSpPr>
            <a:xfrm>
              <a:off x="1083947" y="3702070"/>
              <a:ext cx="3683312" cy="1550034"/>
              <a:chOff x="1083947" y="3702070"/>
              <a:chExt cx="3683312" cy="155003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52DB0B4-FFE5-45C5-BD00-A40C2033C63B}"/>
                  </a:ext>
                </a:extLst>
              </p:cNvPr>
              <p:cNvSpPr/>
              <p:nvPr/>
            </p:nvSpPr>
            <p:spPr>
              <a:xfrm>
                <a:off x="1083947" y="3702070"/>
                <a:ext cx="1550034" cy="155003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3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endParaRPr lang="en-AU" sz="3600" b="1" i="1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FE9C3A1-26B0-4CB4-A6FA-E72817D126FF}"/>
                  </a:ext>
                </a:extLst>
              </p:cNvPr>
              <p:cNvCxnSpPr/>
              <p:nvPr/>
            </p:nvCxnSpPr>
            <p:spPr>
              <a:xfrm>
                <a:off x="2141316" y="4519914"/>
                <a:ext cx="1012785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4996C32-799A-407B-9147-1DF7F097442C}"/>
                  </a:ext>
                </a:extLst>
              </p:cNvPr>
              <p:cNvSpPr/>
              <p:nvPr/>
            </p:nvSpPr>
            <p:spPr>
              <a:xfrm>
                <a:off x="3057083" y="4227525"/>
                <a:ext cx="171017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AU" sz="3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= or </a:t>
                </a:r>
                <a:r>
                  <a:rPr lang="en-AU" sz="3200" dirty="0">
                    <a:latin typeface="+mj-lt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≠ ?</a:t>
                </a:r>
                <a:endParaRPr lang="en-AU" sz="3200" dirty="0">
                  <a:latin typeface="+mj-lt"/>
                </a:endParaRP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28BB251-E8E2-4999-BD23-DF9387408274}"/>
                </a:ext>
              </a:extLst>
            </p:cNvPr>
            <p:cNvSpPr/>
            <p:nvPr/>
          </p:nvSpPr>
          <p:spPr>
            <a:xfrm>
              <a:off x="1631392" y="5485171"/>
              <a:ext cx="25884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2800" b="1" dirty="0"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One-sample</a:t>
              </a:r>
              <a:endParaRPr lang="en-AU" sz="3200" b="1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A48E977-BFDE-4F13-93A4-EDDAA0AC78A6}"/>
              </a:ext>
            </a:extLst>
          </p:cNvPr>
          <p:cNvGrpSpPr/>
          <p:nvPr/>
        </p:nvGrpSpPr>
        <p:grpSpPr>
          <a:xfrm>
            <a:off x="6530643" y="3702070"/>
            <a:ext cx="4550439" cy="2263495"/>
            <a:chOff x="6503672" y="3744896"/>
            <a:chExt cx="4550439" cy="226349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80BC756-09DF-4394-95AB-71C8009C62C6}"/>
                </a:ext>
              </a:extLst>
            </p:cNvPr>
            <p:cNvGrpSpPr/>
            <p:nvPr/>
          </p:nvGrpSpPr>
          <p:grpSpPr>
            <a:xfrm>
              <a:off x="6503672" y="3744896"/>
              <a:ext cx="4550439" cy="1550034"/>
              <a:chOff x="6503672" y="3744896"/>
              <a:chExt cx="4550439" cy="1550034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6C342F3-9631-4B05-8AF3-56EC6C901667}"/>
                  </a:ext>
                </a:extLst>
              </p:cNvPr>
              <p:cNvSpPr/>
              <p:nvPr/>
            </p:nvSpPr>
            <p:spPr>
              <a:xfrm>
                <a:off x="6503672" y="3744896"/>
                <a:ext cx="1550034" cy="155003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3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AU" sz="3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AU" sz="3600" b="1" baseline="-25000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8D7688A-1A56-400C-919E-EBB9FD626F7F}"/>
                  </a:ext>
                </a:extLst>
              </p:cNvPr>
              <p:cNvSpPr/>
              <p:nvPr/>
            </p:nvSpPr>
            <p:spPr>
              <a:xfrm>
                <a:off x="9504077" y="3744896"/>
                <a:ext cx="1550034" cy="155003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3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AU" sz="3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AU" sz="36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F0AC999-3AF5-4968-98B2-492B38949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3713" y="4572265"/>
                <a:ext cx="2390356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93FF259-3C21-427E-B62D-4D4AD29F6A72}"/>
                  </a:ext>
                </a:extLst>
              </p:cNvPr>
              <p:cNvSpPr/>
              <p:nvPr/>
            </p:nvSpPr>
            <p:spPr>
              <a:xfrm>
                <a:off x="7981835" y="3935137"/>
                <a:ext cx="159411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AU" sz="3200" dirty="0"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or </a:t>
                </a:r>
                <a:r>
                  <a:rPr lang="en-AU" sz="3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≠</a:t>
                </a:r>
                <a:endParaRPr lang="en-AU" sz="32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87EABA8-9472-4085-9FE5-21D9A9F663A1}"/>
                </a:ext>
              </a:extLst>
            </p:cNvPr>
            <p:cNvSpPr/>
            <p:nvPr/>
          </p:nvSpPr>
          <p:spPr>
            <a:xfrm>
              <a:off x="7484680" y="5485171"/>
              <a:ext cx="25884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2800" b="1" dirty="0"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Two-sample</a:t>
              </a:r>
              <a:endParaRPr lang="en-AU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4883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CC0D93-A6E0-46EC-9B01-61493E9B4467}"/>
              </a:ext>
            </a:extLst>
          </p:cNvPr>
          <p:cNvSpPr/>
          <p:nvPr/>
        </p:nvSpPr>
        <p:spPr>
          <a:xfrm>
            <a:off x="0" y="0"/>
            <a:ext cx="12192000" cy="10048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chemeClr val="bg1"/>
                </a:solidFill>
              </a:rPr>
              <a:t>Hypotheses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0D7952-281D-4422-9AAC-4EC5CAA92FAE}"/>
              </a:ext>
            </a:extLst>
          </p:cNvPr>
          <p:cNvGrpSpPr/>
          <p:nvPr/>
        </p:nvGrpSpPr>
        <p:grpSpPr>
          <a:xfrm>
            <a:off x="2233484" y="1485481"/>
            <a:ext cx="7725032" cy="1029753"/>
            <a:chOff x="505522" y="3619081"/>
            <a:chExt cx="7725032" cy="10297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275AB4-5194-4BEB-BE18-6B4019A2A2B7}"/>
                </a:ext>
              </a:extLst>
            </p:cNvPr>
            <p:cNvSpPr/>
            <p:nvPr/>
          </p:nvSpPr>
          <p:spPr>
            <a:xfrm>
              <a:off x="1756792" y="3656904"/>
              <a:ext cx="647376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2800" b="1" dirty="0">
                  <a:solidFill>
                    <a:schemeClr val="accent3"/>
                  </a:solidFill>
                </a:rPr>
                <a:t>In words, what are the two competing hypotheses in a two-sample </a:t>
              </a:r>
              <a:r>
                <a:rPr lang="en-AU" sz="2800" b="1" i="1" dirty="0">
                  <a:solidFill>
                    <a:schemeClr val="accent3"/>
                  </a:solidFill>
                </a:rPr>
                <a:t>t</a:t>
              </a:r>
              <a:r>
                <a:rPr lang="en-AU" sz="2800" b="1" dirty="0">
                  <a:solidFill>
                    <a:schemeClr val="accent3"/>
                  </a:solidFill>
                </a:rPr>
                <a:t>-test?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42DEABC-61E7-4F28-8BC0-821F951FA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5522" y="3619081"/>
              <a:ext cx="1029753" cy="10297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277869A-EF18-4EBB-AB70-75A17B8265DC}"/>
              </a:ext>
            </a:extLst>
          </p:cNvPr>
          <p:cNvSpPr txBox="1"/>
          <p:nvPr/>
        </p:nvSpPr>
        <p:spPr>
          <a:xfrm>
            <a:off x="1254760" y="3129280"/>
            <a:ext cx="3906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Null (H</a:t>
            </a:r>
            <a:r>
              <a:rPr lang="en-AU" sz="2800" b="1" baseline="-25000" dirty="0"/>
              <a:t>O</a:t>
            </a:r>
            <a:r>
              <a:rPr lang="en-AU" sz="2800" b="1" dirty="0"/>
              <a:t>)</a:t>
            </a:r>
          </a:p>
          <a:p>
            <a:pPr algn="ctr"/>
            <a:endParaRPr lang="en-AU" sz="2800" dirty="0"/>
          </a:p>
          <a:p>
            <a:pPr algn="ctr"/>
            <a:r>
              <a:rPr lang="en-AU" sz="2800" dirty="0"/>
              <a:t>“There </a:t>
            </a:r>
            <a:r>
              <a:rPr lang="en-AU" sz="2800" u="sng" dirty="0"/>
              <a:t>is no</a:t>
            </a:r>
            <a:r>
              <a:rPr lang="en-AU" sz="2800" dirty="0"/>
              <a:t> difference in means between the two groups”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52903F-9F9F-4EF5-84BB-66D8E8511F2E}"/>
              </a:ext>
            </a:extLst>
          </p:cNvPr>
          <p:cNvSpPr txBox="1"/>
          <p:nvPr/>
        </p:nvSpPr>
        <p:spPr>
          <a:xfrm>
            <a:off x="7030720" y="3129280"/>
            <a:ext cx="3906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Alternate (H</a:t>
            </a:r>
            <a:r>
              <a:rPr lang="en-AU" sz="2800" b="1" baseline="-25000" dirty="0"/>
              <a:t>A</a:t>
            </a:r>
            <a:r>
              <a:rPr lang="en-AU" sz="2800" b="1" dirty="0"/>
              <a:t>)</a:t>
            </a:r>
          </a:p>
          <a:p>
            <a:pPr algn="ctr"/>
            <a:endParaRPr lang="en-AU" sz="2800" dirty="0"/>
          </a:p>
          <a:p>
            <a:pPr algn="ctr"/>
            <a:r>
              <a:rPr lang="en-AU" sz="2800" dirty="0"/>
              <a:t>“There </a:t>
            </a:r>
            <a:r>
              <a:rPr lang="en-AU" sz="2800" u="sng" dirty="0"/>
              <a:t>is</a:t>
            </a:r>
            <a:r>
              <a:rPr lang="en-AU" sz="2800" dirty="0"/>
              <a:t> a difference in means between the two groups”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01FAF61-C67A-45CB-B0B2-4B8C150A4B6C}"/>
                  </a:ext>
                </a:extLst>
              </p:cNvPr>
              <p:cNvSpPr/>
              <p:nvPr/>
            </p:nvSpPr>
            <p:spPr>
              <a:xfrm>
                <a:off x="2432776" y="5727920"/>
                <a:ext cx="15504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AU" sz="2800" b="1" i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AU" sz="2800" b="1" i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AU" sz="2800" b="1" i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AU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01FAF61-C67A-45CB-B0B2-4B8C150A4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776" y="5727920"/>
                <a:ext cx="155048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111346-7108-43B0-A3BE-F4B3C922DFCF}"/>
                  </a:ext>
                </a:extLst>
              </p:cNvPr>
              <p:cNvSpPr/>
              <p:nvPr/>
            </p:nvSpPr>
            <p:spPr>
              <a:xfrm>
                <a:off x="8208736" y="5727920"/>
                <a:ext cx="15504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AU" sz="2800" b="1" i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AU" sz="2800" b="1" i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AU" sz="2800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AU" sz="2800" b="1" i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AU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111346-7108-43B0-A3BE-F4B3C922D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736" y="5727920"/>
                <a:ext cx="155048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2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CC0D93-A6E0-46EC-9B01-61493E9B4467}"/>
              </a:ext>
            </a:extLst>
          </p:cNvPr>
          <p:cNvSpPr/>
          <p:nvPr/>
        </p:nvSpPr>
        <p:spPr>
          <a:xfrm>
            <a:off x="0" y="0"/>
            <a:ext cx="12192000" cy="10048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chemeClr val="bg1"/>
                </a:solidFill>
              </a:rPr>
              <a:t>Data properties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209B0E-621B-415B-87DF-E9C39C0B6F6F}"/>
              </a:ext>
            </a:extLst>
          </p:cNvPr>
          <p:cNvSpPr/>
          <p:nvPr/>
        </p:nvSpPr>
        <p:spPr>
          <a:xfrm>
            <a:off x="805180" y="1501894"/>
            <a:ext cx="105816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formal hypotheses</a:t>
            </a:r>
            <a:r>
              <a:rPr lang="en-AU" sz="2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 </a:t>
            </a:r>
            <a:r>
              <a:rPr lang="en-AU" sz="2800" i="1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AU" sz="2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-test: equal means, or different 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Detecting “significant differences”</a:t>
            </a:r>
            <a:r>
              <a:rPr lang="en-AU" sz="2800" dirty="0"/>
              <a:t> depends on data properties:</a:t>
            </a:r>
          </a:p>
          <a:p>
            <a:endParaRPr lang="en-AU" sz="2800" dirty="0"/>
          </a:p>
          <a:p>
            <a:pPr marL="800100" lvl="1" indent="-342900">
              <a:buFont typeface="+mj-lt"/>
              <a:buAutoNum type="arabicPeriod"/>
            </a:pPr>
            <a:r>
              <a:rPr lang="en-AU" sz="2800" dirty="0"/>
              <a:t>Sample size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2800" dirty="0"/>
              <a:t>Effect size (true difference between group means)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2800" dirty="0"/>
              <a:t>Variability (spread) around the mean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Statistical frameworks </a:t>
            </a:r>
            <a:r>
              <a:rPr lang="en-AU" sz="2800" dirty="0"/>
              <a:t>help us test whether our observations are significant, given the properties of our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25388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CC0D93-A6E0-46EC-9B01-61493E9B4467}"/>
              </a:ext>
            </a:extLst>
          </p:cNvPr>
          <p:cNvSpPr/>
          <p:nvPr/>
        </p:nvSpPr>
        <p:spPr>
          <a:xfrm>
            <a:off x="0" y="0"/>
            <a:ext cx="12192000" cy="10048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chemeClr val="bg1"/>
                </a:solidFill>
              </a:rPr>
              <a:t>The </a:t>
            </a:r>
            <a:r>
              <a:rPr lang="en-AU" sz="4000" b="1" i="1" dirty="0">
                <a:solidFill>
                  <a:schemeClr val="bg1"/>
                </a:solidFill>
              </a:rPr>
              <a:t>t</a:t>
            </a:r>
            <a:r>
              <a:rPr lang="en-AU" sz="4000" b="1" dirty="0">
                <a:solidFill>
                  <a:schemeClr val="bg1"/>
                </a:solidFill>
              </a:rPr>
              <a:t>-statistic (two samples)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0810B08-B025-420D-9D50-49327A256EFA}"/>
                  </a:ext>
                </a:extLst>
              </p:cNvPr>
              <p:cNvSpPr/>
              <p:nvPr/>
            </p:nvSpPr>
            <p:spPr>
              <a:xfrm>
                <a:off x="7807960" y="1762445"/>
                <a:ext cx="3418840" cy="3880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AU" sz="3200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200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3200" b="1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b="1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AU" sz="3200" b="1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AU" sz="3200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sz="3200" b="1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b="1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AU" sz="3200" b="1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AU" sz="3200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𝑺𝑬</m:t>
                          </m:r>
                        </m:den>
                      </m:f>
                    </m:oMath>
                  </m:oMathPara>
                </a14:m>
                <a:endParaRPr lang="en-AU" sz="3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AU" sz="3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1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AU" sz="3200" b="1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200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3200" b="1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b="1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AU" sz="3200" b="1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AU" sz="3200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sz="3200" b="1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b="1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AU" sz="3200" b="1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3200" b="1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AU" sz="3200" b="1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AU" sz="3200" b="1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sz="3200" b="1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AU" sz="3200" b="1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AU" sz="3200" b="1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AU" sz="3200" b="1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3200" b="1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AU" sz="3200" b="1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AU" sz="3200" b="1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AU" sz="3200" b="1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AU" sz="3200" b="1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sz="3200" b="1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AU" sz="3200" b="1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r>
                                        <a:rPr lang="en-AU" sz="3200" b="1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AU" sz="3200" b="1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3200" b="1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AU" sz="3200" b="1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AU" sz="3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0810B08-B025-420D-9D50-49327A256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960" y="1762445"/>
                <a:ext cx="3418840" cy="38801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775CEA6-9BF9-4BCE-A58F-D1E732D9EA21}"/>
              </a:ext>
            </a:extLst>
          </p:cNvPr>
          <p:cNvSpPr/>
          <p:nvPr/>
        </p:nvSpPr>
        <p:spPr>
          <a:xfrm>
            <a:off x="805180" y="1501894"/>
            <a:ext cx="67081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i="1" dirty="0"/>
              <a:t>T</a:t>
            </a:r>
            <a:r>
              <a:rPr lang="en-AU" sz="2800" dirty="0"/>
              <a:t>-statistic captures difference in means (</a:t>
            </a:r>
            <a:r>
              <a:rPr lang="el-G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AU" sz="2800" dirty="0"/>
              <a:t> between two groups (1 or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Numerator: difference in 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Denominator: standard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Calculation standardises the differences in mean by variance (</a:t>
            </a:r>
            <a:r>
              <a:rPr lang="en-AU" sz="2800" i="1" dirty="0"/>
              <a:t>s</a:t>
            </a:r>
            <a:r>
              <a:rPr lang="en-AU" sz="2800" baseline="30000" dirty="0"/>
              <a:t>2</a:t>
            </a:r>
            <a:r>
              <a:rPr lang="en-AU" sz="2800" dirty="0"/>
              <a:t>) and sample sizes (</a:t>
            </a:r>
            <a:r>
              <a:rPr lang="en-AU" sz="2800" i="1" dirty="0"/>
              <a:t>n</a:t>
            </a:r>
            <a:r>
              <a:rPr lang="en-AU" sz="2800" dirty="0"/>
              <a:t>) in each respective group</a:t>
            </a:r>
          </a:p>
        </p:txBody>
      </p:sp>
    </p:spTree>
    <p:extLst>
      <p:ext uri="{BB962C8B-B14F-4D97-AF65-F5344CB8AC3E}">
        <p14:creationId xmlns:p14="http://schemas.microsoft.com/office/powerpoint/2010/main" val="309116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CC0D93-A6E0-46EC-9B01-61493E9B4467}"/>
              </a:ext>
            </a:extLst>
          </p:cNvPr>
          <p:cNvSpPr/>
          <p:nvPr/>
        </p:nvSpPr>
        <p:spPr>
          <a:xfrm>
            <a:off x="0" y="0"/>
            <a:ext cx="12192000" cy="10048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chemeClr val="bg1"/>
                </a:solidFill>
              </a:rPr>
              <a:t>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0641AE1-9D5B-46CE-967E-C33AA90240C7}"/>
                  </a:ext>
                </a:extLst>
              </p:cNvPr>
              <p:cNvSpPr/>
              <p:nvPr/>
            </p:nvSpPr>
            <p:spPr>
              <a:xfrm>
                <a:off x="4386580" y="1513525"/>
                <a:ext cx="3418840" cy="22414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1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AU" sz="3200" b="1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200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3200" b="1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b="1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AU" sz="3200" b="1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AU" sz="3200" b="1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sz="3200" b="1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b="1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AU" sz="3200" b="1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3200" b="1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AU" sz="3200" b="1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AU" sz="3200" b="1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sz="3200" b="1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AU" sz="3200" b="1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AU" sz="3200" b="1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AU" sz="3200" b="1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3200" b="1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AU" sz="3200" b="1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AU" sz="3200" b="1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AU" sz="3200" b="1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AU" sz="3200" b="1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sz="3200" b="1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AU" sz="3200" b="1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r>
                                        <a:rPr lang="en-AU" sz="3200" b="1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AU" sz="3200" b="1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3200" b="1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AU" sz="3200" b="1" i="1">
                                          <a:solidFill>
                                            <a:schemeClr val="accent1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AU" sz="3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0641AE1-9D5B-46CE-967E-C33AA9024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80" y="1513525"/>
                <a:ext cx="3418840" cy="22414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C950F16-FDB4-4141-ADDD-BFB7E76B7EAA}"/>
              </a:ext>
            </a:extLst>
          </p:cNvPr>
          <p:cNvSpPr/>
          <p:nvPr/>
        </p:nvSpPr>
        <p:spPr>
          <a:xfrm>
            <a:off x="1118870" y="4275574"/>
            <a:ext cx="99542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Data is (approximately) normally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Variance should be equal between groups (otherwise, have to do separate calculation to pool variances)</a:t>
            </a:r>
          </a:p>
        </p:txBody>
      </p:sp>
    </p:spTree>
    <p:extLst>
      <p:ext uri="{BB962C8B-B14F-4D97-AF65-F5344CB8AC3E}">
        <p14:creationId xmlns:p14="http://schemas.microsoft.com/office/powerpoint/2010/main" val="35888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CC0D93-A6E0-46EC-9B01-61493E9B4467}"/>
              </a:ext>
            </a:extLst>
          </p:cNvPr>
          <p:cNvSpPr/>
          <p:nvPr/>
        </p:nvSpPr>
        <p:spPr>
          <a:xfrm>
            <a:off x="0" y="0"/>
            <a:ext cx="12192000" cy="10048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chemeClr val="bg1"/>
                </a:solidFill>
              </a:rPr>
              <a:t>Simulation: Data properties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A3F70F-7AB3-41CB-AF6A-182DA90779EB}"/>
              </a:ext>
            </a:extLst>
          </p:cNvPr>
          <p:cNvSpPr/>
          <p:nvPr/>
        </p:nvSpPr>
        <p:spPr>
          <a:xfrm>
            <a:off x="5103656" y="1626000"/>
            <a:ext cx="6876288" cy="3979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library(ggplot2)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####   SNIPPET 1   ####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Params: 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n = sample size (both groups)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eff = effect size (negative or positive number)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s = standard deviation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 &lt;- 50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eff &lt;- 1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 &lt;- 1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619504-98F0-4CDB-859A-35EEE5721D51}"/>
              </a:ext>
            </a:extLst>
          </p:cNvPr>
          <p:cNvSpPr/>
          <p:nvPr/>
        </p:nvSpPr>
        <p:spPr>
          <a:xfrm>
            <a:off x="253813" y="1081270"/>
            <a:ext cx="480281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up R and load the </a:t>
            </a:r>
            <a:r>
              <a:rPr lang="en-AU" sz="2800" i="1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StatsModules_2sample_t.R</a:t>
            </a:r>
            <a:r>
              <a:rPr lang="en-AU" sz="2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script (or cut-paste code)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Gill Sans MT" panose="020B0502020104020203" pitchFamily="34" charset="0"/>
                <a:cs typeface="Times New Roman" panose="02020603050405020304" pitchFamily="18" charset="0"/>
              </a:rPr>
              <a:t>We will simulate samples using the following parameters:</a:t>
            </a:r>
          </a:p>
          <a:p>
            <a:endParaRPr lang="en-AU" sz="28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>
                <a:latin typeface="Gill Sans MT" panose="020B0502020104020203" pitchFamily="34" charset="0"/>
                <a:cs typeface="Times New Roman" panose="02020603050405020304" pitchFamily="18" charset="0"/>
              </a:rPr>
              <a:t>Sample size (</a:t>
            </a:r>
            <a:r>
              <a:rPr lang="en-AU" sz="2800" i="1" dirty="0">
                <a:latin typeface="Gill Sans MT" panose="020B0502020104020203" pitchFamily="34" charset="0"/>
                <a:cs typeface="Times New Roman" panose="02020603050405020304" pitchFamily="18" charset="0"/>
              </a:rPr>
              <a:t>n</a:t>
            </a:r>
            <a:r>
              <a:rPr lang="en-AU" sz="2800" dirty="0">
                <a:latin typeface="Gill Sans MT" panose="020B0502020104020203" pitchFamily="34" charset="0"/>
                <a:cs typeface="Times New Roman" panose="02020603050405020304" pitchFamily="18" charset="0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>
                <a:latin typeface="Gill Sans MT" panose="020B0502020104020203" pitchFamily="34" charset="0"/>
                <a:cs typeface="Times New Roman" panose="02020603050405020304" pitchFamily="18" charset="0"/>
              </a:rPr>
              <a:t>Effect size (</a:t>
            </a:r>
            <a:r>
              <a:rPr lang="en-AU" sz="2800" i="1" dirty="0">
                <a:latin typeface="Gill Sans MT" panose="020B0502020104020203" pitchFamily="34" charset="0"/>
                <a:cs typeface="Times New Roman" panose="02020603050405020304" pitchFamily="18" charset="0"/>
              </a:rPr>
              <a:t>eff</a:t>
            </a:r>
            <a:r>
              <a:rPr lang="en-AU" sz="2800" dirty="0">
                <a:latin typeface="Gill Sans MT" panose="020B0502020104020203" pitchFamily="34" charset="0"/>
                <a:cs typeface="Times New Roman" panose="02020603050405020304" pitchFamily="18" charset="0"/>
              </a:rPr>
              <a:t>), difference in means when H</a:t>
            </a:r>
            <a:r>
              <a:rPr lang="en-AU" sz="2800" baseline="-25000" dirty="0">
                <a:latin typeface="Gill Sans MT" panose="020B0502020104020203" pitchFamily="34" charset="0"/>
                <a:cs typeface="Times New Roman" panose="02020603050405020304" pitchFamily="18" charset="0"/>
              </a:rPr>
              <a:t>O</a:t>
            </a:r>
            <a:r>
              <a:rPr lang="en-AU" sz="2800" dirty="0">
                <a:latin typeface="Gill Sans MT" panose="020B0502020104020203" pitchFamily="34" charset="0"/>
                <a:cs typeface="Times New Roman" panose="02020603050405020304" pitchFamily="18" charset="0"/>
              </a:rPr>
              <a:t> is false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>
                <a:latin typeface="Gill Sans MT" panose="020B0502020104020203" pitchFamily="34" charset="0"/>
                <a:cs typeface="Times New Roman" panose="02020603050405020304" pitchFamily="18" charset="0"/>
              </a:rPr>
              <a:t>Standard deviation (</a:t>
            </a:r>
            <a:r>
              <a:rPr lang="en-AU" sz="2800" i="1" dirty="0">
                <a:latin typeface="Gill Sans MT" panose="020B0502020104020203" pitchFamily="34" charset="0"/>
                <a:cs typeface="Times New Roman" panose="02020603050405020304" pitchFamily="18" charset="0"/>
              </a:rPr>
              <a:t>s</a:t>
            </a:r>
            <a:r>
              <a:rPr lang="en-AU" sz="2800" dirty="0">
                <a:latin typeface="Gill Sans MT" panose="020B0502020104020203" pitchFamily="34" charset="0"/>
                <a:cs typeface="Times New Roman" panose="02020603050405020304" pitchFamily="18" charset="0"/>
              </a:rPr>
              <a:t>)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93514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CC0D93-A6E0-46EC-9B01-61493E9B4467}"/>
              </a:ext>
            </a:extLst>
          </p:cNvPr>
          <p:cNvSpPr/>
          <p:nvPr/>
        </p:nvSpPr>
        <p:spPr>
          <a:xfrm>
            <a:off x="0" y="0"/>
            <a:ext cx="12192000" cy="10048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chemeClr val="bg1"/>
                </a:solidFill>
              </a:rPr>
              <a:t>Simulations: Group distributions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78F574-A2E9-4B4D-816C-EC3DCEDBE482}"/>
              </a:ext>
            </a:extLst>
          </p:cNvPr>
          <p:cNvSpPr/>
          <p:nvPr/>
        </p:nvSpPr>
        <p:spPr>
          <a:xfrm>
            <a:off x="225365" y="1288534"/>
            <a:ext cx="48973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parameters to simulate samples from a normal distribution (</a:t>
            </a:r>
            <a:r>
              <a:rPr lang="en-AU" sz="2800" i="1" dirty="0" err="1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rnorm</a:t>
            </a:r>
            <a:r>
              <a:rPr lang="en-AU" sz="2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Gill Sans MT" panose="020B0502020104020203" pitchFamily="34" charset="0"/>
                <a:cs typeface="Times New Roman" panose="02020603050405020304" pitchFamily="18" charset="0"/>
              </a:rPr>
              <a:t>Group X and Y0 have mean of 50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Gill Sans MT" panose="020B0502020104020203" pitchFamily="34" charset="0"/>
                <a:cs typeface="Times New Roman" panose="02020603050405020304" pitchFamily="18" charset="0"/>
              </a:rPr>
              <a:t>Group Y1 has a mean of 50 + effect size</a:t>
            </a:r>
            <a:endParaRPr lang="en-AU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E52AE-A5E0-415C-9414-790492AB7EF5}"/>
              </a:ext>
            </a:extLst>
          </p:cNvPr>
          <p:cNvSpPr/>
          <p:nvPr/>
        </p:nvSpPr>
        <p:spPr>
          <a:xfrm>
            <a:off x="5277395" y="1383180"/>
            <a:ext cx="6847550" cy="4378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####   SNIPPET 2   ####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Two groups, x or y.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Group y0 is Ho TRUE, and group y1 is Ho FALSE.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&lt;- </a:t>
            </a:r>
            <a:r>
              <a:rPr lang="en-AU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rnorm</a:t>
            </a: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(n=n, </a:t>
            </a:r>
            <a:r>
              <a:rPr lang="en-AU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=s, mean=50)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y0 &lt;- </a:t>
            </a:r>
            <a:r>
              <a:rPr lang="en-AU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rnorm</a:t>
            </a: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(n=n, </a:t>
            </a:r>
            <a:r>
              <a:rPr lang="en-AU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=s, mean=50)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y1 &lt;- </a:t>
            </a:r>
            <a:r>
              <a:rPr lang="en-AU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rnorm</a:t>
            </a: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(n=n, </a:t>
            </a:r>
            <a:r>
              <a:rPr lang="en-AU" b="1" dirty="0" err="1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=s, mean=50+eff)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Print object contents to screen, they contain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4EA6D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simulated values.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y0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E32D9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y1</a:t>
            </a:r>
            <a:endParaRPr lang="en-AU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01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1750</Words>
  <Application>Microsoft Office PowerPoint</Application>
  <PresentationFormat>Widescreen</PresentationFormat>
  <Paragraphs>249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Courier New</vt:lpstr>
      <vt:lpstr>Gill Sans MT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Thia</dc:creator>
  <cp:lastModifiedBy>Josh Thia</cp:lastModifiedBy>
  <cp:revision>52</cp:revision>
  <dcterms:created xsi:type="dcterms:W3CDTF">2019-05-07T21:53:30Z</dcterms:created>
  <dcterms:modified xsi:type="dcterms:W3CDTF">2019-05-09T13:36:19Z</dcterms:modified>
</cp:coreProperties>
</file>